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270" r:id="rId2"/>
    <p:sldId id="271" r:id="rId3"/>
    <p:sldId id="27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313" r:id="rId13"/>
    <p:sldId id="314" r:id="rId14"/>
    <p:sldId id="323" r:id="rId15"/>
    <p:sldId id="315" r:id="rId16"/>
    <p:sldId id="316" r:id="rId17"/>
    <p:sldId id="317" r:id="rId18"/>
    <p:sldId id="318" r:id="rId19"/>
    <p:sldId id="319" r:id="rId20"/>
    <p:sldId id="320" r:id="rId21"/>
    <p:sldId id="324" r:id="rId22"/>
    <p:sldId id="321" r:id="rId23"/>
    <p:sldId id="325" r:id="rId24"/>
    <p:sldId id="322" r:id="rId25"/>
    <p:sldId id="326" r:id="rId26"/>
    <p:sldId id="287" r:id="rId27"/>
    <p:sldId id="289" r:id="rId28"/>
    <p:sldId id="285" r:id="rId29"/>
    <p:sldId id="290" r:id="rId30"/>
    <p:sldId id="292" r:id="rId31"/>
    <p:sldId id="291" r:id="rId32"/>
    <p:sldId id="293" r:id="rId33"/>
    <p:sldId id="294" r:id="rId34"/>
    <p:sldId id="296" r:id="rId35"/>
    <p:sldId id="327" r:id="rId36"/>
    <p:sldId id="328" r:id="rId37"/>
    <p:sldId id="295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29" r:id="rId46"/>
    <p:sldId id="297" r:id="rId47"/>
    <p:sldId id="331" r:id="rId48"/>
    <p:sldId id="330" r:id="rId49"/>
    <p:sldId id="339" r:id="rId50"/>
    <p:sldId id="340" r:id="rId51"/>
    <p:sldId id="341" r:id="rId52"/>
    <p:sldId id="342" r:id="rId53"/>
    <p:sldId id="343" r:id="rId54"/>
    <p:sldId id="344" r:id="rId55"/>
    <p:sldId id="298" r:id="rId5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37" autoAdjust="0"/>
    <p:restoredTop sz="94686" autoAdjust="0"/>
  </p:normalViewPr>
  <p:slideViewPr>
    <p:cSldViewPr>
      <p:cViewPr varScale="1">
        <p:scale>
          <a:sx n="65" d="100"/>
          <a:sy n="65" d="100"/>
        </p:scale>
        <p:origin x="8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0A673-DFB7-431D-AAB3-40F6E4283697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DB8244DE-24FA-410F-9EE8-6A8A6BDF62FE}" type="datetime3">
              <a:rPr lang="en-US" smtClean="0"/>
              <a:t>11 October 2020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7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D43477-CA19-498B-9134-7AEC053E278A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98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00FB8D-9831-47D8-8569-8435F9CA9F92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9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1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42B7D5-5508-4309-8DA0-A063CC04726D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66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A4930D-B15F-4BEB-9319-4946B80ED7AD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63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589F08-0363-4088-8210-EF791861DF51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41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270C9D-B501-4679-8C5F-CA47EAFAC225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19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0D0A4F-BDE4-4DF1-B3A1-5933C85DB83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44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03176D-6F42-4A01-B291-BCCE1F21A6A9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1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4A3812-CFA5-49D8-BE6D-C02B383E75DF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74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8D714-5924-44A4-97DB-57B359F900ED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00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A72EC6-03E2-4D61-A0EB-E6D7003922C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88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707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99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E342EB-44C8-4DA2-B03B-9BF0AB3C2F63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33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894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41795F-4311-492E-839E-ED8E52AE8AFE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989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A17DF9-94FA-4B52-AF7B-0882844E5767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475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2849-FB21-4505-8961-47A20793CC7E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925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A41E7A-92F9-4800-A13C-F76FA207A723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658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9BB51C-A1FD-43DE-AEAF-AD2B58AA388F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86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18C96C-A268-4A7F-875E-F29323DFF3B8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9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22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34CB46-245E-4F76-BBB0-6B4B2CF01D9B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038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490BBB-9878-466C-85DE-C93A07BC8DE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70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55E37D-A24F-49AD-9E27-5E7A23DB8426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21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2533EC-9608-4E95-B2D3-90C34D35FA2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38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171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69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78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975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27F39E-B6E1-44D2-B88F-A1CFB74F583A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09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31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05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06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B8D5D3-8360-4705-BC19-D13483BB291A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62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6C3A1A-9B71-4D8B-85A6-15B62B0CD537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4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4407BC-1BF5-4F9D-96D9-43E22F086ABC}" type="datetime3">
              <a:rPr lang="en-US" smtClean="0"/>
              <a:t>11 October 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51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Memory Hierarchy Design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/>
              <a:t>S</a:t>
            </a:r>
            <a:r>
              <a:rPr lang="en-US" sz="2800" smtClean="0"/>
              <a:t>peculative </a:t>
            </a:r>
            <a:r>
              <a:rPr lang="en-US" sz="2800" dirty="0" smtClean="0"/>
              <a:t>and multithreaded processors may execute other instructions during a miss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Reduces performance impact of misses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09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700808"/>
            <a:ext cx="7056784" cy="504056"/>
          </a:xfrm>
          <a:prstGeom prst="rect">
            <a:avLst/>
          </a:prstGeom>
          <a:noFill/>
        </p:spPr>
      </p:pic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09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564904"/>
            <a:ext cx="7543336" cy="33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Memory Technology and Optimizations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Performance metrics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Latency is concern of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Bandwidth is concern of multiprocessors and I/O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Access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Time between read request and when desired word arrives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Cycle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Minimum time between unrelated requests to memory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/>
              <a:t>SRAM memory has low latency, use for </a:t>
            </a:r>
            <a:r>
              <a:rPr lang="en-US" sz="2800" smtClean="0"/>
              <a:t>cache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smtClean="0"/>
              <a:t>Organize </a:t>
            </a:r>
            <a:r>
              <a:rPr lang="en-US" sz="2800"/>
              <a:t>DRAM chips into many banks for high bandwidth, use for main memory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low power to retain 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6 transistors/bit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re-written after being 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also be periodically </a:t>
            </a:r>
            <a:r>
              <a:rPr lang="en-US" sz="2400" dirty="0" err="1" smtClean="0"/>
              <a:t>refeshed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Every ~ </a:t>
            </a:r>
            <a:r>
              <a:rPr lang="en-US" sz="2000" smtClean="0"/>
              <a:t>8 ms (roughly 5% of time)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row can be refreshed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transistor/bit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Address lines are multiplexed: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Upper half of address:  row access strobe (RAS)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half of address:  column access strobe (CAS)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Organization of DRAM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60235" cy="3158653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Amdahl: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capacity should grow linearly with processor 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Unfortunately, memory capacity and speed has not kept pace with processors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accesses to same row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Synchronous DRAM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Added clock to DRAM interface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Burst mode with critical word first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Wider interfaces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Double data rate (DDR)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banks on each DRAM device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7" y="2099276"/>
            <a:ext cx="8460432" cy="24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2816"/>
            <a:ext cx="8361825" cy="317866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DDR: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power (2.5 V -&gt; 1.8 V)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rates 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1333 MHz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GDDR5 is graphics memory based on DDR3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Reducing power in SDRAMs: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Lower voltage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 power mode (ignores clock, continues to refresh)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Graphics </a:t>
            </a:r>
            <a:r>
              <a:rPr lang="en-US" sz="2800" dirty="0" smtClean="0"/>
              <a:t>memory: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Achieve 2-5 X bandwidth per DRAM vs. 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Wider interfaces (32 vs. 16 bit)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Possible because they are attached via soldering instead of </a:t>
            </a:r>
            <a:r>
              <a:rPr lang="en-US" sz="1600" dirty="0" err="1" smtClean="0"/>
              <a:t>socketted</a:t>
            </a:r>
            <a:r>
              <a:rPr lang="en-US" sz="1600" dirty="0" smtClean="0"/>
              <a:t> </a:t>
            </a:r>
            <a:r>
              <a:rPr lang="en-US" sz="1600" smtClean="0"/>
              <a:t>DIMM modules</a:t>
            </a:r>
            <a:endParaRPr lang="en-US" sz="16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allusion of a large, fast memory being presented to the processor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Consumption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8" y="1412776"/>
            <a:ext cx="7838772" cy="410351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Stacked/Embedded DRAMs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Stacked DRAMs in same package as processor</a:t>
            </a:r>
          </a:p>
          <a:p>
            <a:pPr lvl="1"/>
            <a:r>
              <a:rPr lang="en-US" smtClean="0"/>
              <a:t>High Bandwidth Memory (HBM)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068960"/>
            <a:ext cx="7210425" cy="27051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 </a:t>
            </a:r>
            <a:r>
              <a:rPr lang="en-US" sz="2800" smtClean="0"/>
              <a:t>of EEPROM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Types:  NAND (denser) and NOR (faster)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NAND Flash: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Reads are sequential, reads entire page (.5 to 4 KiB)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 us for first byte, 40 MiB/s for subsequent bytes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SDRAM:  40 ns for first byte, 4.8 GB/s for subsequent bytes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 KiB transfer: 75 uS vs 500 ns for SDRAM, 150X slower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300 to 500X faster than magnetic disk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Flash </a:t>
            </a:r>
            <a:r>
              <a:rPr lang="en-US" dirty="0" smtClean="0"/>
              <a:t>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Must be erased (in blocks) before being overwritten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Nonvolatile, can use as little as zero power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Limited number of write </a:t>
            </a:r>
            <a:r>
              <a:rPr lang="en-US" sz="2800" smtClean="0"/>
              <a:t>cycles (~100,000)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$2/GiB, compared to $20-40/GiB for SDRAM and $0.09 GiB for magnetic disk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Phase-Change/Memrister </a:t>
            </a:r>
            <a:r>
              <a:rPr lang="en-US" sz="280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Possibly 10X improvement in write performance and 2X improvement in read performance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is susceptible to cosmic rays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Soft errors</a:t>
            </a:r>
            <a:r>
              <a:rPr lang="en-US" sz="2800" dirty="0" smtClean="0"/>
              <a:t>:  dynamic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Detected and fixed by error correcting codes (ECC)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Hard errors</a:t>
            </a:r>
            <a:r>
              <a:rPr lang="en-US" sz="2800" dirty="0" smtClean="0"/>
              <a:t>:  permanent errors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spare </a:t>
            </a:r>
            <a:r>
              <a:rPr lang="en-US" sz="2400" dirty="0" smtClean="0"/>
              <a:t>rows to replace defective rows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Chipkill</a:t>
            </a:r>
            <a:r>
              <a:rPr lang="en-US" sz="2800" dirty="0" smtClean="0"/>
              <a:t>:  a RAID-like error recovery technique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Advanced Optimizations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Reduce hit time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Small and simple first-level caches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Way prediction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Increase bandwidth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Pipelined caches, multibanked caches, non-blocking caches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penalty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Critical word first, merging write buffers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rate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Compiler optimizations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penalty or miss rate via parallelization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Hardware or compiler prefetching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time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79091"/>
            <a:ext cx="6650577" cy="466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per read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17563"/>
            <a:ext cx="6548148" cy="469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improve hit time, predict the way to pre-set </a:t>
            </a:r>
            <a:r>
              <a:rPr lang="en-US" sz="2800" dirty="0" err="1" smtClean="0"/>
              <a:t>mux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Increases branch </a:t>
            </a:r>
            <a:r>
              <a:rPr lang="en-US" sz="2800" dirty="0" err="1" smtClean="0"/>
              <a:t>mis</a:t>
            </a:r>
            <a:r>
              <a:rPr lang="en-US" sz="2800" dirty="0" smtClean="0"/>
              <a:t>-prediction penalty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Makes it easier to increase </a:t>
            </a:r>
            <a:r>
              <a:rPr lang="en-US" sz="2800" dirty="0" smtClean="0"/>
              <a:t>associativity</a:t>
            </a:r>
            <a:endParaRPr lang="tr-TR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48848"/>
            <a:ext cx="4968552" cy="538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Multibanked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8371264" cy="1597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631112" cy="22314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>
              <a:lnSpc>
                <a:spcPct val="90000"/>
              </a:lnSpc>
            </a:pPr>
            <a:r>
              <a:rPr lang="tr-TR" sz="2400" dirty="0" smtClean="0"/>
              <a:t>Do not </a:t>
            </a:r>
            <a:r>
              <a:rPr lang="tr-TR" sz="2400" dirty="0" err="1" smtClean="0"/>
              <a:t>stall</a:t>
            </a:r>
            <a:r>
              <a:rPr lang="tr-TR" sz="2400" dirty="0" smtClean="0"/>
              <a:t> </a:t>
            </a:r>
            <a:r>
              <a:rPr lang="tr-TR" sz="2400" dirty="0" err="1" smtClean="0"/>
              <a:t>during</a:t>
            </a:r>
            <a:r>
              <a:rPr lang="tr-TR" sz="2400" dirty="0" smtClean="0"/>
              <a:t> data </a:t>
            </a:r>
            <a:r>
              <a:rPr lang="tr-TR" sz="2400" dirty="0" err="1" smtClean="0"/>
              <a:t>miss</a:t>
            </a:r>
            <a:r>
              <a:rPr lang="tr-TR" sz="2400" dirty="0" smtClean="0"/>
              <a:t>, </a:t>
            </a:r>
            <a:r>
              <a:rPr lang="tr-TR" sz="2400" dirty="0" err="1" smtClean="0"/>
              <a:t>fetch</a:t>
            </a:r>
            <a:r>
              <a:rPr lang="tr-TR" sz="2400" dirty="0" smtClean="0"/>
              <a:t> </a:t>
            </a:r>
            <a:r>
              <a:rPr lang="tr-TR" sz="2400" dirty="0" err="1" smtClean="0"/>
              <a:t>instructions</a:t>
            </a:r>
            <a:endParaRPr lang="tr-TR" sz="2400" dirty="0" smtClean="0"/>
          </a:p>
          <a:p>
            <a:pPr>
              <a:lnSpc>
                <a:spcPct val="90000"/>
              </a:lnSpc>
            </a:pPr>
            <a:r>
              <a:rPr lang="tr-TR" sz="2400" dirty="0" smtClean="0"/>
              <a:t>Can be </a:t>
            </a:r>
            <a:r>
              <a:rPr lang="tr-TR" sz="2400" dirty="0" err="1" smtClean="0"/>
              <a:t>used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out</a:t>
            </a:r>
            <a:r>
              <a:rPr lang="tr-TR" sz="2400" dirty="0" smtClean="0"/>
              <a:t>-of-</a:t>
            </a:r>
            <a:r>
              <a:rPr lang="tr-TR" sz="2400" dirty="0" err="1" smtClean="0"/>
              <a:t>order</a:t>
            </a:r>
            <a:r>
              <a:rPr lang="tr-TR" sz="2400" dirty="0" smtClean="0"/>
              <a:t> </a:t>
            </a:r>
            <a:r>
              <a:rPr lang="tr-TR" sz="2400" dirty="0" err="1" smtClean="0"/>
              <a:t>processors</a:t>
            </a:r>
            <a:r>
              <a:rPr lang="tr-TR" sz="2400" dirty="0" smtClean="0"/>
              <a:t> (</a:t>
            </a:r>
            <a:r>
              <a:rPr lang="tr-TR" sz="2400" dirty="0" err="1" smtClean="0"/>
              <a:t>next</a:t>
            </a:r>
            <a:r>
              <a:rPr lang="tr-TR" sz="2400" dirty="0" smtClean="0"/>
              <a:t> </a:t>
            </a:r>
            <a:r>
              <a:rPr lang="tr-TR" sz="2400" dirty="0" err="1" smtClean="0"/>
              <a:t>chapter</a:t>
            </a:r>
            <a:r>
              <a:rPr lang="tr-TR" sz="2400" dirty="0" smtClean="0"/>
              <a:t>)</a:t>
            </a:r>
            <a:endParaRPr lang="tr-TR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84" y="3284984"/>
            <a:ext cx="5721369" cy="283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Word First, Early Restart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work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Effectiveness of these strategies depends on block size and likelihood of another access to the portion of the block that has not yet been fetched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Write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not apply to I/O addresses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</a:t>
            </a:r>
            <a:r>
              <a:rPr lang="tr-TR" sz="2400" dirty="0" err="1" smtClean="0">
                <a:solidFill>
                  <a:srgbClr val="003399"/>
                </a:solidFill>
                <a:latin typeface="+mn-lt"/>
              </a:rPr>
              <a:t>merging</a:t>
            </a:r>
            <a:r>
              <a:rPr lang="tr-TR" sz="240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</a:t>
            </a: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buffering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solidFill>
                  <a:srgbClr val="003399"/>
                </a:solidFill>
                <a:latin typeface="+mn-lt"/>
              </a:rPr>
              <a:t>Merging</a:t>
            </a:r>
            <a:r>
              <a:rPr lang="tr-TR" sz="240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</a:t>
            </a: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buffering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780928"/>
            <a:ext cx="4268573" cy="3186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more memory accesses but improves locality of accesses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3533"/>
            <a:ext cx="432048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 = i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(j = 0; j &lt; N; j = j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 = 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(k = 0; k &lt; N; k = k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r = r + y[i][k]*z[k][j];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x[i][j] = r;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02880"/>
            <a:ext cx="82391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6444133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(jj = 0; jj &lt; N; jj = jj + B)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(kk = 0; kk &lt; N; kk = kk + B)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N; i = i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for (j = jj; j &lt; min(jj + B,N); j = j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 = 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for (k = kk; k &lt; min(kk + B,N); k = k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r = r + y[i][k]*z[k][j];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x[i][j] = x[i][j] + r;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7411070" cy="24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 two blocks on miss (include next sequential block)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66" y="2019186"/>
            <a:ext cx="6526312" cy="356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7. Compiler Optimizations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smtClean="0"/>
              <a:t>McFarling [1989] reduced caches misses by 75% </a:t>
            </a:r>
            <a:br>
              <a:rPr lang="en-US" altLang="en-US" sz="2100" smtClean="0"/>
            </a:br>
            <a:r>
              <a:rPr lang="en-US" altLang="en-US" sz="2100" smtClean="0"/>
              <a:t>on 8KB direct mapped cache, 4 byte blocks </a:t>
            </a:r>
            <a:r>
              <a:rPr lang="en-US" altLang="en-US" sz="2100" u="sng" smtClean="0">
                <a:solidFill>
                  <a:srgbClr val="FF0000"/>
                </a:solidFill>
              </a:rPr>
              <a:t>in software</a:t>
            </a:r>
            <a:endParaRPr lang="en-US" altLang="en-US" sz="21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100" smtClean="0"/>
              <a:t>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Reorder procedures in memory so as to reduce conflict misses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Profiling to look at conflicts(using tools they developed)</a:t>
            </a:r>
          </a:p>
          <a:p>
            <a:pPr>
              <a:lnSpc>
                <a:spcPct val="90000"/>
              </a:lnSpc>
            </a:pPr>
            <a:r>
              <a:rPr lang="en-US" altLang="en-US" sz="2100" smtClean="0"/>
              <a:t>Data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Merging Arrays</a:t>
            </a:r>
            <a:r>
              <a:rPr lang="en-US" altLang="en-US" sz="2000" smtClean="0"/>
              <a:t>: improve spatial locality by single array of compound elements vs. 2 arrays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Loop Interchange</a:t>
            </a:r>
            <a:r>
              <a:rPr lang="en-US" altLang="en-US" sz="2000" smtClean="0"/>
              <a:t>: change nesting of loops to access data in order stored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Loop Fusion</a:t>
            </a:r>
            <a:r>
              <a:rPr lang="en-US" altLang="en-US" sz="2000" smtClean="0"/>
              <a:t>: Combine 2 independent loops that have same looping and some variables overlap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Blocking</a:t>
            </a:r>
            <a:r>
              <a:rPr lang="en-US" altLang="en-US" sz="2000" smtClean="0"/>
              <a:t>: Improve temporal locality by accessing “blocks” of data repeatedly vs. going down whole columns or rows</a:t>
            </a:r>
          </a:p>
          <a:p>
            <a:pPr>
              <a:lnSpc>
                <a:spcPct val="90000"/>
              </a:lnSpc>
            </a:pPr>
            <a:endParaRPr lang="en-US" altLang="en-US" sz="2100" smtClean="0"/>
          </a:p>
        </p:txBody>
      </p:sp>
    </p:spTree>
    <p:extLst>
      <p:ext uri="{BB962C8B-B14F-4D97-AF65-F5344CB8AC3E}">
        <p14:creationId xmlns:p14="http://schemas.microsoft.com/office/powerpoint/2010/main" val="39718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Merging Arrays Example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/* Before: 2 sequential arrays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int val[SIZE];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int key[SIZE];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/* After: 1 array of stuctures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struct merge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	int val;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	int key;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struct merge merged_array[SIZE];</a:t>
            </a:r>
            <a:b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2100" smtClean="0">
                <a:solidFill>
                  <a:schemeClr val="hlink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210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endParaRPr lang="en-US" altLang="en-US" sz="210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Reducing conflicts between val &amp; key; </a:t>
            </a:r>
            <a:br>
              <a:rPr lang="en-US" altLang="en-US" smtClean="0"/>
            </a:br>
            <a:r>
              <a:rPr lang="en-US" altLang="en-US" smtClean="0"/>
              <a:t>improve spatial locality</a:t>
            </a:r>
            <a:endParaRPr lang="en-US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76024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4" y="1556792"/>
            <a:ext cx="8511831" cy="4265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 Interchange Example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/* Before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for (k = 0; k &lt; 100; k = k+1)</a:t>
            </a:r>
            <a:endParaRPr lang="en-US" altLang="en-US" sz="2100" smtClean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chemeClr val="accent1"/>
                </a:solidFill>
                <a:latin typeface="Courier New" panose="02070309020205020404" pitchFamily="49" charset="0"/>
              </a:rPr>
              <a:t>	for (j = 0; j &lt; 100; j = j+1)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	</a:t>
            </a:r>
            <a:r>
              <a:rPr lang="en-US" altLang="en-US" sz="2100" smtClean="0">
                <a:solidFill>
                  <a:schemeClr val="accent1"/>
                </a:solidFill>
                <a:latin typeface="Courier New" panose="02070309020205020404" pitchFamily="49" charset="0"/>
              </a:rPr>
              <a:t>	for (i = 0; i &lt; 5000; i = i+1)</a:t>
            </a:r>
            <a:endParaRPr lang="en-US" altLang="en-US" sz="21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			x[i][j] = 2 * x[i][j];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/* After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for (k = 0; k &lt; 100; k = k+1)</a:t>
            </a:r>
            <a:endParaRPr lang="en-US" altLang="en-US" sz="210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for (i = 0; i &lt; 5000; i = i+1)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solidFill>
                  <a:srgbClr val="FF0000"/>
                </a:solidFill>
                <a:latin typeface="Courier New" panose="02070309020205020404" pitchFamily="49" charset="0"/>
              </a:rPr>
              <a:t>		for (j = 0; j &lt; 100; j = j+1)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100" smtClean="0">
                <a:latin typeface="Courier New" panose="02070309020205020404" pitchFamily="49" charset="0"/>
              </a:rPr>
              <a:t>			x[i][j] = 2 * x[i][j];</a:t>
            </a:r>
            <a:br>
              <a:rPr lang="en-US" altLang="en-US" sz="2100" smtClean="0">
                <a:latin typeface="Courier New" panose="02070309020205020404" pitchFamily="49" charset="0"/>
              </a:rPr>
            </a:br>
            <a:endParaRPr lang="en-US" alt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Sequential accesses instead of striding through memory every 100 words; improved spatial locality</a:t>
            </a:r>
            <a:endParaRPr lang="en-US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112458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/* Before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 = 0; i &lt; N; i = i+1)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for (j = 0; j &lt; N; j = j+1)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</a:t>
            </a:r>
            <a:r>
              <a:rPr lang="en-US" altLang="en-US" sz="2000" smtClean="0">
                <a:solidFill>
                  <a:schemeClr val="accent1"/>
                </a:solidFill>
                <a:latin typeface="Courier New" panose="02070309020205020404" pitchFamily="49" charset="0"/>
              </a:rPr>
              <a:t>a[i][j]</a:t>
            </a:r>
            <a:r>
              <a:rPr lang="en-US" altLang="en-US" sz="2000" smtClean="0">
                <a:latin typeface="Courier New" panose="02070309020205020404" pitchFamily="49" charset="0"/>
              </a:rPr>
              <a:t> = 1/b[i][j] * </a:t>
            </a:r>
            <a:r>
              <a:rPr lang="en-US" altLang="en-US" sz="2000" smtClean="0">
                <a:solidFill>
                  <a:schemeClr val="accent1"/>
                </a:solidFill>
                <a:latin typeface="Courier New" panose="02070309020205020404" pitchFamily="49" charset="0"/>
              </a:rPr>
              <a:t>c[i][j]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 = 0; i &lt; N; i = i+1)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for (j = 0; j &lt; N; j = j+1)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	d[i][j] = </a:t>
            </a:r>
            <a:r>
              <a:rPr lang="en-US" altLang="en-US" sz="2000" smtClean="0">
                <a:solidFill>
                  <a:schemeClr val="accent1"/>
                </a:solidFill>
                <a:latin typeface="Courier New" panose="02070309020205020404" pitchFamily="49" charset="0"/>
              </a:rPr>
              <a:t>a[i][j]</a:t>
            </a:r>
            <a:r>
              <a:rPr lang="en-US" altLang="en-US" sz="2000" smtClean="0">
                <a:latin typeface="Courier New" panose="02070309020205020404" pitchFamily="49" charset="0"/>
              </a:rPr>
              <a:t> + </a:t>
            </a:r>
            <a:r>
              <a:rPr lang="en-US" altLang="en-US" sz="2000" smtClean="0">
                <a:solidFill>
                  <a:schemeClr val="accent1"/>
                </a:solidFill>
                <a:latin typeface="Courier New" panose="02070309020205020404" pitchFamily="49" charset="0"/>
              </a:rPr>
              <a:t>c[i][j]</a:t>
            </a:r>
            <a:r>
              <a:rPr lang="en-US" altLang="en-US" sz="2000" smtClean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/* After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for (i = 0; i &lt; N; i = i+1)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for (j = 0; j &lt; N; j = j+1)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	</a:t>
            </a:r>
            <a:r>
              <a:rPr lang="en-US" altLang="en-US" sz="2000" smtClean="0">
                <a:solidFill>
                  <a:srgbClr val="FF0000"/>
                </a:solidFill>
                <a:latin typeface="Courier New" panose="02070309020205020404" pitchFamily="49" charset="0"/>
              </a:rPr>
              <a:t>{	a[i][j] = 1/b[i][j] * c[i][j];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smtClean="0">
                <a:solidFill>
                  <a:srgbClr val="FF0000"/>
                </a:solidFill>
                <a:latin typeface="Courier New" panose="02070309020205020404" pitchFamily="49" charset="0"/>
              </a:rPr>
              <a:t>		d[i][j] = a[i][j] + c[i][j];}</a:t>
            </a:r>
            <a:br>
              <a:rPr lang="en-US" altLang="en-US" sz="200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en-US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/>
              <a:t>2 misses per access to </a:t>
            </a:r>
            <a:r>
              <a:rPr lang="en-US" altLang="en-US" smtClean="0">
                <a:latin typeface="Courier New" panose="02070309020205020404" pitchFamily="49" charset="0"/>
              </a:rPr>
              <a:t>a</a:t>
            </a:r>
            <a:r>
              <a:rPr lang="en-US" altLang="en-US" smtClean="0"/>
              <a:t> &amp; </a:t>
            </a:r>
            <a:r>
              <a:rPr lang="en-US" altLang="en-US" smtClean="0">
                <a:latin typeface="Courier New" panose="02070309020205020404" pitchFamily="49" charset="0"/>
              </a:rPr>
              <a:t>c</a:t>
            </a:r>
            <a:r>
              <a:rPr lang="en-US" altLang="en-US" smtClean="0"/>
              <a:t> vs. one miss per access; improve spatial locality</a:t>
            </a:r>
            <a:endParaRPr lang="en-US" altLang="en-US" sz="2100" smtClean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 Fusion Example</a:t>
            </a:r>
          </a:p>
        </p:txBody>
      </p:sp>
    </p:spTree>
    <p:extLst>
      <p:ext uri="{BB962C8B-B14F-4D97-AF65-F5344CB8AC3E}">
        <p14:creationId xmlns:p14="http://schemas.microsoft.com/office/powerpoint/2010/main" val="61287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1085850"/>
            <a:ext cx="7696200" cy="5314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/* Before */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for (</a:t>
            </a:r>
            <a:r>
              <a:rPr lang="en-US" altLang="en-US" sz="1700" u="sng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smtClean="0">
                <a:latin typeface="Courier New" panose="02070309020205020404" pitchFamily="49" charset="0"/>
              </a:rPr>
              <a:t> = 0; i &lt; N; i = i+1)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for (</a:t>
            </a:r>
            <a:r>
              <a:rPr lang="en-US" altLang="en-US" sz="17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700" smtClean="0">
                <a:latin typeface="Courier New" panose="02070309020205020404" pitchFamily="49" charset="0"/>
              </a:rPr>
              <a:t> = 0; j &lt; N; j = j+1){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  r = 0;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  for (</a:t>
            </a:r>
            <a:r>
              <a:rPr lang="en-US" altLang="en-US" sz="17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700" smtClean="0">
                <a:latin typeface="Courier New" panose="02070309020205020404" pitchFamily="49" charset="0"/>
              </a:rPr>
              <a:t> = 0; k &lt; N; k = k+1){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    r = r + y[</a:t>
            </a:r>
            <a:r>
              <a:rPr lang="en-US" altLang="en-US" sz="1700" u="sng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smtClean="0">
                <a:latin typeface="Courier New" panose="02070309020205020404" pitchFamily="49" charset="0"/>
              </a:rPr>
              <a:t>][</a:t>
            </a:r>
            <a:r>
              <a:rPr lang="en-US" altLang="en-US" sz="17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700" smtClean="0">
                <a:latin typeface="Courier New" panose="02070309020205020404" pitchFamily="49" charset="0"/>
              </a:rPr>
              <a:t>]*z[</a:t>
            </a:r>
            <a:r>
              <a:rPr lang="en-US" altLang="en-US" sz="17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700" smtClean="0">
                <a:latin typeface="Courier New" panose="02070309020205020404" pitchFamily="49" charset="0"/>
              </a:rPr>
              <a:t>][</a:t>
            </a:r>
            <a:r>
              <a:rPr lang="en-US" altLang="en-US" sz="17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700" smtClean="0">
                <a:latin typeface="Courier New" panose="02070309020205020404" pitchFamily="49" charset="0"/>
              </a:rPr>
              <a:t>];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  }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  x[</a:t>
            </a:r>
            <a:r>
              <a:rPr lang="en-US" altLang="en-US" sz="1700" u="sng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 smtClean="0">
                <a:latin typeface="Courier New" panose="02070309020205020404" pitchFamily="49" charset="0"/>
              </a:rPr>
              <a:t>][</a:t>
            </a:r>
            <a:r>
              <a:rPr lang="en-US" altLang="en-US" sz="17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700" smtClean="0">
                <a:latin typeface="Courier New" panose="02070309020205020404" pitchFamily="49" charset="0"/>
              </a:rPr>
              <a:t>] = r;</a:t>
            </a:r>
          </a:p>
          <a:p>
            <a:pPr marL="285750" indent="-285750"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en-US" sz="1700" smtClean="0">
                <a:latin typeface="Courier New" panose="02070309020205020404" pitchFamily="49" charset="0"/>
              </a:rPr>
              <a:t>  }</a:t>
            </a:r>
          </a:p>
          <a:p>
            <a:pPr marL="285750" indent="-285750">
              <a:tabLst>
                <a:tab pos="685800" algn="l"/>
                <a:tab pos="1085850" algn="l"/>
              </a:tabLst>
            </a:pPr>
            <a:r>
              <a:rPr lang="en-US" altLang="en-US" sz="2200" smtClean="0"/>
              <a:t>Two Inner Loops:</a:t>
            </a:r>
          </a:p>
          <a:p>
            <a:pPr marL="685800" lvl="1" indent="-228600">
              <a:tabLst>
                <a:tab pos="685800" algn="l"/>
                <a:tab pos="1085850" algn="l"/>
              </a:tabLst>
            </a:pPr>
            <a:r>
              <a:rPr lang="en-US" altLang="en-US" sz="2000" smtClean="0"/>
              <a:t>Read all NxN elements of z[]</a:t>
            </a:r>
          </a:p>
          <a:p>
            <a:pPr marL="685800" lvl="1" indent="-228600">
              <a:tabLst>
                <a:tab pos="685800" algn="l"/>
                <a:tab pos="1085850" algn="l"/>
              </a:tabLst>
            </a:pPr>
            <a:r>
              <a:rPr lang="en-US" altLang="en-US" sz="2000" smtClean="0"/>
              <a:t>Read N elements of 1 row of y[] repeatedly</a:t>
            </a:r>
          </a:p>
          <a:p>
            <a:pPr marL="685800" lvl="1" indent="-228600">
              <a:tabLst>
                <a:tab pos="685800" algn="l"/>
                <a:tab pos="1085850" algn="l"/>
              </a:tabLst>
            </a:pPr>
            <a:r>
              <a:rPr lang="en-US" altLang="en-US" sz="2000" smtClean="0"/>
              <a:t>Write N elements of 1 row  of x[]</a:t>
            </a:r>
          </a:p>
          <a:p>
            <a:pPr marL="285750" indent="-285750">
              <a:tabLst>
                <a:tab pos="685800" algn="l"/>
                <a:tab pos="1085850" algn="l"/>
              </a:tabLst>
            </a:pPr>
            <a:r>
              <a:rPr lang="en-US" altLang="en-US" sz="2200" smtClean="0"/>
              <a:t>Capacity Misses a function of N &amp; Cache Size:</a:t>
            </a:r>
          </a:p>
          <a:p>
            <a:pPr marL="685800" lvl="1" indent="-228600">
              <a:tabLst>
                <a:tab pos="685800" algn="l"/>
                <a:tab pos="1085850" algn="l"/>
              </a:tabLst>
            </a:pPr>
            <a:r>
              <a:rPr lang="en-US" altLang="en-US" sz="2000" smtClean="0"/>
              <a:t>2N</a:t>
            </a:r>
            <a:r>
              <a:rPr lang="en-US" altLang="en-US" sz="2000" baseline="30000" smtClean="0"/>
              <a:t>3 </a:t>
            </a:r>
            <a:r>
              <a:rPr lang="en-US" altLang="en-US" sz="2000" smtClean="0"/>
              <a:t>+ N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=&gt; (assuming no conflict; otherwise …)</a:t>
            </a:r>
          </a:p>
          <a:p>
            <a:pPr marL="285750" indent="-285750">
              <a:tabLst>
                <a:tab pos="685800" algn="l"/>
                <a:tab pos="1085850" algn="l"/>
              </a:tabLst>
            </a:pPr>
            <a:r>
              <a:rPr lang="en-US" altLang="en-US" sz="2200" smtClean="0"/>
              <a:t>Idea: compute on BxB submatrix that fits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215063" y="1441450"/>
            <a:ext cx="2489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5795963" y="1098550"/>
            <a:ext cx="279400" cy="2489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8005763" y="3765550"/>
            <a:ext cx="83185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291263" y="1600200"/>
            <a:ext cx="233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7129463" y="4546600"/>
            <a:ext cx="736600" cy="698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>
            <a:off x="5954713" y="1136650"/>
            <a:ext cx="0" cy="233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 flipV="1">
            <a:off x="8101013" y="3930650"/>
            <a:ext cx="64135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 flipH="1">
            <a:off x="7294563" y="4667250"/>
            <a:ext cx="3175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Example</a:t>
            </a:r>
          </a:p>
        </p:txBody>
      </p:sp>
    </p:spTree>
    <p:extLst>
      <p:ext uri="{BB962C8B-B14F-4D97-AF65-F5344CB8AC3E}">
        <p14:creationId xmlns:p14="http://schemas.microsoft.com/office/powerpoint/2010/main" val="194904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/* After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for (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altLang="en-US" sz="1800" smtClean="0">
                <a:latin typeface="Courier New" panose="02070309020205020404" pitchFamily="49" charset="0"/>
              </a:rPr>
              <a:t> = 0;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altLang="en-US" sz="1800" smtClean="0">
                <a:latin typeface="Courier New" panose="02070309020205020404" pitchFamily="49" charset="0"/>
              </a:rPr>
              <a:t> &lt; N;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altLang="en-US" sz="1800" smtClean="0">
                <a:latin typeface="Courier New" panose="02070309020205020404" pitchFamily="49" charset="0"/>
              </a:rPr>
              <a:t> =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altLang="en-US" sz="1800" smtClean="0">
                <a:latin typeface="Courier New" panose="02070309020205020404" pitchFamily="49" charset="0"/>
              </a:rPr>
              <a:t>+B)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for (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sz="1800" smtClean="0">
                <a:latin typeface="Courier New" panose="02070309020205020404" pitchFamily="49" charset="0"/>
              </a:rPr>
              <a:t> = 0;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sz="1800" smtClean="0">
                <a:latin typeface="Courier New" panose="02070309020205020404" pitchFamily="49" charset="0"/>
              </a:rPr>
              <a:t> &lt; N;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sz="1800" smtClean="0">
                <a:latin typeface="Courier New" panose="02070309020205020404" pitchFamily="49" charset="0"/>
              </a:rPr>
              <a:t> =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sz="1800" smtClean="0">
                <a:latin typeface="Courier New" panose="02070309020205020404" pitchFamily="49" charset="0"/>
              </a:rPr>
              <a:t>+B)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for (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smtClean="0">
                <a:latin typeface="Courier New" panose="02070309020205020404" pitchFamily="49" charset="0"/>
              </a:rPr>
              <a:t> = 0; i &lt; N; i = i+1)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for (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 =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altLang="en-US" sz="1800" smtClean="0">
                <a:latin typeface="Courier New" panose="02070309020205020404" pitchFamily="49" charset="0"/>
              </a:rPr>
              <a:t>;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 &lt; min(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altLang="en-US" sz="1800" smtClean="0">
                <a:latin typeface="Courier New" panose="02070309020205020404" pitchFamily="49" charset="0"/>
              </a:rPr>
              <a:t>+B-1,N);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 = 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+1)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for (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800" smtClean="0">
                <a:latin typeface="Courier New" panose="02070309020205020404" pitchFamily="49" charset="0"/>
              </a:rPr>
              <a:t> =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sz="1800" smtClean="0">
                <a:latin typeface="Courier New" panose="02070309020205020404" pitchFamily="49" charset="0"/>
              </a:rPr>
              <a:t>;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800" smtClean="0">
                <a:latin typeface="Courier New" panose="02070309020205020404" pitchFamily="49" charset="0"/>
              </a:rPr>
              <a:t> &lt; min(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altLang="en-US" sz="1800" smtClean="0">
                <a:latin typeface="Courier New" panose="02070309020205020404" pitchFamily="49" charset="0"/>
              </a:rPr>
              <a:t>+B-1,N);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800" smtClean="0">
                <a:latin typeface="Courier New" panose="02070309020205020404" pitchFamily="49" charset="0"/>
              </a:rPr>
              <a:t> = 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800" smtClean="0">
                <a:latin typeface="Courier New" panose="02070309020205020404" pitchFamily="49" charset="0"/>
              </a:rPr>
              <a:t>+1)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r = r + y[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smtClean="0">
                <a:latin typeface="Courier New" panose="02070309020205020404" pitchFamily="49" charset="0"/>
              </a:rPr>
              <a:t>][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800" smtClean="0">
                <a:latin typeface="Courier New" panose="02070309020205020404" pitchFamily="49" charset="0"/>
              </a:rPr>
              <a:t>]*z[</a:t>
            </a:r>
            <a:r>
              <a:rPr lang="en-US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1800" smtClean="0">
                <a:latin typeface="Courier New" panose="02070309020205020404" pitchFamily="49" charset="0"/>
              </a:rPr>
              <a:t>][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x[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smtClean="0">
                <a:latin typeface="Courier New" panose="02070309020205020404" pitchFamily="49" charset="0"/>
              </a:rPr>
              <a:t>][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] = x[</a:t>
            </a:r>
            <a:r>
              <a:rPr lang="en-US" altLang="en-US" sz="1800" smtClean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smtClean="0">
                <a:latin typeface="Courier New" panose="02070309020205020404" pitchFamily="49" charset="0"/>
              </a:rPr>
              <a:t>][</a:t>
            </a:r>
            <a:r>
              <a:rPr lang="en-US" altLang="en-US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1800" smtClean="0">
                <a:latin typeface="Courier New" panose="02070309020205020404" pitchFamily="49" charset="0"/>
              </a:rPr>
              <a:t>] + 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 smtClean="0"/>
              <a:t>B called </a:t>
            </a:r>
            <a:r>
              <a:rPr lang="en-US" altLang="en-US" sz="2600" i="1" smtClean="0">
                <a:solidFill>
                  <a:srgbClr val="FF0000"/>
                </a:solidFill>
              </a:rPr>
              <a:t>Blocking Factor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Capacity Misses from 2N</a:t>
            </a:r>
            <a:r>
              <a:rPr lang="en-US" altLang="en-US" sz="2600" baseline="30000" smtClean="0"/>
              <a:t>3</a:t>
            </a:r>
            <a:r>
              <a:rPr lang="en-US" altLang="en-US" sz="2600" smtClean="0"/>
              <a:t> + N</a:t>
            </a:r>
            <a:r>
              <a:rPr lang="en-US" altLang="en-US" sz="2600" baseline="30000" smtClean="0"/>
              <a:t>2</a:t>
            </a:r>
            <a:r>
              <a:rPr lang="en-US" altLang="en-US" sz="2600" smtClean="0"/>
              <a:t> to 2N</a:t>
            </a:r>
            <a:r>
              <a:rPr lang="en-US" altLang="en-US" sz="2600" baseline="30000" smtClean="0"/>
              <a:t>3</a:t>
            </a:r>
            <a:r>
              <a:rPr lang="en-US" altLang="en-US" sz="2600" smtClean="0"/>
              <a:t>/B +N</a:t>
            </a:r>
            <a:r>
              <a:rPr lang="en-US" altLang="en-US" sz="2600" baseline="30000" smtClean="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600" smtClean="0"/>
              <a:t>Conflict Misses Too? </a:t>
            </a:r>
            <a:endParaRPr lang="en-US" altLang="en-US" smtClean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Example</a:t>
            </a:r>
          </a:p>
        </p:txBody>
      </p:sp>
    </p:spTree>
    <p:extLst>
      <p:ext uri="{BB962C8B-B14F-4D97-AF65-F5344CB8AC3E}">
        <p14:creationId xmlns:p14="http://schemas.microsoft.com/office/powerpoint/2010/main" val="282669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7800" y="762000"/>
          <a:ext cx="86868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6524625" imgH="4514850" progId="Excel.Chart.8">
                  <p:embed followColorScheme="full"/>
                </p:oleObj>
              </mc:Choice>
              <mc:Fallback>
                <p:oleObj name="Chart" r:id="rId3" imgW="6524625" imgH="4514850" progId="Excel.Chart.8">
                  <p:embed followColorScheme="full"/>
                  <p:pic>
                    <p:nvPicPr>
                      <p:cNvPr id="3686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762000"/>
                        <a:ext cx="86868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90212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Non-faulting: 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doesn’t cause exceptions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Register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Cache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cache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with loop unrolling and software pipelining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128 MiB to 1 GiB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Smaller blocks require substantial tag storage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Larger blocks are potentially inefficient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One approach (L-H):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SDRAM row is a block index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row contains set of tags and 29 data segments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29-set associative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Hit requires a CAS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Another approach (Alloy cache):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Mold tag and data together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direct mapped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Both schemes require two DRAM accesses for misses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Two solutions: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Use map to keep track of blocks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Predict likely misses</a:t>
            </a:r>
            <a:endParaRPr lang="en-US" sz="20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27240"/>
            <a:ext cx="7326368" cy="52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04950"/>
            <a:ext cx="744220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35352"/>
            <a:ext cx="8281987" cy="582211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3200" dirty="0" smtClean="0"/>
              <a:t>1. Reduce Misses via Larger Block Size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6850" y="987425"/>
            <a:ext cx="2746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320" rIns="27432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/>
              <a:t>-Compulsory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/>
              <a:t>+Conflict &amp; +Capacity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/>
              <a:t>+Miss Penalty</a:t>
            </a:r>
          </a:p>
        </p:txBody>
      </p:sp>
    </p:spTree>
    <p:extLst>
      <p:ext uri="{BB962C8B-B14F-4D97-AF65-F5344CB8AC3E}">
        <p14:creationId xmlns:p14="http://schemas.microsoft.com/office/powerpoint/2010/main" val="363899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</a:t>
            </a:r>
            <a:r>
              <a:rPr lang="en-US" smtClean="0"/>
              <a:t>instruction references/second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</a:t>
            </a:r>
            <a:r>
              <a:rPr lang="en-US" smtClean="0"/>
              <a:t>only 8% </a:t>
            </a:r>
            <a:r>
              <a:rPr lang="en-US" dirty="0" smtClean="0"/>
              <a:t>of </a:t>
            </a:r>
            <a:r>
              <a:rPr lang="en-US" smtClean="0"/>
              <a:t>this (34.1 </a:t>
            </a:r>
            <a:r>
              <a:rPr lang="en-US" dirty="0" smtClean="0"/>
              <a:t>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2. Higher Associativity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2:1 Cache Rule: </a:t>
            </a:r>
          </a:p>
          <a:p>
            <a:pPr lvl="1"/>
            <a:r>
              <a:rPr lang="en-US" altLang="en-US" smtClean="0"/>
              <a:t>Miss Rate DM cache size N ~ Miss Rate 2-way cache size N/2</a:t>
            </a:r>
          </a:p>
          <a:p>
            <a:pPr lvl="1"/>
            <a:r>
              <a:rPr lang="en-US" altLang="en-US" smtClean="0"/>
              <a:t>Holds for &lt; 128KB</a:t>
            </a:r>
          </a:p>
          <a:p>
            <a:r>
              <a:rPr lang="en-US" altLang="en-US" smtClean="0"/>
              <a:t>8 Way as effective as Fully SA</a:t>
            </a:r>
          </a:p>
          <a:p>
            <a:r>
              <a:rPr lang="en-US" altLang="en-US" smtClean="0"/>
              <a:t>Execution time is only final measure!</a:t>
            </a:r>
          </a:p>
          <a:p>
            <a:pPr lvl="1"/>
            <a:r>
              <a:rPr lang="en-US" altLang="en-US" smtClean="0"/>
              <a:t>Will Clock Cycle time increase?</a:t>
            </a:r>
          </a:p>
          <a:p>
            <a:pPr lvl="1"/>
            <a:r>
              <a:rPr lang="en-US" altLang="en-US" smtClean="0"/>
              <a:t>external cache +10%, </a:t>
            </a:r>
          </a:p>
          <a:p>
            <a:pPr lvl="1"/>
            <a:r>
              <a:rPr lang="en-US" altLang="en-US" smtClean="0"/>
              <a:t>internal + 2%</a:t>
            </a:r>
          </a:p>
        </p:txBody>
      </p:sp>
    </p:spTree>
    <p:extLst>
      <p:ext uri="{BB962C8B-B14F-4D97-AF65-F5344CB8AC3E}">
        <p14:creationId xmlns:p14="http://schemas.microsoft.com/office/powerpoint/2010/main" val="165777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85863"/>
            <a:ext cx="3883025" cy="481171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en-US" sz="2200" smtClean="0">
                <a:solidFill>
                  <a:srgbClr val="FF0000"/>
                </a:solidFill>
              </a:rPr>
              <a:t>Combine fast hit time of direct mapped </a:t>
            </a:r>
            <a:br>
              <a:rPr lang="en-US" altLang="en-US" sz="2200" smtClean="0">
                <a:solidFill>
                  <a:srgbClr val="FF0000"/>
                </a:solidFill>
              </a:rPr>
            </a:br>
            <a:r>
              <a:rPr lang="en-US" altLang="en-US" sz="2200" smtClean="0">
                <a:solidFill>
                  <a:srgbClr val="FF0000"/>
                </a:solidFill>
              </a:rPr>
              <a:t>while avoiding conflict misses 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en-US" sz="2200" smtClean="0"/>
              <a:t>Add buffer (small fully SA Cache) to place data discarded from cache (Victim)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en-US" sz="2200" smtClean="0"/>
              <a:t>Jouppi [1990]: 4-entry victim cache removed 20% to 95% of conflicts for a 4 KB direct mapped data cache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en-US" sz="2200" smtClean="0"/>
              <a:t>Used in Alpha, HP machines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402388" y="5605463"/>
            <a:ext cx="1435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</a:rPr>
              <a:t>To Next Lower Level In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6823075" y="5767388"/>
            <a:ext cx="5984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</a:rPr>
              <a:t>Hierarchy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802313" y="1550988"/>
            <a:ext cx="2922587" cy="15176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6618288" y="2149475"/>
            <a:ext cx="71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rgbClr val="000000"/>
                </a:solidFill>
              </a:rPr>
              <a:t>DATA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5195888" y="1550988"/>
            <a:ext cx="606425" cy="151765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5267325" y="2189163"/>
            <a:ext cx="552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TAGS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4689475" y="1550988"/>
            <a:ext cx="1588" cy="2046287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5645150" y="3789363"/>
            <a:ext cx="2224088" cy="4048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5753100" y="3868738"/>
            <a:ext cx="2111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One Cache line of Data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4229100" y="3789363"/>
            <a:ext cx="1416050" cy="4048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37" name="Rectangle 14"/>
          <p:cNvSpPr>
            <a:spLocks noChangeArrowheads="1"/>
          </p:cNvSpPr>
          <p:nvPr/>
        </p:nvSpPr>
        <p:spPr bwMode="auto">
          <a:xfrm>
            <a:off x="4319588" y="3910013"/>
            <a:ext cx="1287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</a:rPr>
              <a:t>Tag and Comparator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8" name="Rectangle 15"/>
          <p:cNvSpPr>
            <a:spLocks noChangeArrowheads="1"/>
          </p:cNvSpPr>
          <p:nvPr/>
        </p:nvSpPr>
        <p:spPr bwMode="auto">
          <a:xfrm>
            <a:off x="5645150" y="4194175"/>
            <a:ext cx="2224088" cy="4048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5753100" y="4275138"/>
            <a:ext cx="2111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One Cache line of Data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40" name="Rectangle 17"/>
          <p:cNvSpPr>
            <a:spLocks noChangeArrowheads="1"/>
          </p:cNvSpPr>
          <p:nvPr/>
        </p:nvSpPr>
        <p:spPr bwMode="auto">
          <a:xfrm>
            <a:off x="4229100" y="4194175"/>
            <a:ext cx="1416050" cy="4048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41" name="Rectangle 18"/>
          <p:cNvSpPr>
            <a:spLocks noChangeArrowheads="1"/>
          </p:cNvSpPr>
          <p:nvPr/>
        </p:nvSpPr>
        <p:spPr bwMode="auto">
          <a:xfrm>
            <a:off x="4319588" y="4314825"/>
            <a:ext cx="1287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</a:rPr>
              <a:t>Tag and Comparator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42" name="Rectangle 19"/>
          <p:cNvSpPr>
            <a:spLocks noChangeArrowheads="1"/>
          </p:cNvSpPr>
          <p:nvPr/>
        </p:nvSpPr>
        <p:spPr bwMode="auto">
          <a:xfrm>
            <a:off x="5645150" y="4598988"/>
            <a:ext cx="2224088" cy="4048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43" name="Rectangle 20"/>
          <p:cNvSpPr>
            <a:spLocks noChangeArrowheads="1"/>
          </p:cNvSpPr>
          <p:nvPr/>
        </p:nvSpPr>
        <p:spPr bwMode="auto">
          <a:xfrm>
            <a:off x="5753100" y="4679950"/>
            <a:ext cx="2111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One Cache line of Data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44" name="Rectangle 21"/>
          <p:cNvSpPr>
            <a:spLocks noChangeArrowheads="1"/>
          </p:cNvSpPr>
          <p:nvPr/>
        </p:nvSpPr>
        <p:spPr bwMode="auto">
          <a:xfrm>
            <a:off x="4229100" y="4598988"/>
            <a:ext cx="1416050" cy="40481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45" name="Rectangle 22"/>
          <p:cNvSpPr>
            <a:spLocks noChangeArrowheads="1"/>
          </p:cNvSpPr>
          <p:nvPr/>
        </p:nvSpPr>
        <p:spPr bwMode="auto">
          <a:xfrm>
            <a:off x="4319588" y="4719638"/>
            <a:ext cx="1287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</a:rPr>
              <a:t>Tag and Comparator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46" name="Rectangle 23"/>
          <p:cNvSpPr>
            <a:spLocks noChangeArrowheads="1"/>
          </p:cNvSpPr>
          <p:nvPr/>
        </p:nvSpPr>
        <p:spPr bwMode="auto">
          <a:xfrm>
            <a:off x="5645150" y="5003800"/>
            <a:ext cx="2224088" cy="4048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47" name="Rectangle 24"/>
          <p:cNvSpPr>
            <a:spLocks noChangeArrowheads="1"/>
          </p:cNvSpPr>
          <p:nvPr/>
        </p:nvSpPr>
        <p:spPr bwMode="auto">
          <a:xfrm>
            <a:off x="5753100" y="5084763"/>
            <a:ext cx="2111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</a:rPr>
              <a:t>One Cache line of Data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48" name="Rectangle 25"/>
          <p:cNvSpPr>
            <a:spLocks noChangeArrowheads="1"/>
          </p:cNvSpPr>
          <p:nvPr/>
        </p:nvSpPr>
        <p:spPr bwMode="auto">
          <a:xfrm>
            <a:off x="4229100" y="5003800"/>
            <a:ext cx="1416050" cy="404813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49" name="Rectangle 26"/>
          <p:cNvSpPr>
            <a:spLocks noChangeArrowheads="1"/>
          </p:cNvSpPr>
          <p:nvPr/>
        </p:nvSpPr>
        <p:spPr bwMode="auto">
          <a:xfrm>
            <a:off x="4319588" y="5124450"/>
            <a:ext cx="12874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</a:rPr>
              <a:t>Tag and Comparator</a:t>
            </a:r>
            <a:endParaRPr lang="en-US" altLang="en-US" sz="18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650" name="Freeform 27"/>
          <p:cNvSpPr>
            <a:spLocks/>
          </p:cNvSpPr>
          <p:nvPr/>
        </p:nvSpPr>
        <p:spPr bwMode="auto">
          <a:xfrm>
            <a:off x="4610100" y="3590925"/>
            <a:ext cx="131763" cy="198438"/>
          </a:xfrm>
          <a:custGeom>
            <a:avLst/>
            <a:gdLst>
              <a:gd name="T0" fmla="*/ 2147483646 w 83"/>
              <a:gd name="T1" fmla="*/ 0 h 125"/>
              <a:gd name="T2" fmla="*/ 2147483646 w 83"/>
              <a:gd name="T3" fmla="*/ 2147483646 h 125"/>
              <a:gd name="T4" fmla="*/ 0 w 83"/>
              <a:gd name="T5" fmla="*/ 0 h 125"/>
              <a:gd name="T6" fmla="*/ 2147483646 w 83"/>
              <a:gd name="T7" fmla="*/ 0 h 1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125">
                <a:moveTo>
                  <a:pt x="83" y="0"/>
                </a:moveTo>
                <a:lnTo>
                  <a:pt x="41" y="125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>
            <a:off x="4689475" y="2360613"/>
            <a:ext cx="323850" cy="1587"/>
          </a:xfrm>
          <a:prstGeom prst="line">
            <a:avLst/>
          </a:prstGeom>
          <a:noFill/>
          <a:ln w="460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52" name="Freeform 29"/>
          <p:cNvSpPr>
            <a:spLocks/>
          </p:cNvSpPr>
          <p:nvPr/>
        </p:nvSpPr>
        <p:spPr bwMode="auto">
          <a:xfrm>
            <a:off x="4997450" y="2293938"/>
            <a:ext cx="198438" cy="133350"/>
          </a:xfrm>
          <a:custGeom>
            <a:avLst/>
            <a:gdLst>
              <a:gd name="T0" fmla="*/ 0 w 125"/>
              <a:gd name="T1" fmla="*/ 0 h 84"/>
              <a:gd name="T2" fmla="*/ 2147483646 w 125"/>
              <a:gd name="T3" fmla="*/ 2147483646 h 84"/>
              <a:gd name="T4" fmla="*/ 0 w 125"/>
              <a:gd name="T5" fmla="*/ 2147483646 h 84"/>
              <a:gd name="T6" fmla="*/ 0 w 125"/>
              <a:gd name="T7" fmla="*/ 0 h 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" h="84">
                <a:moveTo>
                  <a:pt x="0" y="0"/>
                </a:moveTo>
                <a:lnTo>
                  <a:pt x="125" y="42"/>
                </a:lnTo>
                <a:lnTo>
                  <a:pt x="0" y="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53" name="AutoShape 30"/>
          <p:cNvSpPr>
            <a:spLocks noChangeArrowheads="1"/>
          </p:cNvSpPr>
          <p:nvPr/>
        </p:nvSpPr>
        <p:spPr bwMode="auto">
          <a:xfrm>
            <a:off x="5981700" y="3057525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54" name="AutoShape 31"/>
          <p:cNvSpPr>
            <a:spLocks noChangeArrowheads="1"/>
          </p:cNvSpPr>
          <p:nvPr/>
        </p:nvSpPr>
        <p:spPr bwMode="auto">
          <a:xfrm>
            <a:off x="5981700" y="5419725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55" name="AutoShape 32"/>
          <p:cNvSpPr>
            <a:spLocks noChangeArrowheads="1"/>
          </p:cNvSpPr>
          <p:nvPr/>
        </p:nvSpPr>
        <p:spPr bwMode="auto">
          <a:xfrm>
            <a:off x="7962900" y="3057525"/>
            <a:ext cx="304800" cy="2819400"/>
          </a:xfrm>
          <a:prstGeom prst="upArrow">
            <a:avLst>
              <a:gd name="adj1" fmla="val 50000"/>
              <a:gd name="adj2" fmla="val 11301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2665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3. “Victim Cache”</a:t>
            </a:r>
          </a:p>
        </p:txBody>
      </p:sp>
    </p:spTree>
    <p:extLst>
      <p:ext uri="{BB962C8B-B14F-4D97-AF65-F5344CB8AC3E}">
        <p14:creationId xmlns:p14="http://schemas.microsoft.com/office/powerpoint/2010/main" val="414773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370013" y="2792413"/>
            <a:ext cx="1082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 Time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312863" y="3344863"/>
            <a:ext cx="1971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Pseudo Hit Time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4856163" y="3306763"/>
            <a:ext cx="156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Miss Penalty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4418013" y="4202113"/>
            <a:ext cx="714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10000"/>
              </a:spcBef>
              <a:buChar char="•"/>
              <a:defRPr sz="3000" b="1">
                <a:solidFill>
                  <a:srgbClr val="008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20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>
            <a:off x="1289050" y="3259138"/>
            <a:ext cx="1212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1250950" y="3735388"/>
            <a:ext cx="21463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3384550" y="3735388"/>
            <a:ext cx="4794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1250950" y="4116388"/>
            <a:ext cx="7327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76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4. “Pseudo-Associativity</a:t>
            </a:r>
            <a:r>
              <a:rPr lang="en-US" altLang="en-US" sz="4000" smtClean="0"/>
              <a:t>”</a:t>
            </a:r>
          </a:p>
        </p:txBody>
      </p:sp>
      <p:sp>
        <p:nvSpPr>
          <p:cNvPr id="27659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smtClean="0">
                <a:solidFill>
                  <a:srgbClr val="FF0000"/>
                </a:solidFill>
              </a:rPr>
              <a:t>Combine fast hit time of Direct Mapped and have the lower conflict misses of 2-way SA cache </a:t>
            </a:r>
          </a:p>
          <a:p>
            <a:pPr>
              <a:lnSpc>
                <a:spcPct val="80000"/>
              </a:lnSpc>
            </a:pPr>
            <a:r>
              <a:rPr lang="en-US" altLang="en-US" sz="2600" smtClean="0"/>
              <a:t>Divide cache: on a miss, check other half of cache to see if there, if so have a </a:t>
            </a:r>
            <a:r>
              <a:rPr lang="en-US" altLang="en-US" sz="2600" u="sng" smtClean="0">
                <a:solidFill>
                  <a:srgbClr val="FF0000"/>
                </a:solidFill>
              </a:rPr>
              <a:t>pseudo-hit</a:t>
            </a:r>
            <a:r>
              <a:rPr lang="en-US" altLang="en-US" sz="2600" smtClean="0">
                <a:solidFill>
                  <a:srgbClr val="FF0000"/>
                </a:solidFill>
              </a:rPr>
              <a:t> </a:t>
            </a:r>
            <a:r>
              <a:rPr lang="en-US" altLang="en-US" sz="2600" smtClean="0"/>
              <a:t> (slow hit)</a:t>
            </a:r>
            <a:endParaRPr lang="en-US" altLang="en-US" sz="19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900" smtClean="0"/>
          </a:p>
          <a:p>
            <a:pPr>
              <a:lnSpc>
                <a:spcPct val="80000"/>
              </a:lnSpc>
            </a:pPr>
            <a:endParaRPr lang="en-US" altLang="en-US" sz="2600" smtClean="0"/>
          </a:p>
          <a:p>
            <a:pPr>
              <a:lnSpc>
                <a:spcPct val="80000"/>
              </a:lnSpc>
            </a:pPr>
            <a:endParaRPr lang="en-US" altLang="en-US" sz="2600" smtClean="0"/>
          </a:p>
          <a:p>
            <a:pPr>
              <a:lnSpc>
                <a:spcPct val="80000"/>
              </a:lnSpc>
            </a:pPr>
            <a:r>
              <a:rPr lang="en-US" altLang="en-US" sz="2600" smtClean="0"/>
              <a:t>Drawback: CPU pipeline is hard if hit takes 1 or 2 cycles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Better for caches not tied directly to processor (L2)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Used in MIPS R1000 L2 cache, similar in UltraSPARC</a:t>
            </a:r>
          </a:p>
        </p:txBody>
      </p:sp>
    </p:spTree>
    <p:extLst>
      <p:ext uri="{BB962C8B-B14F-4D97-AF65-F5344CB8AC3E}">
        <p14:creationId xmlns:p14="http://schemas.microsoft.com/office/powerpoint/2010/main" val="426844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5. Hardware Prefetching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smtClean="0"/>
              <a:t>E.g., Instruction Prefetching</a:t>
            </a:r>
          </a:p>
          <a:p>
            <a:pPr lvl="1"/>
            <a:r>
              <a:rPr lang="en-US" altLang="en-US" sz="2400" smtClean="0"/>
              <a:t>Alpha 21064 fetches 2 blocks on a miss</a:t>
            </a:r>
          </a:p>
          <a:p>
            <a:pPr lvl="1"/>
            <a:r>
              <a:rPr lang="en-US" altLang="en-US" sz="2400" smtClean="0"/>
              <a:t>Extra block placed in “</a:t>
            </a:r>
            <a:r>
              <a:rPr lang="en-US" altLang="en-US" sz="2400" u="sng" smtClean="0">
                <a:solidFill>
                  <a:srgbClr val="FF0000"/>
                </a:solidFill>
              </a:rPr>
              <a:t>stream buffer</a:t>
            </a:r>
            <a:r>
              <a:rPr lang="en-US" altLang="en-US" sz="2400" smtClean="0"/>
              <a:t>”</a:t>
            </a:r>
          </a:p>
          <a:p>
            <a:pPr lvl="1"/>
            <a:r>
              <a:rPr lang="en-US" altLang="en-US" sz="2400" smtClean="0"/>
              <a:t>On miss check stream buffer</a:t>
            </a:r>
          </a:p>
          <a:p>
            <a:r>
              <a:rPr lang="en-US" altLang="en-US" sz="2600" smtClean="0"/>
              <a:t>Works with data blocks too:</a:t>
            </a:r>
          </a:p>
          <a:p>
            <a:pPr lvl="1"/>
            <a:r>
              <a:rPr lang="en-US" altLang="en-US" sz="2400" smtClean="0"/>
              <a:t>Jouppi [1990] 1 data stream buffer got 25% misses from 4KB cache; 4 streams got 43%</a:t>
            </a:r>
          </a:p>
          <a:p>
            <a:pPr lvl="1"/>
            <a:r>
              <a:rPr lang="en-US" altLang="en-US" sz="2400" smtClean="0"/>
              <a:t>Palacharla &amp; Kessler [1994] for scientific programs for 8 streams got 50% to 70% of misses from </a:t>
            </a:r>
            <a:br>
              <a:rPr lang="en-US" altLang="en-US" sz="2400" smtClean="0"/>
            </a:br>
            <a:r>
              <a:rPr lang="en-US" altLang="en-US" sz="2400" smtClean="0"/>
              <a:t>2 64KB, 4-way set associative caches</a:t>
            </a:r>
          </a:p>
          <a:p>
            <a:r>
              <a:rPr lang="en-US" altLang="en-US" sz="2600" smtClean="0"/>
              <a:t>Prefetching relies on having extra memory bandwidth that can be used without penalty</a:t>
            </a:r>
          </a:p>
          <a:p>
            <a:endParaRPr lang="en-US" altLang="en-US" sz="2600" smtClean="0"/>
          </a:p>
        </p:txBody>
      </p:sp>
    </p:spTree>
    <p:extLst>
      <p:ext uri="{BB962C8B-B14F-4D97-AF65-F5344CB8AC3E}">
        <p14:creationId xmlns:p14="http://schemas.microsoft.com/office/powerpoint/2010/main" val="56564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mtClean="0"/>
              <a:t>6. Software Prefetching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Data Prefetch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Load data into register (HP PA-RISC loads)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Cache Prefetch: load into cache </a:t>
            </a:r>
            <a:br>
              <a:rPr lang="en-US" altLang="en-US" smtClean="0"/>
            </a:br>
            <a:r>
              <a:rPr lang="en-US" altLang="en-US" smtClean="0"/>
              <a:t>(MIPS IV, PowerPC, SPARC v. 9)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Special prefetching instructions cannot cause faults; a form of speculative execution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Issuing Prefetch Instructions takes time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Is cost of prefetch issues &lt; savings in reduced misses?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Higher superscalar reduces difficulty of issue bandwidth</a:t>
            </a:r>
          </a:p>
        </p:txBody>
      </p:sp>
    </p:spTree>
    <p:extLst>
      <p:ext uri="{BB962C8B-B14F-4D97-AF65-F5344CB8AC3E}">
        <p14:creationId xmlns:p14="http://schemas.microsoft.com/office/powerpoint/2010/main" val="336541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3" y="817563"/>
            <a:ext cx="7383212" cy="54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word is not found in the cache, a </a:t>
            </a:r>
            <a:r>
              <a:rPr lang="en-US" sz="2800" i="1" dirty="0" smtClean="0"/>
              <a:t>miss </a:t>
            </a:r>
            <a:r>
              <a:rPr lang="en-US" sz="2800" dirty="0" smtClean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word from lower level in hierarchy, requiring a higher latency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level may be another cache or the main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Also fetch the other words contained within the </a:t>
            </a:r>
            <a:r>
              <a:rPr lang="en-US" sz="2400" i="1" dirty="0" smtClean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block into cache in any location within its </a:t>
            </a:r>
            <a:r>
              <a:rPr lang="en-US" sz="2400" i="1" dirty="0" smtClean="0"/>
              <a:t>set</a:t>
            </a:r>
            <a:r>
              <a:rPr lang="en-US" sz="2400" dirty="0" smtClean="0"/>
              <a:t>, determined by address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 address MOD number </a:t>
            </a:r>
            <a:r>
              <a:rPr lang="en-US" sz="2000" smtClean="0"/>
              <a:t>of sets in cache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n</a:t>
            </a:r>
            <a:r>
              <a:rPr lang="en-US" sz="2800" dirty="0" smtClean="0"/>
              <a:t> sets =&gt; </a:t>
            </a:r>
            <a:r>
              <a:rPr lang="en-US" sz="2800" i="1" dirty="0" smtClean="0"/>
              <a:t>n-way set associative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Direct-mapped cache =&gt; </a:t>
            </a:r>
            <a:r>
              <a:rPr lang="en-US" sz="2400" dirty="0" smtClean="0"/>
              <a:t>one block per set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Fully associative </a:t>
            </a:r>
            <a:r>
              <a:rPr lang="en-US" sz="2400" dirty="0" smtClean="0"/>
              <a:t>=&gt; one set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Writing to cache:  two strategies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Immediately update lower levels of hierarchy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Only update lower levels of hierarchy when an updated block is replaced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Both strategies use </a:t>
            </a:r>
            <a:r>
              <a:rPr lang="en-US" sz="2400" i="1" dirty="0" smtClean="0"/>
              <a:t>write buffer </a:t>
            </a:r>
            <a:r>
              <a:rPr lang="en-US" sz="2400" dirty="0" smtClean="0"/>
              <a:t>to make writes asynchronous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Blocks discarded and later retrieved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 makes repeated references to multiple addresses from different blocks that map to the same location in the cache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22720</TotalTime>
  <Words>3664</Words>
  <Application>Microsoft Office PowerPoint</Application>
  <PresentationFormat>On-screen Show (4:3)</PresentationFormat>
  <Paragraphs>681</Paragraphs>
  <Slides>55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Black</vt:lpstr>
      <vt:lpstr>Comic Sans MS</vt:lpstr>
      <vt:lpstr>Courier New</vt:lpstr>
      <vt:lpstr>Times New Roman</vt:lpstr>
      <vt:lpstr>Wingdings</vt:lpstr>
      <vt:lpstr>1_cod4e</vt:lpstr>
      <vt:lpstr>Microsoft Excel Chart</vt:lpstr>
      <vt:lpstr>PowerPoint Presentation</vt:lpstr>
      <vt:lpstr>Introduction</vt:lpstr>
      <vt:lpstr>Memory Hierarchy</vt:lpstr>
      <vt:lpstr>Memory Performance Gap</vt:lpstr>
      <vt:lpstr>Memory Hierarchy Design</vt:lpstr>
      <vt:lpstr>Performance and Power</vt:lpstr>
      <vt:lpstr>Memory Hierarchy Basics</vt:lpstr>
      <vt:lpstr>Memory Hierarchy Basics</vt:lpstr>
      <vt:lpstr>Memory Hierarchy Basics</vt:lpstr>
      <vt:lpstr>Memory Hierarchy Basics</vt:lpstr>
      <vt:lpstr>Memory Hierarchy Basics</vt:lpstr>
      <vt:lpstr>Memory Technology and Optimizations</vt:lpstr>
      <vt:lpstr>Memory Technology</vt:lpstr>
      <vt:lpstr>Internal Organization of DRAM</vt:lpstr>
      <vt:lpstr>Memory Technology</vt:lpstr>
      <vt:lpstr>Memory Optimizations</vt:lpstr>
      <vt:lpstr>Memory Optimizations</vt:lpstr>
      <vt:lpstr>Memory Optimizations</vt:lpstr>
      <vt:lpstr>Memory Optimizations</vt:lpstr>
      <vt:lpstr>Memory Power Consumption</vt:lpstr>
      <vt:lpstr>Stacked/Embedded DRAMs</vt:lpstr>
      <vt:lpstr>Flash Memory</vt:lpstr>
      <vt:lpstr>NAND Flash Memory</vt:lpstr>
      <vt:lpstr>Memory Dependability</vt:lpstr>
      <vt:lpstr>Advanced Optimizations</vt:lpstr>
      <vt:lpstr>L1 Size and Associativity</vt:lpstr>
      <vt:lpstr>L1 Size and Associativity</vt:lpstr>
      <vt:lpstr>Way Prediction</vt:lpstr>
      <vt:lpstr>Pipelined Caches</vt:lpstr>
      <vt:lpstr>Multibanked Caches</vt:lpstr>
      <vt:lpstr>Nonblocking Caches</vt:lpstr>
      <vt:lpstr>Critical Word First, Early Restart</vt:lpstr>
      <vt:lpstr>Merging Write Buffer</vt:lpstr>
      <vt:lpstr>Compiler Optimizations</vt:lpstr>
      <vt:lpstr>Blocking</vt:lpstr>
      <vt:lpstr>Blocking</vt:lpstr>
      <vt:lpstr>Hardware Prefetching</vt:lpstr>
      <vt:lpstr>7. Compiler Optimizations</vt:lpstr>
      <vt:lpstr>Merging Arrays Example</vt:lpstr>
      <vt:lpstr>Loop Interchange Example</vt:lpstr>
      <vt:lpstr>Loop Fusion Example</vt:lpstr>
      <vt:lpstr>Blocking Example</vt:lpstr>
      <vt:lpstr>Blocking Example</vt:lpstr>
      <vt:lpstr>Compiler Optimizations</vt:lpstr>
      <vt:lpstr>Compiler Prefetching</vt:lpstr>
      <vt:lpstr>Use HBM to Extend Hierarchy</vt:lpstr>
      <vt:lpstr>Use HBM to Extend Hierarchy</vt:lpstr>
      <vt:lpstr>Use HBM to Extend Hierarchy</vt:lpstr>
      <vt:lpstr>1. Reduce Misses via Larger Block Size</vt:lpstr>
      <vt:lpstr>2. Higher Associativity</vt:lpstr>
      <vt:lpstr>3. “Victim Cache”</vt:lpstr>
      <vt:lpstr>4. “Pseudo-Associativity”</vt:lpstr>
      <vt:lpstr>5. Hardware Prefetching</vt:lpstr>
      <vt:lpstr>6. Software Prefetching</vt:lpstr>
      <vt:lpstr>Summary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stosun</cp:lastModifiedBy>
  <cp:revision>244</cp:revision>
  <dcterms:created xsi:type="dcterms:W3CDTF">2008-07-27T22:34:41Z</dcterms:created>
  <dcterms:modified xsi:type="dcterms:W3CDTF">2020-10-11T20:02:41Z</dcterms:modified>
</cp:coreProperties>
</file>