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70" r:id="rId2"/>
    <p:sldId id="271" r:id="rId3"/>
    <p:sldId id="272" r:id="rId4"/>
    <p:sldId id="273" r:id="rId5"/>
    <p:sldId id="274" r:id="rId6"/>
    <p:sldId id="318" r:id="rId7"/>
    <p:sldId id="275" r:id="rId8"/>
    <p:sldId id="319" r:id="rId9"/>
    <p:sldId id="276" r:id="rId10"/>
    <p:sldId id="277" r:id="rId11"/>
    <p:sldId id="278" r:id="rId12"/>
    <p:sldId id="279" r:id="rId13"/>
    <p:sldId id="280" r:id="rId14"/>
    <p:sldId id="283" r:id="rId15"/>
    <p:sldId id="292" r:id="rId16"/>
    <p:sldId id="293" r:id="rId17"/>
    <p:sldId id="294" r:id="rId18"/>
    <p:sldId id="296" r:id="rId19"/>
    <p:sldId id="297" r:id="rId20"/>
    <p:sldId id="298" r:id="rId21"/>
    <p:sldId id="314" r:id="rId22"/>
    <p:sldId id="302" r:id="rId23"/>
    <p:sldId id="303" r:id="rId24"/>
    <p:sldId id="304" r:id="rId25"/>
    <p:sldId id="315" r:id="rId26"/>
    <p:sldId id="316" r:id="rId27"/>
    <p:sldId id="305" r:id="rId28"/>
    <p:sldId id="306" r:id="rId29"/>
    <p:sldId id="307" r:id="rId30"/>
    <p:sldId id="308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99"/>
    <a:srgbClr val="808080"/>
    <a:srgbClr val="5F5F5F"/>
    <a:srgbClr val="3399FF"/>
    <a:srgbClr val="000066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86" autoAdjust="0"/>
  </p:normalViewPr>
  <p:slideViewPr>
    <p:cSldViewPr>
      <p:cViewPr varScale="1">
        <p:scale>
          <a:sx n="65" d="100"/>
          <a:sy n="65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4348D271-38A6-4D7A-975F-011E3EA00824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3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46693AC5-E629-4F75-81C4-E80305774BA0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280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450FB8-A4D7-48B2-9CB3-5521EE1AECBC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04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56873E2-E758-47A5-BD1D-F57A3EF213F3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48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F89E0-5641-4EBF-AE5D-3D7EFC77CCFD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5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82D34EA-112E-4426-8654-71DD86CF6B40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485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FF8AC8-435A-4077-9E22-9AB1FC9AE6AE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358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297CC4-ACC3-4E46-AE29-30B72920501D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45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A5F03A-DCFD-4046-9389-1D5DBD4B74A9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112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8EB7188-B27A-4E4D-999D-182358EF1AD9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58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FA46471-3114-4E0B-A895-482E518FD99B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516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D25AAB-4024-4185-92F0-B0979A7AFBF0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985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D25AAB-4024-4185-92F0-B0979A7AFBF0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35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F4836F-E334-4991-B3B9-BEC9C9173C9E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806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999DE0-B237-4D7F-A34D-F1AE01D48DA2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986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A862B7-7110-42E9-B601-86FB8974746A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1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97A36BF-B5A1-45AA-9284-C6E45B51EB00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80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A862B7-7110-42E9-B601-86FB8974746A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566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A862B7-7110-42E9-B601-86FB8974746A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730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4EF222-DDC4-4B4E-B052-006607246041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169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F3C8C8-192C-415E-A17A-272348089090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21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66FE83A-E041-4C32-8791-EAB2D10A51EE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521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2C7202-1BEA-46B7-AA99-D9D8E44EB597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3930F0-D434-4C2E-9088-C01E50F84299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63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E5D3C9-D828-4155-85A6-C412E4E31ADE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37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68EF3D-2D61-4DBE-8B46-02F4EBE0A942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73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D5D882-0267-43B1-8854-491873F8D89E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93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B47E5D-6EDF-4387-8E31-2214EEB67808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616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FDF3E34-C03C-4081-96ED-F171E736DDEB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21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DE714A-A9B0-4F7F-BA2F-168B22DAA24A}" type="datetime3">
              <a:rPr lang="en-US" smtClean="0"/>
              <a:t>14 December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34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4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Data-Level Parallelism in Vector, SIMD, and GPU Architectures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Sequences with read-after-write dependency hazards placed in same </a:t>
            </a:r>
            <a:r>
              <a:rPr lang="en-US" dirty="0" err="1" smtClean="0"/>
              <a:t>conv</a:t>
            </a:r>
            <a:r>
              <a:rPr lang="tr-TR" dirty="0" smtClean="0"/>
              <a:t>o</a:t>
            </a:r>
            <a:r>
              <a:rPr lang="en-US" dirty="0" smtClean="0"/>
              <a:t>y via </a:t>
            </a:r>
            <a:r>
              <a:rPr lang="en-US" i="1" dirty="0" smtClean="0"/>
              <a:t>chaining </a:t>
            </a:r>
          </a:p>
          <a:p>
            <a:pPr>
              <a:lnSpc>
                <a:spcPct val="90000"/>
              </a:lnSpc>
            </a:pP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Chaining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Allows a vector operation to start as soon as the individual elements of its vector source operand become available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Chime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Unit of time to execute one </a:t>
            </a:r>
            <a:r>
              <a:rPr lang="en-US" dirty="0" err="1" smtClean="0"/>
              <a:t>conv</a:t>
            </a:r>
            <a:r>
              <a:rPr lang="tr-TR" dirty="0" smtClean="0"/>
              <a:t>o</a:t>
            </a:r>
            <a:r>
              <a:rPr lang="en-US" dirty="0" smtClean="0"/>
              <a:t>y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conv</a:t>
            </a:r>
            <a:r>
              <a:rPr lang="tr-TR" dirty="0" smtClean="0"/>
              <a:t>o</a:t>
            </a:r>
            <a:r>
              <a:rPr lang="en-US" dirty="0" err="1" smtClean="0"/>
              <a:t>ys</a:t>
            </a:r>
            <a:r>
              <a:rPr lang="en-US" dirty="0" smtClean="0"/>
              <a:t> executes in </a:t>
            </a:r>
            <a:r>
              <a:rPr lang="en-US" i="1" dirty="0" smtClean="0"/>
              <a:t>m</a:t>
            </a:r>
            <a:r>
              <a:rPr lang="en-US" dirty="0" smtClean="0"/>
              <a:t> chimes for vector length </a:t>
            </a:r>
            <a:r>
              <a:rPr lang="en-US" i="1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vector length of </a:t>
            </a:r>
            <a:r>
              <a:rPr lang="en-US" i="1" dirty="0" smtClean="0"/>
              <a:t>n</a:t>
            </a:r>
            <a:r>
              <a:rPr lang="en-US" dirty="0" smtClean="0"/>
              <a:t>, requires </a:t>
            </a:r>
            <a:r>
              <a:rPr lang="en-US" i="1" dirty="0" smtClean="0"/>
              <a:t>m</a:t>
            </a:r>
            <a:r>
              <a:rPr lang="en-US" dirty="0" smtClean="0"/>
              <a:t> x </a:t>
            </a:r>
            <a:r>
              <a:rPr lang="en-US" i="1" dirty="0" smtClean="0"/>
              <a:t>n</a:t>
            </a:r>
            <a:r>
              <a:rPr lang="en-US" dirty="0" smtClean="0"/>
              <a:t> clock cycles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 smtClean="0"/>
              <a:t>vld</a:t>
            </a:r>
            <a:r>
              <a:rPr lang="en-US" sz="2000" dirty="0" smtClean="0"/>
              <a:t>		v0,x5</a:t>
            </a:r>
            <a:r>
              <a:rPr lang="en-US" sz="2000" dirty="0"/>
              <a:t>		# Load vector X</a:t>
            </a:r>
          </a:p>
          <a:p>
            <a:pPr>
              <a:buNone/>
            </a:pPr>
            <a:r>
              <a:rPr lang="en-US" sz="2000" dirty="0" err="1"/>
              <a:t>vmul</a:t>
            </a:r>
            <a:r>
              <a:rPr lang="en-US" sz="2000" dirty="0"/>
              <a:t>	</a:t>
            </a:r>
            <a:r>
              <a:rPr lang="en-US" sz="2000" dirty="0" smtClean="0"/>
              <a:t>v1,v0,f0	</a:t>
            </a:r>
            <a:r>
              <a:rPr lang="en-US" sz="2000" dirty="0"/>
              <a:t>	# Vector-scalar multiply</a:t>
            </a:r>
          </a:p>
          <a:p>
            <a:pPr>
              <a:buNone/>
            </a:pPr>
            <a:r>
              <a:rPr lang="en-US" sz="2000" dirty="0" err="1" smtClean="0"/>
              <a:t>vld</a:t>
            </a:r>
            <a:r>
              <a:rPr lang="en-US" sz="2000" dirty="0" smtClean="0"/>
              <a:t>		v2,x6</a:t>
            </a:r>
            <a:r>
              <a:rPr lang="en-US" sz="2000" dirty="0"/>
              <a:t>		# Load vector Y</a:t>
            </a:r>
          </a:p>
          <a:p>
            <a:pPr>
              <a:buNone/>
            </a:pPr>
            <a:r>
              <a:rPr lang="en-US" sz="2000" dirty="0" err="1"/>
              <a:t>vadd</a:t>
            </a:r>
            <a:r>
              <a:rPr lang="en-US" sz="2000" dirty="0"/>
              <a:t>	v3,v1,v2	# Vector-vector add</a:t>
            </a:r>
          </a:p>
          <a:p>
            <a:pPr>
              <a:buNone/>
            </a:pPr>
            <a:r>
              <a:rPr lang="en-US" sz="2000" dirty="0" err="1" smtClean="0"/>
              <a:t>vst</a:t>
            </a:r>
            <a:r>
              <a:rPr lang="en-US" sz="2000" dirty="0" smtClean="0"/>
              <a:t>		v3,x6</a:t>
            </a:r>
            <a:r>
              <a:rPr lang="en-US" sz="2000" dirty="0"/>
              <a:t>		# Store the </a:t>
            </a:r>
            <a:r>
              <a:rPr lang="en-US" sz="2000" dirty="0" smtClean="0"/>
              <a:t>sum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Convoys:</a:t>
            </a:r>
          </a:p>
          <a:p>
            <a:pPr marL="457200" indent="-457200">
              <a:buNone/>
            </a:pPr>
            <a:r>
              <a:rPr lang="en-US" sz="2000" dirty="0" smtClean="0"/>
              <a:t>1		</a:t>
            </a:r>
            <a:r>
              <a:rPr lang="en-US" sz="2000" dirty="0" err="1" smtClean="0"/>
              <a:t>vld</a:t>
            </a:r>
            <a:r>
              <a:rPr lang="en-US" sz="2000" dirty="0" smtClean="0"/>
              <a:t>		</a:t>
            </a:r>
            <a:r>
              <a:rPr lang="en-US" sz="2000" dirty="0" err="1" smtClean="0"/>
              <a:t>vmul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2		</a:t>
            </a:r>
            <a:r>
              <a:rPr lang="en-US" sz="2000" dirty="0" err="1" smtClean="0"/>
              <a:t>vld</a:t>
            </a:r>
            <a:r>
              <a:rPr lang="en-US" sz="2000" dirty="0" smtClean="0"/>
              <a:t>		</a:t>
            </a:r>
            <a:r>
              <a:rPr lang="en-US" sz="2000" dirty="0" err="1" smtClean="0"/>
              <a:t>vadd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3		</a:t>
            </a:r>
            <a:r>
              <a:rPr lang="en-US" sz="2000" dirty="0" err="1" smtClean="0"/>
              <a:t>vst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3 chimes, 2 FP ops per result, cycles per FLOP = 1.5</a:t>
            </a:r>
          </a:p>
          <a:p>
            <a:pPr marL="457200" indent="-457200">
              <a:buNone/>
            </a:pPr>
            <a:r>
              <a:rPr lang="en-US" sz="2000" dirty="0" smtClean="0"/>
              <a:t>For </a:t>
            </a:r>
            <a:r>
              <a:rPr lang="tr-TR" sz="2000" dirty="0" smtClean="0"/>
              <a:t>32</a:t>
            </a:r>
            <a:r>
              <a:rPr lang="en-US" sz="2000" dirty="0" smtClean="0"/>
              <a:t> </a:t>
            </a:r>
            <a:r>
              <a:rPr lang="en-US" sz="2000" dirty="0" smtClean="0"/>
              <a:t>element vectors, requires 32 x 3 = 96 clock cycles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Start up time</a:t>
            </a:r>
          </a:p>
          <a:p>
            <a:pPr lvl="1"/>
            <a:r>
              <a:rPr lang="en-US" sz="1800" dirty="0" smtClean="0"/>
              <a:t>Latency of vector functional unit</a:t>
            </a:r>
          </a:p>
          <a:p>
            <a:pPr lvl="1"/>
            <a:r>
              <a:rPr lang="en-US" sz="1800" dirty="0" smtClean="0"/>
              <a:t>Assume the same as Cray-1</a:t>
            </a:r>
          </a:p>
          <a:p>
            <a:pPr lvl="2"/>
            <a:r>
              <a:rPr lang="en-US" sz="1400" dirty="0" smtClean="0"/>
              <a:t>Floating-point add =&gt; 6 clock cycles</a:t>
            </a:r>
          </a:p>
          <a:p>
            <a:pPr lvl="2"/>
            <a:r>
              <a:rPr lang="en-US" sz="1400" dirty="0" smtClean="0"/>
              <a:t>Floating-point multiply =&gt; 7 clock cycles</a:t>
            </a:r>
          </a:p>
          <a:p>
            <a:pPr lvl="2"/>
            <a:r>
              <a:rPr lang="en-US" sz="1400" dirty="0" smtClean="0"/>
              <a:t>Floating-point divide =&gt; 20 clock cycles</a:t>
            </a:r>
          </a:p>
          <a:p>
            <a:pPr lvl="2"/>
            <a:r>
              <a:rPr lang="en-US" sz="1400" dirty="0" smtClean="0"/>
              <a:t>Vector load =&gt; 12 clock cycles</a:t>
            </a:r>
          </a:p>
          <a:p>
            <a:r>
              <a:rPr lang="en-US" sz="2000" dirty="0" smtClean="0"/>
              <a:t>Improvements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&gt; 1 element per clock cycle</a:t>
            </a:r>
          </a:p>
          <a:p>
            <a:pPr lvl="1"/>
            <a:r>
              <a:rPr lang="en-US" sz="1800" dirty="0" smtClean="0"/>
              <a:t>Non-64 wide vectors</a:t>
            </a:r>
          </a:p>
          <a:p>
            <a:pPr lvl="1"/>
            <a:r>
              <a:rPr lang="en-US" sz="1800" dirty="0" smtClean="0"/>
              <a:t>IF statements in vector code</a:t>
            </a:r>
          </a:p>
          <a:p>
            <a:pPr lvl="1"/>
            <a:r>
              <a:rPr lang="en-US" sz="1800" dirty="0" smtClean="0"/>
              <a:t>Memory system optimizations to support vector processors</a:t>
            </a:r>
          </a:p>
          <a:p>
            <a:pPr lvl="1"/>
            <a:r>
              <a:rPr lang="en-US" sz="1800" dirty="0" smtClean="0"/>
              <a:t>Multiple dimensional matrices</a:t>
            </a:r>
          </a:p>
          <a:p>
            <a:pPr lvl="1"/>
            <a:r>
              <a:rPr lang="en-US" sz="1800" dirty="0" smtClean="0"/>
              <a:t>Sparse matrices</a:t>
            </a:r>
          </a:p>
          <a:p>
            <a:pPr lvl="1"/>
            <a:r>
              <a:rPr lang="en-US" sz="1800" dirty="0" smtClean="0"/>
              <a:t>Programming a vector computer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Lanes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r>
              <a:rPr lang="en-US" sz="2400" dirty="0" smtClean="0"/>
              <a:t>Element </a:t>
            </a:r>
            <a:r>
              <a:rPr lang="en-US" sz="2400" i="1" dirty="0" smtClean="0"/>
              <a:t>n </a:t>
            </a:r>
            <a:r>
              <a:rPr lang="en-US" sz="2400" dirty="0" smtClean="0"/>
              <a:t>of vector register </a:t>
            </a:r>
            <a:r>
              <a:rPr lang="en-US" sz="2400" i="1" dirty="0" smtClean="0"/>
              <a:t>A </a:t>
            </a:r>
            <a:r>
              <a:rPr lang="en-US" sz="2400" dirty="0" smtClean="0"/>
              <a:t>is “hardwired” to element </a:t>
            </a:r>
            <a:r>
              <a:rPr lang="en-US" sz="2400" i="1" dirty="0" smtClean="0"/>
              <a:t>n</a:t>
            </a:r>
            <a:r>
              <a:rPr lang="en-US" sz="2400" dirty="0" smtClean="0"/>
              <a:t> of vector register </a:t>
            </a:r>
            <a:r>
              <a:rPr lang="en-US" sz="2400" i="1" dirty="0" smtClean="0"/>
              <a:t>B</a:t>
            </a:r>
          </a:p>
          <a:p>
            <a:pPr lvl="1"/>
            <a:r>
              <a:rPr lang="en-US" sz="2000" dirty="0" smtClean="0"/>
              <a:t>Allows for multiple hardware lanes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315815"/>
            <a:ext cx="4392488" cy="3921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52" y="2526585"/>
            <a:ext cx="4221202" cy="3499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Memory system must be designed to support high bandwidth for vector loads </a:t>
            </a:r>
            <a:r>
              <a:rPr lang="en-US" sz="2400" smtClean="0"/>
              <a:t>and stores</a:t>
            </a:r>
          </a:p>
          <a:p>
            <a:r>
              <a:rPr lang="en-US" sz="2400" smtClean="0"/>
              <a:t>Spread </a:t>
            </a:r>
            <a:r>
              <a:rPr lang="en-US" sz="2400" dirty="0" smtClean="0"/>
              <a:t>accesses across multiple banks</a:t>
            </a:r>
          </a:p>
          <a:p>
            <a:pPr lvl="1"/>
            <a:r>
              <a:rPr lang="en-US" sz="2000" dirty="0" smtClean="0"/>
              <a:t>Control bank addresses independently</a:t>
            </a:r>
          </a:p>
          <a:p>
            <a:pPr lvl="1"/>
            <a:r>
              <a:rPr lang="en-US" sz="2000" dirty="0" smtClean="0"/>
              <a:t>Load or store non </a:t>
            </a:r>
            <a:r>
              <a:rPr lang="en-US" sz="2000" smtClean="0"/>
              <a:t>sequential words (need independent bank addressing)</a:t>
            </a:r>
          </a:p>
          <a:p>
            <a:pPr lvl="1"/>
            <a:r>
              <a:rPr lang="en-US" sz="2000" smtClean="0"/>
              <a:t>Support </a:t>
            </a:r>
            <a:r>
              <a:rPr lang="en-US" sz="2000" dirty="0" smtClean="0"/>
              <a:t>multiple vector processors sharing the same memory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000" dirty="0" smtClean="0"/>
              <a:t>32 processors, each generating 4 loads and 2 stores/cycle</a:t>
            </a:r>
          </a:p>
          <a:p>
            <a:pPr lvl="1"/>
            <a:r>
              <a:rPr lang="en-US" sz="2000" dirty="0" smtClean="0"/>
              <a:t>Processor cycle time is 2.167 ns, SRAM cycle time is 15 ns</a:t>
            </a:r>
          </a:p>
          <a:p>
            <a:pPr lvl="1"/>
            <a:r>
              <a:rPr lang="en-US" sz="2000" dirty="0" smtClean="0"/>
              <a:t>How many memory banks </a:t>
            </a:r>
            <a:r>
              <a:rPr lang="en-US" sz="2000" smtClean="0"/>
              <a:t>needed?</a:t>
            </a:r>
          </a:p>
          <a:p>
            <a:pPr lvl="2"/>
            <a:r>
              <a:rPr lang="en-US" sz="1600" smtClean="0"/>
              <a:t>32x(4+2)x15/2.167 = ~1330 banks</a:t>
            </a:r>
            <a:endParaRPr lang="en-US" sz="16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Processing Units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Heterogeneous execution model</a:t>
            </a:r>
          </a:p>
          <a:p>
            <a:pPr lvl="2"/>
            <a:r>
              <a:rPr lang="en-US" dirty="0" smtClean="0"/>
              <a:t>CPU is the </a:t>
            </a:r>
            <a:r>
              <a:rPr lang="en-US" i="1" dirty="0" smtClean="0"/>
              <a:t>host</a:t>
            </a:r>
            <a:r>
              <a:rPr lang="en-US" dirty="0" smtClean="0"/>
              <a:t>, GPU is the </a:t>
            </a:r>
            <a:r>
              <a:rPr lang="en-US" i="1" dirty="0" smtClean="0"/>
              <a:t>device</a:t>
            </a:r>
          </a:p>
          <a:p>
            <a:pPr lvl="1"/>
            <a:r>
              <a:rPr lang="en-US" dirty="0" smtClean="0"/>
              <a:t>Develop a C-like programming language for GPU</a:t>
            </a:r>
          </a:p>
          <a:p>
            <a:pPr lvl="1"/>
            <a:r>
              <a:rPr lang="en-US" dirty="0" smtClean="0"/>
              <a:t>Unify all forms of GPU parallelism as </a:t>
            </a:r>
            <a:r>
              <a:rPr lang="en-US" i="1" dirty="0" smtClean="0"/>
              <a:t>CUDA</a:t>
            </a:r>
            <a:r>
              <a:rPr lang="tr-TR" i="1" dirty="0" smtClean="0"/>
              <a:t> (</a:t>
            </a:r>
            <a:r>
              <a:rPr lang="tr-TR" b="1" dirty="0" err="1"/>
              <a:t>Compute</a:t>
            </a:r>
            <a:r>
              <a:rPr lang="tr-TR" b="1" dirty="0"/>
              <a:t> </a:t>
            </a:r>
            <a:r>
              <a:rPr lang="tr-TR" b="1" dirty="0" err="1"/>
              <a:t>Unified</a:t>
            </a:r>
            <a:r>
              <a:rPr lang="tr-TR" b="1" dirty="0"/>
              <a:t> Device </a:t>
            </a:r>
            <a:r>
              <a:rPr lang="tr-TR" b="1" dirty="0" smtClean="0"/>
              <a:t>Architecture)</a:t>
            </a:r>
            <a:r>
              <a:rPr lang="en-US" i="1" dirty="0" smtClean="0"/>
              <a:t> </a:t>
            </a:r>
            <a:r>
              <a:rPr lang="en-US" i="1" dirty="0" smtClean="0"/>
              <a:t>thread</a:t>
            </a:r>
          </a:p>
          <a:p>
            <a:pPr lvl="1"/>
            <a:r>
              <a:rPr lang="en-US" dirty="0" smtClean="0"/>
              <a:t>Programming model is “Single Instruction Multiple Thread”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Blocks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thread is associated with each data element</a:t>
            </a:r>
          </a:p>
          <a:p>
            <a:r>
              <a:rPr lang="en-US" dirty="0" smtClean="0"/>
              <a:t>Threads are organized into blocks</a:t>
            </a:r>
          </a:p>
          <a:p>
            <a:r>
              <a:rPr lang="en-US" dirty="0" smtClean="0"/>
              <a:t>Blocks are organized into a grid</a:t>
            </a:r>
          </a:p>
          <a:p>
            <a:endParaRPr lang="en-US" dirty="0" smtClean="0"/>
          </a:p>
          <a:p>
            <a:r>
              <a:rPr lang="en-US" dirty="0" smtClean="0"/>
              <a:t>GPU hardware handles thread management, not applications or OS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GPU Architecture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 to vector machines:</a:t>
            </a:r>
          </a:p>
          <a:p>
            <a:pPr lvl="1"/>
            <a:r>
              <a:rPr lang="en-US" dirty="0" smtClean="0"/>
              <a:t>Works well with data-level parallel problems</a:t>
            </a:r>
          </a:p>
          <a:p>
            <a:pPr lvl="1"/>
            <a:r>
              <a:rPr lang="en-US" dirty="0" smtClean="0"/>
              <a:t>Scatter-gather transfers</a:t>
            </a:r>
          </a:p>
          <a:p>
            <a:pPr lvl="1"/>
            <a:r>
              <a:rPr lang="en-US" dirty="0" smtClean="0"/>
              <a:t>Mask registers</a:t>
            </a:r>
          </a:p>
          <a:p>
            <a:pPr lvl="1"/>
            <a:r>
              <a:rPr lang="en-US" dirty="0" smtClean="0"/>
              <a:t>Large register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Differences:</a:t>
            </a:r>
          </a:p>
          <a:p>
            <a:pPr lvl="1"/>
            <a:r>
              <a:rPr lang="en-US" dirty="0" smtClean="0"/>
              <a:t>No scalar processor</a:t>
            </a:r>
          </a:p>
          <a:p>
            <a:pPr lvl="1"/>
            <a:r>
              <a:rPr lang="en-US" dirty="0" smtClean="0"/>
              <a:t>Uses multithreading to hide memory latency</a:t>
            </a:r>
          </a:p>
          <a:p>
            <a:pPr lvl="1"/>
            <a:r>
              <a:rPr lang="en-US" dirty="0" smtClean="0"/>
              <a:t>Has many functional units, as opposed to a few deeply pipelined units like a vector processor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Code </a:t>
            </a:r>
            <a:r>
              <a:rPr lang="en-US" sz="2400" dirty="0" smtClean="0"/>
              <a:t>that works over all elements is the grid</a:t>
            </a:r>
          </a:p>
          <a:p>
            <a:r>
              <a:rPr lang="en-US" sz="2400" dirty="0" smtClean="0"/>
              <a:t>Thread blocks break this down into manageable sizes</a:t>
            </a:r>
          </a:p>
          <a:p>
            <a:pPr lvl="1"/>
            <a:r>
              <a:rPr lang="en-US" sz="2000" dirty="0" smtClean="0"/>
              <a:t>512 threads per block</a:t>
            </a:r>
          </a:p>
          <a:p>
            <a:r>
              <a:rPr lang="en-US" sz="2400" dirty="0" smtClean="0"/>
              <a:t>SIMD instruction executes 32 elements at a time</a:t>
            </a:r>
          </a:p>
          <a:p>
            <a:r>
              <a:rPr lang="en-US" sz="2400" dirty="0" smtClean="0"/>
              <a:t>Thus grid size = 16 blocks</a:t>
            </a:r>
          </a:p>
          <a:p>
            <a:r>
              <a:rPr lang="en-US" sz="2400" dirty="0" smtClean="0"/>
              <a:t>Block is analogous to a strip-mined vector loop with vector length of 32</a:t>
            </a:r>
          </a:p>
          <a:p>
            <a:r>
              <a:rPr lang="en-US" sz="2400" dirty="0" smtClean="0"/>
              <a:t>Block is assigned to a multithreaded SIMD processor by the thread block scheduler</a:t>
            </a:r>
          </a:p>
          <a:p>
            <a:r>
              <a:rPr lang="en-US" sz="2400" dirty="0" smtClean="0"/>
              <a:t>Current-generation </a:t>
            </a:r>
            <a:r>
              <a:rPr lang="en-US" sz="2400" smtClean="0"/>
              <a:t>GPUs have </a:t>
            </a:r>
            <a:r>
              <a:rPr lang="en-US" sz="2400" dirty="0" smtClean="0"/>
              <a:t>7-15 multithreaded SIMD processors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Each </a:t>
            </a:r>
            <a:r>
              <a:rPr lang="en-US" sz="2000" smtClean="0"/>
              <a:t>thread </a:t>
            </a:r>
            <a:r>
              <a:rPr lang="en-US" sz="2000"/>
              <a:t>is limited to 64 registers</a:t>
            </a:r>
          </a:p>
          <a:p>
            <a:r>
              <a:rPr lang="en-US" sz="2000" smtClean="0"/>
              <a:t>Groups of 32 threads combined into a SIMD thread or “warp”</a:t>
            </a:r>
          </a:p>
          <a:p>
            <a:pPr lvl="1"/>
            <a:r>
              <a:rPr lang="en-US" sz="1800" smtClean="0"/>
              <a:t>Mapped to 16 physical lanes</a:t>
            </a:r>
          </a:p>
          <a:p>
            <a:r>
              <a:rPr lang="en-US" sz="2000"/>
              <a:t>Up to 32 warps are scheduled on a single SIMD </a:t>
            </a:r>
            <a:r>
              <a:rPr lang="en-US" sz="2000" smtClean="0"/>
              <a:t>processor</a:t>
            </a:r>
          </a:p>
          <a:p>
            <a:pPr lvl="1"/>
            <a:r>
              <a:rPr lang="en-US" sz="1800" smtClean="0"/>
              <a:t>Each warp has its own PC</a:t>
            </a:r>
          </a:p>
          <a:p>
            <a:pPr lvl="1"/>
            <a:r>
              <a:rPr lang="en-US" sz="1800"/>
              <a:t>Thread scheduler uses scoreboard to </a:t>
            </a:r>
            <a:r>
              <a:rPr lang="en-US" sz="1800" smtClean="0"/>
              <a:t>dispatch warps</a:t>
            </a:r>
          </a:p>
          <a:p>
            <a:pPr lvl="1"/>
            <a:r>
              <a:rPr lang="en-US" sz="1800" smtClean="0"/>
              <a:t>By definition, no data dependencies between warps</a:t>
            </a:r>
          </a:p>
          <a:p>
            <a:pPr lvl="1"/>
            <a:r>
              <a:rPr lang="en-US" sz="1800" smtClean="0"/>
              <a:t>Dispatch warps into pipeline, hide </a:t>
            </a:r>
            <a:r>
              <a:rPr lang="en-US" sz="1800"/>
              <a:t>memory </a:t>
            </a:r>
            <a:r>
              <a:rPr lang="en-US" sz="1800" smtClean="0"/>
              <a:t>latency</a:t>
            </a:r>
            <a:endParaRPr lang="en-US" sz="1800" dirty="0" smtClean="0"/>
          </a:p>
          <a:p>
            <a:r>
              <a:rPr lang="en-US" sz="2000" smtClean="0"/>
              <a:t>Thread </a:t>
            </a:r>
            <a:r>
              <a:rPr lang="en-US" sz="2000" dirty="0" smtClean="0"/>
              <a:t>block scheduler schedules blocks to SIMD processors</a:t>
            </a:r>
          </a:p>
          <a:p>
            <a:r>
              <a:rPr lang="en-US" sz="2000" dirty="0" smtClean="0"/>
              <a:t>Within each SIMD processor:</a:t>
            </a:r>
          </a:p>
          <a:p>
            <a:pPr lvl="1"/>
            <a:r>
              <a:rPr lang="en-US" sz="1800" dirty="0" smtClean="0"/>
              <a:t>32 SIMD lanes</a:t>
            </a:r>
          </a:p>
          <a:p>
            <a:pPr lvl="1"/>
            <a:r>
              <a:rPr lang="en-US" sz="1800" dirty="0" smtClean="0"/>
              <a:t>Wide and shallow compared to vector processors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SIMD architectures can exploit significant data-level parallelism for: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Matrix-oriented </a:t>
            </a:r>
            <a:r>
              <a:rPr lang="en-US" dirty="0" smtClean="0"/>
              <a:t>scientific computing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</a:t>
            </a:r>
            <a:r>
              <a:rPr lang="en-US" smtClean="0"/>
              <a:t>edia-oriented </a:t>
            </a:r>
            <a:r>
              <a:rPr lang="en-US" dirty="0" smtClean="0"/>
              <a:t>image and sound processors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SIMD is more energy efficient than MIMD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needs to fetch one instruction per data operation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Makes SIMD attractive for personal mobile devices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SIMD allows programmer to continue to think sequentially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73" y="819338"/>
            <a:ext cx="3744416" cy="5380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Organization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17563"/>
            <a:ext cx="7319541" cy="54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GPU Memory Structures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Each SIMD Lane has private section of off-chip DRAM</a:t>
            </a:r>
          </a:p>
          <a:p>
            <a:pPr lvl="1"/>
            <a:r>
              <a:rPr lang="en-US" dirty="0" smtClean="0"/>
              <a:t>“Private memory”</a:t>
            </a:r>
          </a:p>
          <a:p>
            <a:pPr lvl="1"/>
            <a:r>
              <a:rPr lang="en-US" dirty="0" smtClean="0"/>
              <a:t>Contains stack frame, spilling registers, and private variables</a:t>
            </a:r>
          </a:p>
          <a:p>
            <a:r>
              <a:rPr lang="en-US" dirty="0" smtClean="0"/>
              <a:t>Each multithreaded SIMD processor also has local memory</a:t>
            </a:r>
          </a:p>
          <a:p>
            <a:pPr lvl="1"/>
            <a:r>
              <a:rPr lang="en-US" dirty="0" smtClean="0"/>
              <a:t>Shared by SIMD lanes / threads within a block</a:t>
            </a:r>
          </a:p>
          <a:p>
            <a:r>
              <a:rPr lang="en-US" dirty="0" smtClean="0"/>
              <a:t>Memory shared by SIMD processors is GPU Memory</a:t>
            </a:r>
          </a:p>
          <a:p>
            <a:pPr lvl="1"/>
            <a:r>
              <a:rPr lang="en-US" dirty="0" smtClean="0"/>
              <a:t>Host can read and write GPU memory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Pascal Architecture </a:t>
            </a:r>
            <a:r>
              <a:rPr lang="en-US" dirty="0" smtClean="0"/>
              <a:t>Innovations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Each SIMD processor has</a:t>
            </a:r>
          </a:p>
          <a:p>
            <a:pPr lvl="1"/>
            <a:r>
              <a:rPr lang="en-US" sz="2000" smtClean="0"/>
              <a:t>Two or four SIMD </a:t>
            </a:r>
            <a:r>
              <a:rPr lang="en-US" sz="2000" dirty="0" smtClean="0"/>
              <a:t>thread schedulers, two instruction dispatch units</a:t>
            </a:r>
          </a:p>
          <a:p>
            <a:pPr lvl="1"/>
            <a:r>
              <a:rPr lang="en-US" sz="2000" dirty="0" smtClean="0"/>
              <a:t>16 SIMD lanes (SIMD width=32, chime=2 cycles), 16 load-store units, 4 special function units</a:t>
            </a:r>
          </a:p>
          <a:p>
            <a:pPr lvl="1"/>
            <a:r>
              <a:rPr lang="en-US" sz="2000" smtClean="0"/>
              <a:t>Two </a:t>
            </a:r>
            <a:r>
              <a:rPr lang="en-US" sz="2000" dirty="0" smtClean="0"/>
              <a:t>threads of SIMD instructions are scheduled every two clock cycles</a:t>
            </a:r>
          </a:p>
          <a:p>
            <a:r>
              <a:rPr lang="en-US" sz="2400" smtClean="0"/>
              <a:t>Fast single-, double-, and half-precision</a:t>
            </a:r>
          </a:p>
          <a:p>
            <a:r>
              <a:rPr lang="en-US" sz="2400" smtClean="0"/>
              <a:t>High Bandwith Memory 2 (HBM2) at 732 GB/s</a:t>
            </a:r>
          </a:p>
          <a:p>
            <a:r>
              <a:rPr lang="en-US" sz="2400" smtClean="0"/>
              <a:t>NVLink between multiple GPUs (20 GB/s in each direction)</a:t>
            </a:r>
          </a:p>
          <a:p>
            <a:r>
              <a:rPr lang="en-US" sz="2400" smtClean="0"/>
              <a:t>Unified virtual memory and paging support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Pascal Multithreaded </a:t>
            </a:r>
            <a:r>
              <a:rPr lang="en-US" dirty="0" smtClean="0"/>
              <a:t>SIMD Proc.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791450"/>
            <a:ext cx="6676537" cy="5514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smtClean="0"/>
              <a:t>Vector Architectures vs GPUs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SIMD processor analogous to vector processor, both have MIMD</a:t>
            </a:r>
          </a:p>
          <a:p>
            <a:r>
              <a:rPr lang="en-US" sz="2400" smtClean="0"/>
              <a:t>Registers</a:t>
            </a:r>
          </a:p>
          <a:p>
            <a:pPr lvl="1"/>
            <a:r>
              <a:rPr lang="en-US" sz="2000" smtClean="0"/>
              <a:t>RV64V register file holds entire vectors</a:t>
            </a:r>
          </a:p>
          <a:p>
            <a:pPr lvl="1"/>
            <a:r>
              <a:rPr lang="en-US" sz="2000" smtClean="0"/>
              <a:t>GPU distributes vectors across the registers of SIMD lanes</a:t>
            </a:r>
          </a:p>
          <a:p>
            <a:pPr lvl="1"/>
            <a:r>
              <a:rPr lang="en-US" sz="2000" smtClean="0"/>
              <a:t>RV64 has 32 vector registers of 32 elements (1024)</a:t>
            </a:r>
          </a:p>
          <a:p>
            <a:pPr lvl="1"/>
            <a:r>
              <a:rPr lang="en-US" sz="2000" smtClean="0"/>
              <a:t>GPU has 256 registers with 32 elements each (8K)</a:t>
            </a:r>
          </a:p>
          <a:p>
            <a:pPr lvl="1"/>
            <a:r>
              <a:rPr lang="en-US" sz="2000" smtClean="0"/>
              <a:t>RV64 has 2 to 8 lanes with vector length of 32, chime is 4 to 16 cycles</a:t>
            </a:r>
          </a:p>
          <a:p>
            <a:pPr lvl="1"/>
            <a:r>
              <a:rPr lang="en-US" sz="2000" smtClean="0"/>
              <a:t>SIMD processor chime is 2 to 4 cycles</a:t>
            </a:r>
          </a:p>
          <a:p>
            <a:pPr lvl="1"/>
            <a:r>
              <a:rPr lang="en-US" sz="2000" smtClean="0"/>
              <a:t>GPU vectorized loop is grid</a:t>
            </a:r>
          </a:p>
          <a:p>
            <a:pPr lvl="1"/>
            <a:r>
              <a:rPr lang="en-US" sz="2000" smtClean="0"/>
              <a:t>All GPU loads are gather instructions and all GPU stores are scatter instructions</a:t>
            </a:r>
            <a:endParaRPr lang="en-US" sz="20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smtClean="0"/>
              <a:t>SIMD Architectures vs GPUs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GPUs have more  SIMD lanes</a:t>
            </a:r>
          </a:p>
          <a:p>
            <a:r>
              <a:rPr lang="en-US" sz="2400" smtClean="0"/>
              <a:t>GPUs have hardware support for more threads</a:t>
            </a:r>
          </a:p>
          <a:p>
            <a:r>
              <a:rPr lang="en-US" sz="2400" smtClean="0"/>
              <a:t>Both have 2:1 ratio between double- and single-precision performance</a:t>
            </a:r>
          </a:p>
          <a:p>
            <a:r>
              <a:rPr lang="en-US" sz="2400" smtClean="0"/>
              <a:t>Both have 64-bit addresses, but GPUs have smaller memory</a:t>
            </a:r>
          </a:p>
          <a:p>
            <a:r>
              <a:rPr lang="en-US" sz="2400" smtClean="0"/>
              <a:t>SIMD architectures have no scatter-gather support</a:t>
            </a:r>
            <a:endParaRPr lang="en-US" sz="200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Focuses on determining whether data accesses in later iterations are dependent on data values produced in earlier iterations</a:t>
            </a:r>
          </a:p>
          <a:p>
            <a:pPr lvl="1"/>
            <a:r>
              <a:rPr lang="en-US" sz="2000" dirty="0" smtClean="0"/>
              <a:t>Loop-carried dependence</a:t>
            </a:r>
          </a:p>
          <a:p>
            <a:endParaRPr lang="nn-NO" dirty="0" smtClean="0"/>
          </a:p>
          <a:p>
            <a:r>
              <a:rPr lang="nn-NO" dirty="0" smtClean="0"/>
              <a:t>Example 1:</a:t>
            </a:r>
          </a:p>
          <a:p>
            <a:pPr>
              <a:buNone/>
            </a:pPr>
            <a:r>
              <a:rPr lang="nn-NO" dirty="0" smtClean="0"/>
              <a:t>	</a:t>
            </a:r>
            <a:r>
              <a:rPr lang="nn-NO" sz="2000" dirty="0" smtClean="0"/>
              <a:t>for (i=999; i&gt;=0; i=i-1)</a:t>
            </a:r>
          </a:p>
          <a:p>
            <a:pPr>
              <a:buNone/>
            </a:pPr>
            <a:r>
              <a:rPr lang="en-US" sz="2000" dirty="0" smtClean="0"/>
              <a:t>		x[</a:t>
            </a:r>
            <a:r>
              <a:rPr lang="en-US" sz="2000" dirty="0" err="1" smtClean="0"/>
              <a:t>i</a:t>
            </a:r>
            <a:r>
              <a:rPr lang="en-US" sz="2000" dirty="0" smtClean="0"/>
              <a:t>] = x[</a:t>
            </a:r>
            <a:r>
              <a:rPr lang="en-US" sz="2000" dirty="0" err="1" smtClean="0"/>
              <a:t>i</a:t>
            </a:r>
            <a:r>
              <a:rPr lang="en-US" sz="2000" dirty="0" smtClean="0"/>
              <a:t>] + s;</a:t>
            </a:r>
          </a:p>
          <a:p>
            <a:endParaRPr lang="en-US" dirty="0" smtClean="0"/>
          </a:p>
          <a:p>
            <a:r>
              <a:rPr lang="en-US" dirty="0" smtClean="0"/>
              <a:t>No loop-carried dependence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 smtClean="0"/>
              <a:t>Example 2: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&lt;100; </a:t>
            </a:r>
            <a:r>
              <a:rPr lang="en-US" sz="2000" dirty="0" err="1" smtClean="0"/>
              <a:t>i</a:t>
            </a:r>
            <a:r>
              <a:rPr lang="en-US" sz="2000" dirty="0" smtClean="0"/>
              <a:t>=i+1) {</a:t>
            </a:r>
          </a:p>
          <a:p>
            <a:pPr>
              <a:buNone/>
            </a:pPr>
            <a:r>
              <a:rPr lang="en-US" sz="2000" dirty="0" smtClean="0"/>
              <a:t>		A[i+1]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 + C[</a:t>
            </a:r>
            <a:r>
              <a:rPr lang="en-US" sz="2000" dirty="0" err="1" smtClean="0"/>
              <a:t>i</a:t>
            </a:r>
            <a:r>
              <a:rPr lang="en-US" sz="2000" dirty="0" smtClean="0"/>
              <a:t>]; /* S1 */</a:t>
            </a:r>
          </a:p>
          <a:p>
            <a:pPr>
              <a:buNone/>
            </a:pPr>
            <a:r>
              <a:rPr lang="en-US" sz="2000" dirty="0" smtClean="0"/>
              <a:t>		B[i+1] = B[</a:t>
            </a:r>
            <a:r>
              <a:rPr lang="en-US" sz="2000" dirty="0" err="1" smtClean="0"/>
              <a:t>i</a:t>
            </a:r>
            <a:r>
              <a:rPr lang="en-US" sz="2000" dirty="0" smtClean="0"/>
              <a:t>] + A[i+1]; /* S2 */</a:t>
            </a:r>
          </a:p>
          <a:p>
            <a:pPr>
              <a:buNone/>
            </a:pPr>
            <a:r>
              <a:rPr lang="en-US" sz="2000" dirty="0" smtClean="0"/>
              <a:t>	}</a:t>
            </a:r>
            <a:endParaRPr lang="nn-NO" sz="2000" dirty="0" smtClean="0"/>
          </a:p>
          <a:p>
            <a:pPr>
              <a:buNone/>
            </a:pPr>
            <a:r>
              <a:rPr lang="nn-NO" dirty="0" smtClean="0"/>
              <a:t>	</a:t>
            </a:r>
          </a:p>
          <a:p>
            <a:r>
              <a:rPr lang="nn-NO" dirty="0" smtClean="0"/>
              <a:t>S1 and S2 use values computed by S1 in previous iteration</a:t>
            </a:r>
          </a:p>
          <a:p>
            <a:r>
              <a:rPr lang="nn-NO" dirty="0" smtClean="0"/>
              <a:t>S2 uses value computed by S1 in same iteration</a:t>
            </a:r>
          </a:p>
          <a:p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3: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&lt;100; </a:t>
            </a:r>
            <a:r>
              <a:rPr lang="en-US" sz="2000" dirty="0" err="1" smtClean="0"/>
              <a:t>i</a:t>
            </a:r>
            <a:r>
              <a:rPr lang="en-US" sz="2000" dirty="0" smtClean="0"/>
              <a:t>=i+1) {</a:t>
            </a:r>
          </a:p>
          <a:p>
            <a:pPr>
              <a:buNone/>
            </a:pPr>
            <a:r>
              <a:rPr lang="en-US" sz="2000" dirty="0" smtClean="0"/>
              <a:t>		A[</a:t>
            </a:r>
            <a:r>
              <a:rPr lang="en-US" sz="2000" dirty="0" err="1" smtClean="0"/>
              <a:t>i</a:t>
            </a:r>
            <a:r>
              <a:rPr lang="en-US" sz="2000" dirty="0" smtClean="0"/>
              <a:t>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 + B[</a:t>
            </a:r>
            <a:r>
              <a:rPr lang="en-US" sz="2000" dirty="0" err="1" smtClean="0"/>
              <a:t>i</a:t>
            </a:r>
            <a:r>
              <a:rPr lang="en-US" sz="2000" dirty="0" smtClean="0"/>
              <a:t>]; /* S1 */</a:t>
            </a:r>
          </a:p>
          <a:p>
            <a:pPr>
              <a:buNone/>
            </a:pPr>
            <a:r>
              <a:rPr lang="en-US" sz="2000" dirty="0" smtClean="0"/>
              <a:t>		B[i+1] = C[</a:t>
            </a:r>
            <a:r>
              <a:rPr lang="en-US" sz="2000" dirty="0" err="1" smtClean="0"/>
              <a:t>i</a:t>
            </a:r>
            <a:r>
              <a:rPr lang="en-US" sz="2000" dirty="0" smtClean="0"/>
              <a:t>] + D[</a:t>
            </a:r>
            <a:r>
              <a:rPr lang="en-US" sz="2000" dirty="0" err="1" smtClean="0"/>
              <a:t>i</a:t>
            </a:r>
            <a:r>
              <a:rPr lang="en-US" sz="2000" dirty="0" smtClean="0"/>
              <a:t>]; /* S2 */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r>
              <a:rPr lang="en-US" sz="2000" dirty="0" smtClean="0"/>
              <a:t>S1 uses value computed by S2 in previous iteration but dependence is not circular so loop is parallel</a:t>
            </a:r>
          </a:p>
          <a:p>
            <a:r>
              <a:rPr lang="en-US" sz="2000" dirty="0" smtClean="0"/>
              <a:t>Transform to:</a:t>
            </a:r>
          </a:p>
          <a:p>
            <a:pPr>
              <a:buNone/>
            </a:pPr>
            <a:r>
              <a:rPr lang="en-US" sz="2000" dirty="0" smtClean="0"/>
              <a:t>	A[0] = A[0] + B[0];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&lt;99; </a:t>
            </a:r>
            <a:r>
              <a:rPr lang="en-US" sz="2000" dirty="0" err="1" smtClean="0"/>
              <a:t>i</a:t>
            </a:r>
            <a:r>
              <a:rPr lang="en-US" sz="2000" dirty="0" smtClean="0"/>
              <a:t>=i+1) {</a:t>
            </a:r>
          </a:p>
          <a:p>
            <a:pPr>
              <a:buNone/>
            </a:pPr>
            <a:r>
              <a:rPr lang="en-US" sz="2000" dirty="0" smtClean="0"/>
              <a:t>		B[i+1] = C[</a:t>
            </a:r>
            <a:r>
              <a:rPr lang="en-US" sz="2000" dirty="0" err="1" smtClean="0"/>
              <a:t>i</a:t>
            </a:r>
            <a:r>
              <a:rPr lang="en-US" sz="2000" dirty="0" smtClean="0"/>
              <a:t>] + D[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		A[i+1] = A[i+1] + B[i+1];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B[100] = C[99] + D[99];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Vector architectures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SIMD extensions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Graphics Processor Units (GPUs)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x86 processors: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Expect two additional cores per chip per year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SIMD width to double every four years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Potential speedup from SIMD to be twice that from MIMD!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 4:</a:t>
            </a:r>
          </a:p>
          <a:p>
            <a:pPr>
              <a:buNone/>
            </a:pPr>
            <a:r>
              <a:rPr lang="en-US" sz="2400" dirty="0" smtClean="0"/>
              <a:t>	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=0;i&lt;100;i=i+1)  {</a:t>
            </a:r>
          </a:p>
          <a:p>
            <a:pPr>
              <a:buNone/>
            </a:pPr>
            <a:r>
              <a:rPr lang="en-US" sz="2400" dirty="0" smtClean="0"/>
              <a:t>		A[</a:t>
            </a:r>
            <a:r>
              <a:rPr lang="en-US" sz="2400" dirty="0" err="1" smtClean="0"/>
              <a:t>i</a:t>
            </a:r>
            <a:r>
              <a:rPr lang="en-US" sz="2400" dirty="0" smtClean="0"/>
              <a:t>] = B[</a:t>
            </a:r>
            <a:r>
              <a:rPr lang="en-US" sz="2400" dirty="0" err="1" smtClean="0"/>
              <a:t>i</a:t>
            </a:r>
            <a:r>
              <a:rPr lang="en-US" sz="2400" dirty="0" smtClean="0"/>
              <a:t>] + C[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		D[</a:t>
            </a:r>
            <a:r>
              <a:rPr lang="en-US" sz="2400" dirty="0" err="1" smtClean="0"/>
              <a:t>i</a:t>
            </a:r>
            <a:r>
              <a:rPr lang="en-US" sz="2400" dirty="0" smtClean="0"/>
              <a:t>] = A[</a:t>
            </a:r>
            <a:r>
              <a:rPr lang="en-US" sz="2400" dirty="0" err="1" smtClean="0"/>
              <a:t>i</a:t>
            </a:r>
            <a:r>
              <a:rPr lang="en-US" sz="2400" dirty="0" smtClean="0"/>
              <a:t>] * E[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endParaRPr lang="en-US" sz="2400" dirty="0" smtClean="0"/>
          </a:p>
          <a:p>
            <a:r>
              <a:rPr lang="en-US" sz="2400" dirty="0" smtClean="0"/>
              <a:t>Example 5:</a:t>
            </a:r>
          </a:p>
          <a:p>
            <a:pPr>
              <a:buNone/>
            </a:pPr>
            <a:r>
              <a:rPr lang="en-US" sz="2400" dirty="0" smtClean="0"/>
              <a:t>	for (</a:t>
            </a:r>
            <a:r>
              <a:rPr lang="en-US" sz="2400" dirty="0" err="1" smtClean="0"/>
              <a:t>i</a:t>
            </a:r>
            <a:r>
              <a:rPr lang="en-US" sz="2400" dirty="0" smtClean="0"/>
              <a:t>=1;i&lt;100;i=i+1)  {</a:t>
            </a:r>
          </a:p>
          <a:p>
            <a:pPr>
              <a:buNone/>
            </a:pPr>
            <a:r>
              <a:rPr lang="en-US" sz="2400" dirty="0" smtClean="0"/>
              <a:t>		Y[</a:t>
            </a:r>
            <a:r>
              <a:rPr lang="en-US" sz="2400" dirty="0" err="1" smtClean="0"/>
              <a:t>i</a:t>
            </a:r>
            <a:r>
              <a:rPr lang="en-US" sz="2400" dirty="0" smtClean="0"/>
              <a:t>] = Y[i-1] + Y[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Architectures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Basic idea: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sets of data elements into “vector registers”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Operate on those registers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Disperse the results back into memory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Registers are controlled by compiler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Used to hide memory latency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Leverage memory bandwidth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VMIPS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 architecture:  RV64V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Loosely based on Cray-1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32 6</a:t>
            </a:r>
            <a:r>
              <a:rPr lang="tr-TR" dirty="0" smtClean="0"/>
              <a:t>4</a:t>
            </a:r>
            <a:r>
              <a:rPr lang="en-US" dirty="0" smtClean="0"/>
              <a:t>-bit vector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Register file has 16 read ports and 8 write ports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Vector functional units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Fully pipelined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 and control hazards are detected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Vector load-store unit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Fully pipelined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word per clock cycle after initial latency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Scalar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31 general-purpose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32 floating-point registers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RV64V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16" y="1412009"/>
            <a:ext cx="6120679" cy="5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4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VMIPS Instructions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.</a:t>
            </a:r>
            <a:r>
              <a:rPr lang="en-US" sz="2400" dirty="0" err="1" smtClean="0"/>
              <a:t>vv</a:t>
            </a:r>
            <a:r>
              <a:rPr lang="en-US" sz="2400" dirty="0" smtClean="0"/>
              <a:t>:  two vector operands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.vs and .</a:t>
            </a:r>
            <a:r>
              <a:rPr lang="en-US" sz="2400" dirty="0" err="1" smtClean="0"/>
              <a:t>sv</a:t>
            </a:r>
            <a:r>
              <a:rPr lang="en-US" sz="2400" dirty="0" smtClean="0"/>
              <a:t>:  vector and scalar operands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LV/SV:  vector load and vector store from address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Example:  DAXPY</a:t>
            </a:r>
            <a:r>
              <a:rPr lang="tr-TR" sz="2400" dirty="0" smtClean="0"/>
              <a:t> (Y=a*X+Y) D=</a:t>
            </a:r>
            <a:r>
              <a:rPr lang="tr-TR" sz="2400" dirty="0" err="1" smtClean="0"/>
              <a:t>double</a:t>
            </a:r>
            <a:r>
              <a:rPr lang="tr-TR" sz="2400" dirty="0" smtClean="0"/>
              <a:t> </a:t>
            </a:r>
            <a:r>
              <a:rPr lang="tr-TR" sz="2400" dirty="0" err="1" smtClean="0"/>
              <a:t>precision</a:t>
            </a: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r>
              <a:rPr lang="en-US" dirty="0" err="1" smtClean="0"/>
              <a:t>vsetdcfg</a:t>
            </a:r>
            <a:r>
              <a:rPr lang="en-US" dirty="0" smtClean="0"/>
              <a:t>	4*FP64	# </a:t>
            </a:r>
            <a:r>
              <a:rPr lang="en-US" dirty="0"/>
              <a:t>Enable 4 DP FP </a:t>
            </a:r>
            <a:r>
              <a:rPr lang="en-US" dirty="0" err="1"/>
              <a:t>vregs</a:t>
            </a:r>
            <a:endParaRPr lang="en-US" dirty="0"/>
          </a:p>
          <a:p>
            <a:pPr lvl="1">
              <a:lnSpc>
                <a:spcPct val="90000"/>
              </a:lnSpc>
              <a:buNone/>
            </a:pPr>
            <a:r>
              <a:rPr lang="en-US" dirty="0" err="1" smtClean="0"/>
              <a:t>fld</a:t>
            </a:r>
            <a:r>
              <a:rPr lang="en-US" dirty="0" smtClean="0"/>
              <a:t>		f0,a		# </a:t>
            </a:r>
            <a:r>
              <a:rPr lang="en-US" dirty="0"/>
              <a:t>Load scalar a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err="1" smtClean="0"/>
              <a:t>vld</a:t>
            </a:r>
            <a:r>
              <a:rPr lang="en-US" dirty="0" smtClean="0"/>
              <a:t>		v0,x5		# </a:t>
            </a:r>
            <a:r>
              <a:rPr lang="en-US" dirty="0"/>
              <a:t>Load vector X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err="1" smtClean="0"/>
              <a:t>vmul</a:t>
            </a:r>
            <a:r>
              <a:rPr lang="en-US" dirty="0" smtClean="0"/>
              <a:t>	v1,v0,f0	# </a:t>
            </a:r>
            <a:r>
              <a:rPr lang="en-US" dirty="0"/>
              <a:t>Vector-scalar </a:t>
            </a:r>
            <a:r>
              <a:rPr lang="en-US" dirty="0" err="1"/>
              <a:t>mult</a:t>
            </a:r>
            <a:endParaRPr lang="en-US" dirty="0"/>
          </a:p>
          <a:p>
            <a:pPr lvl="1">
              <a:lnSpc>
                <a:spcPct val="90000"/>
              </a:lnSpc>
              <a:buNone/>
            </a:pPr>
            <a:r>
              <a:rPr lang="en-US" dirty="0" err="1" smtClean="0"/>
              <a:t>vld</a:t>
            </a:r>
            <a:r>
              <a:rPr lang="en-US" dirty="0" smtClean="0"/>
              <a:t>		v2,x6		# </a:t>
            </a:r>
            <a:r>
              <a:rPr lang="en-US" dirty="0"/>
              <a:t>Load vector Y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err="1" smtClean="0"/>
              <a:t>vadd</a:t>
            </a:r>
            <a:r>
              <a:rPr lang="en-US" dirty="0" smtClean="0"/>
              <a:t>	v3,v1,v2	# </a:t>
            </a:r>
            <a:r>
              <a:rPr lang="en-US" dirty="0"/>
              <a:t>Vector-vector add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err="1" smtClean="0"/>
              <a:t>vst</a:t>
            </a:r>
            <a:r>
              <a:rPr lang="en-US" dirty="0" smtClean="0"/>
              <a:t>		v3,x6		# </a:t>
            </a:r>
            <a:r>
              <a:rPr lang="en-US" dirty="0"/>
              <a:t>Store the sum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err="1" smtClean="0"/>
              <a:t>vdisable</a:t>
            </a:r>
            <a:r>
              <a:rPr lang="en-US" dirty="0" smtClean="0"/>
              <a:t>			# </a:t>
            </a:r>
            <a:r>
              <a:rPr lang="en-US" dirty="0"/>
              <a:t>Disable vector </a:t>
            </a:r>
            <a:r>
              <a:rPr lang="en-US" dirty="0" err="1" smtClean="0"/>
              <a:t>regs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8 instructions, 258 for RV64V (scalar code)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RISC-V </a:t>
            </a:r>
            <a:r>
              <a:rPr lang="tr-TR" dirty="0" err="1" smtClean="0"/>
              <a:t>code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20" y="1916832"/>
            <a:ext cx="707264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7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Execution Time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Execution time depends on three factors: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Length of operand vectors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Structural hazards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dependencies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RV64V functional units consume one element per clock cycle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Execution time is approximately the vector length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 err="1" smtClean="0"/>
              <a:t>Conv</a:t>
            </a:r>
            <a:r>
              <a:rPr lang="tr-TR" i="1" dirty="0" smtClean="0"/>
              <a:t>o</a:t>
            </a:r>
            <a:r>
              <a:rPr lang="en-US" i="1" dirty="0" smtClean="0"/>
              <a:t>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 of vector instructions that could potentially execute together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19625</TotalTime>
  <Words>2085</Words>
  <Application>Microsoft Office PowerPoint</Application>
  <PresentationFormat>On-screen Show (4:3)</PresentationFormat>
  <Paragraphs>423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Times New Roman</vt:lpstr>
      <vt:lpstr>Wingdings</vt:lpstr>
      <vt:lpstr>1_cod4e</vt:lpstr>
      <vt:lpstr>PowerPoint Presentation</vt:lpstr>
      <vt:lpstr>Introduction</vt:lpstr>
      <vt:lpstr>SIMD Parallelism</vt:lpstr>
      <vt:lpstr>Vector Architectures</vt:lpstr>
      <vt:lpstr>VMIPS</vt:lpstr>
      <vt:lpstr>RV64V</vt:lpstr>
      <vt:lpstr>VMIPS Instructions</vt:lpstr>
      <vt:lpstr>RISC-V code</vt:lpstr>
      <vt:lpstr>Vector Execution Time</vt:lpstr>
      <vt:lpstr>Chimes</vt:lpstr>
      <vt:lpstr>Example</vt:lpstr>
      <vt:lpstr>Challenges</vt:lpstr>
      <vt:lpstr>Multiple Lanes</vt:lpstr>
      <vt:lpstr>Memory Banks</vt:lpstr>
      <vt:lpstr>Graphical Processing Units</vt:lpstr>
      <vt:lpstr>Threads and Blocks</vt:lpstr>
      <vt:lpstr>NVIDIA GPU Architecture</vt:lpstr>
      <vt:lpstr>Example</vt:lpstr>
      <vt:lpstr>Terminology</vt:lpstr>
      <vt:lpstr>Example</vt:lpstr>
      <vt:lpstr>GPU Organization</vt:lpstr>
      <vt:lpstr>NVIDIA GPU Memory Structures</vt:lpstr>
      <vt:lpstr>Pascal Architecture Innovations</vt:lpstr>
      <vt:lpstr>Pascal Multithreaded SIMD Proc.</vt:lpstr>
      <vt:lpstr>Vector Architectures vs GPUs</vt:lpstr>
      <vt:lpstr>SIMD Architectures vs GPUs</vt:lpstr>
      <vt:lpstr>Loop-Level Parallelism</vt:lpstr>
      <vt:lpstr>Loop-Level Parallelism</vt:lpstr>
      <vt:lpstr>Loop-Level Parallelism</vt:lpstr>
      <vt:lpstr>Loop-Level Parallelism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stosun</cp:lastModifiedBy>
  <cp:revision>578</cp:revision>
  <dcterms:created xsi:type="dcterms:W3CDTF">2008-07-27T22:34:41Z</dcterms:created>
  <dcterms:modified xsi:type="dcterms:W3CDTF">2020-12-13T22:06:49Z</dcterms:modified>
</cp:coreProperties>
</file>