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71"/>
  </p:notesMasterIdLst>
  <p:handoutMasterIdLst>
    <p:handoutMasterId r:id="rId72"/>
  </p:handoutMasterIdLst>
  <p:sldIdLst>
    <p:sldId id="642" r:id="rId3"/>
    <p:sldId id="987" r:id="rId4"/>
    <p:sldId id="877" r:id="rId5"/>
    <p:sldId id="879" r:id="rId6"/>
    <p:sldId id="985" r:id="rId7"/>
    <p:sldId id="880" r:id="rId8"/>
    <p:sldId id="992" r:id="rId9"/>
    <p:sldId id="994" r:id="rId10"/>
    <p:sldId id="881" r:id="rId11"/>
    <p:sldId id="1029" r:id="rId12"/>
    <p:sldId id="993" r:id="rId13"/>
    <p:sldId id="882" r:id="rId14"/>
    <p:sldId id="883" r:id="rId15"/>
    <p:sldId id="884" r:id="rId16"/>
    <p:sldId id="885" r:id="rId17"/>
    <p:sldId id="917" r:id="rId18"/>
    <p:sldId id="886" r:id="rId19"/>
    <p:sldId id="887" r:id="rId20"/>
    <p:sldId id="888" r:id="rId21"/>
    <p:sldId id="889" r:id="rId22"/>
    <p:sldId id="890" r:id="rId23"/>
    <p:sldId id="891" r:id="rId24"/>
    <p:sldId id="894" r:id="rId25"/>
    <p:sldId id="918" r:id="rId26"/>
    <p:sldId id="931" r:id="rId27"/>
    <p:sldId id="932" r:id="rId28"/>
    <p:sldId id="933" r:id="rId29"/>
    <p:sldId id="926" r:id="rId30"/>
    <p:sldId id="900" r:id="rId31"/>
    <p:sldId id="901" r:id="rId32"/>
    <p:sldId id="927" r:id="rId33"/>
    <p:sldId id="903" r:id="rId34"/>
    <p:sldId id="934" r:id="rId35"/>
    <p:sldId id="1005" r:id="rId36"/>
    <p:sldId id="1025" r:id="rId37"/>
    <p:sldId id="1006" r:id="rId38"/>
    <p:sldId id="1026" r:id="rId39"/>
    <p:sldId id="1008" r:id="rId40"/>
    <p:sldId id="1028" r:id="rId41"/>
    <p:sldId id="1027" r:id="rId42"/>
    <p:sldId id="1010" r:id="rId43"/>
    <p:sldId id="1009" r:id="rId44"/>
    <p:sldId id="1011" r:id="rId45"/>
    <p:sldId id="1012" r:id="rId46"/>
    <p:sldId id="1013" r:id="rId47"/>
    <p:sldId id="1014" r:id="rId48"/>
    <p:sldId id="1015" r:id="rId49"/>
    <p:sldId id="1016" r:id="rId50"/>
    <p:sldId id="1017" r:id="rId51"/>
    <p:sldId id="1018" r:id="rId52"/>
    <p:sldId id="1019" r:id="rId53"/>
    <p:sldId id="1030" r:id="rId54"/>
    <p:sldId id="1020" r:id="rId55"/>
    <p:sldId id="1021" r:id="rId56"/>
    <p:sldId id="1022" r:id="rId57"/>
    <p:sldId id="1023" r:id="rId58"/>
    <p:sldId id="986" r:id="rId59"/>
    <p:sldId id="1003" r:id="rId60"/>
    <p:sldId id="1004" r:id="rId61"/>
    <p:sldId id="995" r:id="rId62"/>
    <p:sldId id="996" r:id="rId63"/>
    <p:sldId id="997" r:id="rId64"/>
    <p:sldId id="998" r:id="rId65"/>
    <p:sldId id="999" r:id="rId66"/>
    <p:sldId id="1000" r:id="rId67"/>
    <p:sldId id="1001" r:id="rId68"/>
    <p:sldId id="1002" r:id="rId69"/>
    <p:sldId id="1024" r:id="rId70"/>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B3D5FF"/>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9"/>
    <p:restoredTop sz="93165" autoAdjust="0"/>
  </p:normalViewPr>
  <p:slideViewPr>
    <p:cSldViewPr>
      <p:cViewPr varScale="1">
        <p:scale>
          <a:sx n="79" d="100"/>
          <a:sy n="79" d="100"/>
        </p:scale>
        <p:origin x="144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6"/>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6"/>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6650" y="688975"/>
            <a:ext cx="4586288" cy="34417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5" name="Rectangle 5"/>
          <p:cNvSpPr>
            <a:spLocks noGrp="1" noChangeArrowheads="1"/>
          </p:cNvSpPr>
          <p:nvPr>
            <p:ph type="body" sz="quarter" idx="3"/>
          </p:nvPr>
        </p:nvSpPr>
        <p:spPr bwMode="auto">
          <a:xfrm>
            <a:off x="914400" y="4360864"/>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721726"/>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6"/>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tr-TR"/>
          </a:p>
        </p:txBody>
      </p:sp>
    </p:spTree>
    <p:extLst>
      <p:ext uri="{BB962C8B-B14F-4D97-AF65-F5344CB8AC3E}">
        <p14:creationId xmlns:p14="http://schemas.microsoft.com/office/powerpoint/2010/main" val="3072889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are four fundamental activities that are common to all software processes</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35</a:t>
            </a:fld>
            <a:endParaRPr lang="en-US"/>
          </a:p>
        </p:txBody>
      </p:sp>
    </p:spTree>
    <p:extLst>
      <p:ext uri="{BB962C8B-B14F-4D97-AF65-F5344CB8AC3E}">
        <p14:creationId xmlns:p14="http://schemas.microsoft.com/office/powerpoint/2010/main" val="294913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a:solidFill>
                  <a:schemeClr val="tx1"/>
                </a:solidFill>
                <a:latin typeface="Arial" charset="0"/>
                <a:ea typeface="ＭＳ Ｐゴシック" charset="0"/>
                <a:cs typeface="Arial" charset="0"/>
              </a:rPr>
              <a:t>(</a:t>
            </a:r>
            <a:r>
              <a:rPr lang="tr-TR" sz="1200" b="1" kern="1200" dirty="0">
                <a:solidFill>
                  <a:schemeClr val="tx1"/>
                </a:solidFill>
                <a:latin typeface="Arial" charset="0"/>
                <a:ea typeface="ＭＳ Ｐゴシック" charset="0"/>
                <a:cs typeface="Arial" charset="0"/>
              </a:rPr>
              <a:t>be </a:t>
            </a:r>
            <a:r>
              <a:rPr lang="tr-TR" sz="1200" b="1" kern="1200" dirty="0" err="1">
                <a:solidFill>
                  <a:schemeClr val="tx1"/>
                </a:solidFill>
                <a:latin typeface="Arial" charset="0"/>
                <a:ea typeface="ＭＳ Ｐゴシック" charset="0"/>
                <a:cs typeface="Arial" charset="0"/>
              </a:rPr>
              <a:t>enacted</a:t>
            </a:r>
            <a:r>
              <a:rPr lang="tr-TR" sz="1200" b="0" kern="1200" dirty="0">
                <a:solidFill>
                  <a:schemeClr val="tx1"/>
                </a:solidFill>
                <a:latin typeface="Arial" charset="0"/>
                <a:ea typeface="ＭＳ Ｐゴシック" charset="0"/>
                <a:cs typeface="Arial" charset="0"/>
              </a:rPr>
              <a:t>) </a:t>
            </a:r>
            <a:r>
              <a:rPr lang="tr-TR" sz="1200" b="0" kern="1200" dirty="0" err="1">
                <a:solidFill>
                  <a:schemeClr val="tx1"/>
                </a:solidFill>
                <a:latin typeface="Arial" charset="0"/>
                <a:ea typeface="ＭＳ Ｐゴシック" charset="0"/>
                <a:cs typeface="Arial" charset="0"/>
              </a:rPr>
              <a:t>take</a:t>
            </a:r>
            <a:r>
              <a:rPr lang="tr-TR" sz="1200" b="0" kern="1200" dirty="0">
                <a:solidFill>
                  <a:schemeClr val="tx1"/>
                </a:solidFill>
                <a:latin typeface="Arial" charset="0"/>
                <a:ea typeface="ＭＳ Ｐゴシック" charset="0"/>
                <a:cs typeface="Arial" charset="0"/>
              </a:rPr>
              <a:t> </a:t>
            </a:r>
            <a:r>
              <a:rPr lang="tr-TR" sz="1200" b="0" kern="1200" dirty="0" err="1">
                <a:solidFill>
                  <a:schemeClr val="tx1"/>
                </a:solidFill>
                <a:latin typeface="Arial" charset="0"/>
                <a:ea typeface="ＭＳ Ｐゴシック" charset="0"/>
                <a:cs typeface="Arial" charset="0"/>
              </a:rPr>
              <a:t>place</a:t>
            </a:r>
            <a:r>
              <a:rPr lang="tr-TR" sz="1200" b="0"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walkers</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stopped</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to</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watch</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aware</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that</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some</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tragedy</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was</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being</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enacted</a:t>
            </a:r>
            <a:r>
              <a:rPr lang="tr-TR" sz="1200" b="0" i="0" kern="1200" dirty="0">
                <a:solidFill>
                  <a:schemeClr val="tx1"/>
                </a:solidFill>
                <a:latin typeface="Arial" charset="0"/>
                <a:ea typeface="ＭＳ Ｐゴシック" charset="0"/>
                <a:cs typeface="Arial" charset="0"/>
              </a:rPr>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38</a:t>
            </a:fld>
            <a:endParaRPr lang="en-US"/>
          </a:p>
        </p:txBody>
      </p:sp>
    </p:spTree>
    <p:extLst>
      <p:ext uri="{BB962C8B-B14F-4D97-AF65-F5344CB8AC3E}">
        <p14:creationId xmlns:p14="http://schemas.microsoft.com/office/powerpoint/2010/main" val="11408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a:solidFill>
                  <a:schemeClr val="tx1"/>
                </a:solidFill>
                <a:latin typeface="Arial" charset="0"/>
                <a:ea typeface="ＭＳ Ｐゴシック" charset="0"/>
                <a:cs typeface="Arial" charset="0"/>
              </a:rPr>
              <a:t>(</a:t>
            </a:r>
            <a:r>
              <a:rPr lang="tr-TR" sz="1200" b="1" kern="1200" dirty="0">
                <a:solidFill>
                  <a:schemeClr val="tx1"/>
                </a:solidFill>
                <a:latin typeface="Arial" charset="0"/>
                <a:ea typeface="ＭＳ Ｐゴシック" charset="0"/>
                <a:cs typeface="Arial" charset="0"/>
              </a:rPr>
              <a:t>be </a:t>
            </a:r>
            <a:r>
              <a:rPr lang="tr-TR" sz="1200" b="1" kern="1200" dirty="0" err="1">
                <a:solidFill>
                  <a:schemeClr val="tx1"/>
                </a:solidFill>
                <a:latin typeface="Arial" charset="0"/>
                <a:ea typeface="ＭＳ Ｐゴシック" charset="0"/>
                <a:cs typeface="Arial" charset="0"/>
              </a:rPr>
              <a:t>enacted</a:t>
            </a:r>
            <a:r>
              <a:rPr lang="tr-TR" sz="1200" b="0" kern="1200" dirty="0">
                <a:solidFill>
                  <a:schemeClr val="tx1"/>
                </a:solidFill>
                <a:latin typeface="Arial" charset="0"/>
                <a:ea typeface="ＭＳ Ｐゴシック" charset="0"/>
                <a:cs typeface="Arial" charset="0"/>
              </a:rPr>
              <a:t>) </a:t>
            </a:r>
            <a:r>
              <a:rPr lang="tr-TR" sz="1200" b="0" kern="1200" dirty="0" err="1">
                <a:solidFill>
                  <a:schemeClr val="tx1"/>
                </a:solidFill>
                <a:latin typeface="Arial" charset="0"/>
                <a:ea typeface="ＭＳ Ｐゴシック" charset="0"/>
                <a:cs typeface="Arial" charset="0"/>
              </a:rPr>
              <a:t>take</a:t>
            </a:r>
            <a:r>
              <a:rPr lang="tr-TR" sz="1200" b="0" kern="1200" dirty="0">
                <a:solidFill>
                  <a:schemeClr val="tx1"/>
                </a:solidFill>
                <a:latin typeface="Arial" charset="0"/>
                <a:ea typeface="ＭＳ Ｐゴシック" charset="0"/>
                <a:cs typeface="Arial" charset="0"/>
              </a:rPr>
              <a:t> </a:t>
            </a:r>
            <a:r>
              <a:rPr lang="tr-TR" sz="1200" b="0" kern="1200" dirty="0" err="1">
                <a:solidFill>
                  <a:schemeClr val="tx1"/>
                </a:solidFill>
                <a:latin typeface="Arial" charset="0"/>
                <a:ea typeface="ＭＳ Ｐゴシック" charset="0"/>
                <a:cs typeface="Arial" charset="0"/>
              </a:rPr>
              <a:t>place</a:t>
            </a:r>
            <a:r>
              <a:rPr lang="tr-TR" sz="1200" b="0"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walkers</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stopped</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to</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watch</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aware</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that</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some</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tragedy</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was</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being</a:t>
            </a:r>
            <a:r>
              <a:rPr lang="tr-TR" sz="1200" b="0" i="1" kern="1200" dirty="0">
                <a:solidFill>
                  <a:schemeClr val="tx1"/>
                </a:solidFill>
                <a:latin typeface="Arial" charset="0"/>
                <a:ea typeface="ＭＳ Ｐゴシック" charset="0"/>
                <a:cs typeface="Arial" charset="0"/>
              </a:rPr>
              <a:t> </a:t>
            </a:r>
            <a:r>
              <a:rPr lang="tr-TR" sz="1200" b="0" i="1" kern="1200" dirty="0" err="1">
                <a:solidFill>
                  <a:schemeClr val="tx1"/>
                </a:solidFill>
                <a:latin typeface="Arial" charset="0"/>
                <a:ea typeface="ＭＳ Ｐゴシック" charset="0"/>
                <a:cs typeface="Arial" charset="0"/>
              </a:rPr>
              <a:t>enacted</a:t>
            </a:r>
            <a:r>
              <a:rPr lang="tr-TR" sz="1200" b="0" i="0" kern="1200" dirty="0">
                <a:solidFill>
                  <a:schemeClr val="tx1"/>
                </a:solidFill>
                <a:latin typeface="Arial" charset="0"/>
                <a:ea typeface="ＭＳ Ｐゴシック" charset="0"/>
                <a:cs typeface="Arial" charset="0"/>
              </a:rPr>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40</a:t>
            </a:fld>
            <a:endParaRPr lang="en-US"/>
          </a:p>
        </p:txBody>
      </p:sp>
    </p:spTree>
    <p:extLst>
      <p:ext uri="{BB962C8B-B14F-4D97-AF65-F5344CB8AC3E}">
        <p14:creationId xmlns:p14="http://schemas.microsoft.com/office/powerpoint/2010/main" val="144083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 &amp; M : </a:t>
            </a:r>
            <a:r>
              <a:rPr lang="tr-TR" dirty="0" err="1"/>
              <a:t>Normally</a:t>
            </a:r>
            <a:r>
              <a:rPr lang="tr-TR" baseline="0" dirty="0"/>
              <a:t> </a:t>
            </a:r>
            <a:r>
              <a:rPr lang="tr-TR" baseline="0" dirty="0" err="1"/>
              <a:t>the</a:t>
            </a:r>
            <a:r>
              <a:rPr lang="tr-TR" baseline="0" dirty="0"/>
              <a:t> </a:t>
            </a:r>
            <a:r>
              <a:rPr lang="tr-TR" baseline="0" dirty="0" err="1"/>
              <a:t>longest</a:t>
            </a:r>
            <a:r>
              <a:rPr lang="tr-TR" baseline="0" dirty="0"/>
              <a:t> </a:t>
            </a:r>
            <a:r>
              <a:rPr lang="tr-TR" baseline="0" dirty="0" err="1"/>
              <a:t>phase</a:t>
            </a:r>
            <a:r>
              <a:rPr lang="tr-TR" baseline="0" dirty="0"/>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51</a:t>
            </a:fld>
            <a:endParaRPr lang="en-US"/>
          </a:p>
        </p:txBody>
      </p:sp>
    </p:spTree>
    <p:extLst>
      <p:ext uri="{BB962C8B-B14F-4D97-AF65-F5344CB8AC3E}">
        <p14:creationId xmlns:p14="http://schemas.microsoft.com/office/powerpoint/2010/main" val="286382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57</a:t>
            </a:fld>
            <a:endParaRPr lang="en-US"/>
          </a:p>
        </p:txBody>
      </p:sp>
    </p:spTree>
    <p:extLst>
      <p:ext uri="{BB962C8B-B14F-4D97-AF65-F5344CB8AC3E}">
        <p14:creationId xmlns:p14="http://schemas.microsoft.com/office/powerpoint/2010/main" val="2165453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60</a:t>
            </a:fld>
            <a:endParaRPr lang="en-US"/>
          </a:p>
        </p:txBody>
      </p:sp>
    </p:spTree>
    <p:extLst>
      <p:ext uri="{BB962C8B-B14F-4D97-AF65-F5344CB8AC3E}">
        <p14:creationId xmlns:p14="http://schemas.microsoft.com/office/powerpoint/2010/main" val="1883209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61</a:t>
            </a:fld>
            <a:endParaRPr lang="en-US"/>
          </a:p>
        </p:txBody>
      </p:sp>
    </p:spTree>
    <p:extLst>
      <p:ext uri="{BB962C8B-B14F-4D97-AF65-F5344CB8AC3E}">
        <p14:creationId xmlns:p14="http://schemas.microsoft.com/office/powerpoint/2010/main" val="128931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62</a:t>
            </a:fld>
            <a:endParaRPr lang="en-US"/>
          </a:p>
        </p:txBody>
      </p:sp>
    </p:spTree>
    <p:extLst>
      <p:ext uri="{BB962C8B-B14F-4D97-AF65-F5344CB8AC3E}">
        <p14:creationId xmlns:p14="http://schemas.microsoft.com/office/powerpoint/2010/main" val="277332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63</a:t>
            </a:fld>
            <a:endParaRPr lang="en-US"/>
          </a:p>
        </p:txBody>
      </p:sp>
    </p:spTree>
    <p:extLst>
      <p:ext uri="{BB962C8B-B14F-4D97-AF65-F5344CB8AC3E}">
        <p14:creationId xmlns:p14="http://schemas.microsoft.com/office/powerpoint/2010/main" val="202332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64</a:t>
            </a:fld>
            <a:endParaRPr lang="en-US"/>
          </a:p>
        </p:txBody>
      </p:sp>
    </p:spTree>
    <p:extLst>
      <p:ext uri="{BB962C8B-B14F-4D97-AF65-F5344CB8AC3E}">
        <p14:creationId xmlns:p14="http://schemas.microsoft.com/office/powerpoint/2010/main" val="132330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Software failures are a consequence of two factors: </a:t>
            </a: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9</a:t>
            </a:fld>
            <a:endParaRPr lang="en-US"/>
          </a:p>
        </p:txBody>
      </p:sp>
    </p:spTree>
    <p:extLst>
      <p:ext uri="{BB962C8B-B14F-4D97-AF65-F5344CB8AC3E}">
        <p14:creationId xmlns:p14="http://schemas.microsoft.com/office/powerpoint/2010/main" val="2441187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65</a:t>
            </a:fld>
            <a:endParaRPr lang="en-US"/>
          </a:p>
        </p:txBody>
      </p:sp>
    </p:spTree>
    <p:extLst>
      <p:ext uri="{BB962C8B-B14F-4D97-AF65-F5344CB8AC3E}">
        <p14:creationId xmlns:p14="http://schemas.microsoft.com/office/powerpoint/2010/main" val="2581154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66</a:t>
            </a:fld>
            <a:endParaRPr lang="en-US"/>
          </a:p>
        </p:txBody>
      </p:sp>
    </p:spTree>
    <p:extLst>
      <p:ext uri="{BB962C8B-B14F-4D97-AF65-F5344CB8AC3E}">
        <p14:creationId xmlns:p14="http://schemas.microsoft.com/office/powerpoint/2010/main" val="4271323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67</a:t>
            </a:fld>
            <a:endParaRPr lang="en-US"/>
          </a:p>
        </p:txBody>
      </p:sp>
    </p:spTree>
    <p:extLst>
      <p:ext uri="{BB962C8B-B14F-4D97-AF65-F5344CB8AC3E}">
        <p14:creationId xmlns:p14="http://schemas.microsoft.com/office/powerpoint/2010/main" val="21799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If you are writing a program for yourself, no one else will use it and you don’t have to worry about writing program guides, documenting the pro- gram design, etc. However, if you are writing software that other people will use and other engineers will change then you usually have to provide additional information as well as the code of the program. </a:t>
            </a:r>
            <a:endParaRPr lang="en-US"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14</a:t>
            </a:fld>
            <a:endParaRPr lang="en-US"/>
          </a:p>
        </p:txBody>
      </p:sp>
    </p:spTree>
    <p:extLst>
      <p:ext uri="{BB962C8B-B14F-4D97-AF65-F5344CB8AC3E}">
        <p14:creationId xmlns:p14="http://schemas.microsoft.com/office/powerpoint/2010/main" val="145892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17</a:t>
            </a:fld>
            <a:endParaRPr lang="en-US"/>
          </a:p>
        </p:txBody>
      </p:sp>
    </p:spTree>
    <p:extLst>
      <p:ext uri="{BB962C8B-B14F-4D97-AF65-F5344CB8AC3E}">
        <p14:creationId xmlns:p14="http://schemas.microsoft.com/office/powerpoint/2010/main" val="399803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these are not independent issues.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There are three general issues that affect many different types of software: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25</a:t>
            </a:fld>
            <a:endParaRPr lang="en-US"/>
          </a:p>
        </p:txBody>
      </p:sp>
    </p:spTree>
    <p:extLst>
      <p:ext uri="{BB962C8B-B14F-4D97-AF65-F5344CB8AC3E}">
        <p14:creationId xmlns:p14="http://schemas.microsoft.com/office/powerpoint/2010/main" val="311025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these are not independent issues.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There are three general issues that affect many different types of software: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26</a:t>
            </a:fld>
            <a:endParaRPr lang="en-US"/>
          </a:p>
        </p:txBody>
      </p:sp>
    </p:spTree>
    <p:extLst>
      <p:ext uri="{BB962C8B-B14F-4D97-AF65-F5344CB8AC3E}">
        <p14:creationId xmlns:p14="http://schemas.microsoft.com/office/powerpoint/2010/main" val="375745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0"/>
                <a:cs typeface="Arial" charset="0"/>
              </a:rPr>
              <a:t>Of course, the boundaries between these system types are blurred. </a:t>
            </a:r>
            <a:endParaRPr lang="en-US" dirty="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28</a:t>
            </a:fld>
            <a:endParaRPr lang="en-US"/>
          </a:p>
        </p:txBody>
      </p:sp>
    </p:spTree>
    <p:extLst>
      <p:ext uri="{BB962C8B-B14F-4D97-AF65-F5344CB8AC3E}">
        <p14:creationId xmlns:p14="http://schemas.microsoft.com/office/powerpoint/2010/main" val="8019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Arial" charset="0"/>
              </a:rPr>
              <a:t>These fundamental notions of process, dependability, requirements, management, </a:t>
            </a:r>
            <a:endParaRPr lang="en-US" dirty="0">
              <a:effectLst/>
            </a:endParaRPr>
          </a:p>
          <a:p>
            <a:r>
              <a:rPr lang="en-US" sz="1200" kern="1200" dirty="0">
                <a:solidFill>
                  <a:schemeClr val="tx1"/>
                </a:solidFill>
                <a:effectLst/>
                <a:latin typeface="Arial" charset="0"/>
                <a:ea typeface="ＭＳ Ｐゴシック" charset="0"/>
                <a:cs typeface="Arial" charset="0"/>
              </a:rPr>
              <a:t>and reuse are important themes of this book. Different methods reflect them in </a:t>
            </a:r>
            <a:r>
              <a:rPr lang="en-US" sz="1200" kern="1200" dirty="0" err="1">
                <a:solidFill>
                  <a:schemeClr val="tx1"/>
                </a:solidFill>
                <a:effectLst/>
                <a:latin typeface="Arial" charset="0"/>
                <a:ea typeface="ＭＳ Ｐゴシック" charset="0"/>
                <a:cs typeface="Arial" charset="0"/>
              </a:rPr>
              <a:t>dif</a:t>
            </a:r>
            <a:r>
              <a:rPr lang="en-US" sz="1200" kern="1200" dirty="0">
                <a:solidFill>
                  <a:schemeClr val="tx1"/>
                </a:solidFill>
                <a:effectLst/>
                <a:latin typeface="Arial" charset="0"/>
                <a:ea typeface="ＭＳ Ｐゴシック" charset="0"/>
                <a:cs typeface="Arial" charset="0"/>
              </a:rPr>
              <a:t>- </a:t>
            </a:r>
            <a:r>
              <a:rPr lang="en-US" sz="1200" kern="1200" dirty="0" err="1">
                <a:solidFill>
                  <a:schemeClr val="tx1"/>
                </a:solidFill>
                <a:effectLst/>
                <a:latin typeface="Arial" charset="0"/>
                <a:ea typeface="ＭＳ Ｐゴシック" charset="0"/>
                <a:cs typeface="Arial" charset="0"/>
              </a:rPr>
              <a:t>ferent</a:t>
            </a:r>
            <a:r>
              <a:rPr lang="en-US" sz="1200" kern="1200" dirty="0">
                <a:solidFill>
                  <a:schemeClr val="tx1"/>
                </a:solidFill>
                <a:effectLst/>
                <a:latin typeface="Arial" charset="0"/>
                <a:ea typeface="ＭＳ Ｐゴシック" charset="0"/>
                <a:cs typeface="Arial" charset="0"/>
              </a:rPr>
              <a:t> ways but they underlie all professional software development. </a:t>
            </a:r>
            <a:endParaRPr lang="en-US" dirty="0"/>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30</a:t>
            </a:fld>
            <a:endParaRPr lang="en-US"/>
          </a:p>
        </p:txBody>
      </p:sp>
    </p:spTree>
    <p:extLst>
      <p:ext uri="{BB962C8B-B14F-4D97-AF65-F5344CB8AC3E}">
        <p14:creationId xmlns:p14="http://schemas.microsoft.com/office/powerpoint/2010/main" val="428173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Arial" charset="0"/>
              </a:rPr>
              <a:t>These fundamental notions of process, dependability, requirements, management, </a:t>
            </a:r>
            <a:endParaRPr lang="en-US" dirty="0">
              <a:effectLst/>
            </a:endParaRPr>
          </a:p>
          <a:p>
            <a:r>
              <a:rPr lang="en-US" sz="1200" kern="1200" dirty="0">
                <a:solidFill>
                  <a:schemeClr val="tx1"/>
                </a:solidFill>
                <a:effectLst/>
                <a:latin typeface="Arial" charset="0"/>
                <a:ea typeface="ＭＳ Ｐゴシック" charset="0"/>
                <a:cs typeface="Arial" charset="0"/>
              </a:rPr>
              <a:t>and reuse are important themes of this book. Different methods reflect them in </a:t>
            </a:r>
            <a:r>
              <a:rPr lang="en-US" sz="1200" kern="1200" dirty="0" err="1">
                <a:solidFill>
                  <a:schemeClr val="tx1"/>
                </a:solidFill>
                <a:effectLst/>
                <a:latin typeface="Arial" charset="0"/>
                <a:ea typeface="ＭＳ Ｐゴシック" charset="0"/>
                <a:cs typeface="Arial" charset="0"/>
              </a:rPr>
              <a:t>dif</a:t>
            </a:r>
            <a:r>
              <a:rPr lang="en-US" sz="1200" kern="1200" dirty="0">
                <a:solidFill>
                  <a:schemeClr val="tx1"/>
                </a:solidFill>
                <a:effectLst/>
                <a:latin typeface="Arial" charset="0"/>
                <a:ea typeface="ＭＳ Ｐゴシック" charset="0"/>
                <a:cs typeface="Arial" charset="0"/>
              </a:rPr>
              <a:t>- </a:t>
            </a:r>
            <a:r>
              <a:rPr lang="en-US" sz="1200" kern="1200" dirty="0" err="1">
                <a:solidFill>
                  <a:schemeClr val="tx1"/>
                </a:solidFill>
                <a:effectLst/>
                <a:latin typeface="Arial" charset="0"/>
                <a:ea typeface="ＭＳ Ｐゴシック" charset="0"/>
                <a:cs typeface="Arial" charset="0"/>
              </a:rPr>
              <a:t>ferent</a:t>
            </a:r>
            <a:r>
              <a:rPr lang="en-US" sz="1200" kern="1200" dirty="0">
                <a:solidFill>
                  <a:schemeClr val="tx1"/>
                </a:solidFill>
                <a:effectLst/>
                <a:latin typeface="Arial" charset="0"/>
                <a:ea typeface="ＭＳ Ｐゴシック" charset="0"/>
                <a:cs typeface="Arial" charset="0"/>
              </a:rPr>
              <a:t> ways but they underlie all professional software development. </a:t>
            </a:r>
            <a:endParaRPr lang="en-US" dirty="0"/>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31</a:t>
            </a:fld>
            <a:endParaRPr lang="en-US"/>
          </a:p>
        </p:txBody>
      </p:sp>
    </p:spTree>
    <p:extLst>
      <p:ext uri="{BB962C8B-B14F-4D97-AF65-F5344CB8AC3E}">
        <p14:creationId xmlns:p14="http://schemas.microsoft.com/office/powerpoint/2010/main" val="428173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13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150938" y="152401"/>
            <a:ext cx="7793037" cy="762000"/>
          </a:xfrm>
        </p:spPr>
        <p:txBody>
          <a:bodyPr/>
          <a:lstStyle/>
          <a:p>
            <a:r>
              <a:rPr lang="en-US" dirty="0"/>
              <a:t>Click to edit Master title style</a:t>
            </a:r>
          </a:p>
        </p:txBody>
      </p:sp>
    </p:spTree>
    <p:extLst>
      <p:ext uri="{BB962C8B-B14F-4D97-AF65-F5344CB8AC3E}">
        <p14:creationId xmlns:p14="http://schemas.microsoft.com/office/powerpoint/2010/main" val="234623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75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a:t>Click to edit Master title style</a:t>
            </a:r>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5145088" y="1295400"/>
            <a:ext cx="3810000" cy="234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45088" y="3789363"/>
            <a:ext cx="3810000" cy="2343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a:t>Click to edit Master title style</a:t>
            </a:r>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45088" y="1295400"/>
            <a:ext cx="3810000" cy="4837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62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a:t>Click to edit Master title style</a:t>
            </a:r>
          </a:p>
        </p:txBody>
      </p:sp>
      <p:sp>
        <p:nvSpPr>
          <p:cNvPr id="3" name="Content Placeholder 2"/>
          <p:cNvSpPr>
            <a:spLocks noGrp="1"/>
          </p:cNvSpPr>
          <p:nvPr>
            <p:ph sz="half" idx="1"/>
          </p:nvPr>
        </p:nvSpPr>
        <p:spPr>
          <a:xfrm>
            <a:off x="1182688" y="1295400"/>
            <a:ext cx="3810000" cy="4837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5088" y="1295400"/>
            <a:ext cx="3810000" cy="4837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2876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a:t>Click to edit Master title style</a:t>
            </a:r>
          </a:p>
        </p:txBody>
      </p:sp>
      <p:sp>
        <p:nvSpPr>
          <p:cNvPr id="3" name="Content Placeholder 2"/>
          <p:cNvSpPr>
            <a:spLocks noGrp="1"/>
          </p:cNvSpPr>
          <p:nvPr>
            <p:ph sz="half" idx="1"/>
          </p:nvPr>
        </p:nvSpPr>
        <p:spPr>
          <a:xfrm>
            <a:off x="1182688" y="1295400"/>
            <a:ext cx="7772400" cy="234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82688" y="3789363"/>
            <a:ext cx="7772400" cy="2343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72364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a:t>Click to edit Master title style</a:t>
            </a:r>
          </a:p>
        </p:txBody>
      </p:sp>
      <p:sp>
        <p:nvSpPr>
          <p:cNvPr id="3" name="Text Placeholder 2"/>
          <p:cNvSpPr>
            <a:spLocks noGrp="1"/>
          </p:cNvSpPr>
          <p:nvPr>
            <p:ph type="body" sz="half" idx="1"/>
          </p:nvPr>
        </p:nvSpPr>
        <p:spPr>
          <a:xfrm>
            <a:off x="1182688" y="1295400"/>
            <a:ext cx="7772400" cy="2341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182688" y="3789363"/>
            <a:ext cx="7772400" cy="2343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a:t>Click to edit Master title style</a:t>
            </a:r>
          </a:p>
        </p:txBody>
      </p:sp>
      <p:sp>
        <p:nvSpPr>
          <p:cNvPr id="3" name="Content Placeholder 2"/>
          <p:cNvSpPr>
            <a:spLocks noGrp="1"/>
          </p:cNvSpPr>
          <p:nvPr>
            <p:ph idx="1"/>
          </p:nvPr>
        </p:nvSpPr>
        <p:spPr>
          <a:xfrm>
            <a:off x="152400" y="1066800"/>
            <a:ext cx="8839200" cy="5562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00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a:t>Click to edit Master title style</a:t>
            </a:r>
          </a:p>
        </p:txBody>
      </p:sp>
      <p:sp>
        <p:nvSpPr>
          <p:cNvPr id="3" name="Content Placeholder 2"/>
          <p:cNvSpPr>
            <a:spLocks noGrp="1"/>
          </p:cNvSpPr>
          <p:nvPr>
            <p:ph idx="1"/>
          </p:nvPr>
        </p:nvSpPr>
        <p:spPr>
          <a:xfrm>
            <a:off x="152400" y="1066800"/>
            <a:ext cx="8839200" cy="5562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35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34" r:id="rId6"/>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www.SoftwareEngineering-9.com/Web/History/"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nobelyayin.com/detay.asp?u=14776" TargetMode="External"/><Relationship Id="rId2" Type="http://schemas.openxmlformats.org/officeDocument/2006/relationships/hyperlink" Target="http://tinyurl.com/1mvwclj1"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793875" y="34290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685800"/>
            <a:ext cx="9144000" cy="2684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chemeClr val="tx1"/>
                </a:solidFill>
                <a:latin typeface="Arial" charset="0"/>
              </a:rPr>
              <a:t>BBM</a:t>
            </a:r>
            <a:r>
              <a:rPr lang="en-US" sz="3600" b="1" dirty="0">
                <a:solidFill>
                  <a:schemeClr val="tx1"/>
                </a:solidFill>
                <a:latin typeface="Arial" charset="0"/>
              </a:rPr>
              <a:t> </a:t>
            </a:r>
            <a:r>
              <a:rPr lang="tr-TR" sz="3600" b="1" dirty="0">
                <a:solidFill>
                  <a:schemeClr val="tx1"/>
                </a:solidFill>
                <a:latin typeface="Arial" charset="0"/>
              </a:rPr>
              <a:t>382 – SOFTWARE ENGINEERING</a:t>
            </a:r>
          </a:p>
          <a:p>
            <a:pPr algn="ctr"/>
            <a:r>
              <a:rPr lang="tr-TR" sz="2000" b="1" dirty="0">
                <a:solidFill>
                  <a:schemeClr val="tx1"/>
                </a:solidFill>
                <a:latin typeface="Arial" charset="0"/>
              </a:rPr>
              <a:t>SPRING </a:t>
            </a:r>
            <a:r>
              <a:rPr lang="tr-TR" sz="2000" b="1" dirty="0" smtClean="0">
                <a:solidFill>
                  <a:schemeClr val="tx1"/>
                </a:solidFill>
                <a:latin typeface="Arial" charset="0"/>
              </a:rPr>
              <a:t>2021</a:t>
            </a:r>
            <a:endParaRPr lang="tr-TR" sz="2000" b="1" dirty="0">
              <a:solidFill>
                <a:schemeClr val="tx1"/>
              </a:solidFill>
              <a:latin typeface="Arial" charset="0"/>
            </a:endParaRPr>
          </a:p>
          <a:p>
            <a:pPr algn="ctr"/>
            <a:r>
              <a:rPr lang="tr-TR" b="1" dirty="0" err="1">
                <a:solidFill>
                  <a:schemeClr val="tx1"/>
                </a:solidFill>
                <a:latin typeface="Arial" charset="0"/>
              </a:rPr>
              <a:t>Lecture</a:t>
            </a:r>
            <a:r>
              <a:rPr lang="tr-TR" b="1" dirty="0">
                <a:solidFill>
                  <a:schemeClr val="tx1"/>
                </a:solidFill>
                <a:latin typeface="Arial" charset="0"/>
              </a:rPr>
              <a:t> 1</a:t>
            </a:r>
          </a:p>
          <a:p>
            <a:pPr algn="ctr"/>
            <a:endParaRPr lang="tr-TR" b="1" dirty="0">
              <a:solidFill>
                <a:schemeClr val="tx1"/>
              </a:solidFill>
              <a:latin typeface="Arial" charset="0"/>
            </a:endParaRPr>
          </a:p>
          <a:p>
            <a:pPr algn="ctr"/>
            <a:r>
              <a:rPr lang="tr-TR" sz="2000" b="1" dirty="0" err="1" smtClean="0">
                <a:solidFill>
                  <a:schemeClr val="tx1"/>
                </a:solidFill>
                <a:latin typeface="Arial" charset="0"/>
              </a:rPr>
              <a:t>Assoc</a:t>
            </a:r>
            <a:r>
              <a:rPr lang="tr-TR" sz="2000" b="1" dirty="0" smtClean="0">
                <a:solidFill>
                  <a:schemeClr val="tx1"/>
                </a:solidFill>
                <a:latin typeface="Arial" charset="0"/>
              </a:rPr>
              <a:t>. Prof. Dr</a:t>
            </a:r>
            <a:r>
              <a:rPr lang="tr-TR" sz="2000" b="1" dirty="0">
                <a:solidFill>
                  <a:schemeClr val="tx1"/>
                </a:solidFill>
                <a:latin typeface="Arial" charset="0"/>
              </a:rPr>
              <a:t>. Ayça </a:t>
            </a:r>
            <a:r>
              <a:rPr lang="tr-TR" sz="2000" b="1" dirty="0" smtClean="0">
                <a:solidFill>
                  <a:schemeClr val="tx1"/>
                </a:solidFill>
                <a:latin typeface="Arial" charset="0"/>
              </a:rPr>
              <a:t>KOLUKISA TARHAN</a:t>
            </a:r>
            <a:endParaRPr lang="tr-TR" sz="2000" b="1" dirty="0">
              <a:solidFill>
                <a:schemeClr val="tx1"/>
              </a:solidFill>
              <a:latin typeface="Arial" charset="0"/>
            </a:endParaRPr>
          </a:p>
          <a:p>
            <a:pPr algn="ctr"/>
            <a:r>
              <a:rPr lang="tr-TR" sz="2000" b="1" dirty="0">
                <a:solidFill>
                  <a:schemeClr val="tx1"/>
                </a:solidFill>
                <a:latin typeface="Arial" charset="0"/>
              </a:rPr>
              <a:t>Dr. Tuğba ERDOĞAN</a:t>
            </a:r>
          </a:p>
          <a:p>
            <a:pPr algn="ctr"/>
            <a:endParaRPr lang="tr-TR" sz="2000" b="1" dirty="0">
              <a:solidFill>
                <a:srgbClr val="FF8000"/>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Software </a:t>
            </a:r>
            <a:r>
              <a:rPr lang="tr-TR" dirty="0" err="1"/>
              <a:t>Failures</a:t>
            </a:r>
            <a:r>
              <a:rPr lang="tr-TR" dirty="0"/>
              <a:t> – </a:t>
            </a:r>
            <a:r>
              <a:rPr lang="tr-TR" dirty="0" err="1"/>
              <a:t>Expectations</a:t>
            </a:r>
            <a:r>
              <a:rPr lang="tr-TR" dirty="0"/>
              <a:t>!</a:t>
            </a:r>
            <a:endParaRPr lang="en-US" dirty="0"/>
          </a:p>
        </p:txBody>
      </p:sp>
      <p:grpSp>
        <p:nvGrpSpPr>
          <p:cNvPr id="4" name="Grup 3"/>
          <p:cNvGrpSpPr>
            <a:grpSpLocks/>
          </p:cNvGrpSpPr>
          <p:nvPr/>
        </p:nvGrpSpPr>
        <p:grpSpPr bwMode="auto">
          <a:xfrm>
            <a:off x="381000" y="1304454"/>
            <a:ext cx="3048000" cy="4949825"/>
            <a:chOff x="5944915" y="1340768"/>
            <a:chExt cx="3048273" cy="4950500"/>
          </a:xfrm>
        </p:grpSpPr>
        <p:pic>
          <p:nvPicPr>
            <p:cNvPr id="5" name="Picture 2" descr="http://yerebakanlar.com/Resimler/Yayla%20Resimleri/AsmaKopru.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4915" y="1340768"/>
              <a:ext cx="3048273" cy="2029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s://upload.wikimedia.org/wikipedia/commons/0/0c/GoldenGateBridge-00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4915" y="4005063"/>
              <a:ext cx="3048273" cy="228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up 6"/>
          <p:cNvGrpSpPr/>
          <p:nvPr/>
        </p:nvGrpSpPr>
        <p:grpSpPr>
          <a:xfrm>
            <a:off x="4953000" y="1301700"/>
            <a:ext cx="3863490" cy="4952579"/>
            <a:chOff x="5029200" y="1219200"/>
            <a:chExt cx="3863490" cy="4952579"/>
          </a:xfrm>
        </p:grpSpPr>
        <p:pic>
          <p:nvPicPr>
            <p:cNvPr id="2052" name="Picture 4" descr="boeing 737 thy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29200" y="4342979"/>
              <a:ext cx="386349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unapark ucak ile ilgili görsel sonucu"/>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29200" y="1219200"/>
              <a:ext cx="3838332" cy="25601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03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3000" y="304800"/>
            <a:ext cx="7924800" cy="623887"/>
          </a:xfrm>
        </p:spPr>
        <p:txBody>
          <a:bodyPr/>
          <a:lstStyle/>
          <a:p>
            <a:r>
              <a:rPr lang="tr-TR" sz="3200" dirty="0"/>
              <a:t>Software </a:t>
            </a:r>
            <a:r>
              <a:rPr lang="tr-TR" sz="3200" dirty="0" err="1"/>
              <a:t>Engineering</a:t>
            </a:r>
            <a:r>
              <a:rPr lang="tr-TR" sz="3200" dirty="0"/>
              <a:t> is NOT Programming!</a:t>
            </a:r>
            <a:endParaRPr lang="en-US" sz="32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924675" cy="5198933"/>
          </a:xfrm>
          <a:prstGeom prst="rect">
            <a:avLst/>
          </a:prstGeom>
        </p:spPr>
      </p:pic>
    </p:spTree>
    <p:extLst>
      <p:ext uri="{BB962C8B-B14F-4D97-AF65-F5344CB8AC3E}">
        <p14:creationId xmlns:p14="http://schemas.microsoft.com/office/powerpoint/2010/main" val="201498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Software Engineering</a:t>
            </a:r>
            <a:endParaRPr lang="tr-TR" dirty="0"/>
          </a:p>
        </p:txBody>
      </p:sp>
      <p:sp>
        <p:nvSpPr>
          <p:cNvPr id="3" name="Content Placeholder 2"/>
          <p:cNvSpPr>
            <a:spLocks noGrp="1"/>
          </p:cNvSpPr>
          <p:nvPr>
            <p:ph idx="1"/>
          </p:nvPr>
        </p:nvSpPr>
        <p:spPr/>
        <p:txBody>
          <a:bodyPr/>
          <a:lstStyle/>
          <a:p>
            <a:r>
              <a:rPr lang="en-US" sz="2400" dirty="0"/>
              <a:t>The notion of ‘</a:t>
            </a:r>
            <a:r>
              <a:rPr lang="en-US" sz="2400" dirty="0">
                <a:solidFill>
                  <a:srgbClr val="558ED5"/>
                </a:solidFill>
              </a:rPr>
              <a:t>software engineering</a:t>
            </a:r>
            <a:r>
              <a:rPr lang="en-US" sz="2400" dirty="0"/>
              <a:t>’ was first proposed in 1968 at a conference held to discuss what was then called the ‘</a:t>
            </a:r>
            <a:r>
              <a:rPr lang="en-US" sz="2400" dirty="0">
                <a:solidFill>
                  <a:srgbClr val="558ED5"/>
                </a:solidFill>
              </a:rPr>
              <a:t>software crisis</a:t>
            </a:r>
            <a:r>
              <a:rPr lang="en-US" sz="2400" dirty="0"/>
              <a:t>’ (</a:t>
            </a:r>
            <a:r>
              <a:rPr lang="en-US" sz="2400" dirty="0" err="1"/>
              <a:t>Naur</a:t>
            </a:r>
            <a:r>
              <a:rPr lang="en-US" sz="2400" dirty="0"/>
              <a:t> and </a:t>
            </a:r>
            <a:r>
              <a:rPr lang="en-US" sz="2400" dirty="0" err="1"/>
              <a:t>Randell</a:t>
            </a:r>
            <a:r>
              <a:rPr lang="en-US" sz="2400" dirty="0"/>
              <a:t>, 1969). </a:t>
            </a:r>
          </a:p>
          <a:p>
            <a:pPr lvl="1"/>
            <a:r>
              <a:rPr lang="en-US" sz="2000" dirty="0"/>
              <a:t>It became clear that individual approaches to program development did not scale up to large and complex software systems. These were unreliable, cost more than expected, and were delivered late. </a:t>
            </a:r>
          </a:p>
          <a:p>
            <a:r>
              <a:rPr lang="en-US" sz="2400" dirty="0"/>
              <a:t>Throughout the 1970s and 1980s, </a:t>
            </a:r>
            <a:r>
              <a:rPr lang="en-US" sz="2400" dirty="0">
                <a:solidFill>
                  <a:schemeClr val="accent2"/>
                </a:solidFill>
              </a:rPr>
              <a:t>a variety of new software engineering techniques and methods were developed</a:t>
            </a:r>
            <a:r>
              <a:rPr lang="en-US" sz="2400" dirty="0"/>
              <a:t>, such as structured programming, information hiding and object-oriented development. Tools and standard notations were developed </a:t>
            </a:r>
            <a:r>
              <a:rPr lang="en-US" sz="2400" dirty="0">
                <a:solidFill>
                  <a:schemeClr val="accent2"/>
                </a:solidFill>
              </a:rPr>
              <a:t>and are now extensively used</a:t>
            </a:r>
            <a:r>
              <a:rPr lang="en-US" sz="2400" dirty="0"/>
              <a:t>. </a:t>
            </a:r>
          </a:p>
          <a:p>
            <a:endParaRPr lang="en-US" sz="2400" dirty="0">
              <a:hlinkClick r:id="rId2"/>
            </a:endParaRPr>
          </a:p>
          <a:p>
            <a:r>
              <a:rPr lang="en-US" sz="2400" dirty="0"/>
              <a:t>See </a:t>
            </a:r>
            <a:r>
              <a:rPr lang="en-US" sz="2400" dirty="0">
                <a:hlinkClick r:id="rId2"/>
              </a:rPr>
              <a:t>http://www.SoftwareEngineering-9.com/Web/History/</a:t>
            </a:r>
            <a:r>
              <a:rPr lang="en-US" sz="2400" dirty="0"/>
              <a:t> </a:t>
            </a:r>
          </a:p>
        </p:txBody>
      </p:sp>
    </p:spTree>
    <p:extLst>
      <p:ext uri="{BB962C8B-B14F-4D97-AF65-F5344CB8AC3E}">
        <p14:creationId xmlns:p14="http://schemas.microsoft.com/office/powerpoint/2010/main" val="99675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Software Development </a:t>
            </a:r>
            <a:endParaRPr lang="tr-TR" dirty="0"/>
          </a:p>
        </p:txBody>
      </p:sp>
      <p:sp>
        <p:nvSpPr>
          <p:cNvPr id="3" name="Content Placeholder 2"/>
          <p:cNvSpPr>
            <a:spLocks noGrp="1"/>
          </p:cNvSpPr>
          <p:nvPr>
            <p:ph idx="1"/>
          </p:nvPr>
        </p:nvSpPr>
        <p:spPr>
          <a:xfrm>
            <a:off x="152400" y="1066800"/>
            <a:ext cx="8763000" cy="5562600"/>
          </a:xfrm>
        </p:spPr>
        <p:txBody>
          <a:bodyPr/>
          <a:lstStyle/>
          <a:p>
            <a:endParaRPr lang="tr-TR" sz="2400" dirty="0">
              <a:solidFill>
                <a:srgbClr val="558ED5"/>
              </a:solidFill>
            </a:endParaRPr>
          </a:p>
          <a:p>
            <a:r>
              <a:rPr lang="en-US" sz="2400" dirty="0">
                <a:solidFill>
                  <a:srgbClr val="558ED5"/>
                </a:solidFill>
              </a:rPr>
              <a:t>Professional software</a:t>
            </a:r>
            <a:r>
              <a:rPr lang="en-US" sz="2400" dirty="0"/>
              <a:t>, intended for use by someone apart from its developer, is usually </a:t>
            </a:r>
            <a:r>
              <a:rPr lang="en-US" sz="2400" dirty="0">
                <a:solidFill>
                  <a:schemeClr val="accent2"/>
                </a:solidFill>
              </a:rPr>
              <a:t>developed by teams rather than individuals</a:t>
            </a:r>
            <a:r>
              <a:rPr lang="en-US" sz="2400" dirty="0"/>
              <a:t>. </a:t>
            </a:r>
            <a:r>
              <a:rPr lang="en-US" sz="2400" u="sng" dirty="0"/>
              <a:t>It is maintained and changed throughout its life</a:t>
            </a:r>
            <a:r>
              <a:rPr lang="en-US" sz="2400" dirty="0"/>
              <a:t>. </a:t>
            </a:r>
          </a:p>
          <a:p>
            <a:endParaRPr lang="en-US" sz="2400" dirty="0"/>
          </a:p>
          <a:p>
            <a:r>
              <a:rPr lang="en-US" sz="2400" dirty="0">
                <a:solidFill>
                  <a:srgbClr val="558ED5"/>
                </a:solidFill>
              </a:rPr>
              <a:t>Software engineering </a:t>
            </a:r>
            <a:r>
              <a:rPr lang="en-US" sz="2400" dirty="0"/>
              <a:t>is intended to </a:t>
            </a:r>
            <a:r>
              <a:rPr lang="en-US" sz="2400" dirty="0">
                <a:solidFill>
                  <a:schemeClr val="accent2"/>
                </a:solidFill>
              </a:rPr>
              <a:t>support professional software development</a:t>
            </a:r>
            <a:r>
              <a:rPr lang="en-US" sz="2400" dirty="0"/>
              <a:t>, rather than individual programming. </a:t>
            </a:r>
            <a:r>
              <a:rPr lang="en-US" sz="2400" u="sng" dirty="0"/>
              <a:t>It includes techniques that support program specification, design, and evolution</a:t>
            </a:r>
            <a:r>
              <a:rPr lang="en-US" sz="2400" dirty="0"/>
              <a:t>.</a:t>
            </a:r>
          </a:p>
          <a:p>
            <a:pPr lvl="1"/>
            <a:r>
              <a:rPr lang="en-US" sz="2000" dirty="0"/>
              <a:t>None of which are normally relevant for personal software development. </a:t>
            </a:r>
          </a:p>
        </p:txBody>
      </p:sp>
    </p:spTree>
    <p:extLst>
      <p:ext uri="{BB962C8B-B14F-4D97-AF65-F5344CB8AC3E}">
        <p14:creationId xmlns:p14="http://schemas.microsoft.com/office/powerpoint/2010/main" val="325507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Software Development </a:t>
            </a:r>
            <a:endParaRPr lang="tr-TR" dirty="0"/>
          </a:p>
        </p:txBody>
      </p:sp>
      <p:sp>
        <p:nvSpPr>
          <p:cNvPr id="3" name="Content Placeholder 2"/>
          <p:cNvSpPr>
            <a:spLocks noGrp="1"/>
          </p:cNvSpPr>
          <p:nvPr>
            <p:ph idx="1"/>
          </p:nvPr>
        </p:nvSpPr>
        <p:spPr/>
        <p:txBody>
          <a:bodyPr/>
          <a:lstStyle/>
          <a:p>
            <a:r>
              <a:rPr lang="en-US" sz="2400" dirty="0"/>
              <a:t>Many people think that software is simply another word for computer programs. However, </a:t>
            </a:r>
            <a:r>
              <a:rPr lang="en-US" sz="2400" dirty="0">
                <a:solidFill>
                  <a:srgbClr val="558ED5"/>
                </a:solidFill>
              </a:rPr>
              <a:t>software</a:t>
            </a:r>
            <a:r>
              <a:rPr lang="en-US" sz="2400" dirty="0"/>
              <a:t> is </a:t>
            </a:r>
            <a:r>
              <a:rPr lang="en-US" sz="2400" u="sng" dirty="0"/>
              <a:t>not just the programs themselves</a:t>
            </a:r>
            <a:r>
              <a:rPr lang="en-US" sz="2400" dirty="0"/>
              <a:t> but also </a:t>
            </a:r>
            <a:r>
              <a:rPr lang="en-US" sz="2400" dirty="0">
                <a:solidFill>
                  <a:schemeClr val="accent2"/>
                </a:solidFill>
              </a:rPr>
              <a:t>all associated documentation and configuration data </a:t>
            </a:r>
            <a:r>
              <a:rPr lang="en-US" sz="2400" dirty="0"/>
              <a:t>that is required to make these programs operate correctly. </a:t>
            </a:r>
          </a:p>
          <a:p>
            <a:pPr lvl="1"/>
            <a:r>
              <a:rPr lang="en-US" sz="2200" dirty="0"/>
              <a:t>A professionally developed software system usually consists of system documentation, which describes the structure of the system; user documentation, which explains how to use the </a:t>
            </a:r>
            <a:r>
              <a:rPr lang="en-US" sz="2200" dirty="0" smtClean="0"/>
              <a:t>system</a:t>
            </a:r>
            <a:r>
              <a:rPr lang="tr-TR" sz="2200" dirty="0" smtClean="0"/>
              <a:t>;</a:t>
            </a:r>
            <a:r>
              <a:rPr lang="en-US" sz="2200" dirty="0" smtClean="0"/>
              <a:t> </a:t>
            </a:r>
            <a:r>
              <a:rPr lang="en-US" sz="2200" dirty="0"/>
              <a:t>and </a:t>
            </a:r>
            <a:r>
              <a:rPr lang="en-US" sz="2200" dirty="0" smtClean="0"/>
              <a:t>web-sites </a:t>
            </a:r>
            <a:r>
              <a:rPr lang="en-US" sz="2200" dirty="0"/>
              <a:t>for users to download recent product information. </a:t>
            </a:r>
          </a:p>
          <a:p>
            <a:endParaRPr lang="en-US" sz="2400" dirty="0"/>
          </a:p>
          <a:p>
            <a:r>
              <a:rPr lang="en-US" sz="2400" dirty="0">
                <a:solidFill>
                  <a:schemeClr val="accent2"/>
                </a:solidFill>
              </a:rPr>
              <a:t>This is one of the important differences between professional and amateur software development. </a:t>
            </a:r>
            <a:endParaRPr lang="en-US" sz="2800" dirty="0">
              <a:solidFill>
                <a:schemeClr val="accent2"/>
              </a:solidFill>
            </a:endParaRPr>
          </a:p>
        </p:txBody>
      </p:sp>
    </p:spTree>
    <p:extLst>
      <p:ext uri="{BB962C8B-B14F-4D97-AF65-F5344CB8AC3E}">
        <p14:creationId xmlns:p14="http://schemas.microsoft.com/office/powerpoint/2010/main" val="28163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Products</a:t>
            </a:r>
            <a:endParaRPr lang="tr-TR" dirty="0"/>
          </a:p>
        </p:txBody>
      </p:sp>
      <p:sp>
        <p:nvSpPr>
          <p:cNvPr id="3" name="Content Placeholder 2"/>
          <p:cNvSpPr>
            <a:spLocks noGrp="1"/>
          </p:cNvSpPr>
          <p:nvPr>
            <p:ph idx="1"/>
          </p:nvPr>
        </p:nvSpPr>
        <p:spPr>
          <a:xfrm>
            <a:off x="152400" y="1066800"/>
            <a:ext cx="8153400" cy="5562600"/>
          </a:xfrm>
        </p:spPr>
        <p:txBody>
          <a:bodyPr/>
          <a:lstStyle/>
          <a:p>
            <a:r>
              <a:rPr lang="en-US" sz="2800" dirty="0"/>
              <a:t>Software engineers are concerned with developing </a:t>
            </a:r>
            <a:r>
              <a:rPr lang="en-US" sz="2800" dirty="0">
                <a:solidFill>
                  <a:srgbClr val="558ED5"/>
                </a:solidFill>
              </a:rPr>
              <a:t>software products </a:t>
            </a:r>
            <a:r>
              <a:rPr lang="en-US" sz="2800" dirty="0"/>
              <a:t>(i.e., software which can be sold to a customer). </a:t>
            </a:r>
          </a:p>
          <a:p>
            <a:endParaRPr lang="en-US" sz="2800" dirty="0"/>
          </a:p>
          <a:p>
            <a:r>
              <a:rPr lang="en-US" sz="2800" dirty="0"/>
              <a:t>There are </a:t>
            </a:r>
            <a:r>
              <a:rPr lang="en-US" sz="2800" u="sng" dirty="0"/>
              <a:t>two kinds</a:t>
            </a:r>
            <a:r>
              <a:rPr lang="en-US" sz="2800" dirty="0"/>
              <a:t> of software products: </a:t>
            </a:r>
          </a:p>
          <a:p>
            <a:pPr lvl="1"/>
            <a:r>
              <a:rPr lang="en-US" i="1" dirty="0">
                <a:solidFill>
                  <a:schemeClr val="accent2"/>
                </a:solidFill>
              </a:rPr>
              <a:t>Generic</a:t>
            </a:r>
            <a:r>
              <a:rPr lang="en-US" i="1" dirty="0"/>
              <a:t> products </a:t>
            </a:r>
          </a:p>
          <a:p>
            <a:pPr lvl="1"/>
            <a:r>
              <a:rPr lang="en-US" i="1" dirty="0">
                <a:solidFill>
                  <a:schemeClr val="accent2"/>
                </a:solidFill>
              </a:rPr>
              <a:t>Customized</a:t>
            </a:r>
            <a:r>
              <a:rPr lang="en-US" i="1" dirty="0"/>
              <a:t> (or bespoke) products</a:t>
            </a:r>
            <a:endParaRPr lang="en-US" sz="2000" dirty="0"/>
          </a:p>
        </p:txBody>
      </p:sp>
    </p:spTree>
    <p:extLst>
      <p:ext uri="{BB962C8B-B14F-4D97-AF65-F5344CB8AC3E}">
        <p14:creationId xmlns:p14="http://schemas.microsoft.com/office/powerpoint/2010/main" val="414093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Kinds</a:t>
            </a:r>
            <a:r>
              <a:rPr lang="tr-TR" dirty="0"/>
              <a:t> of Software </a:t>
            </a:r>
            <a:r>
              <a:rPr lang="tr-TR" dirty="0" err="1"/>
              <a:t>Products</a:t>
            </a:r>
            <a:endParaRPr lang="tr-TR" dirty="0"/>
          </a:p>
        </p:txBody>
      </p:sp>
      <p:sp>
        <p:nvSpPr>
          <p:cNvPr id="3" name="Content Placeholder 2"/>
          <p:cNvSpPr>
            <a:spLocks noGrp="1"/>
          </p:cNvSpPr>
          <p:nvPr>
            <p:ph idx="1"/>
          </p:nvPr>
        </p:nvSpPr>
        <p:spPr/>
        <p:txBody>
          <a:bodyPr/>
          <a:lstStyle/>
          <a:p>
            <a:r>
              <a:rPr lang="en-US" sz="2400" i="1" dirty="0">
                <a:solidFill>
                  <a:srgbClr val="558ED5"/>
                </a:solidFill>
              </a:rPr>
              <a:t>Generic products </a:t>
            </a:r>
            <a:r>
              <a:rPr lang="en-US" sz="2400" dirty="0"/>
              <a:t>These are </a:t>
            </a:r>
            <a:r>
              <a:rPr lang="en-US" sz="2400" dirty="0">
                <a:solidFill>
                  <a:schemeClr val="accent2"/>
                </a:solidFill>
              </a:rPr>
              <a:t>stand-alone systems </a:t>
            </a:r>
            <a:r>
              <a:rPr lang="en-US" sz="2400" dirty="0"/>
              <a:t>that are produced by a development organization and </a:t>
            </a:r>
            <a:r>
              <a:rPr lang="en-US" sz="2400" dirty="0">
                <a:solidFill>
                  <a:schemeClr val="accent2"/>
                </a:solidFill>
              </a:rPr>
              <a:t>sold on the open market </a:t>
            </a:r>
            <a:r>
              <a:rPr lang="en-US" sz="2400" dirty="0"/>
              <a:t>to any customer who is able to buy them. </a:t>
            </a:r>
          </a:p>
          <a:p>
            <a:pPr lvl="1"/>
            <a:r>
              <a:rPr lang="en-US" sz="2000" dirty="0"/>
              <a:t>Examples include software for PCs such as databases, word processors, </a:t>
            </a:r>
            <a:r>
              <a:rPr lang="tr-TR" sz="2000" dirty="0" err="1" smtClean="0"/>
              <a:t>games</a:t>
            </a:r>
            <a:r>
              <a:rPr lang="tr-TR" sz="2000" dirty="0" smtClean="0"/>
              <a:t>, </a:t>
            </a:r>
            <a:r>
              <a:rPr lang="en-US" sz="2000" dirty="0" smtClean="0"/>
              <a:t>drawing </a:t>
            </a:r>
            <a:r>
              <a:rPr lang="en-US" sz="2000" dirty="0"/>
              <a:t>packages, and project-management tools. It also includes some specific purpose applications such as library information systems, accounting systems, or systems for maintaining dental records. </a:t>
            </a:r>
          </a:p>
          <a:p>
            <a:endParaRPr lang="en-US" sz="2400" i="1" dirty="0"/>
          </a:p>
          <a:p>
            <a:r>
              <a:rPr lang="en-US" sz="2400" i="1" dirty="0">
                <a:solidFill>
                  <a:srgbClr val="558ED5"/>
                </a:solidFill>
              </a:rPr>
              <a:t>Customized (or bespoke) products </a:t>
            </a:r>
            <a:r>
              <a:rPr lang="en-US" sz="2400" dirty="0"/>
              <a:t>These are systems that are </a:t>
            </a:r>
            <a:r>
              <a:rPr lang="en-US" sz="2400" dirty="0">
                <a:solidFill>
                  <a:schemeClr val="accent2"/>
                </a:solidFill>
              </a:rPr>
              <a:t>commissioned by a particular customer</a:t>
            </a:r>
            <a:r>
              <a:rPr lang="en-US" sz="2400" dirty="0"/>
              <a:t>. A software contractor develops the software especially for that customer. </a:t>
            </a:r>
          </a:p>
          <a:p>
            <a:pPr lvl="1"/>
            <a:r>
              <a:rPr lang="en-US" sz="2000" dirty="0"/>
              <a:t>Examples of this type of software include control systems for </a:t>
            </a:r>
            <a:r>
              <a:rPr lang="tr-TR" sz="2000" dirty="0" err="1" smtClean="0"/>
              <a:t>specific-purpose</a:t>
            </a:r>
            <a:r>
              <a:rPr lang="tr-TR" sz="2000" dirty="0" smtClean="0"/>
              <a:t> </a:t>
            </a:r>
            <a:r>
              <a:rPr lang="en-US" sz="2000" dirty="0" smtClean="0"/>
              <a:t>electronic </a:t>
            </a:r>
            <a:r>
              <a:rPr lang="en-US" sz="2000" dirty="0"/>
              <a:t>devices, systems written to support a particular business process, and air traffic control systems. </a:t>
            </a:r>
          </a:p>
        </p:txBody>
      </p:sp>
    </p:spTree>
    <p:extLst>
      <p:ext uri="{BB962C8B-B14F-4D97-AF65-F5344CB8AC3E}">
        <p14:creationId xmlns:p14="http://schemas.microsoft.com/office/powerpoint/2010/main" val="87980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err="1"/>
              <a:t>Kinds</a:t>
            </a:r>
            <a:r>
              <a:rPr lang="tr-TR" sz="3200" dirty="0"/>
              <a:t> of Software </a:t>
            </a:r>
            <a:r>
              <a:rPr lang="tr-TR" sz="3200" dirty="0" err="1"/>
              <a:t>Products</a:t>
            </a:r>
            <a:endParaRPr lang="tr-TR" sz="3200" dirty="0"/>
          </a:p>
        </p:txBody>
      </p:sp>
      <p:sp>
        <p:nvSpPr>
          <p:cNvPr id="3" name="Content Placeholder 2"/>
          <p:cNvSpPr>
            <a:spLocks noGrp="1"/>
          </p:cNvSpPr>
          <p:nvPr>
            <p:ph idx="1"/>
          </p:nvPr>
        </p:nvSpPr>
        <p:spPr>
          <a:xfrm>
            <a:off x="76200" y="1066800"/>
            <a:ext cx="5867400" cy="5562600"/>
          </a:xfrm>
        </p:spPr>
        <p:txBody>
          <a:bodyPr/>
          <a:lstStyle/>
          <a:p>
            <a:r>
              <a:rPr lang="en-US" sz="2400" dirty="0"/>
              <a:t>An important difference between these types of software is </a:t>
            </a:r>
          </a:p>
          <a:p>
            <a:pPr lvl="1"/>
            <a:r>
              <a:rPr lang="en-US" sz="2000" dirty="0"/>
              <a:t>In </a:t>
            </a:r>
            <a:r>
              <a:rPr lang="en-US" sz="2000" i="1" dirty="0">
                <a:solidFill>
                  <a:schemeClr val="accent2"/>
                </a:solidFill>
              </a:rPr>
              <a:t>generic products</a:t>
            </a:r>
            <a:r>
              <a:rPr lang="en-US" sz="2000" dirty="0"/>
              <a:t>, the organization that develops the software controls the </a:t>
            </a:r>
            <a:r>
              <a:rPr lang="en-US" sz="2000" dirty="0">
                <a:solidFill>
                  <a:srgbClr val="558ED5"/>
                </a:solidFill>
              </a:rPr>
              <a:t>software specification</a:t>
            </a:r>
            <a:r>
              <a:rPr lang="en-US" sz="2000" dirty="0"/>
              <a:t> </a:t>
            </a:r>
            <a:r>
              <a:rPr lang="tr-TR" sz="1600" dirty="0"/>
              <a:t>(</a:t>
            </a:r>
            <a:r>
              <a:rPr lang="tr-TR" sz="1600" i="1" dirty="0" err="1"/>
              <a:t>e.g</a:t>
            </a:r>
            <a:r>
              <a:rPr lang="tr-TR" sz="1600" i="1" dirty="0"/>
              <a:t>. MS Word</a:t>
            </a:r>
            <a:r>
              <a:rPr lang="tr-TR" sz="1600" dirty="0"/>
              <a:t>)</a:t>
            </a:r>
            <a:endParaRPr lang="en-US" sz="1600" dirty="0"/>
          </a:p>
          <a:p>
            <a:pPr lvl="1"/>
            <a:r>
              <a:rPr lang="en-US" sz="2000" dirty="0"/>
              <a:t>For </a:t>
            </a:r>
            <a:r>
              <a:rPr lang="en-US" sz="2000" i="1" dirty="0">
                <a:solidFill>
                  <a:schemeClr val="accent2"/>
                </a:solidFill>
              </a:rPr>
              <a:t>custom products</a:t>
            </a:r>
            <a:r>
              <a:rPr lang="en-US" sz="2000" dirty="0"/>
              <a:t>, the specification is usually developed and controlled by the organization that is buying the software </a:t>
            </a:r>
            <a:r>
              <a:rPr lang="tr-TR" sz="1600" dirty="0"/>
              <a:t>(</a:t>
            </a:r>
            <a:r>
              <a:rPr lang="tr-TR" sz="1600" i="1" dirty="0" err="1"/>
              <a:t>e.g</a:t>
            </a:r>
            <a:r>
              <a:rPr lang="tr-TR" sz="1600" i="1" dirty="0"/>
              <a:t>. </a:t>
            </a:r>
            <a:r>
              <a:rPr lang="tr-TR" sz="1600" i="1" dirty="0" err="1"/>
              <a:t>Submit</a:t>
            </a:r>
            <a:r>
              <a:rPr lang="tr-TR" sz="1600" i="1" dirty="0"/>
              <a:t> </a:t>
            </a:r>
            <a:r>
              <a:rPr lang="tr-TR" sz="1600" i="1" dirty="0" err="1"/>
              <a:t>system</a:t>
            </a:r>
            <a:r>
              <a:rPr lang="tr-TR" sz="1600" dirty="0"/>
              <a:t>)</a:t>
            </a:r>
            <a:endParaRPr lang="en-US" sz="1600" dirty="0"/>
          </a:p>
          <a:p>
            <a:endParaRPr lang="tr-TR" sz="2400" dirty="0"/>
          </a:p>
          <a:p>
            <a:r>
              <a:rPr lang="tr-TR" sz="2400" dirty="0" err="1">
                <a:solidFill>
                  <a:srgbClr val="0070C0"/>
                </a:solidFill>
              </a:rPr>
              <a:t>The</a:t>
            </a:r>
            <a:r>
              <a:rPr lang="tr-TR" sz="2400" dirty="0">
                <a:solidFill>
                  <a:srgbClr val="0070C0"/>
                </a:solidFill>
              </a:rPr>
              <a:t> mix of </a:t>
            </a:r>
            <a:r>
              <a:rPr lang="tr-TR" sz="2400" dirty="0" err="1">
                <a:solidFill>
                  <a:srgbClr val="0070C0"/>
                </a:solidFill>
              </a:rPr>
              <a:t>two</a:t>
            </a:r>
            <a:r>
              <a:rPr lang="tr-TR" sz="2400" dirty="0">
                <a:solidFill>
                  <a:srgbClr val="0070C0"/>
                </a:solidFill>
              </a:rPr>
              <a:t> is </a:t>
            </a:r>
            <a:r>
              <a:rPr lang="tr-TR" sz="2400" dirty="0" err="1">
                <a:solidFill>
                  <a:srgbClr val="0070C0"/>
                </a:solidFill>
              </a:rPr>
              <a:t>also</a:t>
            </a:r>
            <a:r>
              <a:rPr lang="tr-TR" sz="2400" dirty="0">
                <a:solidFill>
                  <a:srgbClr val="0070C0"/>
                </a:solidFill>
              </a:rPr>
              <a:t> </a:t>
            </a:r>
            <a:r>
              <a:rPr lang="tr-TR" sz="2400" dirty="0" err="1">
                <a:solidFill>
                  <a:srgbClr val="0070C0"/>
                </a:solidFill>
              </a:rPr>
              <a:t>possible</a:t>
            </a:r>
            <a:r>
              <a:rPr lang="tr-TR" sz="2400" dirty="0">
                <a:solidFill>
                  <a:srgbClr val="0070C0"/>
                </a:solidFill>
              </a:rPr>
              <a:t>! </a:t>
            </a:r>
            <a:endParaRPr lang="tr-TR" sz="2400" dirty="0"/>
          </a:p>
          <a:p>
            <a:pPr lvl="1"/>
            <a:r>
              <a:rPr lang="tr-TR" sz="2000" dirty="0"/>
              <a:t>S</a:t>
            </a:r>
            <a:r>
              <a:rPr lang="en-US" sz="2000" dirty="0" err="1"/>
              <a:t>ystems</a:t>
            </a:r>
            <a:r>
              <a:rPr lang="en-US" sz="2000" dirty="0"/>
              <a:t> are being built with a generic product as a base, which is then adapted to suit the requirements of a customer. </a:t>
            </a:r>
          </a:p>
          <a:p>
            <a:pPr lvl="2"/>
            <a:r>
              <a:rPr lang="en-US" sz="1600" dirty="0"/>
              <a:t>Enterprise Resource Planning (ERP) systems, such as the SAP system, are the best examples</a:t>
            </a:r>
            <a:r>
              <a:rPr lang="tr-TR" sz="1600" dirty="0"/>
              <a:t>.</a:t>
            </a:r>
          </a:p>
        </p:txBody>
      </p:sp>
      <p:pic>
        <p:nvPicPr>
          <p:cNvPr id="4" name="Resim 3"/>
          <p:cNvPicPr>
            <a:picLocks noChangeAspect="1"/>
          </p:cNvPicPr>
          <p:nvPr/>
        </p:nvPicPr>
        <p:blipFill>
          <a:blip r:embed="rId3"/>
          <a:stretch>
            <a:fillRect/>
          </a:stretch>
        </p:blipFill>
        <p:spPr>
          <a:xfrm>
            <a:off x="5970224" y="3124199"/>
            <a:ext cx="3021376" cy="1768013"/>
          </a:xfrm>
          <a:prstGeom prst="rect">
            <a:avLst/>
          </a:prstGeom>
          <a:ln>
            <a:solidFill>
              <a:schemeClr val="tx1"/>
            </a:solidFill>
          </a:ln>
        </p:spPr>
      </p:pic>
      <p:pic>
        <p:nvPicPr>
          <p:cNvPr id="5" name="Resim 4"/>
          <p:cNvPicPr>
            <a:picLocks noChangeAspect="1"/>
          </p:cNvPicPr>
          <p:nvPr/>
        </p:nvPicPr>
        <p:blipFill>
          <a:blip r:embed="rId4"/>
          <a:stretch>
            <a:fillRect/>
          </a:stretch>
        </p:blipFill>
        <p:spPr>
          <a:xfrm>
            <a:off x="5983534" y="890223"/>
            <a:ext cx="3008066" cy="2005377"/>
          </a:xfrm>
          <a:prstGeom prst="rect">
            <a:avLst/>
          </a:prstGeom>
        </p:spPr>
      </p:pic>
      <p:cxnSp>
        <p:nvCxnSpPr>
          <p:cNvPr id="7" name="Düz Ok Bağlayıcısı 6"/>
          <p:cNvCxnSpPr/>
          <p:nvPr/>
        </p:nvCxnSpPr>
        <p:spPr bwMode="auto">
          <a:xfrm>
            <a:off x="3657600" y="2743200"/>
            <a:ext cx="21336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8" name="Düz Ok Bağlayıcısı 7"/>
          <p:cNvCxnSpPr/>
          <p:nvPr/>
        </p:nvCxnSpPr>
        <p:spPr bwMode="auto">
          <a:xfrm>
            <a:off x="5486400" y="3810000"/>
            <a:ext cx="3048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3989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Quality</a:t>
            </a:r>
            <a:endParaRPr lang="tr-TR" dirty="0"/>
          </a:p>
        </p:txBody>
      </p:sp>
      <p:sp>
        <p:nvSpPr>
          <p:cNvPr id="3" name="Content Placeholder 2"/>
          <p:cNvSpPr>
            <a:spLocks noGrp="1"/>
          </p:cNvSpPr>
          <p:nvPr>
            <p:ph idx="1"/>
          </p:nvPr>
        </p:nvSpPr>
        <p:spPr/>
        <p:txBody>
          <a:bodyPr/>
          <a:lstStyle/>
          <a:p>
            <a:r>
              <a:rPr lang="en-US" sz="2400" dirty="0"/>
              <a:t>When we talk about the </a:t>
            </a:r>
            <a:r>
              <a:rPr lang="en-US" sz="2400" dirty="0">
                <a:solidFill>
                  <a:srgbClr val="558ED5"/>
                </a:solidFill>
              </a:rPr>
              <a:t>quality</a:t>
            </a:r>
            <a:r>
              <a:rPr lang="en-US" sz="2400" dirty="0"/>
              <a:t> of professional software, we have to take into account that the software is used and changed by people apart from its developers. </a:t>
            </a:r>
            <a:endParaRPr lang="tr-TR" sz="2400" dirty="0"/>
          </a:p>
          <a:p>
            <a:pPr lvl="1"/>
            <a:r>
              <a:rPr lang="en-US" sz="2000" dirty="0">
                <a:solidFill>
                  <a:schemeClr val="accent2"/>
                </a:solidFill>
              </a:rPr>
              <a:t>Quality</a:t>
            </a:r>
            <a:r>
              <a:rPr lang="en-US" sz="2000" dirty="0"/>
              <a:t> is therefore not just </a:t>
            </a:r>
            <a:r>
              <a:rPr lang="en-US" sz="2000" dirty="0">
                <a:solidFill>
                  <a:schemeClr val="accent2"/>
                </a:solidFill>
              </a:rPr>
              <a:t>concerned with </a:t>
            </a:r>
            <a:r>
              <a:rPr lang="en-US" sz="2000" dirty="0"/>
              <a:t>what the software does</a:t>
            </a:r>
            <a:r>
              <a:rPr lang="tr-TR" sz="2000" dirty="0"/>
              <a:t>;</a:t>
            </a:r>
            <a:r>
              <a:rPr lang="en-US" sz="2000" dirty="0"/>
              <a:t> it has to include the software’s behavior while it is executing and the structure and organization of the system programs and associated documentation. </a:t>
            </a:r>
            <a:endParaRPr lang="tr-TR" sz="2000" dirty="0"/>
          </a:p>
          <a:p>
            <a:endParaRPr lang="tr-TR" sz="2400" dirty="0"/>
          </a:p>
          <a:p>
            <a:r>
              <a:rPr lang="en-US" sz="2400" dirty="0"/>
              <a:t>This is so-called </a:t>
            </a:r>
            <a:r>
              <a:rPr lang="en-US" sz="2400" dirty="0">
                <a:solidFill>
                  <a:srgbClr val="558ED5"/>
                </a:solidFill>
              </a:rPr>
              <a:t>quality </a:t>
            </a:r>
            <a:r>
              <a:rPr lang="en-US" sz="2400" dirty="0"/>
              <a:t>or </a:t>
            </a:r>
            <a:r>
              <a:rPr lang="en-US" sz="2400" dirty="0">
                <a:solidFill>
                  <a:srgbClr val="558ED5"/>
                </a:solidFill>
              </a:rPr>
              <a:t>non-functional software attributes</a:t>
            </a:r>
            <a:r>
              <a:rPr lang="en-US" sz="2400" dirty="0"/>
              <a:t>. </a:t>
            </a:r>
          </a:p>
          <a:p>
            <a:pPr lvl="1"/>
            <a:r>
              <a:rPr lang="en-US" sz="2000" dirty="0"/>
              <a:t>Examples of these attributes are the </a:t>
            </a:r>
            <a:r>
              <a:rPr lang="en-US" sz="2000" i="1" dirty="0">
                <a:solidFill>
                  <a:schemeClr val="accent2"/>
                </a:solidFill>
              </a:rPr>
              <a:t>software’s response time to a user query</a:t>
            </a:r>
            <a:r>
              <a:rPr lang="en-US" sz="2000" i="1" dirty="0"/>
              <a:t> </a:t>
            </a:r>
            <a:r>
              <a:rPr lang="en-US" sz="2000" dirty="0"/>
              <a:t>and the </a:t>
            </a:r>
            <a:r>
              <a:rPr lang="en-US" sz="2000" i="1" dirty="0">
                <a:solidFill>
                  <a:schemeClr val="accent2"/>
                </a:solidFill>
              </a:rPr>
              <a:t>understandability of the program code</a:t>
            </a:r>
            <a:r>
              <a:rPr lang="en-US" sz="2000" dirty="0"/>
              <a:t>. </a:t>
            </a:r>
          </a:p>
          <a:p>
            <a:pPr lvl="1"/>
            <a:r>
              <a:rPr lang="en-US" sz="2000" u="sng" dirty="0"/>
              <a:t>The specific set of attributes that you might expect from a software system obviously depends on its application</a:t>
            </a:r>
            <a:r>
              <a:rPr lang="tr-TR" sz="2000" u="sng" dirty="0"/>
              <a:t> domain</a:t>
            </a:r>
            <a:r>
              <a:rPr lang="en-US" sz="2000" dirty="0"/>
              <a:t>. Therefore, a banking system must be </a:t>
            </a:r>
            <a:r>
              <a:rPr lang="en-US" sz="2000" i="1" dirty="0"/>
              <a:t>secure</a:t>
            </a:r>
            <a:r>
              <a:rPr lang="en-US" sz="2000" dirty="0"/>
              <a:t>, an interactive game must be </a:t>
            </a:r>
            <a:r>
              <a:rPr lang="en-US" sz="2000" i="1" dirty="0"/>
              <a:t>responsive</a:t>
            </a:r>
            <a:r>
              <a:rPr lang="en-US" sz="2000" dirty="0"/>
              <a:t>, a telephone switching system must be </a:t>
            </a:r>
            <a:r>
              <a:rPr lang="en-US" sz="2000" i="1" dirty="0"/>
              <a:t>reliable</a:t>
            </a:r>
            <a:r>
              <a:rPr lang="en-US" sz="2000" dirty="0"/>
              <a:t>, and so on. </a:t>
            </a:r>
            <a:endParaRPr lang="tr-TR" sz="2400" dirty="0"/>
          </a:p>
        </p:txBody>
      </p:sp>
    </p:spTree>
    <p:extLst>
      <p:ext uri="{BB962C8B-B14F-4D97-AF65-F5344CB8AC3E}">
        <p14:creationId xmlns:p14="http://schemas.microsoft.com/office/powerpoint/2010/main" val="2186291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tr-TR" dirty="0"/>
              <a:t>A</a:t>
            </a:r>
            <a:r>
              <a:rPr lang="en-US" dirty="0" err="1"/>
              <a:t>ttributes</a:t>
            </a:r>
            <a:r>
              <a:rPr lang="en-US" dirty="0"/>
              <a:t> of </a:t>
            </a:r>
            <a:r>
              <a:rPr lang="tr-TR" dirty="0"/>
              <a:t>G</a:t>
            </a:r>
            <a:r>
              <a:rPr lang="en-US" dirty="0" err="1"/>
              <a:t>ood</a:t>
            </a:r>
            <a:r>
              <a:rPr lang="en-US" dirty="0"/>
              <a:t> </a:t>
            </a:r>
            <a:r>
              <a:rPr lang="tr-TR" dirty="0"/>
              <a:t>S</a:t>
            </a:r>
            <a:r>
              <a:rPr lang="en-US" dirty="0" err="1"/>
              <a:t>oftware</a:t>
            </a:r>
            <a:r>
              <a:rPr lang="en-US" dirty="0"/>
              <a:t> </a:t>
            </a:r>
            <a:endParaRPr lang="tr-TR" dirty="0"/>
          </a:p>
        </p:txBody>
      </p:sp>
      <p:pic>
        <p:nvPicPr>
          <p:cNvPr id="4" name="Content Placeholder 3"/>
          <p:cNvPicPr>
            <a:picLocks noGrp="1" noChangeAspect="1"/>
          </p:cNvPicPr>
          <p:nvPr>
            <p:ph idx="1"/>
          </p:nvPr>
        </p:nvPicPr>
        <p:blipFill>
          <a:blip r:embed="rId2"/>
          <a:srcRect t="-13500" b="-13500"/>
          <a:stretch>
            <a:fillRect/>
          </a:stretch>
        </p:blipFill>
        <p:spPr/>
      </p:pic>
    </p:spTree>
    <p:extLst>
      <p:ext uri="{BB962C8B-B14F-4D97-AF65-F5344CB8AC3E}">
        <p14:creationId xmlns:p14="http://schemas.microsoft.com/office/powerpoint/2010/main" val="1887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solidFill>
                  <a:srgbClr val="FF8000"/>
                </a:solidFill>
              </a:rPr>
              <a:t>BBM</a:t>
            </a:r>
            <a:r>
              <a:rPr lang="en-US" b="1" dirty="0">
                <a:solidFill>
                  <a:srgbClr val="FF8000"/>
                </a:solidFill>
              </a:rPr>
              <a:t> </a:t>
            </a:r>
            <a:r>
              <a:rPr lang="tr-TR" b="1" dirty="0">
                <a:solidFill>
                  <a:srgbClr val="FF8000"/>
                </a:solidFill>
              </a:rPr>
              <a:t>382 &amp; 384 – </a:t>
            </a:r>
            <a:r>
              <a:rPr lang="en-US" b="1" dirty="0">
                <a:solidFill>
                  <a:srgbClr val="FF8000"/>
                </a:solidFill>
              </a:rPr>
              <a:t>Course homepage</a:t>
            </a:r>
            <a:endParaRPr lang="tr-TR" b="1" dirty="0">
              <a:solidFill>
                <a:srgbClr val="FF8000"/>
              </a:solidFill>
            </a:endParaRPr>
          </a:p>
        </p:txBody>
      </p:sp>
      <p:sp>
        <p:nvSpPr>
          <p:cNvPr id="5" name="Rectangle 1"/>
          <p:cNvSpPr>
            <a:spLocks noGrp="1" noChangeArrowheads="1"/>
          </p:cNvSpPr>
          <p:nvPr>
            <p:ph idx="1"/>
          </p:nvPr>
        </p:nvSpPr>
        <p:spPr bwMode="auto">
          <a:xfrm>
            <a:off x="316965" y="986135"/>
            <a:ext cx="300434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spcBef>
                <a:spcPct val="0"/>
              </a:spcBef>
              <a:buClrTx/>
              <a:buNone/>
            </a:pPr>
            <a:r>
              <a:rPr lang="tr-TR" b="1" u="sng" dirty="0">
                <a:hlinkClick r:id="rId2"/>
              </a:rPr>
              <a:t>tinyurl.com/1mvwclj1</a:t>
            </a:r>
            <a:endParaRPr kumimoji="0" lang="tr-TR" altLang="tr-TR" sz="6600" b="0" i="0" u="none" strike="noStrike" cap="none" normalizeH="0" baseline="0" dirty="0">
              <a:ln>
                <a:noFill/>
              </a:ln>
              <a:solidFill>
                <a:schemeClr val="tx1"/>
              </a:solidFill>
              <a:effectLst/>
              <a:latin typeface="Arial" panose="020B0604020202020204" pitchFamily="34" charset="0"/>
            </a:endParaRPr>
          </a:p>
        </p:txBody>
      </p:sp>
      <p:sp>
        <p:nvSpPr>
          <p:cNvPr id="10" name="Dikdörtgen 9"/>
          <p:cNvSpPr/>
          <p:nvPr/>
        </p:nvSpPr>
        <p:spPr>
          <a:xfrm>
            <a:off x="5105400" y="5486400"/>
            <a:ext cx="4038600" cy="1107996"/>
          </a:xfrm>
          <a:prstGeom prst="rect">
            <a:avLst/>
          </a:prstGeom>
        </p:spPr>
        <p:txBody>
          <a:bodyPr wrap="square">
            <a:spAutoFit/>
          </a:bodyPr>
          <a:lstStyle/>
          <a:p>
            <a:r>
              <a:rPr lang="tr-TR" sz="1400" dirty="0" err="1">
                <a:solidFill>
                  <a:srgbClr val="FF0000"/>
                </a:solidFill>
                <a:latin typeface="Calibri" panose="020F0502020204030204" pitchFamily="34" charset="0"/>
                <a:cs typeface="Calibri" panose="020F0502020204030204" pitchFamily="34" charset="0"/>
              </a:rPr>
              <a:t>Textbook</a:t>
            </a:r>
            <a:r>
              <a:rPr lang="tr-TR" sz="1400" dirty="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Ian </a:t>
            </a:r>
            <a:r>
              <a:rPr lang="en-US" sz="1400" dirty="0" err="1">
                <a:solidFill>
                  <a:srgbClr val="000000"/>
                </a:solidFill>
                <a:latin typeface="Calibri" panose="020F0502020204030204" pitchFamily="34" charset="0"/>
                <a:cs typeface="Calibri" panose="020F0502020204030204" pitchFamily="34" charset="0"/>
              </a:rPr>
              <a:t>Sommerville</a:t>
            </a:r>
            <a:r>
              <a:rPr lang="en-US" sz="1400" dirty="0">
                <a:solidFill>
                  <a:srgbClr val="000000"/>
                </a:solidFill>
                <a:latin typeface="Calibri" panose="020F0502020204030204" pitchFamily="34" charset="0"/>
                <a:cs typeface="Calibri" panose="020F0502020204030204" pitchFamily="34" charset="0"/>
              </a:rPr>
              <a:t>, </a:t>
            </a:r>
            <a:r>
              <a:rPr lang="tr-TR" sz="1400" b="1" i="1" dirty="0">
                <a:solidFill>
                  <a:srgbClr val="000000"/>
                </a:solidFill>
                <a:latin typeface="Calibri" panose="020F0502020204030204" pitchFamily="34" charset="0"/>
                <a:cs typeface="Calibri" panose="020F0502020204030204" pitchFamily="34" charset="0"/>
              </a:rPr>
              <a:t>Software </a:t>
            </a:r>
            <a:r>
              <a:rPr lang="tr-TR" sz="1400" b="1" i="1" dirty="0" err="1">
                <a:solidFill>
                  <a:srgbClr val="000000"/>
                </a:solidFill>
                <a:latin typeface="Calibri" panose="020F0502020204030204" pitchFamily="34" charset="0"/>
                <a:cs typeface="Calibri" panose="020F0502020204030204" pitchFamily="34" charset="0"/>
              </a:rPr>
              <a:t>Engineering</a:t>
            </a:r>
            <a:r>
              <a:rPr lang="tr-TR" sz="1400" dirty="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Addison-Wesley; </a:t>
            </a:r>
            <a:r>
              <a:rPr lang="tr-TR" sz="1400" dirty="0">
                <a:solidFill>
                  <a:srgbClr val="000000"/>
                </a:solidFill>
                <a:latin typeface="Calibri" panose="020F0502020204030204" pitchFamily="34" charset="0"/>
                <a:cs typeface="Calibri" panose="020F0502020204030204" pitchFamily="34" charset="0"/>
              </a:rPr>
              <a:t>10th</a:t>
            </a:r>
            <a:r>
              <a:rPr lang="en-US" sz="1400" dirty="0">
                <a:solidFill>
                  <a:srgbClr val="000000"/>
                </a:solidFill>
                <a:latin typeface="Calibri" panose="020F0502020204030204" pitchFamily="34" charset="0"/>
                <a:cs typeface="Calibri" panose="020F0502020204030204" pitchFamily="34" charset="0"/>
              </a:rPr>
              <a:t> edition, 201</a:t>
            </a:r>
            <a:r>
              <a:rPr lang="tr-TR" sz="1400" dirty="0">
                <a:solidFill>
                  <a:srgbClr val="000000"/>
                </a:solidFill>
                <a:latin typeface="Calibri" panose="020F0502020204030204" pitchFamily="34" charset="0"/>
                <a:cs typeface="Calibri" panose="020F0502020204030204" pitchFamily="34" charset="0"/>
              </a:rPr>
              <a:t>5.</a:t>
            </a:r>
          </a:p>
          <a:p>
            <a:endParaRPr lang="tr-TR" sz="1400" dirty="0">
              <a:solidFill>
                <a:srgbClr val="000000"/>
              </a:solidFill>
              <a:latin typeface="Calibri" panose="020F0502020204030204" pitchFamily="34" charset="0"/>
              <a:cs typeface="Calibri" panose="020F0502020204030204" pitchFamily="34" charset="0"/>
            </a:endParaRPr>
          </a:p>
          <a:p>
            <a:r>
              <a:rPr lang="tr-TR" sz="1200" dirty="0" err="1">
                <a:solidFill>
                  <a:srgbClr val="000000"/>
                </a:solidFill>
                <a:latin typeface="Calibri" panose="020F0502020204030204" pitchFamily="34" charset="0"/>
                <a:cs typeface="Calibri" panose="020F0502020204030204" pitchFamily="34" charset="0"/>
              </a:rPr>
              <a:t>Translation</a:t>
            </a:r>
            <a:r>
              <a:rPr lang="tr-TR" sz="1200" dirty="0">
                <a:solidFill>
                  <a:srgbClr val="000000"/>
                </a:solidFill>
                <a:latin typeface="Calibri" panose="020F0502020204030204" pitchFamily="34" charset="0"/>
                <a:cs typeface="Calibri" panose="020F0502020204030204" pitchFamily="34" charset="0"/>
              </a:rPr>
              <a:t> of 10th </a:t>
            </a:r>
            <a:r>
              <a:rPr lang="tr-TR" sz="1200" dirty="0" err="1">
                <a:solidFill>
                  <a:srgbClr val="000000"/>
                </a:solidFill>
                <a:latin typeface="Calibri" panose="020F0502020204030204" pitchFamily="34" charset="0"/>
                <a:cs typeface="Calibri" panose="020F0502020204030204" pitchFamily="34" charset="0"/>
              </a:rPr>
              <a:t>Ed</a:t>
            </a:r>
            <a:r>
              <a:rPr lang="tr-TR" sz="1200" dirty="0">
                <a:solidFill>
                  <a:srgbClr val="000000"/>
                </a:solidFill>
                <a:latin typeface="Calibri" panose="020F0502020204030204" pitchFamily="34" charset="0"/>
                <a:cs typeface="Calibri" panose="020F0502020204030204" pitchFamily="34" charset="0"/>
              </a:rPr>
              <a:t> (in </a:t>
            </a:r>
            <a:r>
              <a:rPr lang="tr-TR" sz="1200" dirty="0" err="1">
                <a:solidFill>
                  <a:srgbClr val="000000"/>
                </a:solidFill>
                <a:latin typeface="Calibri" panose="020F0502020204030204" pitchFamily="34" charset="0"/>
                <a:cs typeface="Calibri" panose="020F0502020204030204" pitchFamily="34" charset="0"/>
              </a:rPr>
              <a:t>Turkish</a:t>
            </a:r>
            <a:r>
              <a:rPr lang="tr-TR" sz="1200" dirty="0">
                <a:solidFill>
                  <a:srgbClr val="000000"/>
                </a:solidFill>
                <a:latin typeface="Calibri" panose="020F0502020204030204" pitchFamily="34" charset="0"/>
                <a:cs typeface="Calibri" panose="020F0502020204030204" pitchFamily="34" charset="0"/>
              </a:rPr>
              <a:t>):</a:t>
            </a:r>
          </a:p>
          <a:p>
            <a:r>
              <a:rPr lang="tr-TR" sz="1200" u="sng" dirty="0">
                <a:latin typeface="Calibri" panose="020F0502020204030204" pitchFamily="34" charset="0"/>
                <a:cs typeface="Calibri" panose="020F0502020204030204" pitchFamily="34" charset="0"/>
                <a:hlinkClick r:id="rId3"/>
              </a:rPr>
              <a:t>https://www.nobelyayin.com/detay.asp?u=14776</a:t>
            </a:r>
            <a:endParaRPr lang="tr-TR" sz="1200" dirty="0">
              <a:latin typeface="Calibri" panose="020F0502020204030204" pitchFamily="34" charset="0"/>
              <a:cs typeface="Calibri" panose="020F0502020204030204" pitchFamily="34" charset="0"/>
            </a:endParaRPr>
          </a:p>
        </p:txBody>
      </p:sp>
      <p:pic>
        <p:nvPicPr>
          <p:cNvPr id="3" name="Resim 2"/>
          <p:cNvPicPr>
            <a:picLocks noChangeAspect="1"/>
          </p:cNvPicPr>
          <p:nvPr/>
        </p:nvPicPr>
        <p:blipFill>
          <a:blip r:embed="rId4"/>
          <a:stretch>
            <a:fillRect/>
          </a:stretch>
        </p:blipFill>
        <p:spPr>
          <a:xfrm>
            <a:off x="400049" y="1447800"/>
            <a:ext cx="8455763" cy="3917501"/>
          </a:xfrm>
          <a:prstGeom prst="rect">
            <a:avLst/>
          </a:prstGeom>
        </p:spPr>
      </p:pic>
      <p:pic>
        <p:nvPicPr>
          <p:cNvPr id="4" name="Resim 3"/>
          <p:cNvPicPr>
            <a:picLocks noChangeAspect="1"/>
          </p:cNvPicPr>
          <p:nvPr/>
        </p:nvPicPr>
        <p:blipFill>
          <a:blip r:embed="rId5"/>
          <a:stretch>
            <a:fillRect/>
          </a:stretch>
        </p:blipFill>
        <p:spPr>
          <a:xfrm>
            <a:off x="385456" y="5562600"/>
            <a:ext cx="4681032" cy="1189745"/>
          </a:xfrm>
          <a:prstGeom prst="rect">
            <a:avLst/>
          </a:prstGeom>
        </p:spPr>
      </p:pic>
    </p:spTree>
    <p:extLst>
      <p:ext uri="{BB962C8B-B14F-4D97-AF65-F5344CB8AC3E}">
        <p14:creationId xmlns:p14="http://schemas.microsoft.com/office/powerpoint/2010/main" val="60716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endParaRPr lang="tr-TR" dirty="0"/>
          </a:p>
        </p:txBody>
      </p:sp>
      <p:sp>
        <p:nvSpPr>
          <p:cNvPr id="3" name="Content Placeholder 2"/>
          <p:cNvSpPr>
            <a:spLocks noGrp="1"/>
          </p:cNvSpPr>
          <p:nvPr>
            <p:ph idx="1"/>
          </p:nvPr>
        </p:nvSpPr>
        <p:spPr>
          <a:xfrm>
            <a:off x="152400" y="1066800"/>
            <a:ext cx="8763000" cy="5562600"/>
          </a:xfrm>
        </p:spPr>
        <p:txBody>
          <a:bodyPr/>
          <a:lstStyle/>
          <a:p>
            <a:r>
              <a:rPr lang="en-US" sz="2600" dirty="0">
                <a:solidFill>
                  <a:schemeClr val="tx2">
                    <a:lumMod val="60000"/>
                    <a:lumOff val="40000"/>
                  </a:schemeClr>
                </a:solidFill>
              </a:rPr>
              <a:t>Software engineering </a:t>
            </a:r>
            <a:r>
              <a:rPr lang="en-US" sz="2600" dirty="0"/>
              <a:t>is an </a:t>
            </a:r>
            <a:r>
              <a:rPr lang="en-US" sz="2600" u="sng" dirty="0"/>
              <a:t>engineering discipline </a:t>
            </a:r>
            <a:r>
              <a:rPr lang="en-US" sz="2600" dirty="0"/>
              <a:t>that is concerned with </a:t>
            </a:r>
            <a:r>
              <a:rPr lang="en-US" sz="2600" u="sng" dirty="0"/>
              <a:t>all aspects of software production </a:t>
            </a:r>
            <a:r>
              <a:rPr lang="en-US" sz="2600" dirty="0"/>
              <a:t>from the early stages of system specification through to maintaining the system after it has gone into use. </a:t>
            </a:r>
          </a:p>
          <a:p>
            <a:pPr lvl="1"/>
            <a:r>
              <a:rPr lang="en-US" sz="1800" i="1" dirty="0">
                <a:solidFill>
                  <a:schemeClr val="accent2"/>
                </a:solidFill>
              </a:rPr>
              <a:t>Engineering discipline </a:t>
            </a:r>
            <a:r>
              <a:rPr lang="en-US" sz="1800" i="1" dirty="0"/>
              <a:t>- Engineers make things work. They apply theories, methods, and tools where these are appropriate. However, they use them selectively and always try to discover solutions to problems even when there are no applicable theories and methods. Engineers also recognize that they must work to organizational and financial constraints so they look for solutions within these constraints. </a:t>
            </a:r>
          </a:p>
          <a:p>
            <a:pPr lvl="1"/>
            <a:r>
              <a:rPr lang="en-US" sz="1800" i="1" dirty="0">
                <a:solidFill>
                  <a:schemeClr val="accent2"/>
                </a:solidFill>
              </a:rPr>
              <a:t>All aspects of software production </a:t>
            </a:r>
            <a:r>
              <a:rPr lang="en-US" sz="1800" i="1" dirty="0"/>
              <a:t>- Software engineering is not just concerned with the technical processes of software development. It also includes activities such as software project management and the development of tools, methods, and theories to support software production.</a:t>
            </a:r>
          </a:p>
        </p:txBody>
      </p:sp>
    </p:spTree>
    <p:extLst>
      <p:ext uri="{BB962C8B-B14F-4D97-AF65-F5344CB8AC3E}">
        <p14:creationId xmlns:p14="http://schemas.microsoft.com/office/powerpoint/2010/main" val="37446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Engineering</a:t>
            </a:r>
            <a:r>
              <a:rPr lang="tr-TR" dirty="0"/>
              <a:t> </a:t>
            </a:r>
            <a:r>
              <a:rPr lang="tr-TR" dirty="0" err="1"/>
              <a:t>Discipline</a:t>
            </a:r>
            <a:endParaRPr lang="tr-TR" dirty="0"/>
          </a:p>
        </p:txBody>
      </p:sp>
      <p:sp>
        <p:nvSpPr>
          <p:cNvPr id="3" name="Content Placeholder 2"/>
          <p:cNvSpPr>
            <a:spLocks noGrp="1"/>
          </p:cNvSpPr>
          <p:nvPr>
            <p:ph idx="1"/>
          </p:nvPr>
        </p:nvSpPr>
        <p:spPr/>
        <p:txBody>
          <a:bodyPr/>
          <a:lstStyle/>
          <a:p>
            <a:r>
              <a:rPr lang="en-US" sz="2400" dirty="0">
                <a:solidFill>
                  <a:srgbClr val="558ED5"/>
                </a:solidFill>
              </a:rPr>
              <a:t>Engineering</a:t>
            </a:r>
            <a:r>
              <a:rPr lang="en-US" sz="2400" dirty="0"/>
              <a:t> is about getting </a:t>
            </a:r>
            <a:r>
              <a:rPr lang="tr-TR" sz="2400" u="sng" dirty="0"/>
              <a:t>repeatable </a:t>
            </a:r>
            <a:r>
              <a:rPr lang="en-US" sz="2400" u="sng" dirty="0"/>
              <a:t>results of the required quality within the schedule and budget</a:t>
            </a:r>
            <a:r>
              <a:rPr lang="en-US" sz="2400" dirty="0"/>
              <a:t>. </a:t>
            </a:r>
          </a:p>
          <a:p>
            <a:pPr lvl="1"/>
            <a:r>
              <a:rPr lang="en-US" sz="1800" dirty="0"/>
              <a:t>This often </a:t>
            </a:r>
            <a:r>
              <a:rPr lang="en-US" sz="1800" dirty="0">
                <a:solidFill>
                  <a:schemeClr val="accent2"/>
                </a:solidFill>
              </a:rPr>
              <a:t>involves making compromises</a:t>
            </a:r>
            <a:r>
              <a:rPr lang="en-US" sz="1800" dirty="0"/>
              <a:t>—engineers cannot be perfectionists. </a:t>
            </a:r>
          </a:p>
          <a:p>
            <a:pPr lvl="1"/>
            <a:r>
              <a:rPr lang="en-US" sz="1800" dirty="0"/>
              <a:t>People writing programs for themselves, however, can spend as much time as they wish on program development. </a:t>
            </a:r>
          </a:p>
          <a:p>
            <a:endParaRPr lang="tr-TR" sz="2400" dirty="0"/>
          </a:p>
          <a:p>
            <a:r>
              <a:rPr lang="en-US" sz="2400" dirty="0"/>
              <a:t>In general, </a:t>
            </a:r>
            <a:r>
              <a:rPr lang="en-US" sz="2400" dirty="0">
                <a:solidFill>
                  <a:srgbClr val="558ED5"/>
                </a:solidFill>
              </a:rPr>
              <a:t>software engineers </a:t>
            </a:r>
            <a:r>
              <a:rPr lang="en-US" sz="2400" dirty="0"/>
              <a:t>adopt a </a:t>
            </a:r>
            <a:r>
              <a:rPr lang="en-US" sz="2400" u="sng" dirty="0"/>
              <a:t>systematic and organized approach</a:t>
            </a:r>
            <a:r>
              <a:rPr lang="en-US" sz="2400" dirty="0"/>
              <a:t> to their work, as this is often the most effective way to produce high-quality software. </a:t>
            </a:r>
          </a:p>
          <a:p>
            <a:pPr lvl="1"/>
            <a:r>
              <a:rPr lang="en-US" sz="1800" dirty="0"/>
              <a:t>However, engineering is all about </a:t>
            </a:r>
            <a:r>
              <a:rPr lang="en-US" sz="1800" dirty="0">
                <a:solidFill>
                  <a:schemeClr val="accent2"/>
                </a:solidFill>
              </a:rPr>
              <a:t>selecting the most appropriate method for a set of circumstances</a:t>
            </a:r>
            <a:r>
              <a:rPr lang="en-US" sz="1800" dirty="0"/>
              <a:t> so a more creative, less formal approach to development may be effective in some circumstances. </a:t>
            </a:r>
          </a:p>
          <a:p>
            <a:pPr lvl="1"/>
            <a:r>
              <a:rPr lang="en-US" sz="1800" dirty="0"/>
              <a:t>Less formal development is particularly appropriate for the development of web-based systems, which requires a blend of software and graphical design skills. </a:t>
            </a:r>
          </a:p>
        </p:txBody>
      </p:sp>
    </p:spTree>
    <p:extLst>
      <p:ext uri="{BB962C8B-B14F-4D97-AF65-F5344CB8AC3E}">
        <p14:creationId xmlns:p14="http://schemas.microsoft.com/office/powerpoint/2010/main" val="344348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Engineering</a:t>
            </a:r>
            <a:r>
              <a:rPr lang="tr-TR" dirty="0"/>
              <a:t> is </a:t>
            </a:r>
            <a:r>
              <a:rPr lang="tr-TR" dirty="0" err="1"/>
              <a:t>Important</a:t>
            </a:r>
            <a:endParaRPr lang="tr-TR" dirty="0"/>
          </a:p>
        </p:txBody>
      </p:sp>
      <p:sp>
        <p:nvSpPr>
          <p:cNvPr id="3" name="Content Placeholder 2"/>
          <p:cNvSpPr>
            <a:spLocks noGrp="1"/>
          </p:cNvSpPr>
          <p:nvPr>
            <p:ph idx="1"/>
          </p:nvPr>
        </p:nvSpPr>
        <p:spPr/>
        <p:txBody>
          <a:bodyPr/>
          <a:lstStyle/>
          <a:p>
            <a:pPr marL="0" indent="0">
              <a:buNone/>
            </a:pPr>
            <a:r>
              <a:rPr lang="en-US" sz="2800" dirty="0"/>
              <a:t>Software engineering is important for two reasons: </a:t>
            </a:r>
          </a:p>
          <a:p>
            <a:endParaRPr lang="tr-TR" sz="2400" dirty="0"/>
          </a:p>
          <a:p>
            <a:r>
              <a:rPr lang="en-US" sz="2400" dirty="0"/>
              <a:t>More and more, individuals and society rely on advanced software systems. We need to be able to produce </a:t>
            </a:r>
            <a:r>
              <a:rPr lang="en-US" sz="2400" dirty="0">
                <a:solidFill>
                  <a:schemeClr val="accent2"/>
                </a:solidFill>
              </a:rPr>
              <a:t>reliable and trustworthy systems </a:t>
            </a:r>
            <a:r>
              <a:rPr lang="en-US" sz="2400" u="sng" dirty="0"/>
              <a:t>economically</a:t>
            </a:r>
            <a:r>
              <a:rPr lang="en-US" sz="2400" dirty="0"/>
              <a:t> and </a:t>
            </a:r>
            <a:r>
              <a:rPr lang="en-US" sz="2400" u="sng" dirty="0"/>
              <a:t>quickly</a:t>
            </a:r>
            <a:r>
              <a:rPr lang="en-US" sz="2400" dirty="0"/>
              <a:t>. </a:t>
            </a:r>
          </a:p>
          <a:p>
            <a:endParaRPr lang="en-US" sz="2400" dirty="0"/>
          </a:p>
          <a:p>
            <a:r>
              <a:rPr lang="en-US" sz="2400" dirty="0"/>
              <a:t>It is usually </a:t>
            </a:r>
            <a:r>
              <a:rPr lang="en-US" sz="2400" u="sng" dirty="0"/>
              <a:t>cheaper, in the long run,</a:t>
            </a:r>
            <a:r>
              <a:rPr lang="en-US" sz="2400" dirty="0"/>
              <a:t> </a:t>
            </a:r>
            <a:r>
              <a:rPr lang="en-US" sz="2400" dirty="0">
                <a:solidFill>
                  <a:schemeClr val="accent2"/>
                </a:solidFill>
              </a:rPr>
              <a:t>to use software engineering methods and techniques</a:t>
            </a:r>
            <a:r>
              <a:rPr lang="en-US" sz="2400" dirty="0"/>
              <a:t> for software systems rather than just write the programs as if it was a personal programming project. </a:t>
            </a:r>
            <a:endParaRPr lang="tr-TR" sz="2400" dirty="0"/>
          </a:p>
          <a:p>
            <a:pPr lvl="1"/>
            <a:r>
              <a:rPr lang="en-US" sz="2000" dirty="0"/>
              <a:t>For most types of systems, </a:t>
            </a:r>
            <a:r>
              <a:rPr lang="en-US" sz="2000" u="sng" dirty="0"/>
              <a:t>the majority of costs are the costs of changing the software</a:t>
            </a:r>
            <a:r>
              <a:rPr lang="en-US" sz="2000" dirty="0"/>
              <a:t> after it has gone into use. </a:t>
            </a:r>
            <a:endParaRPr lang="en-US" dirty="0"/>
          </a:p>
        </p:txBody>
      </p:sp>
    </p:spTree>
    <p:extLst>
      <p:ext uri="{BB962C8B-B14F-4D97-AF65-F5344CB8AC3E}">
        <p14:creationId xmlns:p14="http://schemas.microsoft.com/office/powerpoint/2010/main" val="715006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8077200" cy="623887"/>
          </a:xfrm>
        </p:spPr>
        <p:txBody>
          <a:bodyPr/>
          <a:lstStyle/>
          <a:p>
            <a:r>
              <a:rPr lang="tr-TR" sz="3200" dirty="0"/>
              <a:t>Software </a:t>
            </a:r>
            <a:r>
              <a:rPr lang="tr-TR" sz="3200" dirty="0" err="1"/>
              <a:t>Engineering</a:t>
            </a:r>
            <a:r>
              <a:rPr lang="tr-TR" sz="3200" dirty="0"/>
              <a:t> vs. </a:t>
            </a:r>
            <a:r>
              <a:rPr lang="tr-TR" sz="3200" dirty="0" err="1"/>
              <a:t>Computer</a:t>
            </a:r>
            <a:r>
              <a:rPr lang="tr-TR" sz="3200" dirty="0"/>
              <a:t> </a:t>
            </a:r>
            <a:r>
              <a:rPr lang="tr-TR" sz="3200" dirty="0" err="1"/>
              <a:t>Science</a:t>
            </a:r>
            <a:endParaRPr lang="tr-TR" sz="3200" dirty="0"/>
          </a:p>
        </p:txBody>
      </p:sp>
      <p:sp>
        <p:nvSpPr>
          <p:cNvPr id="3" name="Content Placeholder 2"/>
          <p:cNvSpPr>
            <a:spLocks noGrp="1"/>
          </p:cNvSpPr>
          <p:nvPr>
            <p:ph idx="1"/>
          </p:nvPr>
        </p:nvSpPr>
        <p:spPr/>
        <p:txBody>
          <a:bodyPr/>
          <a:lstStyle/>
          <a:p>
            <a:r>
              <a:rPr lang="en-US" sz="2400" dirty="0">
                <a:solidFill>
                  <a:srgbClr val="558ED5"/>
                </a:solidFill>
              </a:rPr>
              <a:t>Computer science</a:t>
            </a:r>
            <a:r>
              <a:rPr lang="en-US" sz="2400" dirty="0"/>
              <a:t> is concerned with the theories and methods that underlie computers and software systems, whereas software engineering is concerned with the practical problems of producing software. </a:t>
            </a:r>
          </a:p>
          <a:p>
            <a:r>
              <a:rPr lang="en-US" sz="2400" dirty="0"/>
              <a:t>Some knowledge of computer science is essential for software engineers in the same way that some knowledge of physics is essential for electrical engineers. </a:t>
            </a:r>
          </a:p>
          <a:p>
            <a:r>
              <a:rPr lang="en-US" sz="2400" dirty="0"/>
              <a:t>Computer science theory, however, is often most applicable to relatively small programs. Elegant theories of computer science cannot always be applied to large, complex problems that require a software solution.</a:t>
            </a:r>
          </a:p>
        </p:txBody>
      </p:sp>
    </p:spTree>
    <p:extLst>
      <p:ext uri="{BB962C8B-B14F-4D97-AF65-F5344CB8AC3E}">
        <p14:creationId xmlns:p14="http://schemas.microsoft.com/office/powerpoint/2010/main" val="2153866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8077200" cy="623887"/>
          </a:xfrm>
        </p:spPr>
        <p:txBody>
          <a:bodyPr/>
          <a:lstStyle/>
          <a:p>
            <a:r>
              <a:rPr lang="tr-TR" sz="3200" dirty="0"/>
              <a:t>Software </a:t>
            </a:r>
            <a:r>
              <a:rPr lang="tr-TR" sz="3200" dirty="0" err="1"/>
              <a:t>Engineering</a:t>
            </a:r>
            <a:r>
              <a:rPr lang="tr-TR" sz="3200" dirty="0"/>
              <a:t> vs. </a:t>
            </a:r>
            <a:r>
              <a:rPr lang="tr-TR" sz="3200" dirty="0" err="1"/>
              <a:t>System</a:t>
            </a:r>
            <a:r>
              <a:rPr lang="tr-TR" sz="3200" dirty="0"/>
              <a:t> </a:t>
            </a:r>
            <a:r>
              <a:rPr lang="tr-TR" sz="3200" dirty="0" err="1"/>
              <a:t>Engineering</a:t>
            </a:r>
            <a:endParaRPr lang="tr-TR" dirty="0"/>
          </a:p>
        </p:txBody>
      </p:sp>
      <p:sp>
        <p:nvSpPr>
          <p:cNvPr id="3" name="Content Placeholder 2"/>
          <p:cNvSpPr>
            <a:spLocks noGrp="1"/>
          </p:cNvSpPr>
          <p:nvPr>
            <p:ph idx="1"/>
          </p:nvPr>
        </p:nvSpPr>
        <p:spPr/>
        <p:txBody>
          <a:bodyPr/>
          <a:lstStyle/>
          <a:p>
            <a:r>
              <a:rPr lang="en-US" sz="2400" dirty="0"/>
              <a:t>System engineering is concerned with all aspects of the development and evolution of complex systems where software plays a major role. </a:t>
            </a:r>
          </a:p>
          <a:p>
            <a:r>
              <a:rPr lang="en-US" sz="2400" dirty="0"/>
              <a:t>System engineering is therefore concerned with hardware development, policy and process design and system deployment, as well as software engineering. </a:t>
            </a:r>
          </a:p>
          <a:p>
            <a:r>
              <a:rPr lang="en-US" sz="2400" dirty="0"/>
              <a:t>System engineers are involved in specifying the system, defining its overall architecture, and then integrating the different parts to create the finished system. They are less concerned with the engineering of the system components (hardware, software, etc.) </a:t>
            </a:r>
            <a:endParaRPr lang="tr-TR" sz="2400" dirty="0"/>
          </a:p>
          <a:p>
            <a:pPr marL="0" indent="0">
              <a:buNone/>
            </a:pPr>
            <a:r>
              <a:rPr lang="tr-TR" sz="2400" dirty="0"/>
              <a:t>     </a:t>
            </a:r>
            <a:r>
              <a:rPr lang="tr-TR" sz="2400" b="1" dirty="0" err="1">
                <a:solidFill>
                  <a:schemeClr val="accent2"/>
                </a:solidFill>
              </a:rPr>
              <a:t>The</a:t>
            </a:r>
            <a:r>
              <a:rPr lang="tr-TR" sz="2400" b="1" dirty="0">
                <a:solidFill>
                  <a:schemeClr val="accent2"/>
                </a:solidFill>
              </a:rPr>
              <a:t> BIGGER </a:t>
            </a:r>
            <a:r>
              <a:rPr lang="tr-TR" sz="2400" b="1" dirty="0" err="1">
                <a:solidFill>
                  <a:schemeClr val="accent2"/>
                </a:solidFill>
              </a:rPr>
              <a:t>picture</a:t>
            </a:r>
            <a:r>
              <a:rPr lang="tr-TR" sz="2400" b="1" dirty="0">
                <a:solidFill>
                  <a:schemeClr val="accent2"/>
                </a:solidFill>
              </a:rPr>
              <a:t>!</a:t>
            </a:r>
            <a:endParaRPr lang="en-US" sz="2400" b="1" dirty="0">
              <a:solidFill>
                <a:schemeClr val="accent2"/>
              </a:solidFill>
            </a:endParaRPr>
          </a:p>
        </p:txBody>
      </p:sp>
    </p:spTree>
    <p:extLst>
      <p:ext uri="{BB962C8B-B14F-4D97-AF65-F5344CB8AC3E}">
        <p14:creationId xmlns:p14="http://schemas.microsoft.com/office/powerpoint/2010/main" val="329842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General </a:t>
            </a:r>
            <a:r>
              <a:rPr lang="tr-TR" dirty="0" err="1"/>
              <a:t>Issues</a:t>
            </a:r>
            <a:r>
              <a:rPr lang="tr-TR" dirty="0"/>
              <a:t> of Software</a:t>
            </a:r>
          </a:p>
        </p:txBody>
      </p:sp>
      <p:sp>
        <p:nvSpPr>
          <p:cNvPr id="3" name="Content Placeholder 2"/>
          <p:cNvSpPr>
            <a:spLocks noGrp="1"/>
          </p:cNvSpPr>
          <p:nvPr>
            <p:ph idx="1"/>
          </p:nvPr>
        </p:nvSpPr>
        <p:spPr/>
        <p:txBody>
          <a:bodyPr/>
          <a:lstStyle/>
          <a:p>
            <a:r>
              <a:rPr lang="en-US" sz="2400" i="1" dirty="0">
                <a:solidFill>
                  <a:srgbClr val="558ED5"/>
                </a:solidFill>
              </a:rPr>
              <a:t>Heterogeneity </a:t>
            </a:r>
            <a:r>
              <a:rPr lang="en-US" sz="2400" dirty="0"/>
              <a:t>Increasingly, systems are required to operate as distributed systems across networks that include different types of computer and mobile devices. As well as running on general-purpose computers, software may also have to execute on mobile phones. You often have to integrate new software with older legacy systems written in different programming languages. The challenge here is to develop techniques for building dependable software that is flexible enough to cope with this heterogeneity. </a:t>
            </a:r>
          </a:p>
        </p:txBody>
      </p:sp>
    </p:spTree>
    <p:extLst>
      <p:ext uri="{BB962C8B-B14F-4D97-AF65-F5344CB8AC3E}">
        <p14:creationId xmlns:p14="http://schemas.microsoft.com/office/powerpoint/2010/main" val="369536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General </a:t>
            </a:r>
            <a:r>
              <a:rPr lang="tr-TR" dirty="0" err="1"/>
              <a:t>Issues</a:t>
            </a:r>
            <a:r>
              <a:rPr lang="tr-TR" dirty="0"/>
              <a:t> of Software</a:t>
            </a:r>
          </a:p>
        </p:txBody>
      </p:sp>
      <p:sp>
        <p:nvSpPr>
          <p:cNvPr id="3" name="Content Placeholder 2"/>
          <p:cNvSpPr>
            <a:spLocks noGrp="1"/>
          </p:cNvSpPr>
          <p:nvPr>
            <p:ph idx="1"/>
          </p:nvPr>
        </p:nvSpPr>
        <p:spPr/>
        <p:txBody>
          <a:bodyPr/>
          <a:lstStyle/>
          <a:p>
            <a:r>
              <a:rPr lang="en-US" sz="2400" i="1" dirty="0">
                <a:solidFill>
                  <a:srgbClr val="558ED5"/>
                </a:solidFill>
              </a:rPr>
              <a:t>Business and social change </a:t>
            </a:r>
            <a:r>
              <a:rPr lang="en-US" sz="2400" dirty="0"/>
              <a:t>Business and society are changing incredibly quickly as emerging economies develop and new technologies become available. They need to be able to change their existing software and to rapidly develop new software. Many traditional software engineering techniques are time consuming and delivery of new systems often takes longer than planned. They need to evolve so that the time required for software to deliver value to its customers is reduced. </a:t>
            </a:r>
          </a:p>
          <a:p>
            <a:r>
              <a:rPr lang="en-US" sz="2400" i="1" dirty="0">
                <a:solidFill>
                  <a:srgbClr val="558ED5"/>
                </a:solidFill>
              </a:rPr>
              <a:t>Security and trust </a:t>
            </a:r>
            <a:r>
              <a:rPr lang="en-US" sz="2400" dirty="0"/>
              <a:t>As software is intertwined with all aspects of our lives, it is essential that we can trust that software. This is especially true for </a:t>
            </a:r>
            <a:r>
              <a:rPr lang="en-US" sz="2400"/>
              <a:t>remote </a:t>
            </a:r>
            <a:r>
              <a:rPr lang="en-US" sz="2400" smtClean="0"/>
              <a:t>software </a:t>
            </a:r>
            <a:r>
              <a:rPr lang="en-US" sz="2400" dirty="0"/>
              <a:t>systems accessed through a web page or web service interface. We have to make sure that malicious users cannot attack our software and that information security is maintained. </a:t>
            </a:r>
          </a:p>
        </p:txBody>
      </p:sp>
    </p:spTree>
    <p:extLst>
      <p:ext uri="{BB962C8B-B14F-4D97-AF65-F5344CB8AC3E}">
        <p14:creationId xmlns:p14="http://schemas.microsoft.com/office/powerpoint/2010/main" val="141682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tr-TR" dirty="0"/>
              <a:t>E</a:t>
            </a:r>
            <a:r>
              <a:rPr lang="en-US" dirty="0" err="1"/>
              <a:t>ngineering</a:t>
            </a:r>
            <a:r>
              <a:rPr lang="en-US" dirty="0"/>
              <a:t> </a:t>
            </a:r>
            <a:r>
              <a:rPr lang="tr-TR" dirty="0"/>
              <a:t>D</a:t>
            </a:r>
            <a:r>
              <a:rPr lang="en-US" dirty="0" err="1"/>
              <a:t>iversity</a:t>
            </a:r>
            <a:r>
              <a:rPr lang="en-US" dirty="0"/>
              <a:t> </a:t>
            </a:r>
            <a:endParaRPr lang="tr-TR" dirty="0"/>
          </a:p>
        </p:txBody>
      </p:sp>
      <p:sp>
        <p:nvSpPr>
          <p:cNvPr id="3" name="Content Placeholder 2"/>
          <p:cNvSpPr>
            <a:spLocks noGrp="1"/>
          </p:cNvSpPr>
          <p:nvPr>
            <p:ph idx="1"/>
          </p:nvPr>
        </p:nvSpPr>
        <p:spPr>
          <a:xfrm>
            <a:off x="152400" y="1066800"/>
            <a:ext cx="8534400" cy="5562600"/>
          </a:xfrm>
        </p:spPr>
        <p:txBody>
          <a:bodyPr/>
          <a:lstStyle/>
          <a:p>
            <a:r>
              <a:rPr lang="en-US" sz="2600" dirty="0">
                <a:solidFill>
                  <a:srgbClr val="558ED5"/>
                </a:solidFill>
              </a:rPr>
              <a:t>Software engineering </a:t>
            </a:r>
            <a:r>
              <a:rPr lang="en-US" sz="2600" dirty="0"/>
              <a:t>is a systematic approach to the production of software that takes into account practical cost, schedule, and dependability issues, as well as the needs of software customers and producers. </a:t>
            </a:r>
          </a:p>
          <a:p>
            <a:pPr lvl="1"/>
            <a:r>
              <a:rPr lang="en-US" sz="2200" dirty="0"/>
              <a:t>How this systematic approach is actually implemented varies dramatically depending on the </a:t>
            </a:r>
            <a:r>
              <a:rPr lang="en-US" sz="2200" dirty="0">
                <a:solidFill>
                  <a:schemeClr val="accent2"/>
                </a:solidFill>
              </a:rPr>
              <a:t>organization developing the software</a:t>
            </a:r>
            <a:r>
              <a:rPr lang="en-US" sz="2200" dirty="0"/>
              <a:t>, </a:t>
            </a:r>
            <a:r>
              <a:rPr lang="en-US" sz="2200" u="sng" dirty="0">
                <a:solidFill>
                  <a:schemeClr val="accent2"/>
                </a:solidFill>
              </a:rPr>
              <a:t>the type of software</a:t>
            </a:r>
            <a:r>
              <a:rPr lang="en-US" sz="2200" dirty="0"/>
              <a:t>, and </a:t>
            </a:r>
            <a:r>
              <a:rPr lang="en-US" sz="2200" dirty="0">
                <a:solidFill>
                  <a:schemeClr val="accent2"/>
                </a:solidFill>
              </a:rPr>
              <a:t>the people involved </a:t>
            </a:r>
            <a:r>
              <a:rPr lang="en-US" sz="2200" dirty="0"/>
              <a:t>in the development process. </a:t>
            </a:r>
          </a:p>
          <a:p>
            <a:pPr lvl="1"/>
            <a:r>
              <a:rPr lang="en-US" sz="2200" dirty="0"/>
              <a:t>There are no universal software engineering methods and techniques that are suitable for all systems and all companies. Rather, </a:t>
            </a:r>
            <a:r>
              <a:rPr lang="en-US" sz="2200" dirty="0">
                <a:solidFill>
                  <a:schemeClr val="accent2"/>
                </a:solidFill>
              </a:rPr>
              <a:t>a diverse set of software engineering methods and tools has evolved over the past 50 years</a:t>
            </a:r>
            <a:r>
              <a:rPr lang="en-US" sz="2200" dirty="0"/>
              <a:t>.</a:t>
            </a:r>
          </a:p>
        </p:txBody>
      </p:sp>
    </p:spTree>
    <p:extLst>
      <p:ext uri="{BB962C8B-B14F-4D97-AF65-F5344CB8AC3E}">
        <p14:creationId xmlns:p14="http://schemas.microsoft.com/office/powerpoint/2010/main" val="135710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r>
              <a:rPr lang="en-US" sz="2800" dirty="0"/>
              <a:t>There are many different types of application including: </a:t>
            </a:r>
          </a:p>
          <a:p>
            <a:pPr lvl="1"/>
            <a:r>
              <a:rPr lang="en-US" sz="2400" i="1" dirty="0"/>
              <a:t>Stand-alone applications </a:t>
            </a:r>
          </a:p>
          <a:p>
            <a:pPr lvl="1"/>
            <a:r>
              <a:rPr lang="en-US" sz="2400" i="1" dirty="0"/>
              <a:t>Interactive transaction-based applications </a:t>
            </a:r>
          </a:p>
          <a:p>
            <a:pPr lvl="1"/>
            <a:r>
              <a:rPr lang="en-US" sz="2400" i="1" dirty="0"/>
              <a:t>Embedded control systems </a:t>
            </a:r>
          </a:p>
          <a:p>
            <a:pPr lvl="1"/>
            <a:r>
              <a:rPr lang="en-US" sz="2400" i="1" dirty="0"/>
              <a:t>Batch processing systems</a:t>
            </a:r>
          </a:p>
          <a:p>
            <a:pPr lvl="1"/>
            <a:r>
              <a:rPr lang="en-US" sz="2400" i="1" dirty="0"/>
              <a:t>Entertainment systems </a:t>
            </a:r>
          </a:p>
          <a:p>
            <a:pPr lvl="1"/>
            <a:r>
              <a:rPr lang="en-US" sz="2400" i="1" dirty="0"/>
              <a:t>Systems for modeling and simulation </a:t>
            </a:r>
          </a:p>
          <a:p>
            <a:pPr lvl="1"/>
            <a:r>
              <a:rPr lang="en-US" sz="2400" i="1" dirty="0"/>
              <a:t>Data collection systems </a:t>
            </a:r>
          </a:p>
          <a:p>
            <a:pPr lvl="1"/>
            <a:r>
              <a:rPr lang="en-US" sz="2400" i="1" dirty="0"/>
              <a:t>Systems of systems</a:t>
            </a:r>
          </a:p>
        </p:txBody>
      </p:sp>
    </p:spTree>
    <p:extLst>
      <p:ext uri="{BB962C8B-B14F-4D97-AF65-F5344CB8AC3E}">
        <p14:creationId xmlns:p14="http://schemas.microsoft.com/office/powerpoint/2010/main" val="1324681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a:t>
            </a:r>
            <a:endParaRPr lang="tr-TR" dirty="0"/>
          </a:p>
        </p:txBody>
      </p:sp>
      <p:sp>
        <p:nvSpPr>
          <p:cNvPr id="3" name="Content Placeholder 2"/>
          <p:cNvSpPr>
            <a:spLocks noGrp="1"/>
          </p:cNvSpPr>
          <p:nvPr>
            <p:ph idx="1"/>
          </p:nvPr>
        </p:nvSpPr>
        <p:spPr>
          <a:xfrm>
            <a:off x="152400" y="1447800"/>
            <a:ext cx="8839200" cy="5181600"/>
          </a:xfrm>
        </p:spPr>
        <p:txBody>
          <a:bodyPr/>
          <a:lstStyle/>
          <a:p>
            <a:r>
              <a:rPr lang="en-US" sz="3600" baseline="30000" dirty="0"/>
              <a:t>You use </a:t>
            </a:r>
            <a:r>
              <a:rPr lang="en-US" sz="3600" baseline="30000" dirty="0">
                <a:solidFill>
                  <a:schemeClr val="accent2"/>
                </a:solidFill>
              </a:rPr>
              <a:t>different software engineering techniques </a:t>
            </a:r>
            <a:r>
              <a:rPr lang="en-US" sz="3600" baseline="30000" dirty="0"/>
              <a:t>for each type of system because the </a:t>
            </a:r>
            <a:r>
              <a:rPr lang="en-US" sz="3600" u="sng" baseline="30000" dirty="0"/>
              <a:t>software has quite different characteristics</a:t>
            </a:r>
            <a:r>
              <a:rPr lang="en-US" sz="3600" baseline="30000" dirty="0"/>
              <a:t>. </a:t>
            </a:r>
          </a:p>
          <a:p>
            <a:pPr lvl="1"/>
            <a:r>
              <a:rPr lang="en-US" baseline="30000" dirty="0"/>
              <a:t>For example, </a:t>
            </a:r>
            <a:r>
              <a:rPr lang="en-US" u="sng" baseline="30000" dirty="0"/>
              <a:t>an embedded control system</a:t>
            </a:r>
            <a:r>
              <a:rPr lang="en-US" baseline="30000" dirty="0"/>
              <a:t> in an automobile is safety-critical and is burned into ROM when installed in the vehicle. It is therefore very expensive to change. Such a system needs </a:t>
            </a:r>
            <a:r>
              <a:rPr lang="en-US" baseline="30000" dirty="0">
                <a:solidFill>
                  <a:schemeClr val="accent2"/>
                </a:solidFill>
              </a:rPr>
              <a:t>very extensive verification and validation </a:t>
            </a:r>
            <a:r>
              <a:rPr lang="en-US" baseline="30000" dirty="0"/>
              <a:t>so that the chances of having to recall cars after sale to fix software problems are minimized. User interaction is minimal (or perhaps nonexistent) so there is no need to use a development process that relies on user interface prototyping.</a:t>
            </a:r>
          </a:p>
          <a:p>
            <a:pPr lvl="1"/>
            <a:r>
              <a:rPr lang="en-US" baseline="30000" dirty="0"/>
              <a:t>For </a:t>
            </a:r>
            <a:r>
              <a:rPr lang="en-US" u="sng" baseline="30000" dirty="0"/>
              <a:t>a web-based system</a:t>
            </a:r>
            <a:r>
              <a:rPr lang="en-US" baseline="30000" dirty="0"/>
              <a:t>, an approach based on </a:t>
            </a:r>
            <a:r>
              <a:rPr lang="en-US" baseline="30000" dirty="0">
                <a:solidFill>
                  <a:schemeClr val="accent2"/>
                </a:solidFill>
              </a:rPr>
              <a:t>iterative development and delivery </a:t>
            </a:r>
            <a:r>
              <a:rPr lang="en-US" baseline="30000" dirty="0"/>
              <a:t>may be appropriate, with the system being composed of reusable components. However, such an approach may be impractical for a system of systems, where detailed specifications of the system interactions have to be specified in advance so that each system can be</a:t>
            </a:r>
            <a:r>
              <a:rPr lang="tr-TR" baseline="30000" dirty="0"/>
              <a:t> </a:t>
            </a:r>
            <a:r>
              <a:rPr lang="en-US" baseline="30000" dirty="0"/>
              <a:t>separately developed.</a:t>
            </a:r>
          </a:p>
        </p:txBody>
      </p:sp>
    </p:spTree>
    <p:extLst>
      <p:ext uri="{BB962C8B-B14F-4D97-AF65-F5344CB8AC3E}">
        <p14:creationId xmlns:p14="http://schemas.microsoft.com/office/powerpoint/2010/main" val="376964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8802687" cy="1362075"/>
          </a:xfrm>
        </p:spPr>
        <p:txBody>
          <a:bodyPr/>
          <a:lstStyle/>
          <a:p>
            <a:r>
              <a:rPr lang="tr-TR" cap="none" dirty="0">
                <a:latin typeface="Calibri" charset="0"/>
              </a:rPr>
              <a:t>CHAPTER 1 </a:t>
            </a:r>
            <a:r>
              <a:rPr lang="tr-TR" sz="3200" cap="none" dirty="0">
                <a:latin typeface="Calibri" charset="0"/>
              </a:rPr>
              <a:t>–</a:t>
            </a:r>
            <a:r>
              <a:rPr lang="tr-TR" cap="none" dirty="0">
                <a:latin typeface="Calibri" charset="0"/>
              </a:rPr>
              <a:t> 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a:t>
            </a:r>
            <a:endParaRPr lang="tr-TR" dirty="0"/>
          </a:p>
        </p:txBody>
      </p:sp>
      <p:sp>
        <p:nvSpPr>
          <p:cNvPr id="3" name="Content Placeholder 2"/>
          <p:cNvSpPr>
            <a:spLocks noGrp="1"/>
          </p:cNvSpPr>
          <p:nvPr>
            <p:ph idx="1"/>
          </p:nvPr>
        </p:nvSpPr>
        <p:spPr/>
        <p:txBody>
          <a:bodyPr/>
          <a:lstStyle/>
          <a:p>
            <a:r>
              <a:rPr lang="en-US" sz="2400" dirty="0"/>
              <a:t>Nevertheless, there are </a:t>
            </a:r>
            <a:r>
              <a:rPr lang="en-US" sz="2400" dirty="0">
                <a:solidFill>
                  <a:schemeClr val="accent2"/>
                </a:solidFill>
              </a:rPr>
              <a:t>software engineering fundamentals </a:t>
            </a:r>
            <a:r>
              <a:rPr lang="en-US" sz="2400" dirty="0"/>
              <a:t>that </a:t>
            </a:r>
            <a:r>
              <a:rPr lang="en-US" sz="2400" u="sng" dirty="0"/>
              <a:t>apply to all types of software system</a:t>
            </a:r>
            <a:r>
              <a:rPr lang="tr-TR" sz="2400" u="sng" dirty="0"/>
              <a:t>s</a:t>
            </a:r>
            <a:r>
              <a:rPr lang="en-US" sz="2400" dirty="0"/>
              <a:t>: </a:t>
            </a:r>
          </a:p>
          <a:p>
            <a:pPr lvl="1"/>
            <a:r>
              <a:rPr lang="en-US" sz="2000" dirty="0"/>
              <a:t>They should be </a:t>
            </a:r>
            <a:r>
              <a:rPr lang="en-US" sz="2000" dirty="0">
                <a:solidFill>
                  <a:schemeClr val="accent2"/>
                </a:solidFill>
              </a:rPr>
              <a:t>developed using a managed and understood development process</a:t>
            </a:r>
            <a:r>
              <a:rPr lang="en-US" sz="2000" dirty="0"/>
              <a:t>. The organization developing the software should plan the development process and have clear ideas of </a:t>
            </a:r>
            <a:r>
              <a:rPr lang="en-US" sz="2000" u="sng" dirty="0"/>
              <a:t>what will be produced and when it will be completed</a:t>
            </a:r>
            <a:r>
              <a:rPr lang="en-US" sz="2000" dirty="0"/>
              <a:t>. Of course, different processes are used for different types of software. </a:t>
            </a:r>
          </a:p>
          <a:p>
            <a:pPr lvl="1"/>
            <a:r>
              <a:rPr lang="en-US" sz="2000" dirty="0"/>
              <a:t>Dependability and performance are important for all types of systems. Software should </a:t>
            </a:r>
            <a:r>
              <a:rPr lang="en-US" sz="2000" dirty="0">
                <a:solidFill>
                  <a:schemeClr val="accent2"/>
                </a:solidFill>
              </a:rPr>
              <a:t>behave as expected, without failures</a:t>
            </a:r>
            <a:r>
              <a:rPr lang="en-US" sz="2000" dirty="0"/>
              <a:t> and should be available for use when it is required. It should </a:t>
            </a:r>
            <a:r>
              <a:rPr lang="en-US" sz="2000" dirty="0">
                <a:solidFill>
                  <a:schemeClr val="accent2"/>
                </a:solidFill>
              </a:rPr>
              <a:t>be</a:t>
            </a:r>
            <a:r>
              <a:rPr lang="en-US" sz="2000" dirty="0"/>
              <a:t> </a:t>
            </a:r>
            <a:r>
              <a:rPr lang="en-US" sz="2000" dirty="0">
                <a:solidFill>
                  <a:schemeClr val="accent2"/>
                </a:solidFill>
              </a:rPr>
              <a:t>safe in its operation </a:t>
            </a:r>
            <a:r>
              <a:rPr lang="en-US" sz="2000" dirty="0"/>
              <a:t>and, as far as possible, should </a:t>
            </a:r>
            <a:r>
              <a:rPr lang="en-US" sz="2000" dirty="0">
                <a:solidFill>
                  <a:schemeClr val="accent2"/>
                </a:solidFill>
              </a:rPr>
              <a:t>be</a:t>
            </a:r>
            <a:r>
              <a:rPr lang="en-US" sz="2000" dirty="0"/>
              <a:t> </a:t>
            </a:r>
            <a:r>
              <a:rPr lang="en-US" sz="2000" dirty="0">
                <a:solidFill>
                  <a:schemeClr val="accent2"/>
                </a:solidFill>
              </a:rPr>
              <a:t>secure against external attack</a:t>
            </a:r>
            <a:r>
              <a:rPr lang="en-US" sz="2000" dirty="0"/>
              <a:t>. The system should </a:t>
            </a:r>
            <a:r>
              <a:rPr lang="en-US" sz="2000" dirty="0">
                <a:solidFill>
                  <a:schemeClr val="accent2"/>
                </a:solidFill>
              </a:rPr>
              <a:t>perform efficiently </a:t>
            </a:r>
            <a:r>
              <a:rPr lang="en-US" sz="2000" dirty="0"/>
              <a:t>and should </a:t>
            </a:r>
            <a:r>
              <a:rPr lang="en-US" sz="2000" dirty="0">
                <a:solidFill>
                  <a:schemeClr val="accent2"/>
                </a:solidFill>
              </a:rPr>
              <a:t>not waste resources</a:t>
            </a:r>
            <a:r>
              <a:rPr lang="en-US" sz="2000" dirty="0"/>
              <a:t>.</a:t>
            </a:r>
          </a:p>
        </p:txBody>
      </p:sp>
    </p:spTree>
    <p:extLst>
      <p:ext uri="{BB962C8B-B14F-4D97-AF65-F5344CB8AC3E}">
        <p14:creationId xmlns:p14="http://schemas.microsoft.com/office/powerpoint/2010/main" val="3097507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a:t>
            </a:r>
            <a:endParaRPr lang="tr-TR" dirty="0"/>
          </a:p>
        </p:txBody>
      </p:sp>
      <p:sp>
        <p:nvSpPr>
          <p:cNvPr id="3" name="Content Placeholder 2"/>
          <p:cNvSpPr>
            <a:spLocks noGrp="1"/>
          </p:cNvSpPr>
          <p:nvPr>
            <p:ph idx="1"/>
          </p:nvPr>
        </p:nvSpPr>
        <p:spPr>
          <a:xfrm>
            <a:off x="152400" y="1066800"/>
            <a:ext cx="8763000" cy="5562600"/>
          </a:xfrm>
        </p:spPr>
        <p:txBody>
          <a:bodyPr/>
          <a:lstStyle/>
          <a:p>
            <a:r>
              <a:rPr lang="en-US" sz="2400" u="sng" dirty="0"/>
              <a:t>Understanding and managing the software specification and requirements (</a:t>
            </a:r>
            <a:r>
              <a:rPr lang="en-US" sz="2400" u="sng" dirty="0">
                <a:solidFill>
                  <a:schemeClr val="accent2"/>
                </a:solidFill>
              </a:rPr>
              <a:t>what the software should do</a:t>
            </a:r>
            <a:r>
              <a:rPr lang="en-US" sz="2400" u="sng" dirty="0"/>
              <a:t>) are important</a:t>
            </a:r>
            <a:r>
              <a:rPr lang="en-US" sz="2400" dirty="0"/>
              <a:t>. </a:t>
            </a:r>
            <a:endParaRPr lang="tr-TR" sz="2400" dirty="0"/>
          </a:p>
          <a:p>
            <a:pPr lvl="1"/>
            <a:r>
              <a:rPr lang="en-US" sz="2000" dirty="0"/>
              <a:t>You have to know what different customers and users of the system expect from it and you have to manage their expectations so that a </a:t>
            </a:r>
            <a:r>
              <a:rPr lang="en-US" sz="2000" u="sng" dirty="0"/>
              <a:t>useful system can be delivered within budget and to schedule</a:t>
            </a:r>
            <a:r>
              <a:rPr lang="en-US" sz="2000" dirty="0"/>
              <a:t>. </a:t>
            </a:r>
          </a:p>
          <a:p>
            <a:endParaRPr lang="tr-TR" sz="2400" dirty="0"/>
          </a:p>
          <a:p>
            <a:r>
              <a:rPr lang="en-US" sz="2400" dirty="0"/>
              <a:t>You should </a:t>
            </a:r>
            <a:r>
              <a:rPr lang="en-US" sz="2400" u="sng" dirty="0"/>
              <a:t>make as effective use as possible of existing resources</a:t>
            </a:r>
            <a:r>
              <a:rPr lang="en-US" sz="2400" dirty="0"/>
              <a:t>. This means that, where appropriate, you should reuse software that has already been developed rather than write new software. </a:t>
            </a:r>
          </a:p>
        </p:txBody>
      </p:sp>
    </p:spTree>
    <p:extLst>
      <p:ext uri="{BB962C8B-B14F-4D97-AF65-F5344CB8AC3E}">
        <p14:creationId xmlns:p14="http://schemas.microsoft.com/office/powerpoint/2010/main" val="5173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and the Web</a:t>
            </a:r>
            <a:endParaRPr lang="tr-TR" dirty="0"/>
          </a:p>
        </p:txBody>
      </p:sp>
      <p:sp>
        <p:nvSpPr>
          <p:cNvPr id="3" name="Content Placeholder 2"/>
          <p:cNvSpPr>
            <a:spLocks noGrp="1"/>
          </p:cNvSpPr>
          <p:nvPr>
            <p:ph idx="1"/>
          </p:nvPr>
        </p:nvSpPr>
        <p:spPr/>
        <p:txBody>
          <a:bodyPr/>
          <a:lstStyle/>
          <a:p>
            <a:pPr marL="0" indent="0">
              <a:buNone/>
            </a:pPr>
            <a:r>
              <a:rPr lang="en-US" sz="2400" dirty="0"/>
              <a:t>This radical change in software organization has, obviously, led to changes in the ways that </a:t>
            </a:r>
            <a:r>
              <a:rPr lang="en-US" sz="2400" dirty="0">
                <a:solidFill>
                  <a:schemeClr val="accent2"/>
                </a:solidFill>
              </a:rPr>
              <a:t>web-based systems </a:t>
            </a:r>
            <a:r>
              <a:rPr lang="en-US" sz="2400" dirty="0"/>
              <a:t>are engineered: </a:t>
            </a:r>
          </a:p>
          <a:p>
            <a:r>
              <a:rPr lang="en-US" sz="2000" u="sng" dirty="0"/>
              <a:t>Software reuse has become the dominant approach</a:t>
            </a:r>
            <a:r>
              <a:rPr lang="en-US" sz="2000" dirty="0"/>
              <a:t> for constructing web-based systems. When building these systems, you think about how you can assemble them from pre-existing software components and systems. </a:t>
            </a:r>
          </a:p>
          <a:p>
            <a:r>
              <a:rPr lang="en-US" sz="2000" dirty="0"/>
              <a:t>It is now generally recognized that </a:t>
            </a:r>
            <a:r>
              <a:rPr lang="en-US" sz="2000" u="sng" dirty="0"/>
              <a:t>it is impractical to specify all the requirements for such systems in advance</a:t>
            </a:r>
            <a:r>
              <a:rPr lang="en-US" sz="2000" dirty="0"/>
              <a:t>. Web-based systems should be developed and delivered incrementally. </a:t>
            </a:r>
          </a:p>
          <a:p>
            <a:r>
              <a:rPr lang="en-US" sz="2000" u="sng" dirty="0"/>
              <a:t>User interfaces are constrained by the capabilities of web browsers</a:t>
            </a:r>
            <a:r>
              <a:rPr lang="en-US" sz="2000" dirty="0"/>
              <a:t>. Although technologies such as AJAX mean that rich interfaces can be created within a web browser, these technologies are still difficult to use. </a:t>
            </a:r>
            <a:r>
              <a:rPr lang="en-US" sz="2000" u="sng" dirty="0"/>
              <a:t>Web forms with local scripting are more commonly used</a:t>
            </a:r>
            <a:r>
              <a:rPr lang="en-US" sz="2000" dirty="0"/>
              <a:t>. Application interfaces on web-based systems are often poorer than the specially designed user interfaces on PC system products. </a:t>
            </a:r>
            <a:endParaRPr lang="en-US" sz="1800" dirty="0"/>
          </a:p>
        </p:txBody>
      </p:sp>
    </p:spTree>
    <p:extLst>
      <p:ext uri="{BB962C8B-B14F-4D97-AF65-F5344CB8AC3E}">
        <p14:creationId xmlns:p14="http://schemas.microsoft.com/office/powerpoint/2010/main" val="1240529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8802687" cy="1362075"/>
          </a:xfrm>
        </p:spPr>
        <p:txBody>
          <a:bodyPr/>
          <a:lstStyle/>
          <a:p>
            <a:r>
              <a:rPr lang="tr-TR" cap="none" dirty="0">
                <a:latin typeface="Calibri" charset="0"/>
              </a:rPr>
              <a:t>CHAPTER 2 </a:t>
            </a:r>
            <a:r>
              <a:rPr lang="tr-TR" sz="3200" cap="none" dirty="0">
                <a:latin typeface="Calibri" charset="0"/>
              </a:rPr>
              <a:t>–</a:t>
            </a:r>
            <a:r>
              <a:rPr lang="tr-TR" cap="none" dirty="0">
                <a:latin typeface="Calibri" charset="0"/>
              </a:rPr>
              <a:t> SOFTWARE PROCESSES</a:t>
            </a:r>
          </a:p>
        </p:txBody>
      </p:sp>
    </p:spTree>
    <p:extLst>
      <p:ext uri="{BB962C8B-B14F-4D97-AF65-F5344CB8AC3E}">
        <p14:creationId xmlns:p14="http://schemas.microsoft.com/office/powerpoint/2010/main" val="4188172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Contents</a:t>
            </a:r>
            <a:endParaRPr lang="tr-TR" dirty="0"/>
          </a:p>
        </p:txBody>
      </p:sp>
      <p:sp>
        <p:nvSpPr>
          <p:cNvPr id="3" name="Content Placeholder 2"/>
          <p:cNvSpPr>
            <a:spLocks noGrp="1"/>
          </p:cNvSpPr>
          <p:nvPr>
            <p:ph idx="1"/>
          </p:nvPr>
        </p:nvSpPr>
        <p:spPr/>
        <p:txBody>
          <a:bodyPr/>
          <a:lstStyle/>
          <a:p>
            <a:pPr marL="0" indent="0">
              <a:buNone/>
            </a:pPr>
            <a:endParaRPr lang="tr-TR" dirty="0"/>
          </a:p>
          <a:p>
            <a:pPr marL="0" indent="0">
              <a:buNone/>
            </a:pPr>
            <a:r>
              <a:rPr lang="sv-SE" dirty="0"/>
              <a:t>2.1 </a:t>
            </a:r>
            <a:r>
              <a:rPr lang="tr-TR" dirty="0"/>
              <a:t>  </a:t>
            </a:r>
            <a:r>
              <a:rPr lang="sv-SE" dirty="0"/>
              <a:t>Software process models</a:t>
            </a:r>
            <a:r>
              <a:rPr lang="tr-TR" dirty="0"/>
              <a:t> (</a:t>
            </a:r>
            <a:r>
              <a:rPr lang="tr-TR" dirty="0" err="1"/>
              <a:t>covered</a:t>
            </a:r>
            <a:r>
              <a:rPr lang="tr-TR" dirty="0"/>
              <a:t>)</a:t>
            </a:r>
            <a:endParaRPr lang="sv-SE" dirty="0"/>
          </a:p>
          <a:p>
            <a:pPr marL="0" indent="0">
              <a:buNone/>
            </a:pPr>
            <a:r>
              <a:rPr lang="tr-TR" dirty="0">
                <a:solidFill>
                  <a:schemeClr val="bg1">
                    <a:lumMod val="75000"/>
                  </a:schemeClr>
                </a:solidFill>
              </a:rPr>
              <a:t>2.2   </a:t>
            </a:r>
            <a:r>
              <a:rPr lang="tr-TR" dirty="0" err="1">
                <a:solidFill>
                  <a:schemeClr val="bg1">
                    <a:lumMod val="75000"/>
                  </a:schemeClr>
                </a:solidFill>
              </a:rPr>
              <a:t>Process</a:t>
            </a:r>
            <a:r>
              <a:rPr lang="tr-TR" dirty="0">
                <a:solidFill>
                  <a:schemeClr val="bg1">
                    <a:lumMod val="75000"/>
                  </a:schemeClr>
                </a:solidFill>
              </a:rPr>
              <a:t> </a:t>
            </a:r>
            <a:r>
              <a:rPr lang="tr-TR" dirty="0" err="1">
                <a:solidFill>
                  <a:schemeClr val="bg1">
                    <a:lumMod val="75000"/>
                  </a:schemeClr>
                </a:solidFill>
              </a:rPr>
              <a:t>activities</a:t>
            </a:r>
            <a:endParaRPr lang="tr-TR" dirty="0">
              <a:solidFill>
                <a:schemeClr val="bg1">
                  <a:lumMod val="75000"/>
                </a:schemeClr>
              </a:solidFill>
            </a:endParaRPr>
          </a:p>
          <a:p>
            <a:pPr marL="0" indent="0">
              <a:buNone/>
            </a:pPr>
            <a:r>
              <a:rPr lang="en-US" dirty="0">
                <a:solidFill>
                  <a:schemeClr val="bg1">
                    <a:lumMod val="75000"/>
                  </a:schemeClr>
                </a:solidFill>
              </a:rPr>
              <a:t>2.3 </a:t>
            </a:r>
            <a:r>
              <a:rPr lang="tr-TR" dirty="0">
                <a:solidFill>
                  <a:schemeClr val="bg1">
                    <a:lumMod val="75000"/>
                  </a:schemeClr>
                </a:solidFill>
              </a:rPr>
              <a:t>  </a:t>
            </a:r>
            <a:r>
              <a:rPr lang="en-US" dirty="0">
                <a:solidFill>
                  <a:schemeClr val="bg1">
                    <a:lumMod val="75000"/>
                  </a:schemeClr>
                </a:solidFill>
              </a:rPr>
              <a:t>Coping with change</a:t>
            </a:r>
          </a:p>
          <a:p>
            <a:pPr marL="0" indent="0">
              <a:buNone/>
            </a:pPr>
            <a:r>
              <a:rPr lang="en-US" dirty="0">
                <a:solidFill>
                  <a:schemeClr val="bg1">
                    <a:lumMod val="75000"/>
                  </a:schemeClr>
                </a:solidFill>
              </a:rPr>
              <a:t>2.4 </a:t>
            </a:r>
            <a:r>
              <a:rPr lang="tr-TR" dirty="0">
                <a:solidFill>
                  <a:schemeClr val="bg1">
                    <a:lumMod val="75000"/>
                  </a:schemeClr>
                </a:solidFill>
              </a:rPr>
              <a:t>  </a:t>
            </a:r>
            <a:r>
              <a:rPr lang="en-US" dirty="0">
                <a:solidFill>
                  <a:schemeClr val="bg1">
                    <a:lumMod val="75000"/>
                  </a:schemeClr>
                </a:solidFill>
              </a:rPr>
              <a:t>The </a:t>
            </a:r>
            <a:r>
              <a:rPr lang="tr-TR" dirty="0">
                <a:solidFill>
                  <a:schemeClr val="bg1">
                    <a:lumMod val="75000"/>
                  </a:schemeClr>
                </a:solidFill>
              </a:rPr>
              <a:t>R</a:t>
            </a:r>
            <a:r>
              <a:rPr lang="en-US" dirty="0" err="1">
                <a:solidFill>
                  <a:schemeClr val="bg1">
                    <a:lumMod val="75000"/>
                  </a:schemeClr>
                </a:solidFill>
              </a:rPr>
              <a:t>ational</a:t>
            </a:r>
            <a:r>
              <a:rPr lang="en-US" dirty="0">
                <a:solidFill>
                  <a:schemeClr val="bg1">
                    <a:lumMod val="75000"/>
                  </a:schemeClr>
                </a:solidFill>
              </a:rPr>
              <a:t> </a:t>
            </a:r>
            <a:r>
              <a:rPr lang="tr-TR" dirty="0">
                <a:solidFill>
                  <a:schemeClr val="bg1">
                    <a:lumMod val="75000"/>
                  </a:schemeClr>
                </a:solidFill>
              </a:rPr>
              <a:t>U</a:t>
            </a:r>
            <a:r>
              <a:rPr lang="en-US" dirty="0" err="1">
                <a:solidFill>
                  <a:schemeClr val="bg1">
                    <a:lumMod val="75000"/>
                  </a:schemeClr>
                </a:solidFill>
              </a:rPr>
              <a:t>nified</a:t>
            </a:r>
            <a:r>
              <a:rPr lang="en-US" dirty="0">
                <a:solidFill>
                  <a:schemeClr val="bg1">
                    <a:lumMod val="75000"/>
                  </a:schemeClr>
                </a:solidFill>
              </a:rPr>
              <a:t> </a:t>
            </a:r>
            <a:r>
              <a:rPr lang="tr-TR" dirty="0">
                <a:solidFill>
                  <a:schemeClr val="bg1">
                    <a:lumMod val="75000"/>
                  </a:schemeClr>
                </a:solidFill>
              </a:rPr>
              <a:t>P</a:t>
            </a:r>
            <a:r>
              <a:rPr lang="en-US" dirty="0" err="1">
                <a:solidFill>
                  <a:schemeClr val="bg1">
                    <a:lumMod val="75000"/>
                  </a:schemeClr>
                </a:solidFill>
              </a:rPr>
              <a:t>rocess</a:t>
            </a:r>
            <a:endParaRPr lang="tr-TR" dirty="0">
              <a:solidFill>
                <a:schemeClr val="bg1">
                  <a:lumMod val="75000"/>
                </a:schemeClr>
              </a:solidFill>
            </a:endParaRPr>
          </a:p>
        </p:txBody>
      </p:sp>
    </p:spTree>
    <p:extLst>
      <p:ext uri="{BB962C8B-B14F-4D97-AF65-F5344CB8AC3E}">
        <p14:creationId xmlns:p14="http://schemas.microsoft.com/office/powerpoint/2010/main" val="3528934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endParaRPr lang="tr-TR" dirty="0"/>
          </a:p>
        </p:txBody>
      </p:sp>
      <p:sp>
        <p:nvSpPr>
          <p:cNvPr id="3" name="Content Placeholder 2"/>
          <p:cNvSpPr>
            <a:spLocks noGrp="1"/>
          </p:cNvSpPr>
          <p:nvPr>
            <p:ph idx="1"/>
          </p:nvPr>
        </p:nvSpPr>
        <p:spPr>
          <a:xfrm>
            <a:off x="152400" y="1066800"/>
            <a:ext cx="8991600" cy="5562600"/>
          </a:xfrm>
        </p:spPr>
        <p:txBody>
          <a:bodyPr/>
          <a:lstStyle/>
          <a:p>
            <a:pPr marL="0" indent="0">
              <a:buNone/>
            </a:pPr>
            <a:r>
              <a:rPr lang="en-US" sz="2400" dirty="0"/>
              <a:t>The systematic approach that is used in software engineering is sometimes called a </a:t>
            </a:r>
            <a:r>
              <a:rPr lang="en-US" sz="2400" dirty="0">
                <a:solidFill>
                  <a:srgbClr val="558ED5"/>
                </a:solidFill>
              </a:rPr>
              <a:t>software process</a:t>
            </a:r>
            <a:r>
              <a:rPr lang="en-US" sz="2400" dirty="0"/>
              <a:t>. A software process is </a:t>
            </a:r>
            <a:r>
              <a:rPr lang="en-US" sz="2400" u="sng" dirty="0"/>
              <a:t>a sequence of activities that leads to the production of a software product</a:t>
            </a:r>
            <a:r>
              <a:rPr lang="en-US" sz="2400" dirty="0"/>
              <a:t>:</a:t>
            </a:r>
          </a:p>
          <a:p>
            <a:r>
              <a:rPr lang="en-US" sz="2200" dirty="0">
                <a:solidFill>
                  <a:schemeClr val="accent2"/>
                </a:solidFill>
              </a:rPr>
              <a:t>Software specification</a:t>
            </a:r>
            <a:r>
              <a:rPr lang="en-US" sz="2200" dirty="0"/>
              <a:t>, where customers and engineers define the software that is to be produced and the constraints on its operation. </a:t>
            </a:r>
          </a:p>
          <a:p>
            <a:r>
              <a:rPr lang="en-US" sz="2200" dirty="0">
                <a:solidFill>
                  <a:schemeClr val="accent2"/>
                </a:solidFill>
              </a:rPr>
              <a:t>Software development</a:t>
            </a:r>
            <a:r>
              <a:rPr lang="en-US" sz="2200" dirty="0"/>
              <a:t>, where the software is designed and programmed. </a:t>
            </a:r>
          </a:p>
          <a:p>
            <a:r>
              <a:rPr lang="en-US" sz="2200" dirty="0">
                <a:solidFill>
                  <a:schemeClr val="accent2"/>
                </a:solidFill>
              </a:rPr>
              <a:t>Software validation</a:t>
            </a:r>
            <a:r>
              <a:rPr lang="en-US" sz="2200" dirty="0"/>
              <a:t>, where the software is checked to ensure that it is what the customer requires. </a:t>
            </a:r>
          </a:p>
          <a:p>
            <a:r>
              <a:rPr lang="en-US" sz="2200" dirty="0">
                <a:solidFill>
                  <a:schemeClr val="accent2"/>
                </a:solidFill>
              </a:rPr>
              <a:t>Software evolution</a:t>
            </a:r>
            <a:r>
              <a:rPr lang="en-US" sz="2200" dirty="0"/>
              <a:t>, where the software is modified to reflect changing customer and market requirements. </a:t>
            </a:r>
            <a:endParaRPr lang="tr-TR" sz="2200" dirty="0"/>
          </a:p>
          <a:p>
            <a:endParaRPr lang="tr-TR" sz="2200" dirty="0"/>
          </a:p>
          <a:p>
            <a:r>
              <a:rPr lang="en-GB" sz="2200" dirty="0"/>
              <a:t>There are also </a:t>
            </a:r>
            <a:r>
              <a:rPr lang="en-GB" sz="2200" u="sng" dirty="0"/>
              <a:t>supporting process activities</a:t>
            </a:r>
            <a:r>
              <a:rPr lang="en-GB" sz="2200" dirty="0"/>
              <a:t> such as </a:t>
            </a:r>
            <a:r>
              <a:rPr lang="en-GB" sz="2200" dirty="0">
                <a:solidFill>
                  <a:schemeClr val="accent2"/>
                </a:solidFill>
              </a:rPr>
              <a:t>documentation</a:t>
            </a:r>
            <a:r>
              <a:rPr lang="en-GB" sz="2200" dirty="0"/>
              <a:t> and </a:t>
            </a:r>
            <a:r>
              <a:rPr lang="en-GB" sz="2200" dirty="0">
                <a:solidFill>
                  <a:schemeClr val="accent2"/>
                </a:solidFill>
              </a:rPr>
              <a:t>software configuration management</a:t>
            </a:r>
            <a:endParaRPr lang="en-US" sz="2200" dirty="0">
              <a:solidFill>
                <a:schemeClr val="accent2"/>
              </a:solidFill>
            </a:endParaRPr>
          </a:p>
        </p:txBody>
      </p:sp>
    </p:spTree>
    <p:extLst>
      <p:ext uri="{BB962C8B-B14F-4D97-AF65-F5344CB8AC3E}">
        <p14:creationId xmlns:p14="http://schemas.microsoft.com/office/powerpoint/2010/main" val="2379275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endParaRPr lang="tr-TR" dirty="0"/>
          </a:p>
        </p:txBody>
      </p:sp>
      <p:sp>
        <p:nvSpPr>
          <p:cNvPr id="3" name="Content Placeholder 2"/>
          <p:cNvSpPr>
            <a:spLocks noGrp="1"/>
          </p:cNvSpPr>
          <p:nvPr>
            <p:ph idx="1"/>
          </p:nvPr>
        </p:nvSpPr>
        <p:spPr>
          <a:xfrm>
            <a:off x="76200" y="1066800"/>
            <a:ext cx="8991600" cy="2183506"/>
          </a:xfrm>
        </p:spPr>
        <p:txBody>
          <a:bodyPr/>
          <a:lstStyle/>
          <a:p>
            <a:r>
              <a:rPr lang="en-GB" sz="2400" dirty="0"/>
              <a:t>A structured set of </a:t>
            </a:r>
            <a:r>
              <a:rPr lang="en-GB" sz="2400" u="sng" dirty="0"/>
              <a:t>activities</a:t>
            </a:r>
            <a:r>
              <a:rPr lang="en-GB" sz="2400" dirty="0"/>
              <a:t> required to develop a software system. </a:t>
            </a:r>
          </a:p>
          <a:p>
            <a:pPr lvl="1"/>
            <a:r>
              <a:rPr lang="tr-TR" sz="2000" dirty="0"/>
              <a:t>D</a:t>
            </a:r>
            <a:r>
              <a:rPr lang="en-GB" sz="2000" dirty="0" err="1"/>
              <a:t>evelopment</a:t>
            </a:r>
            <a:r>
              <a:rPr lang="en-GB" sz="2000" dirty="0"/>
              <a:t> of software from scratch in a standard programming language </a:t>
            </a:r>
          </a:p>
          <a:p>
            <a:pPr lvl="1"/>
            <a:r>
              <a:rPr lang="en-GB" sz="2000" dirty="0"/>
              <a:t>Development by extending and modifying existing systems or by configuring and integrating </a:t>
            </a:r>
            <a:r>
              <a:rPr lang="tr-TR" sz="2000" dirty="0" err="1"/>
              <a:t>generic</a:t>
            </a:r>
            <a:r>
              <a:rPr lang="tr-TR" sz="2000" dirty="0"/>
              <a:t> (</a:t>
            </a:r>
            <a:r>
              <a:rPr lang="en-GB" sz="2000" dirty="0"/>
              <a:t>off-the-shelf</a:t>
            </a:r>
            <a:r>
              <a:rPr lang="tr-TR" sz="2000" dirty="0"/>
              <a:t>)</a:t>
            </a:r>
            <a:r>
              <a:rPr lang="en-GB" sz="2000" dirty="0"/>
              <a:t> software or system components </a:t>
            </a:r>
          </a:p>
        </p:txBody>
      </p:sp>
      <p:grpSp>
        <p:nvGrpSpPr>
          <p:cNvPr id="9" name="Grup 8"/>
          <p:cNvGrpSpPr/>
          <p:nvPr/>
        </p:nvGrpSpPr>
        <p:grpSpPr>
          <a:xfrm>
            <a:off x="4820942" y="3250306"/>
            <a:ext cx="4170658" cy="3423615"/>
            <a:chOff x="827815" y="3358185"/>
            <a:chExt cx="4170658" cy="3423615"/>
          </a:xfrm>
        </p:grpSpPr>
        <p:pic>
          <p:nvPicPr>
            <p:cNvPr id="4" name="Picture 3"/>
            <p:cNvPicPr>
              <a:picLocks noChangeAspect="1"/>
            </p:cNvPicPr>
            <p:nvPr/>
          </p:nvPicPr>
          <p:blipFill>
            <a:blip r:embed="rId2"/>
            <a:stretch>
              <a:fillRect/>
            </a:stretch>
          </p:blipFill>
          <p:spPr>
            <a:xfrm>
              <a:off x="838200" y="3358185"/>
              <a:ext cx="3048000" cy="3042615"/>
            </a:xfrm>
            <a:prstGeom prst="rect">
              <a:avLst/>
            </a:prstGeom>
          </p:spPr>
        </p:pic>
        <p:sp>
          <p:nvSpPr>
            <p:cNvPr id="5" name="TextBox 4"/>
            <p:cNvSpPr txBox="1"/>
            <p:nvPr/>
          </p:nvSpPr>
          <p:spPr>
            <a:xfrm>
              <a:off x="827815" y="6320135"/>
              <a:ext cx="4170658" cy="461665"/>
            </a:xfrm>
            <a:prstGeom prst="rect">
              <a:avLst/>
            </a:prstGeom>
            <a:noFill/>
          </p:spPr>
          <p:txBody>
            <a:bodyPr wrap="none" rtlCol="0">
              <a:spAutoFit/>
            </a:bodyPr>
            <a:lstStyle/>
            <a:p>
              <a:r>
                <a:rPr lang="tr-TR" sz="1200" dirty="0" err="1"/>
                <a:t>Ref</a:t>
              </a:r>
              <a:r>
                <a:rPr lang="tr-TR" sz="1200" dirty="0"/>
                <a:t>. http://</a:t>
              </a:r>
              <a:r>
                <a:rPr lang="tr-TR" sz="1200" dirty="0" err="1"/>
                <a:t>www.dkgcreative.com.au</a:t>
              </a:r>
              <a:r>
                <a:rPr lang="tr-TR" sz="1200" dirty="0"/>
                <a:t>/</a:t>
              </a:r>
              <a:br>
                <a:rPr lang="tr-TR" sz="1200" dirty="0"/>
              </a:br>
              <a:r>
                <a:rPr lang="tr-TR" sz="1200" dirty="0"/>
                <a:t>web-</a:t>
              </a:r>
              <a:r>
                <a:rPr lang="tr-TR" sz="1200" dirty="0" err="1"/>
                <a:t>design</a:t>
              </a:r>
              <a:r>
                <a:rPr lang="tr-TR" sz="1200" dirty="0"/>
                <a:t>-</a:t>
              </a:r>
              <a:r>
                <a:rPr lang="tr-TR" sz="1200" dirty="0" err="1"/>
                <a:t>company</a:t>
              </a:r>
              <a:r>
                <a:rPr lang="tr-TR" sz="1200" dirty="0"/>
                <a:t>-web-</a:t>
              </a:r>
              <a:r>
                <a:rPr lang="tr-TR" sz="1200" dirty="0" err="1"/>
                <a:t>developer</a:t>
              </a:r>
              <a:r>
                <a:rPr lang="tr-TR" sz="1200" dirty="0"/>
                <a:t>/web-</a:t>
              </a:r>
              <a:r>
                <a:rPr lang="tr-TR" sz="1200" dirty="0" err="1"/>
                <a:t>design</a:t>
              </a:r>
              <a:r>
                <a:rPr lang="tr-TR" sz="1200" dirty="0"/>
                <a:t>-</a:t>
              </a:r>
              <a:r>
                <a:rPr lang="tr-TR" sz="1200" dirty="0" err="1"/>
                <a:t>process</a:t>
              </a:r>
              <a:r>
                <a:rPr lang="tr-TR" sz="1200" dirty="0"/>
                <a:t>/</a:t>
              </a:r>
            </a:p>
          </p:txBody>
        </p:sp>
      </p:grpSp>
      <p:grpSp>
        <p:nvGrpSpPr>
          <p:cNvPr id="10" name="Grup 9"/>
          <p:cNvGrpSpPr/>
          <p:nvPr/>
        </p:nvGrpSpPr>
        <p:grpSpPr>
          <a:xfrm>
            <a:off x="288745" y="3616600"/>
            <a:ext cx="3902255" cy="2562999"/>
            <a:chOff x="4876800" y="3657600"/>
            <a:chExt cx="3902255" cy="2562999"/>
          </a:xfrm>
        </p:grpSpPr>
        <p:pic>
          <p:nvPicPr>
            <p:cNvPr id="6" name="Picture 5"/>
            <p:cNvPicPr>
              <a:picLocks noChangeAspect="1"/>
            </p:cNvPicPr>
            <p:nvPr/>
          </p:nvPicPr>
          <p:blipFill>
            <a:blip r:embed="rId3"/>
            <a:stretch>
              <a:fillRect/>
            </a:stretch>
          </p:blipFill>
          <p:spPr>
            <a:xfrm>
              <a:off x="5001485" y="3657600"/>
              <a:ext cx="3652887" cy="2286000"/>
            </a:xfrm>
            <a:prstGeom prst="rect">
              <a:avLst/>
            </a:prstGeom>
          </p:spPr>
        </p:pic>
        <p:sp>
          <p:nvSpPr>
            <p:cNvPr id="7" name="TextBox 6"/>
            <p:cNvSpPr txBox="1"/>
            <p:nvPr/>
          </p:nvSpPr>
          <p:spPr>
            <a:xfrm>
              <a:off x="4876800" y="5943600"/>
              <a:ext cx="3902255" cy="276999"/>
            </a:xfrm>
            <a:prstGeom prst="rect">
              <a:avLst/>
            </a:prstGeom>
            <a:noFill/>
          </p:spPr>
          <p:txBody>
            <a:bodyPr wrap="none" rtlCol="0">
              <a:spAutoFit/>
            </a:bodyPr>
            <a:lstStyle/>
            <a:p>
              <a:r>
                <a:rPr lang="tr-TR" sz="1200" dirty="0" err="1"/>
                <a:t>Ref</a:t>
              </a:r>
              <a:r>
                <a:rPr lang="tr-TR" sz="1200" dirty="0"/>
                <a:t>. http://</a:t>
              </a:r>
              <a:r>
                <a:rPr lang="tr-TR" sz="1200" dirty="0" err="1"/>
                <a:t>www.chambers.com.au</a:t>
              </a:r>
              <a:r>
                <a:rPr lang="tr-TR" sz="1200" dirty="0"/>
                <a:t>/</a:t>
              </a:r>
              <a:r>
                <a:rPr lang="tr-TR" sz="1200" dirty="0" err="1"/>
                <a:t>glossary</a:t>
              </a:r>
              <a:r>
                <a:rPr lang="tr-TR" sz="1200" dirty="0"/>
                <a:t>/</a:t>
              </a:r>
              <a:r>
                <a:rPr lang="tr-TR" sz="1200" dirty="0" err="1"/>
                <a:t>activity.php</a:t>
              </a:r>
              <a:endParaRPr lang="tr-TR" sz="1200" dirty="0"/>
            </a:p>
          </p:txBody>
        </p:sp>
        <p:sp>
          <p:nvSpPr>
            <p:cNvPr id="8" name="Yuvarlatılmış Dikdörtgen 7"/>
            <p:cNvSpPr/>
            <p:nvPr/>
          </p:nvSpPr>
          <p:spPr bwMode="auto">
            <a:xfrm>
              <a:off x="6172200" y="3657600"/>
              <a:ext cx="1143000" cy="2286000"/>
            </a:xfrm>
            <a:prstGeom prst="roundRect">
              <a:avLst/>
            </a:prstGeom>
            <a:noFill/>
            <a:ln w="254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4691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endParaRPr lang="tr-TR" dirty="0"/>
          </a:p>
        </p:txBody>
      </p:sp>
      <p:sp>
        <p:nvSpPr>
          <p:cNvPr id="3" name="Content Placeholder 2"/>
          <p:cNvSpPr>
            <a:spLocks noGrp="1"/>
          </p:cNvSpPr>
          <p:nvPr>
            <p:ph idx="1"/>
          </p:nvPr>
        </p:nvSpPr>
        <p:spPr/>
        <p:txBody>
          <a:bodyPr/>
          <a:lstStyle/>
          <a:p>
            <a:r>
              <a:rPr lang="en-US" sz="2400" u="sng" dirty="0"/>
              <a:t>Different types of systems</a:t>
            </a:r>
            <a:r>
              <a:rPr lang="en-US" sz="2400" dirty="0"/>
              <a:t> </a:t>
            </a:r>
            <a:r>
              <a:rPr lang="en-US" sz="2400" dirty="0">
                <a:solidFill>
                  <a:schemeClr val="accent2"/>
                </a:solidFill>
              </a:rPr>
              <a:t>need</a:t>
            </a:r>
            <a:r>
              <a:rPr lang="en-US" sz="2400" dirty="0"/>
              <a:t> </a:t>
            </a:r>
            <a:r>
              <a:rPr lang="en-US" sz="2400" u="sng" dirty="0"/>
              <a:t>different development processes</a:t>
            </a:r>
            <a:r>
              <a:rPr lang="en-US" sz="2400" dirty="0"/>
              <a:t>. </a:t>
            </a:r>
          </a:p>
          <a:p>
            <a:pPr lvl="1"/>
            <a:r>
              <a:rPr lang="en-US" sz="2000" dirty="0"/>
              <a:t>For example, </a:t>
            </a:r>
            <a:r>
              <a:rPr lang="en-US" sz="2000" i="1" dirty="0"/>
              <a:t>real-time software</a:t>
            </a:r>
            <a:r>
              <a:rPr lang="en-US" sz="2000" dirty="0"/>
              <a:t> in an aircraft has to be completely specified before development begins. </a:t>
            </a:r>
          </a:p>
          <a:p>
            <a:pPr lvl="1"/>
            <a:r>
              <a:rPr lang="en-US" sz="2000" dirty="0"/>
              <a:t>In </a:t>
            </a:r>
            <a:r>
              <a:rPr lang="en-US" sz="2000" i="1" dirty="0"/>
              <a:t>e-commerce systems</a:t>
            </a:r>
            <a:r>
              <a:rPr lang="en-US" sz="2000" dirty="0"/>
              <a:t>, the specification and the program are usually developed together. </a:t>
            </a:r>
            <a:endParaRPr lang="tr-TR" sz="2000" dirty="0"/>
          </a:p>
          <a:p>
            <a:endParaRPr lang="tr-TR" sz="2400" dirty="0"/>
          </a:p>
          <a:p>
            <a:r>
              <a:rPr lang="en-US" sz="2400" dirty="0"/>
              <a:t>Consequently, these generic activities may be organized in different ways and described at different levels of detail depending on the type of software being developed. </a:t>
            </a:r>
          </a:p>
          <a:p>
            <a:pPr lvl="1"/>
            <a:r>
              <a:rPr lang="en-US" sz="2000" dirty="0"/>
              <a:t>There are many different types of software. There is </a:t>
            </a:r>
            <a:r>
              <a:rPr lang="en-US" sz="2000" u="sng" dirty="0"/>
              <a:t>no universal software engineering method or technique that is applicable for all of these</a:t>
            </a:r>
            <a:r>
              <a:rPr lang="en-US" sz="2000" dirty="0"/>
              <a:t>. </a:t>
            </a:r>
            <a:endParaRPr lang="en-US" sz="2400" dirty="0"/>
          </a:p>
        </p:txBody>
      </p:sp>
    </p:spTree>
    <p:extLst>
      <p:ext uri="{BB962C8B-B14F-4D97-AF65-F5344CB8AC3E}">
        <p14:creationId xmlns:p14="http://schemas.microsoft.com/office/powerpoint/2010/main" val="2034167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Descriptions</a:t>
            </a:r>
            <a:endParaRPr lang="tr-TR" dirty="0"/>
          </a:p>
        </p:txBody>
      </p:sp>
      <p:sp>
        <p:nvSpPr>
          <p:cNvPr id="3" name="Content Placeholder 2"/>
          <p:cNvSpPr>
            <a:spLocks noGrp="1"/>
          </p:cNvSpPr>
          <p:nvPr>
            <p:ph idx="1"/>
          </p:nvPr>
        </p:nvSpPr>
        <p:spPr>
          <a:xfrm>
            <a:off x="152400" y="1066800"/>
            <a:ext cx="8915400" cy="5562600"/>
          </a:xfrm>
        </p:spPr>
        <p:txBody>
          <a:bodyPr/>
          <a:lstStyle/>
          <a:p>
            <a:r>
              <a:rPr lang="en-GB" sz="2400" dirty="0"/>
              <a:t>When we describe and discuss processes, we usually talk about the </a:t>
            </a:r>
            <a:r>
              <a:rPr lang="en-GB" sz="2400" u="sng" dirty="0"/>
              <a:t>activities</a:t>
            </a:r>
            <a:r>
              <a:rPr lang="tr-TR" sz="2400" dirty="0"/>
              <a:t> </a:t>
            </a:r>
            <a:r>
              <a:rPr lang="en-GB" sz="2400" dirty="0"/>
              <a:t>in these processes</a:t>
            </a:r>
          </a:p>
          <a:p>
            <a:pPr lvl="1"/>
            <a:r>
              <a:rPr lang="en-GB" sz="2000" dirty="0"/>
              <a:t>e.</a:t>
            </a:r>
            <a:r>
              <a:rPr lang="tr-TR" sz="2000" dirty="0"/>
              <a:t>g.</a:t>
            </a:r>
            <a:r>
              <a:rPr lang="en-GB" sz="2000" dirty="0"/>
              <a:t>, specifying a data model, designing a user interface, and the ordering of these activities.</a:t>
            </a:r>
            <a:endParaRPr lang="tr-TR" sz="2000" dirty="0"/>
          </a:p>
          <a:p>
            <a:endParaRPr lang="tr-TR" sz="2400" dirty="0"/>
          </a:p>
          <a:p>
            <a:r>
              <a:rPr lang="tr-TR" sz="2400" dirty="0" err="1"/>
              <a:t>Anology</a:t>
            </a:r>
            <a:r>
              <a:rPr lang="tr-TR" sz="2400" dirty="0"/>
              <a:t>: </a:t>
            </a:r>
          </a:p>
          <a:p>
            <a:pPr marL="0" indent="0">
              <a:buNone/>
            </a:pPr>
            <a:r>
              <a:rPr lang="tr-TR" sz="1800" dirty="0"/>
              <a:t>Sufle </a:t>
            </a:r>
            <a:r>
              <a:rPr lang="tr-TR" sz="1800" dirty="0" err="1"/>
              <a:t>receipe</a:t>
            </a:r>
            <a:r>
              <a:rPr lang="tr-TR" sz="1800" dirty="0"/>
              <a:t> </a:t>
            </a:r>
          </a:p>
          <a:p>
            <a:pPr marL="0" indent="0">
              <a:buNone/>
            </a:pPr>
            <a:r>
              <a:rPr lang="tr-TR" sz="1800" dirty="0"/>
              <a:t>(</a:t>
            </a:r>
            <a:r>
              <a:rPr lang="tr-TR" sz="1800" dirty="0" err="1">
                <a:solidFill>
                  <a:srgbClr val="0070C0"/>
                </a:solidFill>
              </a:rPr>
              <a:t>process</a:t>
            </a:r>
            <a:r>
              <a:rPr lang="tr-TR" sz="1800" dirty="0">
                <a:solidFill>
                  <a:srgbClr val="0070C0"/>
                </a:solidFill>
              </a:rPr>
              <a:t> </a:t>
            </a:r>
            <a:r>
              <a:rPr lang="tr-TR" sz="1800" dirty="0" err="1">
                <a:solidFill>
                  <a:srgbClr val="0070C0"/>
                </a:solidFill>
              </a:rPr>
              <a:t>desc</a:t>
            </a:r>
            <a:r>
              <a:rPr lang="tr-TR" sz="1800" dirty="0">
                <a:solidFill>
                  <a:srgbClr val="0070C0"/>
                </a:solidFill>
              </a:rPr>
              <a:t>.</a:t>
            </a:r>
            <a:r>
              <a:rPr lang="tr-TR" sz="1800" dirty="0"/>
              <a:t>)</a:t>
            </a:r>
          </a:p>
          <a:p>
            <a:pPr marL="0" indent="0">
              <a:buNone/>
            </a:pPr>
            <a:r>
              <a:rPr lang="tr-TR" sz="1800" dirty="0"/>
              <a:t>&amp;</a:t>
            </a:r>
          </a:p>
          <a:p>
            <a:pPr marL="0" indent="0">
              <a:buNone/>
            </a:pPr>
            <a:r>
              <a:rPr lang="tr-TR" sz="1800" dirty="0"/>
              <a:t>Sufle </a:t>
            </a:r>
            <a:r>
              <a:rPr lang="tr-TR" sz="1800" dirty="0" err="1"/>
              <a:t>cooking</a:t>
            </a:r>
            <a:r>
              <a:rPr lang="tr-TR" sz="1800" dirty="0"/>
              <a:t> </a:t>
            </a:r>
          </a:p>
          <a:p>
            <a:pPr marL="0" indent="0">
              <a:buNone/>
            </a:pPr>
            <a:r>
              <a:rPr lang="tr-TR" sz="1800" dirty="0"/>
              <a:t>(</a:t>
            </a:r>
            <a:r>
              <a:rPr lang="tr-TR" sz="1800" dirty="0" err="1">
                <a:solidFill>
                  <a:srgbClr val="0070C0"/>
                </a:solidFill>
              </a:rPr>
              <a:t>process</a:t>
            </a:r>
            <a:r>
              <a:rPr lang="tr-TR" sz="1800" dirty="0"/>
              <a:t>)</a:t>
            </a:r>
            <a:endParaRPr lang="en-GB" sz="1800" dirty="0"/>
          </a:p>
        </p:txBody>
      </p:sp>
      <p:pic>
        <p:nvPicPr>
          <p:cNvPr id="1026" name="Picture 2" descr="souffle cooking process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6069" y="3176634"/>
            <a:ext cx="1749425" cy="1633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ffle cooking process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16069" y="4956445"/>
            <a:ext cx="2740025" cy="1817364"/>
          </a:xfrm>
          <a:prstGeom prst="rect">
            <a:avLst/>
          </a:prstGeom>
          <a:noFill/>
          <a:extLst>
            <a:ext uri="{909E8E84-426E-40DD-AFC4-6F175D3DCCD1}">
              <a14:hiddenFill xmlns:a14="http://schemas.microsoft.com/office/drawing/2010/main">
                <a:solidFill>
                  <a:srgbClr val="FFFFFF"/>
                </a:solidFill>
              </a14:hiddenFill>
            </a:ext>
          </a:extLst>
        </p:spPr>
      </p:pic>
      <p:sp>
        <p:nvSpPr>
          <p:cNvPr id="5" name="Bükülü Ok 4"/>
          <p:cNvSpPr/>
          <p:nvPr/>
        </p:nvSpPr>
        <p:spPr bwMode="auto">
          <a:xfrm rot="5400000">
            <a:off x="8019481" y="3912098"/>
            <a:ext cx="914400" cy="914400"/>
          </a:xfrm>
          <a:prstGeom prst="bentArrow">
            <a:avLst/>
          </a:prstGeom>
          <a:solidFill>
            <a:schemeClr val="accent1">
              <a:lumMod val="40000"/>
              <a:lumOff val="60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pic>
        <p:nvPicPr>
          <p:cNvPr id="7" name="Resim 6"/>
          <p:cNvPicPr>
            <a:picLocks noChangeAspect="1"/>
          </p:cNvPicPr>
          <p:nvPr/>
        </p:nvPicPr>
        <p:blipFill>
          <a:blip r:embed="rId5"/>
          <a:stretch>
            <a:fillRect/>
          </a:stretch>
        </p:blipFill>
        <p:spPr>
          <a:xfrm>
            <a:off x="1999682" y="3176634"/>
            <a:ext cx="2914081" cy="3605167"/>
          </a:xfrm>
          <a:prstGeom prst="rect">
            <a:avLst/>
          </a:prstGeom>
        </p:spPr>
      </p:pic>
      <p:sp>
        <p:nvSpPr>
          <p:cNvPr id="8" name="Sağ Ok 7"/>
          <p:cNvSpPr/>
          <p:nvPr/>
        </p:nvSpPr>
        <p:spPr bwMode="auto">
          <a:xfrm>
            <a:off x="5088865" y="3276600"/>
            <a:ext cx="815498" cy="3200401"/>
          </a:xfrm>
          <a:prstGeom prst="rightArrow">
            <a:avLst/>
          </a:prstGeom>
          <a:solidFill>
            <a:schemeClr val="accent1">
              <a:lumMod val="40000"/>
              <a:lumOff val="60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52490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410200" y="290513"/>
            <a:ext cx="3581400" cy="2224087"/>
          </a:xfrm>
        </p:spPr>
        <p:txBody>
          <a:bodyPr/>
          <a:lstStyle/>
          <a:p>
            <a:pPr algn="r"/>
            <a:r>
              <a:rPr lang="en-US" sz="2800" dirty="0"/>
              <a:t>Software Process Descriptions</a:t>
            </a:r>
            <a:r>
              <a:rPr lang="tr-TR" sz="2800" dirty="0"/>
              <a:t>: </a:t>
            </a:r>
            <a:br>
              <a:rPr lang="tr-TR" sz="2800" dirty="0"/>
            </a:br>
            <a:r>
              <a:rPr lang="tr-TR" sz="2800" dirty="0"/>
              <a:t/>
            </a:r>
            <a:br>
              <a:rPr lang="tr-TR" sz="2800" dirty="0"/>
            </a:br>
            <a:r>
              <a:rPr lang="tr-TR" sz="3200" dirty="0" err="1"/>
              <a:t>Example</a:t>
            </a:r>
            <a:r>
              <a:rPr lang="tr-TR" sz="3200" dirty="0"/>
              <a:t> </a:t>
            </a:r>
            <a:br>
              <a:rPr lang="tr-TR" sz="3200" dirty="0"/>
            </a:br>
            <a:r>
              <a:rPr lang="tr-TR" sz="2000" dirty="0"/>
              <a:t>(</a:t>
            </a:r>
            <a:r>
              <a:rPr lang="tr-TR" sz="2000" dirty="0" err="1"/>
              <a:t>Personal</a:t>
            </a:r>
            <a:r>
              <a:rPr lang="tr-TR" sz="2000" dirty="0"/>
              <a:t> Software </a:t>
            </a:r>
            <a:r>
              <a:rPr lang="tr-TR" sz="2000" dirty="0" err="1"/>
              <a:t>Process</a:t>
            </a:r>
            <a:r>
              <a:rPr lang="tr-TR" sz="2000" dirty="0"/>
              <a:t>)</a:t>
            </a:r>
            <a:endParaRPr lang="en-US" sz="2000" dirty="0"/>
          </a:p>
        </p:txBody>
      </p:sp>
      <p:pic>
        <p:nvPicPr>
          <p:cNvPr id="5" name="Resim 4"/>
          <p:cNvPicPr>
            <a:picLocks noChangeAspect="1"/>
          </p:cNvPicPr>
          <p:nvPr/>
        </p:nvPicPr>
        <p:blipFill>
          <a:blip r:embed="rId2"/>
          <a:stretch>
            <a:fillRect/>
          </a:stretch>
        </p:blipFill>
        <p:spPr>
          <a:xfrm>
            <a:off x="76200" y="57562"/>
            <a:ext cx="4876800" cy="4686442"/>
          </a:xfrm>
          <a:prstGeom prst="rect">
            <a:avLst/>
          </a:prstGeom>
        </p:spPr>
      </p:pic>
      <p:pic>
        <p:nvPicPr>
          <p:cNvPr id="4" name="Picture 31" descr="S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55754" y="4191000"/>
            <a:ext cx="3926910" cy="2484438"/>
          </a:xfrm>
          <a:prstGeom prst="rect">
            <a:avLst/>
          </a:prstGeom>
          <a:solidFill>
            <a:schemeClr val="bg1"/>
          </a:solidFill>
        </p:spPr>
      </p:pic>
    </p:spTree>
    <p:extLst>
      <p:ext uri="{BB962C8B-B14F-4D97-AF65-F5344CB8AC3E}">
        <p14:creationId xmlns:p14="http://schemas.microsoft.com/office/powerpoint/2010/main" val="247538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Contents</a:t>
            </a:r>
            <a:endParaRPr lang="tr-TR" dirty="0"/>
          </a:p>
        </p:txBody>
      </p:sp>
      <p:sp>
        <p:nvSpPr>
          <p:cNvPr id="3" name="Content Placeholder 2"/>
          <p:cNvSpPr>
            <a:spLocks noGrp="1"/>
          </p:cNvSpPr>
          <p:nvPr>
            <p:ph idx="1"/>
          </p:nvPr>
        </p:nvSpPr>
        <p:spPr/>
        <p:txBody>
          <a:bodyPr/>
          <a:lstStyle/>
          <a:p>
            <a:pPr marL="0" indent="0">
              <a:buNone/>
            </a:pPr>
            <a:r>
              <a:rPr lang="en-US" dirty="0"/>
              <a:t>1.1 Professional software development </a:t>
            </a:r>
            <a:r>
              <a:rPr lang="tr-TR" dirty="0"/>
              <a:t>(</a:t>
            </a:r>
            <a:r>
              <a:rPr lang="tr-TR" dirty="0" err="1"/>
              <a:t>covered</a:t>
            </a:r>
            <a:r>
              <a:rPr lang="tr-TR" dirty="0"/>
              <a:t>)</a:t>
            </a:r>
            <a:endParaRPr lang="en-US" dirty="0"/>
          </a:p>
          <a:p>
            <a:pPr marL="0" indent="0">
              <a:buNone/>
            </a:pPr>
            <a:r>
              <a:rPr lang="en-US" dirty="0">
                <a:solidFill>
                  <a:schemeClr val="bg1">
                    <a:lumMod val="65000"/>
                  </a:schemeClr>
                </a:solidFill>
              </a:rPr>
              <a:t>1.2 Software engineering ethics</a:t>
            </a:r>
          </a:p>
          <a:p>
            <a:pPr marL="0" indent="0">
              <a:buNone/>
            </a:pPr>
            <a:r>
              <a:rPr lang="en-US" dirty="0">
                <a:solidFill>
                  <a:schemeClr val="bg1">
                    <a:lumMod val="65000"/>
                  </a:schemeClr>
                </a:solidFill>
              </a:rPr>
              <a:t>1.3 </a:t>
            </a:r>
            <a:r>
              <a:rPr lang="en-US">
                <a:solidFill>
                  <a:schemeClr val="bg1">
                    <a:lumMod val="65000"/>
                  </a:schemeClr>
                </a:solidFill>
              </a:rPr>
              <a:t>Case studies</a:t>
            </a:r>
            <a:endParaRPr lang="en-US" dirty="0">
              <a:solidFill>
                <a:schemeClr val="bg1">
                  <a:lumMod val="65000"/>
                </a:schemeClr>
              </a:solidFill>
            </a:endParaRPr>
          </a:p>
          <a:p>
            <a:endParaRPr lang="tr-TR" dirty="0"/>
          </a:p>
        </p:txBody>
      </p:sp>
    </p:spTree>
    <p:extLst>
      <p:ext uri="{BB962C8B-B14F-4D97-AF65-F5344CB8AC3E}">
        <p14:creationId xmlns:p14="http://schemas.microsoft.com/office/powerpoint/2010/main" val="98770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Descriptions</a:t>
            </a:r>
            <a:endParaRPr lang="tr-TR" dirty="0"/>
          </a:p>
        </p:txBody>
      </p:sp>
      <p:sp>
        <p:nvSpPr>
          <p:cNvPr id="3" name="Content Placeholder 2"/>
          <p:cNvSpPr>
            <a:spLocks noGrp="1"/>
          </p:cNvSpPr>
          <p:nvPr>
            <p:ph idx="1"/>
          </p:nvPr>
        </p:nvSpPr>
        <p:spPr>
          <a:xfrm>
            <a:off x="152400" y="1066800"/>
            <a:ext cx="8915400" cy="5562600"/>
          </a:xfrm>
        </p:spPr>
        <p:txBody>
          <a:bodyPr/>
          <a:lstStyle/>
          <a:p>
            <a:r>
              <a:rPr lang="en-GB" sz="2400" dirty="0"/>
              <a:t>Process descriptions may also include:</a:t>
            </a:r>
          </a:p>
          <a:p>
            <a:pPr lvl="1"/>
            <a:endParaRPr lang="tr-TR" sz="2000" dirty="0">
              <a:solidFill>
                <a:srgbClr val="558ED5"/>
              </a:solidFill>
            </a:endParaRPr>
          </a:p>
          <a:p>
            <a:pPr lvl="1"/>
            <a:r>
              <a:rPr lang="en-GB" sz="2000" dirty="0">
                <a:solidFill>
                  <a:srgbClr val="558ED5"/>
                </a:solidFill>
              </a:rPr>
              <a:t>Products</a:t>
            </a:r>
            <a:r>
              <a:rPr lang="en-GB" sz="2000" dirty="0"/>
              <a:t>, which are the </a:t>
            </a:r>
            <a:r>
              <a:rPr lang="en-GB" sz="2000" dirty="0">
                <a:solidFill>
                  <a:srgbClr val="C00000"/>
                </a:solidFill>
              </a:rPr>
              <a:t>outcomes of a process activity</a:t>
            </a:r>
            <a:r>
              <a:rPr lang="en-GB" sz="2000" dirty="0"/>
              <a:t>; </a:t>
            </a:r>
          </a:p>
          <a:p>
            <a:pPr lvl="2"/>
            <a:r>
              <a:rPr lang="en-GB" sz="1600" dirty="0"/>
              <a:t>For example, the outcome of the activity of </a:t>
            </a:r>
            <a:r>
              <a:rPr lang="en-GB" sz="1600" u="sng" dirty="0"/>
              <a:t>architectural design </a:t>
            </a:r>
            <a:r>
              <a:rPr lang="en-GB" sz="1600" dirty="0"/>
              <a:t>may be a model of the software architecture. </a:t>
            </a:r>
          </a:p>
          <a:p>
            <a:pPr lvl="1"/>
            <a:endParaRPr lang="tr-TR" sz="2000" dirty="0">
              <a:solidFill>
                <a:srgbClr val="558ED5"/>
              </a:solidFill>
            </a:endParaRPr>
          </a:p>
          <a:p>
            <a:pPr lvl="1"/>
            <a:r>
              <a:rPr lang="en-GB" sz="2000" dirty="0">
                <a:solidFill>
                  <a:srgbClr val="558ED5"/>
                </a:solidFill>
              </a:rPr>
              <a:t>Roles</a:t>
            </a:r>
            <a:r>
              <a:rPr lang="en-GB" sz="2000" dirty="0"/>
              <a:t>, which reflect the </a:t>
            </a:r>
            <a:r>
              <a:rPr lang="en-GB" sz="2000" dirty="0">
                <a:solidFill>
                  <a:srgbClr val="C00000"/>
                </a:solidFill>
              </a:rPr>
              <a:t>responsibilities of the people involved </a:t>
            </a:r>
            <a:r>
              <a:rPr lang="en-GB" sz="2000" dirty="0"/>
              <a:t>in the process;</a:t>
            </a:r>
          </a:p>
          <a:p>
            <a:pPr lvl="2"/>
            <a:r>
              <a:rPr lang="en-GB" sz="1600" dirty="0"/>
              <a:t>Examples of roles are project manager, configuration manager, programmer, etc. </a:t>
            </a:r>
          </a:p>
          <a:p>
            <a:pPr lvl="1"/>
            <a:endParaRPr lang="tr-TR" sz="2000" dirty="0">
              <a:solidFill>
                <a:srgbClr val="558ED5"/>
              </a:solidFill>
            </a:endParaRPr>
          </a:p>
          <a:p>
            <a:pPr lvl="1"/>
            <a:r>
              <a:rPr lang="en-GB" sz="2000" dirty="0">
                <a:solidFill>
                  <a:srgbClr val="558ED5"/>
                </a:solidFill>
              </a:rPr>
              <a:t>Pre- and post-conditions</a:t>
            </a:r>
            <a:r>
              <a:rPr lang="en-GB" sz="2000" dirty="0"/>
              <a:t>, which are </a:t>
            </a:r>
            <a:r>
              <a:rPr lang="en-GB" sz="2000" dirty="0">
                <a:solidFill>
                  <a:srgbClr val="C00000"/>
                </a:solidFill>
              </a:rPr>
              <a:t>statements that are true before and after a process activity</a:t>
            </a:r>
            <a:r>
              <a:rPr lang="en-GB" sz="2000" dirty="0"/>
              <a:t> has been enacted or a product produced.</a:t>
            </a:r>
          </a:p>
          <a:p>
            <a:pPr lvl="2"/>
            <a:r>
              <a:rPr lang="en-GB" sz="1600" dirty="0"/>
              <a:t>For example, before </a:t>
            </a:r>
            <a:r>
              <a:rPr lang="en-GB" sz="1600" u="sng" dirty="0"/>
              <a:t>architectural design</a:t>
            </a:r>
            <a:r>
              <a:rPr lang="en-GB" sz="1600" dirty="0"/>
              <a:t> begins, a pre-condition may be that all requirements have been approved by the customer; after this activity is finished, a post-condition might be that the UML models describing the architecture have been reviewed. </a:t>
            </a:r>
            <a:endParaRPr lang="en-GB" dirty="0"/>
          </a:p>
        </p:txBody>
      </p:sp>
    </p:spTree>
    <p:extLst>
      <p:ext uri="{BB962C8B-B14F-4D97-AF65-F5344CB8AC3E}">
        <p14:creationId xmlns:p14="http://schemas.microsoft.com/office/powerpoint/2010/main" val="3723262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Process</a:t>
            </a:r>
            <a:r>
              <a:rPr lang="tr-TR" dirty="0"/>
              <a:t> </a:t>
            </a:r>
            <a:r>
              <a:rPr lang="tr-TR" dirty="0" err="1"/>
              <a:t>Standardization</a:t>
            </a:r>
            <a:endParaRPr lang="tr-TR" dirty="0"/>
          </a:p>
        </p:txBody>
      </p:sp>
      <p:sp>
        <p:nvSpPr>
          <p:cNvPr id="3" name="Content Placeholder 2"/>
          <p:cNvSpPr>
            <a:spLocks noGrp="1"/>
          </p:cNvSpPr>
          <p:nvPr>
            <p:ph idx="1"/>
          </p:nvPr>
        </p:nvSpPr>
        <p:spPr/>
        <p:txBody>
          <a:bodyPr/>
          <a:lstStyle/>
          <a:p>
            <a:r>
              <a:rPr lang="en-US" sz="2600" dirty="0"/>
              <a:t>Software processes can be improved by </a:t>
            </a:r>
            <a:r>
              <a:rPr lang="en-US" sz="2600" u="sng" dirty="0"/>
              <a:t>process standardization</a:t>
            </a:r>
            <a:r>
              <a:rPr lang="en-US" sz="2600" dirty="0"/>
              <a:t> where the diversity in software processes across an organization is reduced. </a:t>
            </a:r>
          </a:p>
          <a:p>
            <a:pPr lvl="1"/>
            <a:r>
              <a:rPr lang="en-US" sz="2400" dirty="0"/>
              <a:t>This leads to </a:t>
            </a:r>
            <a:r>
              <a:rPr lang="en-US" sz="2400" dirty="0">
                <a:solidFill>
                  <a:schemeClr val="accent2"/>
                </a:solidFill>
              </a:rPr>
              <a:t>improved communication and a reduction in training time</a:t>
            </a:r>
            <a:r>
              <a:rPr lang="en-US" sz="2400" dirty="0"/>
              <a:t>, and makes </a:t>
            </a:r>
            <a:r>
              <a:rPr lang="en-US" sz="2400" dirty="0">
                <a:solidFill>
                  <a:schemeClr val="accent2"/>
                </a:solidFill>
              </a:rPr>
              <a:t>automated process support</a:t>
            </a:r>
            <a:r>
              <a:rPr lang="en-US" sz="2400" dirty="0"/>
              <a:t> more economical. </a:t>
            </a:r>
          </a:p>
          <a:p>
            <a:pPr lvl="1"/>
            <a:r>
              <a:rPr lang="en-US" sz="2400" dirty="0"/>
              <a:t>Standardization is also an important first step in introducing new software engineering methods and techniques and good software engineering practice. </a:t>
            </a:r>
          </a:p>
        </p:txBody>
      </p:sp>
    </p:spTree>
    <p:extLst>
      <p:ext uri="{BB962C8B-B14F-4D97-AF65-F5344CB8AC3E}">
        <p14:creationId xmlns:p14="http://schemas.microsoft.com/office/powerpoint/2010/main" val="2473879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endParaRPr lang="tr-TR" dirty="0"/>
          </a:p>
        </p:txBody>
      </p:sp>
      <p:sp>
        <p:nvSpPr>
          <p:cNvPr id="3" name="Content Placeholder 2"/>
          <p:cNvSpPr>
            <a:spLocks noGrp="1"/>
          </p:cNvSpPr>
          <p:nvPr>
            <p:ph idx="1"/>
          </p:nvPr>
        </p:nvSpPr>
        <p:spPr/>
        <p:txBody>
          <a:bodyPr/>
          <a:lstStyle/>
          <a:p>
            <a:r>
              <a:rPr lang="en-GB" sz="2600" b="1" dirty="0">
                <a:solidFill>
                  <a:schemeClr val="tx2">
                    <a:lumMod val="60000"/>
                    <a:lumOff val="40000"/>
                  </a:schemeClr>
                </a:solidFill>
              </a:rPr>
              <a:t>Plan-driven processes </a:t>
            </a:r>
            <a:r>
              <a:rPr lang="en-GB" sz="2600" dirty="0"/>
              <a:t>are processes where all of the process activities are planned in advance and progress is measured against this plan. </a:t>
            </a:r>
          </a:p>
          <a:p>
            <a:r>
              <a:rPr lang="en-GB" sz="2600" b="1" dirty="0">
                <a:solidFill>
                  <a:schemeClr val="tx2">
                    <a:lumMod val="60000"/>
                    <a:lumOff val="40000"/>
                  </a:schemeClr>
                </a:solidFill>
              </a:rPr>
              <a:t>In agile processes</a:t>
            </a:r>
            <a:r>
              <a:rPr lang="en-GB" sz="2600" dirty="0"/>
              <a:t>, planning is incremental and it is easier to change the process to reflect changing customer requirements. </a:t>
            </a:r>
          </a:p>
          <a:p>
            <a:pPr lvl="1"/>
            <a:endParaRPr lang="en-GB" sz="2000" dirty="0"/>
          </a:p>
          <a:p>
            <a:pPr lvl="1"/>
            <a:r>
              <a:rPr lang="en-GB" sz="2200" dirty="0"/>
              <a:t>As Boehm and Turner (2003) discuss, </a:t>
            </a:r>
            <a:r>
              <a:rPr lang="en-GB" sz="2200" dirty="0">
                <a:solidFill>
                  <a:srgbClr val="C00000"/>
                </a:solidFill>
              </a:rPr>
              <a:t>each approach is suitable for different types of software</a:t>
            </a:r>
            <a:r>
              <a:rPr lang="en-GB" sz="2200" dirty="0"/>
              <a:t>. </a:t>
            </a:r>
          </a:p>
          <a:p>
            <a:pPr lvl="1"/>
            <a:r>
              <a:rPr lang="en-GB" sz="2200" dirty="0"/>
              <a:t>In practice, most practical processes include elements of </a:t>
            </a:r>
            <a:r>
              <a:rPr lang="en-GB" sz="2200" u="sng" dirty="0"/>
              <a:t>both</a:t>
            </a:r>
            <a:r>
              <a:rPr lang="en-GB" sz="2200" dirty="0"/>
              <a:t> plan-driven and agile approaches. </a:t>
            </a:r>
          </a:p>
          <a:p>
            <a:pPr lvl="1"/>
            <a:r>
              <a:rPr lang="en-GB" sz="2200" dirty="0"/>
              <a:t>There are no right or wrong software processes</a:t>
            </a:r>
            <a:r>
              <a:rPr lang="tr-TR" sz="2200" dirty="0"/>
              <a:t> – </a:t>
            </a:r>
            <a:r>
              <a:rPr lang="tr-TR" sz="2200" dirty="0" err="1"/>
              <a:t>they</a:t>
            </a:r>
            <a:r>
              <a:rPr lang="tr-TR" sz="2200" dirty="0"/>
              <a:t> </a:t>
            </a:r>
            <a:r>
              <a:rPr lang="tr-TR" sz="2200" dirty="0" err="1"/>
              <a:t>are</a:t>
            </a:r>
            <a:r>
              <a:rPr lang="tr-TR" sz="2200" dirty="0"/>
              <a:t> </a:t>
            </a:r>
            <a:r>
              <a:rPr lang="tr-TR" sz="2200" dirty="0" err="1"/>
              <a:t>tailored</a:t>
            </a:r>
            <a:r>
              <a:rPr lang="tr-TR" sz="2200" dirty="0"/>
              <a:t> </a:t>
            </a:r>
            <a:r>
              <a:rPr lang="tr-TR" sz="2200" dirty="0" err="1"/>
              <a:t>according</a:t>
            </a:r>
            <a:r>
              <a:rPr lang="tr-TR" sz="2200" dirty="0"/>
              <a:t> </a:t>
            </a:r>
            <a:r>
              <a:rPr lang="tr-TR" sz="2200" dirty="0" err="1"/>
              <a:t>to</a:t>
            </a:r>
            <a:r>
              <a:rPr lang="tr-TR" sz="2200" dirty="0"/>
              <a:t> </a:t>
            </a:r>
            <a:r>
              <a:rPr lang="tr-TR" sz="2200" dirty="0" err="1"/>
              <a:t>specific</a:t>
            </a:r>
            <a:r>
              <a:rPr lang="tr-TR" sz="2200" dirty="0"/>
              <a:t> </a:t>
            </a:r>
            <a:r>
              <a:rPr lang="tr-TR" sz="2200" dirty="0" err="1"/>
              <a:t>needs</a:t>
            </a:r>
            <a:r>
              <a:rPr lang="tr-TR" sz="2200" dirty="0"/>
              <a:t> of software </a:t>
            </a:r>
            <a:r>
              <a:rPr lang="tr-TR" sz="2200" dirty="0" err="1"/>
              <a:t>development</a:t>
            </a:r>
            <a:r>
              <a:rPr lang="en-GB" sz="2200" dirty="0"/>
              <a:t>.</a:t>
            </a:r>
            <a:endParaRPr lang="en-US" sz="2200" dirty="0"/>
          </a:p>
        </p:txBody>
      </p:sp>
    </p:spTree>
    <p:extLst>
      <p:ext uri="{BB962C8B-B14F-4D97-AF65-F5344CB8AC3E}">
        <p14:creationId xmlns:p14="http://schemas.microsoft.com/office/powerpoint/2010/main" val="308761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2.1 Software </a:t>
            </a:r>
            <a:r>
              <a:rPr lang="tr-TR" dirty="0" err="1"/>
              <a:t>Process</a:t>
            </a:r>
            <a:r>
              <a:rPr lang="tr-TR" dirty="0"/>
              <a:t> </a:t>
            </a:r>
            <a:r>
              <a:rPr lang="tr-TR" dirty="0" err="1"/>
              <a:t>Models</a:t>
            </a:r>
            <a:endParaRPr lang="tr-TR" dirty="0"/>
          </a:p>
        </p:txBody>
      </p:sp>
      <p:sp>
        <p:nvSpPr>
          <p:cNvPr id="4" name="Text Placeholder 3"/>
          <p:cNvSpPr>
            <a:spLocks noGrp="1"/>
          </p:cNvSpPr>
          <p:nvPr>
            <p:ph type="body" idx="1"/>
          </p:nvPr>
        </p:nvSpPr>
        <p:spPr/>
        <p:txBody>
          <a:bodyPr/>
          <a:lstStyle/>
          <a:p>
            <a:endParaRPr lang="tr-TR"/>
          </a:p>
        </p:txBody>
      </p:sp>
    </p:spTree>
    <p:extLst>
      <p:ext uri="{BB962C8B-B14F-4D97-AF65-F5344CB8AC3E}">
        <p14:creationId xmlns:p14="http://schemas.microsoft.com/office/powerpoint/2010/main" val="1676944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Software </a:t>
            </a:r>
            <a:r>
              <a:rPr lang="tr-TR" dirty="0" err="1"/>
              <a:t>Process</a:t>
            </a:r>
            <a:r>
              <a:rPr lang="tr-TR" dirty="0"/>
              <a:t> </a:t>
            </a:r>
            <a:r>
              <a:rPr lang="tr-TR" dirty="0" err="1"/>
              <a:t>Models</a:t>
            </a:r>
            <a:endParaRPr lang="tr-TR" dirty="0"/>
          </a:p>
        </p:txBody>
      </p:sp>
      <p:sp>
        <p:nvSpPr>
          <p:cNvPr id="5" name="Content Placeholder 4"/>
          <p:cNvSpPr>
            <a:spLocks noGrp="1"/>
          </p:cNvSpPr>
          <p:nvPr>
            <p:ph idx="1"/>
          </p:nvPr>
        </p:nvSpPr>
        <p:spPr>
          <a:xfrm>
            <a:off x="152400" y="1066800"/>
            <a:ext cx="8458200" cy="5562600"/>
          </a:xfrm>
        </p:spPr>
        <p:txBody>
          <a:bodyPr/>
          <a:lstStyle/>
          <a:p>
            <a:r>
              <a:rPr lang="en-GB" sz="2600" dirty="0"/>
              <a:t>A </a:t>
            </a:r>
            <a:r>
              <a:rPr lang="en-GB" sz="2600" dirty="0">
                <a:solidFill>
                  <a:srgbClr val="558ED5"/>
                </a:solidFill>
              </a:rPr>
              <a:t>software process model </a:t>
            </a:r>
            <a:r>
              <a:rPr lang="en-GB" sz="2600" dirty="0"/>
              <a:t>is an abstract representation of a </a:t>
            </a:r>
            <a:r>
              <a:rPr lang="tr-TR" sz="2600" dirty="0"/>
              <a:t>software </a:t>
            </a:r>
            <a:r>
              <a:rPr lang="en-GB" sz="2600" dirty="0"/>
              <a:t>process.</a:t>
            </a:r>
          </a:p>
          <a:p>
            <a:pPr lvl="1"/>
            <a:r>
              <a:rPr lang="en-GB" sz="2400" dirty="0"/>
              <a:t>Each process model represents a process from a particular perspective, and thus provides only partial information about that process. </a:t>
            </a:r>
          </a:p>
          <a:p>
            <a:pPr lvl="2"/>
            <a:r>
              <a:rPr lang="en-GB" sz="2000" dirty="0"/>
              <a:t>For example, a </a:t>
            </a:r>
            <a:r>
              <a:rPr lang="en-GB" sz="2000" dirty="0">
                <a:solidFill>
                  <a:schemeClr val="accent2"/>
                </a:solidFill>
              </a:rPr>
              <a:t>process activity model </a:t>
            </a:r>
            <a:r>
              <a:rPr lang="en-GB" sz="2000" dirty="0"/>
              <a:t>shows the activities and their sequence but may not show the roles of the people involved in these activities. </a:t>
            </a:r>
          </a:p>
          <a:p>
            <a:pPr lvl="2"/>
            <a:r>
              <a:rPr lang="en-GB" sz="2000" dirty="0"/>
              <a:t>In this section, we introduce a number of very </a:t>
            </a:r>
            <a:r>
              <a:rPr lang="en-GB" sz="2000" dirty="0">
                <a:solidFill>
                  <a:schemeClr val="accent2"/>
                </a:solidFill>
              </a:rPr>
              <a:t>general process models</a:t>
            </a:r>
            <a:r>
              <a:rPr lang="en-GB" sz="2000" dirty="0"/>
              <a:t> and present these from an </a:t>
            </a:r>
            <a:r>
              <a:rPr lang="en-GB" sz="2000" u="sng" dirty="0"/>
              <a:t>architectural perspective</a:t>
            </a:r>
            <a:r>
              <a:rPr lang="en-GB" sz="2000" dirty="0"/>
              <a:t>. </a:t>
            </a:r>
          </a:p>
          <a:p>
            <a:pPr lvl="3"/>
            <a:r>
              <a:rPr lang="en-GB" sz="1600" dirty="0"/>
              <a:t>That is, we see the framework of the process but not the details of specific activities. </a:t>
            </a:r>
            <a:endParaRPr lang="en-GB" dirty="0"/>
          </a:p>
        </p:txBody>
      </p:sp>
    </p:spTree>
    <p:extLst>
      <p:ext uri="{BB962C8B-B14F-4D97-AF65-F5344CB8AC3E}">
        <p14:creationId xmlns:p14="http://schemas.microsoft.com/office/powerpoint/2010/main" val="1096689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r>
              <a:rPr lang="tr-TR" dirty="0"/>
              <a:t> </a:t>
            </a:r>
            <a:r>
              <a:rPr lang="tr-TR" dirty="0" err="1"/>
              <a:t>Models</a:t>
            </a:r>
            <a:endParaRPr lang="tr-TR" dirty="0"/>
          </a:p>
        </p:txBody>
      </p:sp>
      <p:sp>
        <p:nvSpPr>
          <p:cNvPr id="3" name="Content Placeholder 2"/>
          <p:cNvSpPr>
            <a:spLocks noGrp="1"/>
          </p:cNvSpPr>
          <p:nvPr>
            <p:ph idx="1"/>
          </p:nvPr>
        </p:nvSpPr>
        <p:spPr/>
        <p:txBody>
          <a:bodyPr/>
          <a:lstStyle/>
          <a:p>
            <a:r>
              <a:rPr lang="en-US" sz="2600" dirty="0"/>
              <a:t>These generic models are </a:t>
            </a:r>
            <a:r>
              <a:rPr lang="en-US" sz="2600" u="sng" dirty="0"/>
              <a:t>not definitive descriptions of software processes</a:t>
            </a:r>
            <a:r>
              <a:rPr lang="en-US" sz="2600" dirty="0"/>
              <a:t>. Rather, they are </a:t>
            </a:r>
            <a:r>
              <a:rPr lang="en-US" sz="2600" dirty="0">
                <a:solidFill>
                  <a:srgbClr val="0070C0"/>
                </a:solidFill>
              </a:rPr>
              <a:t>abstractions</a:t>
            </a:r>
            <a:r>
              <a:rPr lang="en-US" sz="2600" dirty="0"/>
              <a:t> of the process that can be used to explain different approaches to software development. </a:t>
            </a:r>
          </a:p>
          <a:p>
            <a:pPr lvl="1"/>
            <a:r>
              <a:rPr lang="en-US" sz="2400" dirty="0"/>
              <a:t>You can think of them as </a:t>
            </a:r>
            <a:r>
              <a:rPr lang="en-US" sz="2400" dirty="0">
                <a:solidFill>
                  <a:schemeClr val="accent2"/>
                </a:solidFill>
              </a:rPr>
              <a:t>process frameworks </a:t>
            </a:r>
            <a:r>
              <a:rPr lang="en-US" sz="2400" dirty="0"/>
              <a:t>that may be extended and adapted to create more specific software engineering processes. </a:t>
            </a:r>
          </a:p>
        </p:txBody>
      </p:sp>
    </p:spTree>
    <p:extLst>
      <p:ext uri="{BB962C8B-B14F-4D97-AF65-F5344CB8AC3E}">
        <p14:creationId xmlns:p14="http://schemas.microsoft.com/office/powerpoint/2010/main" val="3843308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r>
              <a:rPr lang="tr-TR" dirty="0"/>
              <a:t> </a:t>
            </a:r>
            <a:r>
              <a:rPr lang="tr-TR" dirty="0" err="1"/>
              <a:t>Models</a:t>
            </a:r>
            <a:endParaRPr lang="tr-TR" dirty="0"/>
          </a:p>
        </p:txBody>
      </p:sp>
      <p:sp>
        <p:nvSpPr>
          <p:cNvPr id="3" name="Content Placeholder 2"/>
          <p:cNvSpPr>
            <a:spLocks noGrp="1"/>
          </p:cNvSpPr>
          <p:nvPr>
            <p:ph idx="1"/>
          </p:nvPr>
        </p:nvSpPr>
        <p:spPr>
          <a:xfrm>
            <a:off x="152400" y="1295400"/>
            <a:ext cx="8839200" cy="5257800"/>
          </a:xfrm>
        </p:spPr>
        <p:txBody>
          <a:bodyPr/>
          <a:lstStyle/>
          <a:p>
            <a:pPr>
              <a:spcBef>
                <a:spcPts val="0"/>
              </a:spcBef>
            </a:pPr>
            <a:r>
              <a:rPr lang="en-GB" sz="2600" b="1" dirty="0">
                <a:solidFill>
                  <a:srgbClr val="C00000"/>
                </a:solidFill>
              </a:rPr>
              <a:t>The waterfall model</a:t>
            </a:r>
          </a:p>
          <a:p>
            <a:pPr lvl="1">
              <a:spcBef>
                <a:spcPts val="0"/>
              </a:spcBef>
            </a:pPr>
            <a:r>
              <a:rPr lang="en-GB" sz="2400" dirty="0"/>
              <a:t>Plan-driven model</a:t>
            </a:r>
            <a:endParaRPr lang="tr-TR" sz="2400" dirty="0"/>
          </a:p>
          <a:p>
            <a:pPr lvl="1">
              <a:spcBef>
                <a:spcPts val="0"/>
              </a:spcBef>
            </a:pPr>
            <a:r>
              <a:rPr lang="en-GB" sz="2400" dirty="0"/>
              <a:t>Separate and distinct phases of specification and development</a:t>
            </a:r>
          </a:p>
          <a:p>
            <a:pPr>
              <a:spcBef>
                <a:spcPts val="0"/>
              </a:spcBef>
            </a:pPr>
            <a:endParaRPr lang="tr-TR" sz="800" b="1" dirty="0">
              <a:solidFill>
                <a:schemeClr val="tx2">
                  <a:lumMod val="60000"/>
                  <a:lumOff val="40000"/>
                </a:schemeClr>
              </a:solidFill>
            </a:endParaRPr>
          </a:p>
          <a:p>
            <a:pPr>
              <a:spcBef>
                <a:spcPts val="0"/>
              </a:spcBef>
            </a:pPr>
            <a:r>
              <a:rPr lang="en-GB" sz="2600" b="1" dirty="0">
                <a:solidFill>
                  <a:srgbClr val="C00000"/>
                </a:solidFill>
              </a:rPr>
              <a:t>Incremental development</a:t>
            </a:r>
          </a:p>
          <a:p>
            <a:pPr lvl="1">
              <a:spcBef>
                <a:spcPts val="0"/>
              </a:spcBef>
            </a:pPr>
            <a:r>
              <a:rPr lang="en-GB" sz="2400" dirty="0"/>
              <a:t>Specification, development and validation are interleaved</a:t>
            </a:r>
            <a:endParaRPr lang="tr-TR" sz="2400" dirty="0"/>
          </a:p>
          <a:p>
            <a:pPr lvl="1">
              <a:spcBef>
                <a:spcPts val="0"/>
              </a:spcBef>
            </a:pPr>
            <a:r>
              <a:rPr lang="en-GB" sz="2400" dirty="0"/>
              <a:t>May be plan-driven or agile</a:t>
            </a:r>
          </a:p>
          <a:p>
            <a:pPr>
              <a:spcBef>
                <a:spcPts val="0"/>
              </a:spcBef>
            </a:pPr>
            <a:endParaRPr lang="tr-TR" sz="800" b="1" dirty="0">
              <a:solidFill>
                <a:schemeClr val="accent1"/>
              </a:solidFill>
            </a:endParaRPr>
          </a:p>
          <a:p>
            <a:pPr>
              <a:spcBef>
                <a:spcPts val="0"/>
              </a:spcBef>
            </a:pPr>
            <a:r>
              <a:rPr lang="en-GB" sz="2600" b="1" dirty="0">
                <a:solidFill>
                  <a:srgbClr val="C00000"/>
                </a:solidFill>
              </a:rPr>
              <a:t>Reuse-oriented software engineering</a:t>
            </a:r>
          </a:p>
          <a:p>
            <a:pPr lvl="1">
              <a:spcBef>
                <a:spcPts val="0"/>
              </a:spcBef>
            </a:pPr>
            <a:r>
              <a:rPr lang="en-GB" sz="2400" dirty="0"/>
              <a:t>The system is assembled from existing components</a:t>
            </a:r>
            <a:endParaRPr lang="tr-TR" sz="2400" dirty="0"/>
          </a:p>
          <a:p>
            <a:pPr lvl="1">
              <a:spcBef>
                <a:spcPts val="0"/>
              </a:spcBef>
            </a:pPr>
            <a:r>
              <a:rPr lang="en-GB" sz="2400" dirty="0"/>
              <a:t>May be plan-driven or agile</a:t>
            </a:r>
            <a:endParaRPr lang="en-GB" sz="2000" dirty="0"/>
          </a:p>
        </p:txBody>
      </p:sp>
    </p:spTree>
    <p:extLst>
      <p:ext uri="{BB962C8B-B14F-4D97-AF65-F5344CB8AC3E}">
        <p14:creationId xmlns:p14="http://schemas.microsoft.com/office/powerpoint/2010/main" val="210403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r>
              <a:rPr lang="tr-TR" dirty="0"/>
              <a:t> </a:t>
            </a:r>
            <a:r>
              <a:rPr lang="tr-TR" dirty="0" err="1"/>
              <a:t>Models</a:t>
            </a:r>
            <a:r>
              <a:rPr lang="tr-TR" dirty="0"/>
              <a:t> </a:t>
            </a:r>
            <a:r>
              <a:rPr lang="tr-TR" sz="2000" dirty="0"/>
              <a:t>(..</a:t>
            </a:r>
            <a:r>
              <a:rPr lang="tr-TR" sz="2000" dirty="0" err="1"/>
              <a:t>continued</a:t>
            </a:r>
            <a:r>
              <a:rPr lang="tr-TR" sz="2000" dirty="0"/>
              <a:t>)</a:t>
            </a:r>
            <a:endParaRPr lang="tr-TR" dirty="0"/>
          </a:p>
        </p:txBody>
      </p:sp>
      <p:sp>
        <p:nvSpPr>
          <p:cNvPr id="3" name="Content Placeholder 2"/>
          <p:cNvSpPr>
            <a:spLocks noGrp="1"/>
          </p:cNvSpPr>
          <p:nvPr>
            <p:ph idx="1"/>
          </p:nvPr>
        </p:nvSpPr>
        <p:spPr>
          <a:xfrm>
            <a:off x="152400" y="1143000"/>
            <a:ext cx="8839200" cy="5486400"/>
          </a:xfrm>
        </p:spPr>
        <p:txBody>
          <a:bodyPr/>
          <a:lstStyle/>
          <a:p>
            <a:r>
              <a:rPr lang="en-GB" sz="2400" dirty="0">
                <a:solidFill>
                  <a:schemeClr val="accent1"/>
                </a:solidFill>
              </a:rPr>
              <a:t>The waterfall model</a:t>
            </a:r>
          </a:p>
          <a:p>
            <a:pPr lvl="1"/>
            <a:r>
              <a:rPr lang="en-GB" sz="2000" dirty="0"/>
              <a:t>Plan-driven model. / This approach takes the fundamental process activities of specification, development, validation, and evolution</a:t>
            </a:r>
            <a:r>
              <a:rPr lang="tr-TR" sz="2000" dirty="0"/>
              <a:t>, </a:t>
            </a:r>
            <a:r>
              <a:rPr lang="tr-TR" sz="2000" dirty="0" err="1"/>
              <a:t>and</a:t>
            </a:r>
            <a:r>
              <a:rPr lang="en-GB" sz="2000" dirty="0"/>
              <a:t> represents them as </a:t>
            </a:r>
            <a:r>
              <a:rPr lang="en-GB" sz="2000" dirty="0">
                <a:solidFill>
                  <a:srgbClr val="C00000"/>
                </a:solidFill>
              </a:rPr>
              <a:t>separate process phases</a:t>
            </a:r>
            <a:r>
              <a:rPr lang="tr-TR" sz="2000" dirty="0">
                <a:solidFill>
                  <a:srgbClr val="C00000"/>
                </a:solidFill>
              </a:rPr>
              <a:t> in </a:t>
            </a:r>
            <a:r>
              <a:rPr lang="tr-TR" sz="2000" dirty="0" err="1">
                <a:solidFill>
                  <a:srgbClr val="C00000"/>
                </a:solidFill>
              </a:rPr>
              <a:t>sequence</a:t>
            </a:r>
            <a:r>
              <a:rPr lang="en-GB" sz="2000" dirty="0"/>
              <a:t>. </a:t>
            </a:r>
          </a:p>
          <a:p>
            <a:r>
              <a:rPr lang="en-GB" sz="2400" dirty="0">
                <a:solidFill>
                  <a:schemeClr val="accent1"/>
                </a:solidFill>
              </a:rPr>
              <a:t>Incremental development</a:t>
            </a:r>
          </a:p>
          <a:p>
            <a:pPr lvl="1"/>
            <a:r>
              <a:rPr lang="en-GB" sz="2000" dirty="0"/>
              <a:t>May be plan-driven or agile. / This approach interleaves the activities of specification, development, and validation. The system is developed as a series of versions (</a:t>
            </a:r>
            <a:r>
              <a:rPr lang="en-GB" sz="2000" dirty="0">
                <a:solidFill>
                  <a:srgbClr val="C00000"/>
                </a:solidFill>
              </a:rPr>
              <a:t>increments</a:t>
            </a:r>
            <a:r>
              <a:rPr lang="en-GB" sz="2000" dirty="0"/>
              <a:t>), with </a:t>
            </a:r>
            <a:r>
              <a:rPr lang="en-GB" sz="2000" u="sng" dirty="0"/>
              <a:t>each version adding functionality to the previous version</a:t>
            </a:r>
            <a:r>
              <a:rPr lang="en-GB" sz="2000" dirty="0"/>
              <a:t>.</a:t>
            </a:r>
            <a:endParaRPr lang="en-GB" sz="2400" dirty="0"/>
          </a:p>
          <a:p>
            <a:r>
              <a:rPr lang="en-GB" sz="2400" dirty="0">
                <a:solidFill>
                  <a:schemeClr val="accent1"/>
                </a:solidFill>
              </a:rPr>
              <a:t>Reuse-oriented software engineering</a:t>
            </a:r>
          </a:p>
          <a:p>
            <a:pPr lvl="1"/>
            <a:r>
              <a:rPr lang="en-GB" sz="2000" dirty="0"/>
              <a:t>May be plan-driven or agile. / This approach is based on the existence of a significant number of </a:t>
            </a:r>
            <a:r>
              <a:rPr lang="en-GB" sz="2000" dirty="0">
                <a:solidFill>
                  <a:srgbClr val="C00000"/>
                </a:solidFill>
              </a:rPr>
              <a:t>reusable components</a:t>
            </a:r>
            <a:r>
              <a:rPr lang="en-GB" sz="2000" dirty="0"/>
              <a:t>. The system development process focuses on </a:t>
            </a:r>
            <a:r>
              <a:rPr lang="en-GB" sz="2000" u="sng" dirty="0"/>
              <a:t>integrating these components into a system rather than developing them from scratch</a:t>
            </a:r>
            <a:r>
              <a:rPr lang="en-GB" sz="2000" dirty="0"/>
              <a:t>. </a:t>
            </a:r>
          </a:p>
        </p:txBody>
      </p:sp>
      <p:sp>
        <p:nvSpPr>
          <p:cNvPr id="4" name="Yuvarlatılmış Dikdörtgen 3"/>
          <p:cNvSpPr/>
          <p:nvPr/>
        </p:nvSpPr>
        <p:spPr bwMode="auto">
          <a:xfrm>
            <a:off x="114759" y="1164116"/>
            <a:ext cx="8839200" cy="1524000"/>
          </a:xfrm>
          <a:prstGeom prst="roundRect">
            <a:avLst/>
          </a:prstGeom>
          <a:noFill/>
          <a:ln w="34925"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4129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Waterfall Model</a:t>
            </a:r>
            <a:endParaRPr lang="tr-TR" dirty="0"/>
          </a:p>
        </p:txBody>
      </p:sp>
      <p:pic>
        <p:nvPicPr>
          <p:cNvPr id="4" name="Content Placeholder 3" descr="2.1.Waterfall-model.eps"/>
          <p:cNvPicPr>
            <a:picLocks noGrp="1" noChangeAspect="1"/>
          </p:cNvPicPr>
          <p:nvPr>
            <p:ph idx="1"/>
          </p:nvPr>
        </p:nvPicPr>
        <p:blipFill>
          <a:blip r:embed="rId2"/>
          <a:srcRect t="-5958" b="-5958"/>
          <a:stretch>
            <a:fillRect/>
          </a:stretch>
        </p:blipFill>
        <p:spPr>
          <a:xfrm>
            <a:off x="515760" y="789614"/>
            <a:ext cx="8139760" cy="5122435"/>
          </a:xfrm>
          <a:prstGeom prst="rect">
            <a:avLst/>
          </a:prstGeom>
        </p:spPr>
      </p:pic>
      <p:sp>
        <p:nvSpPr>
          <p:cNvPr id="3" name="Metin kutusu 2"/>
          <p:cNvSpPr txBox="1"/>
          <p:nvPr/>
        </p:nvSpPr>
        <p:spPr>
          <a:xfrm>
            <a:off x="152400" y="5715000"/>
            <a:ext cx="8991600" cy="1308050"/>
          </a:xfrm>
          <a:prstGeom prst="rect">
            <a:avLst/>
          </a:prstGeom>
          <a:noFill/>
        </p:spPr>
        <p:txBody>
          <a:bodyPr wrap="square" rtlCol="0">
            <a:spAutoFit/>
          </a:bodyPr>
          <a:lstStyle/>
          <a:p>
            <a:r>
              <a:rPr lang="en-US" sz="2400" baseline="30000" dirty="0"/>
              <a:t>Because of the cascade from one phase to another, this model is known as the </a:t>
            </a:r>
            <a:r>
              <a:rPr lang="en-US" sz="2400" baseline="30000" dirty="0">
                <a:solidFill>
                  <a:schemeClr val="accent1"/>
                </a:solidFill>
              </a:rPr>
              <a:t>‘waterfall model.’</a:t>
            </a:r>
          </a:p>
          <a:p>
            <a:endParaRPr lang="tr-TR" sz="1050" baseline="30000" dirty="0"/>
          </a:p>
          <a:p>
            <a:r>
              <a:rPr lang="tr-TR" sz="2400" baseline="30000" dirty="0" err="1"/>
              <a:t>In</a:t>
            </a:r>
            <a:r>
              <a:rPr lang="tr-TR" sz="2400" baseline="30000" dirty="0"/>
              <a:t> a</a:t>
            </a:r>
            <a:r>
              <a:rPr lang="en-US" sz="2400" baseline="30000" dirty="0"/>
              <a:t> </a:t>
            </a:r>
            <a:r>
              <a:rPr lang="en-US" sz="2400" baseline="30000" dirty="0">
                <a:solidFill>
                  <a:srgbClr val="C00000"/>
                </a:solidFill>
              </a:rPr>
              <a:t>plan-driven process</a:t>
            </a:r>
            <a:r>
              <a:rPr lang="en-US" sz="2400" baseline="30000" dirty="0"/>
              <a:t>—in principle, you must plan and schedule all of the process activities before starting work on</a:t>
            </a:r>
            <a:r>
              <a:rPr lang="tr-TR" sz="2400" baseline="30000" dirty="0"/>
              <a:t> </a:t>
            </a:r>
            <a:r>
              <a:rPr lang="en-US" sz="2400" baseline="30000" dirty="0"/>
              <a:t>them.</a:t>
            </a:r>
          </a:p>
          <a:p>
            <a:endParaRPr lang="en-US" sz="2400" dirty="0"/>
          </a:p>
        </p:txBody>
      </p:sp>
    </p:spTree>
    <p:extLst>
      <p:ext uri="{BB962C8B-B14F-4D97-AF65-F5344CB8AC3E}">
        <p14:creationId xmlns:p14="http://schemas.microsoft.com/office/powerpoint/2010/main" val="2891384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endParaRPr lang="tr-TR" dirty="0"/>
          </a:p>
        </p:txBody>
      </p:sp>
      <p:sp>
        <p:nvSpPr>
          <p:cNvPr id="3" name="Content Placeholder 2"/>
          <p:cNvSpPr>
            <a:spLocks noGrp="1"/>
          </p:cNvSpPr>
          <p:nvPr>
            <p:ph idx="1"/>
          </p:nvPr>
        </p:nvSpPr>
        <p:spPr/>
        <p:txBody>
          <a:bodyPr/>
          <a:lstStyle/>
          <a:p>
            <a:r>
              <a:rPr lang="en-GB" sz="2600" dirty="0"/>
              <a:t>There are separate identified </a:t>
            </a:r>
            <a:r>
              <a:rPr lang="en-GB" sz="2600" dirty="0">
                <a:solidFill>
                  <a:srgbClr val="C00000"/>
                </a:solidFill>
              </a:rPr>
              <a:t>phases</a:t>
            </a:r>
            <a:r>
              <a:rPr lang="en-GB" sz="2600" dirty="0"/>
              <a:t> in the waterfall model:</a:t>
            </a:r>
          </a:p>
          <a:p>
            <a:pPr lvl="1"/>
            <a:r>
              <a:rPr lang="en-GB" sz="2400" dirty="0"/>
              <a:t>Requirements analysis and definition</a:t>
            </a:r>
          </a:p>
          <a:p>
            <a:pPr lvl="1"/>
            <a:r>
              <a:rPr lang="en-GB" sz="2400" dirty="0"/>
              <a:t>System and software design</a:t>
            </a:r>
          </a:p>
          <a:p>
            <a:pPr lvl="1"/>
            <a:r>
              <a:rPr lang="en-GB" sz="2400" dirty="0"/>
              <a:t>Implementation and unit testing</a:t>
            </a:r>
          </a:p>
          <a:p>
            <a:pPr lvl="1"/>
            <a:r>
              <a:rPr lang="en-GB" sz="2400" dirty="0"/>
              <a:t>Integration and system testing</a:t>
            </a:r>
          </a:p>
          <a:p>
            <a:pPr lvl="1"/>
            <a:r>
              <a:rPr lang="en-GB" sz="2400" dirty="0"/>
              <a:t>Operation and maintenance</a:t>
            </a:r>
          </a:p>
          <a:p>
            <a:endParaRPr lang="en-GB" sz="2600" dirty="0"/>
          </a:p>
          <a:p>
            <a:r>
              <a:rPr lang="en-GB" sz="2400" dirty="0"/>
              <a:t>The </a:t>
            </a:r>
            <a:r>
              <a:rPr lang="en-GB" sz="2400" dirty="0">
                <a:solidFill>
                  <a:srgbClr val="C00000"/>
                </a:solidFill>
              </a:rPr>
              <a:t>main</a:t>
            </a:r>
            <a:r>
              <a:rPr lang="en-GB" sz="2400" dirty="0"/>
              <a:t> </a:t>
            </a:r>
            <a:r>
              <a:rPr lang="en-GB" sz="2400" dirty="0">
                <a:solidFill>
                  <a:srgbClr val="C00000"/>
                </a:solidFill>
              </a:rPr>
              <a:t>drawback </a:t>
            </a:r>
            <a:r>
              <a:rPr lang="en-GB" sz="2400" dirty="0"/>
              <a:t>of the waterfall model is the difficulty of accommodating change after the process is underway. In principle, </a:t>
            </a:r>
            <a:r>
              <a:rPr lang="en-GB" sz="2400" u="sng" dirty="0"/>
              <a:t>a phase has to be complete before moving onto the next phase</a:t>
            </a:r>
            <a:r>
              <a:rPr lang="en-GB" sz="2400" dirty="0"/>
              <a:t>.</a:t>
            </a:r>
            <a:endParaRPr lang="en-GB" sz="2600" dirty="0"/>
          </a:p>
        </p:txBody>
      </p:sp>
    </p:spTree>
    <p:extLst>
      <p:ext uri="{BB962C8B-B14F-4D97-AF65-F5344CB8AC3E}">
        <p14:creationId xmlns:p14="http://schemas.microsoft.com/office/powerpoint/2010/main" val="369356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4406900"/>
            <a:ext cx="8116887" cy="1362075"/>
          </a:xfrm>
        </p:spPr>
        <p:txBody>
          <a:bodyPr/>
          <a:lstStyle/>
          <a:p>
            <a:r>
              <a:rPr lang="tr-TR" sz="3200" dirty="0"/>
              <a:t>1.1 </a:t>
            </a:r>
            <a:r>
              <a:rPr lang="en-US" sz="3200" dirty="0"/>
              <a:t>Profess</a:t>
            </a:r>
            <a:r>
              <a:rPr lang="tr-TR" sz="3200" dirty="0"/>
              <a:t>I</a:t>
            </a:r>
            <a:r>
              <a:rPr lang="en-US" sz="3200" dirty="0" err="1"/>
              <a:t>onal</a:t>
            </a:r>
            <a:r>
              <a:rPr lang="en-US" sz="3200" dirty="0"/>
              <a:t> software development </a:t>
            </a:r>
            <a:endParaRPr lang="tr-TR" sz="3200"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777040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endParaRPr lang="tr-TR" dirty="0"/>
          </a:p>
        </p:txBody>
      </p:sp>
      <p:sp>
        <p:nvSpPr>
          <p:cNvPr id="3" name="Content Placeholder 2"/>
          <p:cNvSpPr>
            <a:spLocks noGrp="1"/>
          </p:cNvSpPr>
          <p:nvPr>
            <p:ph idx="1"/>
          </p:nvPr>
        </p:nvSpPr>
        <p:spPr>
          <a:xfrm>
            <a:off x="304800" y="1219200"/>
            <a:ext cx="8153400" cy="5410200"/>
          </a:xfrm>
        </p:spPr>
        <p:txBody>
          <a:bodyPr/>
          <a:lstStyle/>
          <a:p>
            <a:r>
              <a:rPr lang="en-US" sz="2400" i="1" dirty="0">
                <a:solidFill>
                  <a:srgbClr val="558ED5"/>
                </a:solidFill>
              </a:rPr>
              <a:t>Requirements analysis and definition. </a:t>
            </a:r>
            <a:r>
              <a:rPr lang="en-US" sz="2000" dirty="0"/>
              <a:t>The system’s services, constraints, and goals are established by consultation with system users. They are then defined in detail and serve as a </a:t>
            </a:r>
            <a:r>
              <a:rPr lang="en-US" sz="2000" dirty="0">
                <a:solidFill>
                  <a:srgbClr val="C00000"/>
                </a:solidFill>
              </a:rPr>
              <a:t>system specification</a:t>
            </a:r>
            <a:r>
              <a:rPr lang="en-US" sz="2000" dirty="0"/>
              <a:t>. </a:t>
            </a:r>
          </a:p>
          <a:p>
            <a:r>
              <a:rPr lang="en-US" sz="2400" i="1" dirty="0">
                <a:solidFill>
                  <a:srgbClr val="558ED5"/>
                </a:solidFill>
              </a:rPr>
              <a:t>System and software design</a:t>
            </a:r>
            <a:r>
              <a:rPr lang="en-US" sz="2400" i="1" dirty="0"/>
              <a:t>. </a:t>
            </a:r>
            <a:r>
              <a:rPr lang="en-US" sz="2000" dirty="0"/>
              <a:t>The systems design process allocates the requirements to either hardware or software systems by establishing an </a:t>
            </a:r>
            <a:r>
              <a:rPr lang="en-US" sz="2000" dirty="0">
                <a:solidFill>
                  <a:srgbClr val="C00000"/>
                </a:solidFill>
              </a:rPr>
              <a:t>overall system architecture</a:t>
            </a:r>
            <a:r>
              <a:rPr lang="en-US" sz="2000" dirty="0"/>
              <a:t>. </a:t>
            </a:r>
            <a:r>
              <a:rPr lang="en-US" sz="2000" u="sng" dirty="0"/>
              <a:t>Software design</a:t>
            </a:r>
            <a:r>
              <a:rPr lang="en-US" sz="2000" dirty="0"/>
              <a:t> involves identifying and describing the fundamental software system abstractions and their relationships. </a:t>
            </a:r>
          </a:p>
          <a:p>
            <a:r>
              <a:rPr lang="en-US" sz="2400" i="1" dirty="0">
                <a:solidFill>
                  <a:srgbClr val="558ED5"/>
                </a:solidFill>
              </a:rPr>
              <a:t>Implementation and unit testing. </a:t>
            </a:r>
            <a:r>
              <a:rPr lang="en-US" sz="2000" dirty="0"/>
              <a:t>The software design is realized as a set of programs or </a:t>
            </a:r>
            <a:r>
              <a:rPr lang="en-US" sz="2000" dirty="0">
                <a:solidFill>
                  <a:srgbClr val="C00000"/>
                </a:solidFill>
              </a:rPr>
              <a:t>program units</a:t>
            </a:r>
            <a:r>
              <a:rPr lang="en-US" sz="2000" dirty="0"/>
              <a:t>. </a:t>
            </a:r>
            <a:r>
              <a:rPr lang="en-US" sz="2000" u="sng" dirty="0">
                <a:solidFill>
                  <a:schemeClr val="tx1">
                    <a:lumMod val="75000"/>
                    <a:lumOff val="25000"/>
                  </a:schemeClr>
                </a:solidFill>
              </a:rPr>
              <a:t>Unit testing</a:t>
            </a:r>
            <a:r>
              <a:rPr lang="en-US" sz="2000" dirty="0">
                <a:solidFill>
                  <a:schemeClr val="tx1">
                    <a:lumMod val="75000"/>
                    <a:lumOff val="25000"/>
                  </a:schemeClr>
                </a:solidFill>
              </a:rPr>
              <a:t> </a:t>
            </a:r>
            <a:r>
              <a:rPr lang="en-US" sz="2000" dirty="0"/>
              <a:t>involves verifying that each unit meets its specification. </a:t>
            </a:r>
          </a:p>
          <a:p>
            <a:r>
              <a:rPr lang="en-GB" sz="2400" i="1" dirty="0">
                <a:solidFill>
                  <a:srgbClr val="558ED5"/>
                </a:solidFill>
                <a:cs typeface="ＭＳ Ｐゴシック" charset="0"/>
              </a:rPr>
              <a:t>Integration and system testing.</a:t>
            </a:r>
          </a:p>
          <a:p>
            <a:r>
              <a:rPr lang="en-GB" sz="2400" i="1" dirty="0">
                <a:solidFill>
                  <a:srgbClr val="558ED5"/>
                </a:solidFill>
                <a:cs typeface="ＭＳ Ｐゴシック" charset="0"/>
              </a:rPr>
              <a:t>Operation and maintenance</a:t>
            </a:r>
            <a:r>
              <a:rPr lang="en-GB" sz="2600" dirty="0"/>
              <a:t>.</a:t>
            </a:r>
            <a:endParaRPr lang="en-GB" sz="2400" i="1" dirty="0">
              <a:solidFill>
                <a:srgbClr val="558ED5"/>
              </a:solidFill>
              <a:cs typeface="ＭＳ Ｐゴシック" charset="0"/>
            </a:endParaRPr>
          </a:p>
        </p:txBody>
      </p:sp>
    </p:spTree>
    <p:extLst>
      <p:ext uri="{BB962C8B-B14F-4D97-AF65-F5344CB8AC3E}">
        <p14:creationId xmlns:p14="http://schemas.microsoft.com/office/powerpoint/2010/main" val="1205676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endParaRPr lang="tr-TR" dirty="0"/>
          </a:p>
        </p:txBody>
      </p:sp>
      <p:sp>
        <p:nvSpPr>
          <p:cNvPr id="3" name="Content Placeholder 2"/>
          <p:cNvSpPr>
            <a:spLocks noGrp="1"/>
          </p:cNvSpPr>
          <p:nvPr>
            <p:ph idx="1"/>
          </p:nvPr>
        </p:nvSpPr>
        <p:spPr>
          <a:xfrm>
            <a:off x="152400" y="1219200"/>
            <a:ext cx="8839200" cy="5410200"/>
          </a:xfrm>
        </p:spPr>
        <p:txBody>
          <a:bodyPr/>
          <a:lstStyle/>
          <a:p>
            <a:r>
              <a:rPr lang="en-US" sz="2400" i="1" dirty="0">
                <a:solidFill>
                  <a:srgbClr val="558ED5"/>
                </a:solidFill>
              </a:rPr>
              <a:t>Requirements analysis and definition. </a:t>
            </a:r>
          </a:p>
          <a:p>
            <a:r>
              <a:rPr lang="en-US" sz="2400" i="1" dirty="0">
                <a:solidFill>
                  <a:srgbClr val="558ED5"/>
                </a:solidFill>
              </a:rPr>
              <a:t>System and software design</a:t>
            </a:r>
            <a:r>
              <a:rPr lang="en-US" sz="2400" i="1" dirty="0"/>
              <a:t>. </a:t>
            </a:r>
          </a:p>
          <a:p>
            <a:r>
              <a:rPr lang="en-US" sz="2400" i="1" dirty="0">
                <a:solidFill>
                  <a:srgbClr val="558ED5"/>
                </a:solidFill>
              </a:rPr>
              <a:t>Implementation and unit testing. </a:t>
            </a:r>
            <a:endParaRPr lang="en-US" sz="2400" dirty="0"/>
          </a:p>
          <a:p>
            <a:r>
              <a:rPr lang="en-US" sz="2400" i="1" dirty="0">
                <a:solidFill>
                  <a:srgbClr val="558ED5"/>
                </a:solidFill>
              </a:rPr>
              <a:t>Integration and system testing. </a:t>
            </a:r>
            <a:r>
              <a:rPr lang="en-US" sz="2000" dirty="0"/>
              <a:t>The individual program units or programs are </a:t>
            </a:r>
            <a:r>
              <a:rPr lang="en-US" sz="2000" u="sng" dirty="0"/>
              <a:t>integrated and tested</a:t>
            </a:r>
            <a:r>
              <a:rPr lang="en-US" sz="2000" dirty="0"/>
              <a:t> as a </a:t>
            </a:r>
            <a:r>
              <a:rPr lang="en-US" sz="2000" dirty="0">
                <a:solidFill>
                  <a:schemeClr val="accent2"/>
                </a:solidFill>
              </a:rPr>
              <a:t>complete system</a:t>
            </a:r>
            <a:r>
              <a:rPr lang="en-US" sz="2000" dirty="0"/>
              <a:t> to ensure that the software requirements have been met. After testing, the software system is delivered to the customer. </a:t>
            </a:r>
          </a:p>
          <a:p>
            <a:r>
              <a:rPr lang="en-US" sz="2400" i="1" dirty="0">
                <a:solidFill>
                  <a:srgbClr val="558ED5"/>
                </a:solidFill>
              </a:rPr>
              <a:t>Operation and maintenance</a:t>
            </a:r>
            <a:r>
              <a:rPr lang="en-US" sz="2400" i="1" dirty="0"/>
              <a:t>. </a:t>
            </a:r>
            <a:r>
              <a:rPr lang="en-US" sz="2000" dirty="0"/>
              <a:t>The </a:t>
            </a:r>
            <a:r>
              <a:rPr lang="en-US" sz="2000" u="sng" dirty="0"/>
              <a:t>system is installed</a:t>
            </a:r>
            <a:r>
              <a:rPr lang="en-US" sz="2000" dirty="0"/>
              <a:t> and put into practical use. </a:t>
            </a:r>
            <a:r>
              <a:rPr lang="en-US" sz="2000" u="sng" dirty="0">
                <a:solidFill>
                  <a:schemeClr val="tx1">
                    <a:lumMod val="75000"/>
                    <a:lumOff val="25000"/>
                  </a:schemeClr>
                </a:solidFill>
              </a:rPr>
              <a:t>Maintenance</a:t>
            </a:r>
            <a:r>
              <a:rPr lang="en-US" sz="2000" dirty="0"/>
              <a:t> involves correcting errors which were not discovered in earlier stages of the life cycle, improving the implementation of system units and enhancing the system’s services as new requirements are discovered.</a:t>
            </a:r>
          </a:p>
        </p:txBody>
      </p:sp>
    </p:spTree>
    <p:extLst>
      <p:ext uri="{BB962C8B-B14F-4D97-AF65-F5344CB8AC3E}">
        <p14:creationId xmlns:p14="http://schemas.microsoft.com/office/powerpoint/2010/main" val="458685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Waterfall</a:t>
            </a:r>
            <a:r>
              <a:rPr lang="tr-TR" dirty="0"/>
              <a:t> Model </a:t>
            </a:r>
            <a:r>
              <a:rPr lang="tr-TR" dirty="0" err="1"/>
              <a:t>Outputs</a:t>
            </a:r>
            <a:endParaRPr lang="en-US" dirty="0"/>
          </a:p>
        </p:txBody>
      </p:sp>
      <p:pic>
        <p:nvPicPr>
          <p:cNvPr id="4" name="Resim 3"/>
          <p:cNvPicPr>
            <a:picLocks noChangeAspect="1"/>
          </p:cNvPicPr>
          <p:nvPr/>
        </p:nvPicPr>
        <p:blipFill>
          <a:blip r:embed="rId2"/>
          <a:stretch>
            <a:fillRect/>
          </a:stretch>
        </p:blipFill>
        <p:spPr>
          <a:xfrm>
            <a:off x="152400" y="1676400"/>
            <a:ext cx="8686800" cy="4667250"/>
          </a:xfrm>
          <a:prstGeom prst="rect">
            <a:avLst/>
          </a:prstGeom>
        </p:spPr>
      </p:pic>
    </p:spTree>
    <p:extLst>
      <p:ext uri="{BB962C8B-B14F-4D97-AF65-F5344CB8AC3E}">
        <p14:creationId xmlns:p14="http://schemas.microsoft.com/office/powerpoint/2010/main" val="3250900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The</a:t>
            </a:r>
            <a:r>
              <a:rPr lang="tr-TR" dirty="0"/>
              <a:t> </a:t>
            </a:r>
            <a:r>
              <a:rPr lang="tr-TR" dirty="0" err="1"/>
              <a:t>Waterfall</a:t>
            </a:r>
            <a:r>
              <a:rPr lang="tr-TR" dirty="0"/>
              <a:t> Model</a:t>
            </a:r>
          </a:p>
        </p:txBody>
      </p:sp>
      <p:sp>
        <p:nvSpPr>
          <p:cNvPr id="3" name="Content Placeholder 2"/>
          <p:cNvSpPr>
            <a:spLocks noGrp="1"/>
          </p:cNvSpPr>
          <p:nvPr>
            <p:ph idx="1"/>
          </p:nvPr>
        </p:nvSpPr>
        <p:spPr/>
        <p:txBody>
          <a:bodyPr/>
          <a:lstStyle/>
          <a:p>
            <a:r>
              <a:rPr lang="en-US" sz="2600" dirty="0"/>
              <a:t>In principle, the result of each phase is one or more documents that are </a:t>
            </a:r>
            <a:r>
              <a:rPr lang="en-US" sz="2600" u="sng" dirty="0"/>
              <a:t>approved</a:t>
            </a:r>
            <a:r>
              <a:rPr lang="en-US" sz="2600" dirty="0"/>
              <a:t> (‘</a:t>
            </a:r>
            <a:r>
              <a:rPr lang="en-US" sz="2600" u="sng" dirty="0"/>
              <a:t>signed off</a:t>
            </a:r>
            <a:r>
              <a:rPr lang="en-US" sz="2600" dirty="0"/>
              <a:t>’). The following phase should not start until the previous phase has finished. </a:t>
            </a:r>
          </a:p>
          <a:p>
            <a:pPr lvl="1"/>
            <a:r>
              <a:rPr lang="en-US" sz="2200" dirty="0"/>
              <a:t>In practice, these stages overlap and feed information to each other. </a:t>
            </a:r>
          </a:p>
          <a:p>
            <a:pPr lvl="1"/>
            <a:r>
              <a:rPr lang="en-US" sz="2200" dirty="0"/>
              <a:t>During design, problems with requirements are identified. During coding, design problems are found and so on. </a:t>
            </a:r>
          </a:p>
          <a:p>
            <a:endParaRPr lang="en-US" sz="2600" dirty="0"/>
          </a:p>
          <a:p>
            <a:r>
              <a:rPr lang="en-US" sz="2600" dirty="0"/>
              <a:t>The software process is not a simple linear model but involves </a:t>
            </a:r>
            <a:r>
              <a:rPr lang="en-US" sz="2600" u="sng" dirty="0"/>
              <a:t>feedback</a:t>
            </a:r>
            <a:r>
              <a:rPr lang="en-US" sz="2600" dirty="0"/>
              <a:t> from one phase to another. Documents produced in each phase may then have to be modified to reflect the changes made. </a:t>
            </a:r>
          </a:p>
          <a:p>
            <a:endParaRPr lang="tr-TR" sz="2600" dirty="0"/>
          </a:p>
        </p:txBody>
      </p:sp>
    </p:spTree>
    <p:extLst>
      <p:ext uri="{BB962C8B-B14F-4D97-AF65-F5344CB8AC3E}">
        <p14:creationId xmlns:p14="http://schemas.microsoft.com/office/powerpoint/2010/main" val="3890549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The</a:t>
            </a:r>
            <a:r>
              <a:rPr lang="tr-TR" dirty="0"/>
              <a:t> </a:t>
            </a:r>
            <a:r>
              <a:rPr lang="tr-TR" dirty="0" err="1"/>
              <a:t>Waterfall</a:t>
            </a:r>
            <a:r>
              <a:rPr lang="tr-TR" dirty="0"/>
              <a:t> Model - </a:t>
            </a:r>
            <a:r>
              <a:rPr lang="tr-TR" dirty="0" err="1"/>
              <a:t>Benefits</a:t>
            </a:r>
            <a:endParaRPr lang="tr-TR" dirty="0"/>
          </a:p>
        </p:txBody>
      </p:sp>
      <p:sp>
        <p:nvSpPr>
          <p:cNvPr id="3" name="Content Placeholder 2"/>
          <p:cNvSpPr>
            <a:spLocks noGrp="1"/>
          </p:cNvSpPr>
          <p:nvPr>
            <p:ph idx="1"/>
          </p:nvPr>
        </p:nvSpPr>
        <p:spPr>
          <a:xfrm>
            <a:off x="152400" y="1143000"/>
            <a:ext cx="8458200" cy="5486400"/>
          </a:xfrm>
        </p:spPr>
        <p:txBody>
          <a:bodyPr/>
          <a:lstStyle/>
          <a:p>
            <a:r>
              <a:rPr lang="en-US" sz="2400" dirty="0"/>
              <a:t>The waterfall model is </a:t>
            </a:r>
            <a:r>
              <a:rPr lang="en-US" sz="2400" dirty="0">
                <a:solidFill>
                  <a:schemeClr val="accent2"/>
                </a:solidFill>
              </a:rPr>
              <a:t>consistent with other engineering process models</a:t>
            </a:r>
            <a:r>
              <a:rPr lang="tr-TR" sz="2400" dirty="0"/>
              <a:t>.</a:t>
            </a:r>
          </a:p>
          <a:p>
            <a:endParaRPr lang="tr-TR" sz="700" dirty="0">
              <a:solidFill>
                <a:schemeClr val="accent1"/>
              </a:solidFill>
            </a:endParaRPr>
          </a:p>
          <a:p>
            <a:r>
              <a:rPr lang="tr-TR" sz="2400" dirty="0">
                <a:solidFill>
                  <a:schemeClr val="accent1"/>
                </a:solidFill>
              </a:rPr>
              <a:t>D</a:t>
            </a:r>
            <a:r>
              <a:rPr lang="en-US" sz="2400" dirty="0" err="1">
                <a:solidFill>
                  <a:schemeClr val="accent1"/>
                </a:solidFill>
              </a:rPr>
              <a:t>ocumentation</a:t>
            </a:r>
            <a:r>
              <a:rPr lang="en-US" sz="2400" dirty="0">
                <a:solidFill>
                  <a:schemeClr val="accent1"/>
                </a:solidFill>
              </a:rPr>
              <a:t> </a:t>
            </a:r>
            <a:r>
              <a:rPr lang="en-US" sz="2400" dirty="0">
                <a:solidFill>
                  <a:schemeClr val="tx1">
                    <a:lumMod val="75000"/>
                    <a:lumOff val="25000"/>
                  </a:schemeClr>
                </a:solidFill>
              </a:rPr>
              <a:t>is produced at each phase. </a:t>
            </a:r>
            <a:endParaRPr lang="tr-TR" sz="2400" dirty="0">
              <a:solidFill>
                <a:schemeClr val="tx1">
                  <a:lumMod val="75000"/>
                  <a:lumOff val="25000"/>
                </a:schemeClr>
              </a:solidFill>
            </a:endParaRPr>
          </a:p>
          <a:p>
            <a:pPr lvl="1"/>
            <a:r>
              <a:rPr lang="en-US" sz="2000" dirty="0"/>
              <a:t>This </a:t>
            </a:r>
            <a:r>
              <a:rPr lang="en-US" sz="2000" u="sng" dirty="0"/>
              <a:t>makes the process visible</a:t>
            </a:r>
            <a:r>
              <a:rPr lang="en-US" sz="2000" dirty="0"/>
              <a:t> so managers can monitor progress against the development plan. </a:t>
            </a:r>
          </a:p>
          <a:p>
            <a:endParaRPr lang="tr-TR" sz="700" dirty="0"/>
          </a:p>
          <a:p>
            <a:r>
              <a:rPr lang="en-US" sz="2400" dirty="0"/>
              <a:t>As is </a:t>
            </a:r>
            <a:r>
              <a:rPr lang="en-US" sz="2400" dirty="0">
                <a:solidFill>
                  <a:schemeClr val="accent2"/>
                </a:solidFill>
              </a:rPr>
              <a:t>easier to use a common management model in other engineering projects</a:t>
            </a:r>
            <a:r>
              <a:rPr lang="en-US" sz="2400" dirty="0"/>
              <a:t> for the whole project, software processes based on the waterfall model are still commonly used. </a:t>
            </a:r>
          </a:p>
          <a:p>
            <a:endParaRPr lang="tr-TR" sz="2400" dirty="0"/>
          </a:p>
        </p:txBody>
      </p:sp>
    </p:spTree>
    <p:extLst>
      <p:ext uri="{BB962C8B-B14F-4D97-AF65-F5344CB8AC3E}">
        <p14:creationId xmlns:p14="http://schemas.microsoft.com/office/powerpoint/2010/main" val="4198802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Waterfall</a:t>
            </a:r>
            <a:r>
              <a:rPr lang="tr-TR" dirty="0"/>
              <a:t> Model - </a:t>
            </a:r>
            <a:r>
              <a:rPr lang="tr-TR" dirty="0" err="1"/>
              <a:t>Problems</a:t>
            </a:r>
            <a:endParaRPr lang="tr-TR" dirty="0"/>
          </a:p>
        </p:txBody>
      </p:sp>
      <p:sp>
        <p:nvSpPr>
          <p:cNvPr id="3" name="Content Placeholder 2"/>
          <p:cNvSpPr>
            <a:spLocks noGrp="1"/>
          </p:cNvSpPr>
          <p:nvPr>
            <p:ph idx="1"/>
          </p:nvPr>
        </p:nvSpPr>
        <p:spPr>
          <a:xfrm>
            <a:off x="76200" y="1143000"/>
            <a:ext cx="8991600" cy="5562600"/>
          </a:xfrm>
        </p:spPr>
        <p:txBody>
          <a:bodyPr/>
          <a:lstStyle/>
          <a:p>
            <a:r>
              <a:rPr lang="tr-TR" sz="2400" dirty="0" err="1">
                <a:solidFill>
                  <a:schemeClr val="tx1">
                    <a:lumMod val="75000"/>
                    <a:lumOff val="25000"/>
                  </a:schemeClr>
                </a:solidFill>
              </a:rPr>
              <a:t>It</a:t>
            </a:r>
            <a:r>
              <a:rPr lang="tr-TR" sz="2400" dirty="0">
                <a:solidFill>
                  <a:schemeClr val="tx1">
                    <a:lumMod val="75000"/>
                    <a:lumOff val="25000"/>
                  </a:schemeClr>
                </a:solidFill>
              </a:rPr>
              <a:t> is </a:t>
            </a:r>
            <a:r>
              <a:rPr lang="en-GB" sz="2400" dirty="0" err="1">
                <a:solidFill>
                  <a:schemeClr val="accent2"/>
                </a:solidFill>
              </a:rPr>
              <a:t>difficul</a:t>
            </a:r>
            <a:r>
              <a:rPr lang="tr-TR" sz="2400" dirty="0">
                <a:solidFill>
                  <a:schemeClr val="accent2"/>
                </a:solidFill>
              </a:rPr>
              <a:t>t</a:t>
            </a:r>
            <a:r>
              <a:rPr lang="en-GB" sz="2400" dirty="0">
                <a:solidFill>
                  <a:schemeClr val="accent2"/>
                </a:solidFill>
              </a:rPr>
              <a:t> </a:t>
            </a:r>
            <a:r>
              <a:rPr lang="tr-TR" sz="2400" dirty="0" err="1">
                <a:solidFill>
                  <a:schemeClr val="accent2"/>
                </a:solidFill>
              </a:rPr>
              <a:t>to</a:t>
            </a:r>
            <a:r>
              <a:rPr lang="en-GB" sz="2400" dirty="0">
                <a:solidFill>
                  <a:schemeClr val="accent2"/>
                </a:solidFill>
              </a:rPr>
              <a:t> </a:t>
            </a:r>
            <a:r>
              <a:rPr lang="en-GB" sz="2400" dirty="0" err="1">
                <a:solidFill>
                  <a:schemeClr val="accent2"/>
                </a:solidFill>
              </a:rPr>
              <a:t>accommodat</a:t>
            </a:r>
            <a:r>
              <a:rPr lang="tr-TR" sz="2400" dirty="0">
                <a:solidFill>
                  <a:schemeClr val="accent2"/>
                </a:solidFill>
              </a:rPr>
              <a:t>e</a:t>
            </a:r>
            <a:r>
              <a:rPr lang="en-GB" sz="2400" dirty="0">
                <a:solidFill>
                  <a:schemeClr val="accent2"/>
                </a:solidFill>
              </a:rPr>
              <a:t> change </a:t>
            </a:r>
            <a:r>
              <a:rPr lang="en-GB" sz="2400" dirty="0">
                <a:solidFill>
                  <a:schemeClr val="tx1">
                    <a:lumMod val="75000"/>
                    <a:lumOff val="25000"/>
                  </a:schemeClr>
                </a:solidFill>
              </a:rPr>
              <a:t>after the process is underway. </a:t>
            </a:r>
            <a:endParaRPr lang="tr-TR" sz="2400" dirty="0">
              <a:solidFill>
                <a:schemeClr val="tx1">
                  <a:lumMod val="75000"/>
                  <a:lumOff val="25000"/>
                </a:schemeClr>
              </a:solidFill>
            </a:endParaRPr>
          </a:p>
          <a:p>
            <a:pPr lvl="1"/>
            <a:r>
              <a:rPr lang="tr-TR" sz="2000" dirty="0">
                <a:solidFill>
                  <a:schemeClr val="tx1">
                    <a:lumMod val="75000"/>
                    <a:lumOff val="25000"/>
                  </a:schemeClr>
                </a:solidFill>
              </a:rPr>
              <a:t>A</a:t>
            </a:r>
            <a:r>
              <a:rPr lang="en-GB" sz="2000" dirty="0">
                <a:solidFill>
                  <a:schemeClr val="tx1">
                    <a:lumMod val="75000"/>
                    <a:lumOff val="25000"/>
                  </a:schemeClr>
                </a:solidFill>
              </a:rPr>
              <a:t> phase has to be complete before moving onto the next phase.</a:t>
            </a:r>
          </a:p>
          <a:p>
            <a:endParaRPr lang="tr-TR" sz="2400" dirty="0">
              <a:solidFill>
                <a:schemeClr val="accent2"/>
              </a:solidFill>
            </a:endParaRPr>
          </a:p>
          <a:p>
            <a:r>
              <a:rPr lang="en-GB" sz="2400" dirty="0">
                <a:solidFill>
                  <a:schemeClr val="accent2"/>
                </a:solidFill>
              </a:rPr>
              <a:t>Inflexible partitioning of the project into distinct stages</a:t>
            </a:r>
            <a:r>
              <a:rPr lang="en-GB" sz="2400" dirty="0"/>
              <a:t> makes it difficult to respond to changing customer requirements.</a:t>
            </a:r>
          </a:p>
          <a:p>
            <a:pPr lvl="1"/>
            <a:r>
              <a:rPr lang="en-GB" sz="2000" dirty="0"/>
              <a:t>Few business systems have stable requirements.</a:t>
            </a:r>
          </a:p>
          <a:p>
            <a:endParaRPr lang="tr-TR" sz="2400" dirty="0">
              <a:solidFill>
                <a:schemeClr val="tx1">
                  <a:lumMod val="75000"/>
                  <a:lumOff val="25000"/>
                </a:schemeClr>
              </a:solidFill>
            </a:endParaRPr>
          </a:p>
          <a:p>
            <a:r>
              <a:rPr lang="en-US" sz="2400" dirty="0">
                <a:solidFill>
                  <a:schemeClr val="tx1">
                    <a:lumMod val="75000"/>
                    <a:lumOff val="25000"/>
                  </a:schemeClr>
                </a:solidFill>
              </a:rPr>
              <a:t>For the majority of systems this </a:t>
            </a:r>
            <a:r>
              <a:rPr lang="tr-TR" sz="2400" dirty="0">
                <a:solidFill>
                  <a:schemeClr val="tx1">
                    <a:lumMod val="75000"/>
                    <a:lumOff val="25000"/>
                  </a:schemeClr>
                </a:solidFill>
              </a:rPr>
              <a:t>model</a:t>
            </a:r>
            <a:r>
              <a:rPr lang="en-US" sz="2400" dirty="0">
                <a:solidFill>
                  <a:schemeClr val="tx1">
                    <a:lumMod val="75000"/>
                    <a:lumOff val="25000"/>
                  </a:schemeClr>
                </a:solidFill>
              </a:rPr>
              <a:t> </a:t>
            </a:r>
            <a:r>
              <a:rPr lang="en-US" sz="2400" dirty="0">
                <a:solidFill>
                  <a:schemeClr val="accent2"/>
                </a:solidFill>
              </a:rPr>
              <a:t>does not offer significant cost-benefits</a:t>
            </a:r>
            <a:r>
              <a:rPr lang="en-US" sz="2400" dirty="0">
                <a:solidFill>
                  <a:schemeClr val="tx1">
                    <a:lumMod val="75000"/>
                    <a:lumOff val="25000"/>
                  </a:schemeClr>
                </a:solidFill>
              </a:rPr>
              <a:t> over other approaches to system development. </a:t>
            </a:r>
          </a:p>
        </p:txBody>
      </p:sp>
    </p:spTree>
    <p:extLst>
      <p:ext uri="{BB962C8B-B14F-4D97-AF65-F5344CB8AC3E}">
        <p14:creationId xmlns:p14="http://schemas.microsoft.com/office/powerpoint/2010/main" val="213821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Waterfall</a:t>
            </a:r>
            <a:r>
              <a:rPr lang="tr-TR" dirty="0"/>
              <a:t> Model - </a:t>
            </a:r>
            <a:r>
              <a:rPr lang="tr-TR" dirty="0" err="1"/>
              <a:t>Usage</a:t>
            </a:r>
            <a:endParaRPr lang="tr-TR" dirty="0"/>
          </a:p>
        </p:txBody>
      </p:sp>
      <p:sp>
        <p:nvSpPr>
          <p:cNvPr id="3" name="Content Placeholder 2"/>
          <p:cNvSpPr>
            <a:spLocks noGrp="1"/>
          </p:cNvSpPr>
          <p:nvPr>
            <p:ph idx="1"/>
          </p:nvPr>
        </p:nvSpPr>
        <p:spPr>
          <a:xfrm>
            <a:off x="76200" y="1143000"/>
            <a:ext cx="8686800" cy="5562600"/>
          </a:xfrm>
        </p:spPr>
        <p:txBody>
          <a:bodyPr/>
          <a:lstStyle/>
          <a:p>
            <a:endParaRPr lang="tr-TR" sz="800" dirty="0"/>
          </a:p>
          <a:p>
            <a:r>
              <a:rPr lang="en-US" sz="2800" dirty="0"/>
              <a:t>In principle, the waterfall model should only be used </a:t>
            </a:r>
            <a:r>
              <a:rPr lang="en-US" sz="2800" u="sng" dirty="0"/>
              <a:t>when the requirements are well understood and unlikely to change radically</a:t>
            </a:r>
            <a:r>
              <a:rPr lang="en-US" sz="2800" dirty="0"/>
              <a:t> during system development. </a:t>
            </a:r>
          </a:p>
          <a:p>
            <a:endParaRPr lang="tr-TR" sz="800" dirty="0"/>
          </a:p>
          <a:p>
            <a:r>
              <a:rPr lang="en-GB" sz="2800" dirty="0"/>
              <a:t>The waterfall model is </a:t>
            </a:r>
            <a:r>
              <a:rPr lang="en-GB" sz="2800" dirty="0">
                <a:solidFill>
                  <a:schemeClr val="accent2"/>
                </a:solidFill>
              </a:rPr>
              <a:t>mostly used for large systems engineering projects</a:t>
            </a:r>
            <a:r>
              <a:rPr lang="en-GB" sz="2800" dirty="0"/>
              <a:t> where a system is developed at several sites.</a:t>
            </a:r>
          </a:p>
          <a:p>
            <a:pPr lvl="1"/>
            <a:r>
              <a:rPr lang="en-GB" sz="2400" dirty="0"/>
              <a:t>In those circumstances, the plan-driven nature of the waterfall model helps coordinate the work. </a:t>
            </a:r>
            <a:endParaRPr lang="tr-TR" dirty="0"/>
          </a:p>
          <a:p>
            <a:endParaRPr lang="tr-TR" sz="2800" dirty="0"/>
          </a:p>
        </p:txBody>
      </p:sp>
    </p:spTree>
    <p:extLst>
      <p:ext uri="{BB962C8B-B14F-4D97-AF65-F5344CB8AC3E}">
        <p14:creationId xmlns:p14="http://schemas.microsoft.com/office/powerpoint/2010/main" val="3352471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4876800"/>
            <a:ext cx="7888287" cy="892175"/>
          </a:xfrm>
        </p:spPr>
        <p:txBody>
          <a:bodyPr/>
          <a:lstStyle/>
          <a:p>
            <a:r>
              <a:rPr lang="tr-TR" sz="3600" dirty="0" err="1"/>
              <a:t>Readıng</a:t>
            </a:r>
            <a:r>
              <a:rPr lang="tr-TR" sz="3600" dirty="0"/>
              <a:t> &amp; </a:t>
            </a:r>
            <a:r>
              <a:rPr lang="tr-TR" sz="3600" dirty="0" err="1"/>
              <a:t>summary</a:t>
            </a:r>
            <a:r>
              <a:rPr lang="tr-TR" sz="3600" dirty="0"/>
              <a:t> </a:t>
            </a:r>
            <a:r>
              <a:rPr lang="tr-TR" sz="3600" dirty="0" err="1"/>
              <a:t>assıgnment</a:t>
            </a:r>
            <a:r>
              <a:rPr lang="tr-TR" sz="3600" dirty="0"/>
              <a:t> - 1</a:t>
            </a:r>
          </a:p>
        </p:txBody>
      </p:sp>
      <p:sp>
        <p:nvSpPr>
          <p:cNvPr id="5" name="Text Placeholder 4"/>
          <p:cNvSpPr>
            <a:spLocks noGrp="1"/>
          </p:cNvSpPr>
          <p:nvPr>
            <p:ph type="body" idx="1"/>
          </p:nvPr>
        </p:nvSpPr>
        <p:spPr>
          <a:xfrm>
            <a:off x="712213" y="2209800"/>
            <a:ext cx="7364987" cy="2133599"/>
          </a:xfrm>
        </p:spPr>
        <p:txBody>
          <a:bodyPr/>
          <a:lstStyle/>
          <a:p>
            <a:r>
              <a:rPr lang="tr-TR" sz="2800" dirty="0"/>
              <a:t>Richard H. </a:t>
            </a:r>
            <a:r>
              <a:rPr lang="tr-TR" sz="2800" dirty="0" err="1"/>
              <a:t>Thayer</a:t>
            </a:r>
            <a:r>
              <a:rPr lang="tr-TR" sz="2800" dirty="0"/>
              <a:t>, </a:t>
            </a:r>
            <a:r>
              <a:rPr lang="tr-TR" sz="2800" dirty="0">
                <a:solidFill>
                  <a:schemeClr val="accent2"/>
                </a:solidFill>
              </a:rPr>
              <a:t>Software </a:t>
            </a:r>
            <a:r>
              <a:rPr lang="tr-TR" sz="2800" dirty="0" err="1">
                <a:solidFill>
                  <a:schemeClr val="accent2"/>
                </a:solidFill>
              </a:rPr>
              <a:t>System</a:t>
            </a:r>
            <a:r>
              <a:rPr lang="tr-TR" sz="2800" dirty="0">
                <a:solidFill>
                  <a:schemeClr val="accent2"/>
                </a:solidFill>
              </a:rPr>
              <a:t> </a:t>
            </a:r>
            <a:r>
              <a:rPr lang="tr-TR" sz="2800" dirty="0" err="1">
                <a:solidFill>
                  <a:schemeClr val="accent2"/>
                </a:solidFill>
              </a:rPr>
              <a:t>Engineering</a:t>
            </a:r>
            <a:r>
              <a:rPr lang="tr-TR" sz="2800" dirty="0">
                <a:solidFill>
                  <a:schemeClr val="accent2"/>
                </a:solidFill>
              </a:rPr>
              <a:t>: A </a:t>
            </a:r>
            <a:r>
              <a:rPr lang="tr-TR" sz="2800" dirty="0" err="1">
                <a:solidFill>
                  <a:schemeClr val="accent2"/>
                </a:solidFill>
              </a:rPr>
              <a:t>Tutorial</a:t>
            </a:r>
            <a:r>
              <a:rPr lang="tr-TR" sz="2800" dirty="0"/>
              <a:t>, IEEE </a:t>
            </a:r>
            <a:r>
              <a:rPr lang="tr-TR" sz="2800" dirty="0" err="1"/>
              <a:t>Computer</a:t>
            </a:r>
            <a:r>
              <a:rPr lang="tr-TR" sz="2800" dirty="0"/>
              <a:t>, 2002.</a:t>
            </a:r>
          </a:p>
          <a:p>
            <a:endParaRPr lang="tr-TR" sz="1200" dirty="0"/>
          </a:p>
          <a:p>
            <a:r>
              <a:rPr lang="tr-TR" u="sng" dirty="0"/>
              <a:t>Read &amp; </a:t>
            </a:r>
            <a:r>
              <a:rPr lang="tr-TR" u="sng" dirty="0" err="1"/>
              <a:t>Summarize</a:t>
            </a:r>
            <a:r>
              <a:rPr lang="tr-TR" u="sng" dirty="0"/>
              <a:t> in </a:t>
            </a:r>
            <a:r>
              <a:rPr lang="tr-TR" u="sng" dirty="0" err="1"/>
              <a:t>max</a:t>
            </a:r>
            <a:r>
              <a:rPr lang="tr-TR" u="sng" dirty="0"/>
              <a:t> 2 A4 </a:t>
            </a:r>
            <a:r>
              <a:rPr lang="tr-TR" u="sng" dirty="0" err="1"/>
              <a:t>pages</a:t>
            </a:r>
            <a:r>
              <a:rPr lang="tr-TR" u="sng" dirty="0"/>
              <a:t>.</a:t>
            </a:r>
            <a:endParaRPr lang="en-US" u="sng" dirty="0"/>
          </a:p>
          <a:p>
            <a:r>
              <a:rPr lang="en-US" u="sng" dirty="0"/>
              <a:t>DO NOT COPY AND PASTE!</a:t>
            </a:r>
            <a:endParaRPr lang="tr-TR" u="sng" dirty="0"/>
          </a:p>
          <a:p>
            <a:r>
              <a:rPr lang="tr-TR" dirty="0" smtClean="0"/>
              <a:t>(</a:t>
            </a:r>
            <a:r>
              <a:rPr lang="tr-TR" dirty="0" err="1" smtClean="0"/>
              <a:t>Submit</a:t>
            </a:r>
            <a:r>
              <a:rPr lang="tr-TR" dirty="0" smtClean="0"/>
              <a:t> format </a:t>
            </a:r>
            <a:r>
              <a:rPr lang="tr-TR" dirty="0" err="1" smtClean="0"/>
              <a:t>and</a:t>
            </a:r>
            <a:r>
              <a:rPr lang="tr-TR" dirty="0" smtClean="0"/>
              <a:t> link </a:t>
            </a:r>
            <a:r>
              <a:rPr lang="tr-TR" dirty="0" err="1" smtClean="0"/>
              <a:t>will</a:t>
            </a:r>
            <a:r>
              <a:rPr lang="tr-TR" dirty="0" smtClean="0"/>
              <a:t> be </a:t>
            </a:r>
            <a:r>
              <a:rPr lang="tr-TR" dirty="0" err="1" smtClean="0"/>
              <a:t>provided</a:t>
            </a:r>
            <a:r>
              <a:rPr lang="tr-TR" dirty="0" smtClean="0"/>
              <a:t> </a:t>
            </a:r>
            <a:r>
              <a:rPr lang="tr-TR" dirty="0" err="1" smtClean="0"/>
              <a:t>soon</a:t>
            </a:r>
            <a:r>
              <a:rPr lang="tr-TR" dirty="0" smtClean="0"/>
              <a:t>)</a:t>
            </a:r>
            <a:endParaRPr lang="tr-TR" dirty="0"/>
          </a:p>
          <a:p>
            <a:r>
              <a:rPr lang="tr-TR" dirty="0" err="1"/>
              <a:t>Due</a:t>
            </a:r>
            <a:r>
              <a:rPr lang="tr-TR" dirty="0"/>
              <a:t> </a:t>
            </a:r>
            <a:r>
              <a:rPr lang="tr-TR" dirty="0" err="1"/>
              <a:t>Date</a:t>
            </a:r>
            <a:r>
              <a:rPr lang="tr-TR" dirty="0"/>
              <a:t>: </a:t>
            </a:r>
            <a:r>
              <a:rPr lang="tr-TR" dirty="0" smtClean="0">
                <a:solidFill>
                  <a:schemeClr val="accent2"/>
                </a:solidFill>
              </a:rPr>
              <a:t>11.March.2021</a:t>
            </a:r>
            <a:r>
              <a:rPr lang="tr-TR" dirty="0" smtClean="0"/>
              <a:t> </a:t>
            </a:r>
            <a:r>
              <a:rPr lang="tr-TR" dirty="0"/>
              <a:t>23:59 (</a:t>
            </a:r>
            <a:r>
              <a:rPr lang="tr-TR" dirty="0" err="1"/>
              <a:t>no</a:t>
            </a:r>
            <a:r>
              <a:rPr lang="tr-TR" dirty="0"/>
              <a:t> </a:t>
            </a:r>
            <a:r>
              <a:rPr lang="tr-TR" dirty="0" err="1"/>
              <a:t>extension</a:t>
            </a:r>
            <a:r>
              <a:rPr lang="tr-TR" dirty="0"/>
              <a:t>)</a:t>
            </a:r>
          </a:p>
        </p:txBody>
      </p:sp>
    </p:spTree>
    <p:extLst>
      <p:ext uri="{BB962C8B-B14F-4D97-AF65-F5344CB8AC3E}">
        <p14:creationId xmlns:p14="http://schemas.microsoft.com/office/powerpoint/2010/main" val="3186953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reading…</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6854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a:t>More</a:t>
            </a:r>
            <a:r>
              <a:rPr lang="tr-TR" dirty="0"/>
              <a:t> </a:t>
            </a:r>
            <a:r>
              <a:rPr lang="tr-TR"/>
              <a:t>on Software </a:t>
            </a:r>
            <a:r>
              <a:rPr lang="tr-TR" dirty="0" err="1"/>
              <a:t>Quality</a:t>
            </a:r>
            <a:r>
              <a:rPr lang="tr-TR" dirty="0"/>
              <a:t> </a:t>
            </a:r>
            <a:r>
              <a:rPr lang="tr-TR" dirty="0" err="1"/>
              <a:t>Attributes</a:t>
            </a:r>
            <a:endParaRPr lang="en-US" dirty="0"/>
          </a:p>
        </p:txBody>
      </p:sp>
      <p:pic>
        <p:nvPicPr>
          <p:cNvPr id="6" name="Picture 2"/>
          <p:cNvPicPr>
            <a:picLocks noChangeAspect="1"/>
          </p:cNvPicPr>
          <p:nvPr/>
        </p:nvPicPr>
        <p:blipFill>
          <a:blip r:embed="rId2"/>
          <a:stretch>
            <a:fillRect/>
          </a:stretch>
        </p:blipFill>
        <p:spPr>
          <a:xfrm>
            <a:off x="228600" y="1143000"/>
            <a:ext cx="8591071" cy="5410200"/>
          </a:xfrm>
          <a:prstGeom prst="rect">
            <a:avLst/>
          </a:prstGeom>
        </p:spPr>
      </p:pic>
    </p:spTree>
    <p:extLst>
      <p:ext uri="{BB962C8B-B14F-4D97-AF65-F5344CB8AC3E}">
        <p14:creationId xmlns:p14="http://schemas.microsoft.com/office/powerpoint/2010/main" val="12735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in Modern World</a:t>
            </a:r>
          </a:p>
        </p:txBody>
      </p:sp>
      <p:sp>
        <p:nvSpPr>
          <p:cNvPr id="3" name="Content Placeholder 2"/>
          <p:cNvSpPr>
            <a:spLocks noGrp="1"/>
          </p:cNvSpPr>
          <p:nvPr>
            <p:ph idx="1"/>
          </p:nvPr>
        </p:nvSpPr>
        <p:spPr/>
        <p:txBody>
          <a:bodyPr/>
          <a:lstStyle/>
          <a:p>
            <a:r>
              <a:rPr lang="en-US" sz="2800" dirty="0"/>
              <a:t>We can’t run the modern world without software. </a:t>
            </a:r>
          </a:p>
          <a:p>
            <a:pPr lvl="1"/>
            <a:r>
              <a:rPr lang="en-US" sz="2400" dirty="0">
                <a:solidFill>
                  <a:schemeClr val="accent2"/>
                </a:solidFill>
              </a:rPr>
              <a:t>National infrastructures and utilities</a:t>
            </a:r>
            <a:r>
              <a:rPr lang="en-US" sz="2400" dirty="0"/>
              <a:t> are controlled by computer-based systems </a:t>
            </a:r>
          </a:p>
          <a:p>
            <a:pPr lvl="1"/>
            <a:r>
              <a:rPr lang="en-US" sz="2400" dirty="0">
                <a:solidFill>
                  <a:schemeClr val="accent2"/>
                </a:solidFill>
              </a:rPr>
              <a:t>Most electrical products </a:t>
            </a:r>
            <a:r>
              <a:rPr lang="en-US" sz="2400" dirty="0"/>
              <a:t>include a computer and controlling software</a:t>
            </a:r>
          </a:p>
          <a:p>
            <a:pPr lvl="1"/>
            <a:r>
              <a:rPr lang="en-US" sz="2400" dirty="0">
                <a:solidFill>
                  <a:schemeClr val="accent2"/>
                </a:solidFill>
              </a:rPr>
              <a:t>Industrial manufacturing and distribution </a:t>
            </a:r>
            <a:r>
              <a:rPr lang="en-US" sz="2400" dirty="0"/>
              <a:t>is completely computerized, as is the financial system. </a:t>
            </a:r>
          </a:p>
          <a:p>
            <a:pPr lvl="1"/>
            <a:r>
              <a:rPr lang="en-US" sz="2400" dirty="0">
                <a:solidFill>
                  <a:schemeClr val="accent2"/>
                </a:solidFill>
              </a:rPr>
              <a:t>Entertainment, </a:t>
            </a:r>
            <a:r>
              <a:rPr lang="en-US" sz="2400" dirty="0"/>
              <a:t>including the music industry, computer games, and film and television, is software intensive</a:t>
            </a:r>
            <a:endParaRPr lang="tr-TR" sz="2400" dirty="0"/>
          </a:p>
        </p:txBody>
      </p:sp>
    </p:spTree>
    <p:extLst>
      <p:ext uri="{BB962C8B-B14F-4D97-AF65-F5344CB8AC3E}">
        <p14:creationId xmlns:p14="http://schemas.microsoft.com/office/powerpoint/2010/main" val="37916600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r>
              <a:rPr lang="en-US" sz="2800" dirty="0"/>
              <a:t>There are many different types of application including: </a:t>
            </a:r>
          </a:p>
          <a:p>
            <a:pPr lvl="1"/>
            <a:r>
              <a:rPr lang="en-US" sz="2400" i="1" dirty="0">
                <a:solidFill>
                  <a:srgbClr val="558ED5"/>
                </a:solidFill>
              </a:rPr>
              <a:t>Stand-alone applications </a:t>
            </a:r>
            <a:r>
              <a:rPr lang="en-US" sz="2400" dirty="0"/>
              <a:t>These are application systems that run on a local computer, such as a PC. </a:t>
            </a:r>
            <a:endParaRPr lang="tr-TR" sz="2400" dirty="0"/>
          </a:p>
          <a:p>
            <a:pPr lvl="2"/>
            <a:r>
              <a:rPr lang="en-US" sz="2000" dirty="0"/>
              <a:t>They include all necessary functionality and do not need to be connected to a network. </a:t>
            </a:r>
            <a:endParaRPr lang="tr-TR" sz="2000" dirty="0"/>
          </a:p>
          <a:p>
            <a:pPr lvl="2"/>
            <a:r>
              <a:rPr lang="en-US" sz="2000" dirty="0"/>
              <a:t>Examples of such applications are office applications on a PC, CAD programs, photo manipulation software, etc. </a:t>
            </a:r>
          </a:p>
        </p:txBody>
      </p:sp>
    </p:spTree>
    <p:extLst>
      <p:ext uri="{BB962C8B-B14F-4D97-AF65-F5344CB8AC3E}">
        <p14:creationId xmlns:p14="http://schemas.microsoft.com/office/powerpoint/2010/main" val="4063644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solidFill>
                  <a:srgbClr val="558ED5"/>
                </a:solidFill>
              </a:rPr>
              <a:t>Interactive transaction-based applications </a:t>
            </a:r>
            <a:r>
              <a:rPr lang="en-US" sz="2400" dirty="0"/>
              <a:t>These are applications that execute on a remote computer and that are accessed by users from their own PCs or terminals. </a:t>
            </a:r>
            <a:endParaRPr lang="tr-TR" sz="2400" dirty="0"/>
          </a:p>
          <a:p>
            <a:pPr lvl="2"/>
            <a:r>
              <a:rPr lang="tr-TR" sz="2000" dirty="0"/>
              <a:t>T</a:t>
            </a:r>
            <a:r>
              <a:rPr lang="en-US" sz="2000" dirty="0" err="1"/>
              <a:t>hese</a:t>
            </a:r>
            <a:r>
              <a:rPr lang="en-US" sz="2000" dirty="0"/>
              <a:t> include web applications such as e-commerce applications where you can interact with a remote system to buy goods and services. </a:t>
            </a:r>
            <a:endParaRPr lang="tr-TR" sz="2000" dirty="0"/>
          </a:p>
          <a:p>
            <a:pPr lvl="2"/>
            <a:r>
              <a:rPr lang="en-US" sz="2000" dirty="0"/>
              <a:t>This class of application also includes business systems, where a business provides access to its systems through a web browser or special-purpose client program and cloud-based services, such as mail and photo sharing. </a:t>
            </a:r>
            <a:endParaRPr lang="tr-TR" sz="2000" dirty="0"/>
          </a:p>
          <a:p>
            <a:pPr lvl="2"/>
            <a:r>
              <a:rPr lang="en-US" sz="2000" dirty="0"/>
              <a:t>Interactive applications often incorporate a large data store that is accessed and updated in each transaction. </a:t>
            </a:r>
            <a:endParaRPr lang="en-US" dirty="0"/>
          </a:p>
        </p:txBody>
      </p:sp>
    </p:spTree>
    <p:extLst>
      <p:ext uri="{BB962C8B-B14F-4D97-AF65-F5344CB8AC3E}">
        <p14:creationId xmlns:p14="http://schemas.microsoft.com/office/powerpoint/2010/main" val="2309285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solidFill>
                  <a:srgbClr val="558ED5"/>
                </a:solidFill>
              </a:rPr>
              <a:t>Embedded control systems </a:t>
            </a:r>
            <a:r>
              <a:rPr lang="en-US" sz="2400" dirty="0"/>
              <a:t>These are software control systems that control and manage hardware devices. </a:t>
            </a:r>
            <a:endParaRPr lang="tr-TR" sz="2400" dirty="0"/>
          </a:p>
          <a:p>
            <a:pPr lvl="2"/>
            <a:r>
              <a:rPr lang="en-US" sz="2000" dirty="0"/>
              <a:t>Numerically, there are probably more embedded systems than any other type of system. </a:t>
            </a:r>
            <a:endParaRPr lang="tr-TR" sz="2000" dirty="0"/>
          </a:p>
          <a:p>
            <a:pPr lvl="2"/>
            <a:r>
              <a:rPr lang="en-US" sz="2000" dirty="0"/>
              <a:t>Examples of embedded systems include the software in a mobile (cell) phone, software that controls anti-lock braking in a car, and software in a microwave oven to control the cooking process.</a:t>
            </a:r>
            <a:endParaRPr lang="en-US" dirty="0"/>
          </a:p>
        </p:txBody>
      </p:sp>
    </p:spTree>
    <p:extLst>
      <p:ext uri="{BB962C8B-B14F-4D97-AF65-F5344CB8AC3E}">
        <p14:creationId xmlns:p14="http://schemas.microsoft.com/office/powerpoint/2010/main" val="1393219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p>
          <a:p>
            <a:pPr lvl="1"/>
            <a:r>
              <a:rPr lang="en-US" sz="2400" i="1" dirty="0">
                <a:solidFill>
                  <a:srgbClr val="558ED5"/>
                </a:solidFill>
              </a:rPr>
              <a:t>Batch processing systems </a:t>
            </a:r>
            <a:r>
              <a:rPr lang="en-US" sz="2400" dirty="0"/>
              <a:t>These are business systems that are designed to process data in large batches. </a:t>
            </a:r>
            <a:endParaRPr lang="tr-TR" sz="2400" dirty="0"/>
          </a:p>
          <a:p>
            <a:pPr lvl="2"/>
            <a:r>
              <a:rPr lang="en-US" sz="2000" dirty="0"/>
              <a:t>They process large numbers of individual inputs to create corresponding outputs. </a:t>
            </a:r>
            <a:endParaRPr lang="tr-TR" sz="2000" dirty="0"/>
          </a:p>
          <a:p>
            <a:pPr lvl="2"/>
            <a:r>
              <a:rPr lang="en-US" sz="2000" dirty="0"/>
              <a:t>Examples of batch systems include periodic billing systems, such as phone billing systems, and salary payment systems. </a:t>
            </a:r>
            <a:endParaRPr lang="en-US" dirty="0"/>
          </a:p>
        </p:txBody>
      </p:sp>
    </p:spTree>
    <p:extLst>
      <p:ext uri="{BB962C8B-B14F-4D97-AF65-F5344CB8AC3E}">
        <p14:creationId xmlns:p14="http://schemas.microsoft.com/office/powerpoint/2010/main" val="247311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endParaRPr lang="tr-TR" sz="2400" i="1" dirty="0"/>
          </a:p>
          <a:p>
            <a:pPr lvl="1"/>
            <a:r>
              <a:rPr lang="en-US" sz="2400" i="1" dirty="0"/>
              <a:t>Batch processing systems</a:t>
            </a:r>
          </a:p>
          <a:p>
            <a:pPr lvl="1"/>
            <a:r>
              <a:rPr lang="en-US" sz="2400" i="1" dirty="0">
                <a:solidFill>
                  <a:srgbClr val="558ED5"/>
                </a:solidFill>
              </a:rPr>
              <a:t>Entertainment systems </a:t>
            </a:r>
            <a:r>
              <a:rPr lang="en-US" sz="2400" dirty="0"/>
              <a:t>These are systems that are primarily for personal use and which are intended to entertain the user. </a:t>
            </a:r>
            <a:endParaRPr lang="tr-TR" sz="2400" dirty="0"/>
          </a:p>
          <a:p>
            <a:pPr lvl="2"/>
            <a:r>
              <a:rPr lang="en-US" sz="2000" dirty="0"/>
              <a:t>Most of these systems are games of one kind or another. </a:t>
            </a:r>
            <a:endParaRPr lang="tr-TR" sz="2000" dirty="0"/>
          </a:p>
          <a:p>
            <a:pPr lvl="2"/>
            <a:r>
              <a:rPr lang="en-US" sz="2000" dirty="0"/>
              <a:t>The quality of the user interaction offered is the most important distinguishing characteristic of entertainment systems. </a:t>
            </a:r>
          </a:p>
        </p:txBody>
      </p:sp>
    </p:spTree>
    <p:extLst>
      <p:ext uri="{BB962C8B-B14F-4D97-AF65-F5344CB8AC3E}">
        <p14:creationId xmlns:p14="http://schemas.microsoft.com/office/powerpoint/2010/main" val="3593747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endParaRPr lang="tr-TR" sz="2400" i="1" dirty="0"/>
          </a:p>
          <a:p>
            <a:pPr lvl="1"/>
            <a:r>
              <a:rPr lang="en-US" sz="2400" i="1" dirty="0"/>
              <a:t>Batch processing systems</a:t>
            </a:r>
          </a:p>
          <a:p>
            <a:pPr lvl="1"/>
            <a:r>
              <a:rPr lang="en-US" sz="2400" i="1" dirty="0"/>
              <a:t>Entertainment systems </a:t>
            </a:r>
            <a:endParaRPr lang="tr-TR" sz="2400" i="1" dirty="0"/>
          </a:p>
          <a:p>
            <a:pPr lvl="1"/>
            <a:r>
              <a:rPr lang="en-US" sz="2400" i="1" dirty="0">
                <a:solidFill>
                  <a:schemeClr val="accent1"/>
                </a:solidFill>
              </a:rPr>
              <a:t>Systems for modeling and simulation </a:t>
            </a:r>
            <a:r>
              <a:rPr lang="en-US" sz="2400" dirty="0"/>
              <a:t>These are systems that are developed by scientists and engineers to model physical processes or situations, which include many, separate, interacting objects. </a:t>
            </a:r>
            <a:endParaRPr lang="tr-TR" sz="2400" dirty="0"/>
          </a:p>
          <a:p>
            <a:pPr lvl="2"/>
            <a:r>
              <a:rPr lang="en-US" sz="2000" dirty="0"/>
              <a:t>These are often computationally intensive and require high-performance parallel systems for execution. </a:t>
            </a:r>
          </a:p>
        </p:txBody>
      </p:sp>
    </p:spTree>
    <p:extLst>
      <p:ext uri="{BB962C8B-B14F-4D97-AF65-F5344CB8AC3E}">
        <p14:creationId xmlns:p14="http://schemas.microsoft.com/office/powerpoint/2010/main" val="1646593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endParaRPr lang="tr-TR" sz="2400" i="1" dirty="0"/>
          </a:p>
          <a:p>
            <a:pPr lvl="1"/>
            <a:r>
              <a:rPr lang="en-US" sz="2400" i="1" dirty="0"/>
              <a:t>Batch processing systems</a:t>
            </a:r>
          </a:p>
          <a:p>
            <a:pPr lvl="1"/>
            <a:r>
              <a:rPr lang="en-US" sz="2400" i="1" dirty="0"/>
              <a:t>Entertainment systems </a:t>
            </a:r>
            <a:endParaRPr lang="tr-TR" sz="2400" i="1" dirty="0"/>
          </a:p>
          <a:p>
            <a:pPr lvl="1"/>
            <a:r>
              <a:rPr lang="en-US" sz="2400" i="1" dirty="0"/>
              <a:t>Systems for modeling and simulation </a:t>
            </a:r>
            <a:endParaRPr lang="tr-TR" sz="2400" i="1" dirty="0"/>
          </a:p>
          <a:p>
            <a:pPr lvl="1"/>
            <a:r>
              <a:rPr lang="en-US" sz="2400" i="1" dirty="0">
                <a:solidFill>
                  <a:schemeClr val="accent1"/>
                </a:solidFill>
              </a:rPr>
              <a:t>Data collection systems</a:t>
            </a:r>
            <a:r>
              <a:rPr lang="en-US" sz="2400" i="1" dirty="0"/>
              <a:t> </a:t>
            </a:r>
            <a:r>
              <a:rPr lang="en-US" sz="2400" dirty="0"/>
              <a:t>These are systems that collect data from their environment using a set of sensors and send that data to other systems for processing. </a:t>
            </a:r>
            <a:endParaRPr lang="tr-TR" sz="2400" dirty="0"/>
          </a:p>
          <a:p>
            <a:pPr lvl="2"/>
            <a:r>
              <a:rPr lang="en-US" sz="2000" dirty="0"/>
              <a:t>The software has to interact with sensors and often is installed in a hostile environment such as inside an engine or in a remote location. </a:t>
            </a:r>
          </a:p>
        </p:txBody>
      </p:sp>
    </p:spTree>
    <p:extLst>
      <p:ext uri="{BB962C8B-B14F-4D97-AF65-F5344CB8AC3E}">
        <p14:creationId xmlns:p14="http://schemas.microsoft.com/office/powerpoint/2010/main" val="3389878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p>
          <a:p>
            <a:pPr lvl="1"/>
            <a:r>
              <a:rPr lang="en-US" sz="2400" i="1" dirty="0"/>
              <a:t>Batch processing systems</a:t>
            </a:r>
          </a:p>
          <a:p>
            <a:pPr lvl="1"/>
            <a:r>
              <a:rPr lang="en-US" sz="2400" i="1" dirty="0"/>
              <a:t>Entertainment systems </a:t>
            </a:r>
          </a:p>
          <a:p>
            <a:pPr lvl="1"/>
            <a:r>
              <a:rPr lang="en-US" sz="2400" i="1" dirty="0"/>
              <a:t>Systems for modeling and simulation </a:t>
            </a:r>
          </a:p>
          <a:p>
            <a:pPr lvl="1"/>
            <a:r>
              <a:rPr lang="en-US" sz="2400" i="1" dirty="0"/>
              <a:t>Data collection systems </a:t>
            </a:r>
          </a:p>
          <a:p>
            <a:pPr lvl="1"/>
            <a:r>
              <a:rPr lang="en-US" sz="2400" i="1" dirty="0">
                <a:solidFill>
                  <a:srgbClr val="558ED5"/>
                </a:solidFill>
              </a:rPr>
              <a:t>Systems of systems </a:t>
            </a:r>
            <a:r>
              <a:rPr lang="en-US" sz="2400" dirty="0"/>
              <a:t>These are systems that are composed of a number of other software systems. </a:t>
            </a:r>
            <a:endParaRPr lang="tr-TR" sz="2400" dirty="0"/>
          </a:p>
          <a:p>
            <a:pPr lvl="2"/>
            <a:r>
              <a:rPr lang="en-US" sz="2000" dirty="0"/>
              <a:t>Some of these may be generic software products, such as a spreadsheet program. Other systems in the assembly may be specially written for that environment. </a:t>
            </a:r>
          </a:p>
        </p:txBody>
      </p:sp>
    </p:spTree>
    <p:extLst>
      <p:ext uri="{BB962C8B-B14F-4D97-AF65-F5344CB8AC3E}">
        <p14:creationId xmlns:p14="http://schemas.microsoft.com/office/powerpoint/2010/main" val="1814296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Case </a:t>
            </a:r>
            <a:r>
              <a:rPr lang="tr-TR" dirty="0" err="1"/>
              <a:t>Studies</a:t>
            </a:r>
            <a:r>
              <a:rPr lang="tr-TR" dirty="0"/>
              <a:t> – </a:t>
            </a:r>
            <a:r>
              <a:rPr lang="en-US" dirty="0"/>
              <a:t>Three types of systems</a:t>
            </a:r>
            <a:r>
              <a:rPr lang="tr-TR" dirty="0"/>
              <a:t> *</a:t>
            </a:r>
            <a:br>
              <a:rPr lang="tr-TR" dirty="0"/>
            </a:br>
            <a:r>
              <a:rPr lang="tr-TR" sz="2000" b="0" i="1" dirty="0"/>
              <a:t>( * </a:t>
            </a:r>
            <a:r>
              <a:rPr lang="tr-TR" sz="2000" b="0" i="1" dirty="0" err="1"/>
              <a:t>Refer</a:t>
            </a:r>
            <a:r>
              <a:rPr lang="tr-TR" sz="2000" b="0" i="1" dirty="0"/>
              <a:t> </a:t>
            </a:r>
            <a:r>
              <a:rPr lang="tr-TR" sz="2000" b="0" i="1" dirty="0" err="1"/>
              <a:t>to</a:t>
            </a:r>
            <a:r>
              <a:rPr lang="tr-TR" sz="2000" b="0" i="1" dirty="0"/>
              <a:t> </a:t>
            </a:r>
            <a:r>
              <a:rPr lang="tr-TR" sz="2000" b="0" i="1" dirty="0" err="1"/>
              <a:t>case</a:t>
            </a:r>
            <a:r>
              <a:rPr lang="tr-TR" sz="2000" b="0" i="1" dirty="0"/>
              <a:t> </a:t>
            </a:r>
            <a:r>
              <a:rPr lang="tr-TR" sz="2000" b="0" i="1" dirty="0" err="1"/>
              <a:t>studies</a:t>
            </a:r>
            <a:r>
              <a:rPr lang="tr-TR" sz="2000" b="0" i="1" dirty="0"/>
              <a:t> in </a:t>
            </a:r>
            <a:r>
              <a:rPr lang="tr-TR" sz="2000" b="0" i="1" dirty="0" err="1"/>
              <a:t>Sec</a:t>
            </a:r>
            <a:r>
              <a:rPr lang="tr-TR" sz="2000" b="0" i="1" dirty="0"/>
              <a:t> 1.3 </a:t>
            </a:r>
            <a:r>
              <a:rPr lang="tr-TR" sz="2000" b="0" i="1" dirty="0" err="1"/>
              <a:t>for</a:t>
            </a:r>
            <a:r>
              <a:rPr lang="tr-TR" sz="2000" b="0" i="1" dirty="0"/>
              <a:t> </a:t>
            </a:r>
            <a:r>
              <a:rPr lang="tr-TR" sz="2000" b="0" i="1" dirty="0" err="1"/>
              <a:t>more</a:t>
            </a:r>
            <a:r>
              <a:rPr lang="tr-TR" sz="2000" b="0" i="1" dirty="0"/>
              <a:t> </a:t>
            </a:r>
            <a:r>
              <a:rPr lang="tr-TR" sz="2000" b="0" i="1" dirty="0" err="1"/>
              <a:t>details</a:t>
            </a:r>
            <a:r>
              <a:rPr lang="tr-TR" sz="2000" b="0" i="1" dirty="0"/>
              <a:t>)</a:t>
            </a:r>
          </a:p>
        </p:txBody>
      </p:sp>
      <p:sp>
        <p:nvSpPr>
          <p:cNvPr id="3" name="Content Placeholder 2"/>
          <p:cNvSpPr>
            <a:spLocks noGrp="1"/>
          </p:cNvSpPr>
          <p:nvPr>
            <p:ph idx="1"/>
          </p:nvPr>
        </p:nvSpPr>
        <p:spPr>
          <a:xfrm>
            <a:off x="152400" y="1143000"/>
            <a:ext cx="8915400" cy="5410200"/>
          </a:xfrm>
        </p:spPr>
        <p:txBody>
          <a:bodyPr/>
          <a:lstStyle/>
          <a:p>
            <a:r>
              <a:rPr lang="en-US" sz="2400" i="1" dirty="0">
                <a:solidFill>
                  <a:schemeClr val="tx2">
                    <a:lumMod val="60000"/>
                    <a:lumOff val="40000"/>
                  </a:schemeClr>
                </a:solidFill>
              </a:rPr>
              <a:t>An embedded system </a:t>
            </a:r>
            <a:r>
              <a:rPr lang="en-US" sz="2400" dirty="0"/>
              <a:t>This is a system where the software controls a hardware (medical) device and is embedded in that device. Issues in embedded systems typically include physical size, responsiveness, power management, etc. / </a:t>
            </a:r>
            <a:r>
              <a:rPr lang="en-US" sz="2000" dirty="0">
                <a:solidFill>
                  <a:schemeClr val="accent2"/>
                </a:solidFill>
                <a:cs typeface="Arial" charset="0"/>
              </a:rPr>
              <a:t>Insulin pump control system</a:t>
            </a:r>
          </a:p>
          <a:p>
            <a:r>
              <a:rPr lang="en-US" sz="2400" i="1" dirty="0">
                <a:solidFill>
                  <a:srgbClr val="558ED5"/>
                </a:solidFill>
              </a:rPr>
              <a:t>An information system </a:t>
            </a:r>
            <a:r>
              <a:rPr lang="en-US" sz="2400" dirty="0"/>
              <a:t>This is a system whose primary purpose is to manage and provide access to a database of information. Issues in information systems include security, usability, privacy, and maintaining data integrity. / </a:t>
            </a:r>
            <a:r>
              <a:rPr lang="en-US" sz="2000" dirty="0">
                <a:solidFill>
                  <a:schemeClr val="accent2"/>
                </a:solidFill>
                <a:cs typeface="Arial" charset="0"/>
              </a:rPr>
              <a:t>Medical records system</a:t>
            </a:r>
          </a:p>
          <a:p>
            <a:pPr marL="342900" lvl="1" indent="-342900">
              <a:spcAft>
                <a:spcPct val="30000"/>
              </a:spcAft>
              <a:buClr>
                <a:schemeClr val="folHlink"/>
              </a:buClr>
              <a:buSzPct val="60000"/>
            </a:pPr>
            <a:r>
              <a:rPr lang="en-US" sz="2400" i="1" dirty="0">
                <a:solidFill>
                  <a:srgbClr val="558ED5"/>
                </a:solidFill>
              </a:rPr>
              <a:t>A sensor-based data collection system </a:t>
            </a:r>
            <a:r>
              <a:rPr lang="en-US" sz="2400" dirty="0"/>
              <a:t>This is a system whose primary purpose is to collect data from a set of sensors and process that data in some way. The key requirements of such systems are reliability, even in hostile environmental conditions, and maintainability. / </a:t>
            </a:r>
            <a:r>
              <a:rPr lang="en-US" sz="2000" dirty="0">
                <a:solidFill>
                  <a:schemeClr val="accent2"/>
                </a:solidFill>
              </a:rPr>
              <a:t>Wilderness weather station</a:t>
            </a:r>
            <a:endParaRPr lang="en-US" sz="2000" dirty="0"/>
          </a:p>
        </p:txBody>
      </p:sp>
    </p:spTree>
    <p:extLst>
      <p:ext uri="{BB962C8B-B14F-4D97-AF65-F5344CB8AC3E}">
        <p14:creationId xmlns:p14="http://schemas.microsoft.com/office/powerpoint/2010/main" val="164032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27335" y="76200"/>
            <a:ext cx="4577188" cy="762000"/>
          </a:xfrm>
        </p:spPr>
        <p:txBody>
          <a:bodyPr/>
          <a:lstStyle/>
          <a:p>
            <a:pPr algn="r"/>
            <a:r>
              <a:rPr lang="tr-TR" sz="2400" dirty="0"/>
              <a:t>Software in Modern World: </a:t>
            </a:r>
            <a:br>
              <a:rPr lang="tr-TR" sz="2400" dirty="0"/>
            </a:br>
            <a:r>
              <a:rPr lang="tr-TR" sz="2800" dirty="0" err="1"/>
              <a:t>Examples</a:t>
            </a:r>
            <a:endParaRPr lang="en-US" sz="2800" dirty="0"/>
          </a:p>
        </p:txBody>
      </p:sp>
      <p:pic>
        <p:nvPicPr>
          <p:cNvPr id="4" name="Resim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394" y="0"/>
            <a:ext cx="4411205" cy="3538059"/>
          </a:xfrm>
          <a:prstGeom prst="rect">
            <a:avLst/>
          </a:prstGeom>
        </p:spPr>
      </p:pic>
      <p:pic>
        <p:nvPicPr>
          <p:cNvPr id="6" name="Resim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6604" y="3657600"/>
            <a:ext cx="4060596" cy="3151022"/>
          </a:xfrm>
          <a:prstGeom prst="rect">
            <a:avLst/>
          </a:prstGeom>
        </p:spPr>
      </p:pic>
      <p:pic>
        <p:nvPicPr>
          <p:cNvPr id="7" name="Resim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48200" y="3580351"/>
            <a:ext cx="4310481" cy="3232861"/>
          </a:xfrm>
          <a:prstGeom prst="rect">
            <a:avLst/>
          </a:prstGeom>
        </p:spPr>
      </p:pic>
      <p:pic>
        <p:nvPicPr>
          <p:cNvPr id="8" name="Resim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57887" y="925351"/>
            <a:ext cx="5046636" cy="2275049"/>
          </a:xfrm>
          <a:prstGeom prst="rect">
            <a:avLst/>
          </a:prstGeom>
        </p:spPr>
      </p:pic>
    </p:spTree>
    <p:extLst>
      <p:ext uri="{BB962C8B-B14F-4D97-AF65-F5344CB8AC3E}">
        <p14:creationId xmlns:p14="http://schemas.microsoft.com/office/powerpoint/2010/main" val="19068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 calcmode="lin" valueType="num">
                                      <p:cBhvr>
                                        <p:cTn id="24" dur="1000" fill="hold"/>
                                        <p:tgtEl>
                                          <p:spTgt spid="6"/>
                                        </p:tgtEl>
                                        <p:attrNameLst>
                                          <p:attrName>style.rotation</p:attrName>
                                        </p:attrNameLst>
                                      </p:cBhvr>
                                      <p:tavLst>
                                        <p:tav tm="0">
                                          <p:val>
                                            <p:fltVal val="90"/>
                                          </p:val>
                                        </p:tav>
                                        <p:tav tm="100000">
                                          <p:val>
                                            <p:fltVal val="0"/>
                                          </p:val>
                                        </p:tav>
                                      </p:tavLst>
                                    </p:anim>
                                    <p:animEffect transition="in" filter="fade">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Challenges</a:t>
            </a:r>
            <a:endParaRPr lang="en-US" dirty="0"/>
          </a:p>
        </p:txBody>
      </p:sp>
      <p:sp>
        <p:nvSpPr>
          <p:cNvPr id="3" name="İçerik Yer Tutucusu 2"/>
          <p:cNvSpPr>
            <a:spLocks noGrp="1"/>
          </p:cNvSpPr>
          <p:nvPr>
            <p:ph idx="1"/>
          </p:nvPr>
        </p:nvSpPr>
        <p:spPr/>
        <p:txBody>
          <a:bodyPr/>
          <a:lstStyle/>
          <a:p>
            <a:r>
              <a:rPr lang="tr-TR" dirty="0" err="1"/>
              <a:t>Characteristics</a:t>
            </a:r>
            <a:r>
              <a:rPr lang="tr-TR" dirty="0"/>
              <a:t> of software:</a:t>
            </a:r>
          </a:p>
          <a:p>
            <a:pPr lvl="1"/>
            <a:r>
              <a:rPr lang="tr-TR" dirty="0" err="1"/>
              <a:t>Intangible</a:t>
            </a:r>
            <a:r>
              <a:rPr lang="tr-TR" dirty="0"/>
              <a:t> (</a:t>
            </a:r>
            <a:r>
              <a:rPr lang="tr-TR" dirty="0" err="1"/>
              <a:t>abstract</a:t>
            </a:r>
            <a:r>
              <a:rPr lang="tr-TR" dirty="0"/>
              <a:t>)</a:t>
            </a:r>
          </a:p>
          <a:p>
            <a:pPr lvl="1"/>
            <a:r>
              <a:rPr lang="tr-TR" dirty="0" err="1"/>
              <a:t>Changeable</a:t>
            </a:r>
            <a:endParaRPr lang="tr-TR" dirty="0"/>
          </a:p>
          <a:p>
            <a:pPr lvl="1"/>
            <a:endParaRPr lang="tr-TR" dirty="0"/>
          </a:p>
          <a:p>
            <a:r>
              <a:rPr lang="tr-TR" dirty="0" err="1"/>
              <a:t>Characteristics</a:t>
            </a:r>
            <a:r>
              <a:rPr lang="tr-TR" dirty="0"/>
              <a:t> of software </a:t>
            </a:r>
            <a:r>
              <a:rPr lang="tr-TR" dirty="0" err="1"/>
              <a:t>development</a:t>
            </a:r>
            <a:r>
              <a:rPr lang="tr-TR" dirty="0"/>
              <a:t>:</a:t>
            </a:r>
          </a:p>
          <a:p>
            <a:pPr lvl="1"/>
            <a:r>
              <a:rPr lang="tr-TR" dirty="0"/>
              <a:t>Human-</a:t>
            </a:r>
            <a:r>
              <a:rPr lang="tr-TR" dirty="0" err="1"/>
              <a:t>intensive</a:t>
            </a:r>
            <a:endParaRPr lang="tr-TR" dirty="0"/>
          </a:p>
          <a:p>
            <a:pPr lvl="1"/>
            <a:r>
              <a:rPr lang="tr-TR" dirty="0"/>
              <a:t>Multi-</a:t>
            </a:r>
            <a:r>
              <a:rPr lang="tr-TR" dirty="0" err="1"/>
              <a:t>disciplinary</a:t>
            </a:r>
            <a:endParaRPr lang="en-US" dirty="0"/>
          </a:p>
        </p:txBody>
      </p:sp>
    </p:spTree>
    <p:extLst>
      <p:ext uri="{BB962C8B-B14F-4D97-AF65-F5344CB8AC3E}">
        <p14:creationId xmlns:p14="http://schemas.microsoft.com/office/powerpoint/2010/main" val="126631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Failures</a:t>
            </a:r>
            <a:r>
              <a:rPr lang="tr-TR" dirty="0"/>
              <a:t> – Main </a:t>
            </a:r>
            <a:r>
              <a:rPr lang="tr-TR" dirty="0" err="1"/>
              <a:t>Reasons</a:t>
            </a:r>
            <a:endParaRPr lang="tr-TR" dirty="0"/>
          </a:p>
        </p:txBody>
      </p:sp>
      <p:sp>
        <p:nvSpPr>
          <p:cNvPr id="3" name="Content Placeholder 2"/>
          <p:cNvSpPr>
            <a:spLocks noGrp="1"/>
          </p:cNvSpPr>
          <p:nvPr>
            <p:ph idx="1"/>
          </p:nvPr>
        </p:nvSpPr>
        <p:spPr>
          <a:xfrm>
            <a:off x="152400" y="1066800"/>
            <a:ext cx="4495800" cy="5562600"/>
          </a:xfrm>
        </p:spPr>
        <p:txBody>
          <a:bodyPr/>
          <a:lstStyle/>
          <a:p>
            <a:r>
              <a:rPr lang="en-US" sz="2400" b="1" i="1" dirty="0">
                <a:solidFill>
                  <a:schemeClr val="accent2"/>
                </a:solidFill>
              </a:rPr>
              <a:t>Increasing demands </a:t>
            </a:r>
          </a:p>
          <a:p>
            <a:pPr lvl="1"/>
            <a:r>
              <a:rPr lang="en-US" sz="2000" dirty="0"/>
              <a:t>Systems have to be built and delivered </a:t>
            </a:r>
            <a:r>
              <a:rPr lang="en-US" sz="2000" dirty="0">
                <a:solidFill>
                  <a:schemeClr val="accent1"/>
                </a:solidFill>
              </a:rPr>
              <a:t>more quickly</a:t>
            </a:r>
            <a:r>
              <a:rPr lang="en-US" sz="2000" dirty="0"/>
              <a:t>; </a:t>
            </a:r>
          </a:p>
          <a:p>
            <a:pPr lvl="1"/>
            <a:r>
              <a:rPr lang="en-US" sz="2000" dirty="0">
                <a:solidFill>
                  <a:schemeClr val="accent1"/>
                </a:solidFill>
              </a:rPr>
              <a:t>Larger</a:t>
            </a:r>
            <a:r>
              <a:rPr lang="en-US" sz="2000" dirty="0"/>
              <a:t>, even </a:t>
            </a:r>
            <a:r>
              <a:rPr lang="en-US" sz="2000" dirty="0">
                <a:solidFill>
                  <a:schemeClr val="accent1"/>
                </a:solidFill>
              </a:rPr>
              <a:t>more complex </a:t>
            </a:r>
            <a:r>
              <a:rPr lang="en-US" sz="2000" dirty="0"/>
              <a:t>systems are required; </a:t>
            </a:r>
          </a:p>
          <a:p>
            <a:pPr lvl="1"/>
            <a:r>
              <a:rPr lang="en-US" sz="2000" dirty="0"/>
              <a:t>Systems have to have </a:t>
            </a:r>
            <a:r>
              <a:rPr lang="en-US" sz="2000" dirty="0">
                <a:solidFill>
                  <a:schemeClr val="accent1"/>
                </a:solidFill>
              </a:rPr>
              <a:t>new capabilities </a:t>
            </a:r>
            <a:r>
              <a:rPr lang="en-US" sz="2000" dirty="0"/>
              <a:t>that were previously thought to be impossible. </a:t>
            </a:r>
          </a:p>
          <a:p>
            <a:pPr lvl="1"/>
            <a:r>
              <a:rPr lang="en-US" sz="2000" dirty="0"/>
              <a:t>Existing software engineering methods cannot cope and </a:t>
            </a:r>
            <a:r>
              <a:rPr lang="en-US" sz="2000" dirty="0">
                <a:solidFill>
                  <a:schemeClr val="accent1"/>
                </a:solidFill>
              </a:rPr>
              <a:t>new software engineering techniques </a:t>
            </a:r>
            <a:r>
              <a:rPr lang="en-US" sz="2000" dirty="0"/>
              <a:t>have to be developed to meet </a:t>
            </a:r>
            <a:r>
              <a:rPr lang="en-US" sz="2000" dirty="0" smtClean="0"/>
              <a:t>these </a:t>
            </a:r>
            <a:r>
              <a:rPr lang="en-US" sz="2000" dirty="0"/>
              <a:t>new demands.  </a:t>
            </a:r>
            <a:endParaRPr lang="en-US" sz="2400" dirty="0"/>
          </a:p>
        </p:txBody>
      </p:sp>
      <p:sp>
        <p:nvSpPr>
          <p:cNvPr id="4" name="Content Placeholder 2"/>
          <p:cNvSpPr txBox="1">
            <a:spLocks/>
          </p:cNvSpPr>
          <p:nvPr/>
        </p:nvSpPr>
        <p:spPr bwMode="auto">
          <a:xfrm>
            <a:off x="4419600" y="1066800"/>
            <a:ext cx="44196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a:lstStyle>
          <a:p>
            <a:r>
              <a:rPr lang="en-US" sz="2400" b="1" i="1" kern="0" dirty="0">
                <a:solidFill>
                  <a:schemeClr val="accent2"/>
                </a:solidFill>
              </a:rPr>
              <a:t>Low expectations </a:t>
            </a:r>
          </a:p>
          <a:p>
            <a:pPr lvl="1"/>
            <a:r>
              <a:rPr lang="en-US" sz="2000" kern="0" dirty="0"/>
              <a:t>It is relatively </a:t>
            </a:r>
            <a:r>
              <a:rPr lang="en-US" sz="2000" kern="0" dirty="0">
                <a:solidFill>
                  <a:schemeClr val="accent1"/>
                </a:solidFill>
              </a:rPr>
              <a:t>easy to write computer programs </a:t>
            </a:r>
            <a:r>
              <a:rPr lang="en-US" sz="2000" kern="0" dirty="0"/>
              <a:t>without using software engineering methods and techniques. </a:t>
            </a:r>
          </a:p>
          <a:p>
            <a:pPr lvl="1"/>
            <a:r>
              <a:rPr lang="en-US" sz="2000" kern="0" dirty="0"/>
              <a:t>Many companies </a:t>
            </a:r>
            <a:r>
              <a:rPr lang="en-US" sz="2000" kern="0" dirty="0">
                <a:solidFill>
                  <a:schemeClr val="accent1"/>
                </a:solidFill>
              </a:rPr>
              <a:t>do not use </a:t>
            </a:r>
            <a:r>
              <a:rPr lang="en-US" sz="2000" kern="0" dirty="0"/>
              <a:t>software engineering </a:t>
            </a:r>
            <a:r>
              <a:rPr lang="en-US" sz="2000" kern="0" dirty="0">
                <a:solidFill>
                  <a:schemeClr val="accent1"/>
                </a:solidFill>
              </a:rPr>
              <a:t>methods</a:t>
            </a:r>
            <a:r>
              <a:rPr lang="en-US" sz="2000" kern="0" dirty="0"/>
              <a:t>.</a:t>
            </a:r>
          </a:p>
          <a:p>
            <a:pPr lvl="1"/>
            <a:r>
              <a:rPr lang="en-US" sz="2000" kern="0" dirty="0"/>
              <a:t>Consequently, their software is often </a:t>
            </a:r>
            <a:r>
              <a:rPr lang="en-US" sz="2000" kern="0" dirty="0">
                <a:solidFill>
                  <a:schemeClr val="accent1"/>
                </a:solidFill>
              </a:rPr>
              <a:t>more expensive and less reliable </a:t>
            </a:r>
            <a:r>
              <a:rPr lang="en-US" sz="2000" kern="0" dirty="0"/>
              <a:t>than it should be. </a:t>
            </a:r>
            <a:endParaRPr lang="tr-TR" sz="2000" kern="0" dirty="0"/>
          </a:p>
        </p:txBody>
      </p:sp>
      <p:sp>
        <p:nvSpPr>
          <p:cNvPr id="5" name="Dikdörtgen 4"/>
          <p:cNvSpPr/>
          <p:nvPr/>
        </p:nvSpPr>
        <p:spPr>
          <a:xfrm>
            <a:off x="4256314" y="5207168"/>
            <a:ext cx="4572000" cy="1015663"/>
          </a:xfrm>
          <a:prstGeom prst="rect">
            <a:avLst/>
          </a:prstGeom>
        </p:spPr>
        <p:txBody>
          <a:bodyPr>
            <a:spAutoFit/>
          </a:bodyPr>
          <a:lstStyle/>
          <a:p>
            <a:pPr lvl="1"/>
            <a:r>
              <a:rPr lang="en-US" sz="2000" i="1" kern="0" dirty="0">
                <a:solidFill>
                  <a:schemeClr val="accent2"/>
                </a:solidFill>
              </a:rPr>
              <a:t>We need better software engineering education and training to address this problem. </a:t>
            </a:r>
            <a:endParaRPr lang="en-US" i="1" kern="0" dirty="0">
              <a:solidFill>
                <a:schemeClr val="accent2"/>
              </a:solidFill>
            </a:endParaRPr>
          </a:p>
        </p:txBody>
      </p:sp>
    </p:spTree>
    <p:extLst>
      <p:ext uri="{BB962C8B-B14F-4D97-AF65-F5344CB8AC3E}">
        <p14:creationId xmlns:p14="http://schemas.microsoft.com/office/powerpoint/2010/main" val="1826434549"/>
      </p:ext>
    </p:extLst>
  </p:cSld>
  <p:clrMapOvr>
    <a:masterClrMapping/>
  </p:clrMapOvr>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22458</TotalTime>
  <Words>5320</Words>
  <Application>Microsoft Office PowerPoint</Application>
  <PresentationFormat>Ekran Gösterisi (4:3)</PresentationFormat>
  <Paragraphs>422</Paragraphs>
  <Slides>68</Slides>
  <Notes>22</Notes>
  <HiddenSlides>5</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68</vt:i4>
      </vt:variant>
    </vt:vector>
  </HeadingPairs>
  <TitlesOfParts>
    <vt:vector size="75" baseType="lpstr">
      <vt:lpstr>ＭＳ Ｐゴシック</vt:lpstr>
      <vt:lpstr>Arial</vt:lpstr>
      <vt:lpstr>Calibri</vt:lpstr>
      <vt:lpstr>Times New Roman</vt:lpstr>
      <vt:lpstr>Wingdings</vt:lpstr>
      <vt:lpstr>default</vt:lpstr>
      <vt:lpstr>Blends</vt:lpstr>
      <vt:lpstr>PowerPoint Sunusu</vt:lpstr>
      <vt:lpstr>BBM 382 &amp; 384 – Course homepage</vt:lpstr>
      <vt:lpstr>CHAPTER 1 – INTRODUCTION</vt:lpstr>
      <vt:lpstr>Contents</vt:lpstr>
      <vt:lpstr>1.1 ProfessIonal software development </vt:lpstr>
      <vt:lpstr>Software in Modern World</vt:lpstr>
      <vt:lpstr>Software in Modern World:  Examples</vt:lpstr>
      <vt:lpstr>Challenges</vt:lpstr>
      <vt:lpstr>Software Failures – Main Reasons</vt:lpstr>
      <vt:lpstr>Software Failures – Expectations!</vt:lpstr>
      <vt:lpstr>Software Engineering is NOT Programming!</vt:lpstr>
      <vt:lpstr>History of Software Engineering</vt:lpstr>
      <vt:lpstr>Professional Software Development </vt:lpstr>
      <vt:lpstr>Professional Software Development </vt:lpstr>
      <vt:lpstr>Software Products</vt:lpstr>
      <vt:lpstr>Kinds of Software Products</vt:lpstr>
      <vt:lpstr>Kinds of Software Products</vt:lpstr>
      <vt:lpstr>Quality</vt:lpstr>
      <vt:lpstr>Essential Attributes of Good Software </vt:lpstr>
      <vt:lpstr>Software Engineering</vt:lpstr>
      <vt:lpstr>Engineering Discipline</vt:lpstr>
      <vt:lpstr>Software Engineering is Important</vt:lpstr>
      <vt:lpstr>Software Engineering vs. Computer Science</vt:lpstr>
      <vt:lpstr>Software Engineering vs. System Engineering</vt:lpstr>
      <vt:lpstr>General Issues of Software</vt:lpstr>
      <vt:lpstr>General Issues of Software</vt:lpstr>
      <vt:lpstr>Software Engineering Diversity </vt:lpstr>
      <vt:lpstr>Types of Software Applications</vt:lpstr>
      <vt:lpstr>Software Engineering Diversity </vt:lpstr>
      <vt:lpstr>Software Engineering Diversity </vt:lpstr>
      <vt:lpstr>Software Engineering Diversity </vt:lpstr>
      <vt:lpstr>Software Engineering and the Web</vt:lpstr>
      <vt:lpstr>CHAPTER 2 – SOFTWARE PROCESSES</vt:lpstr>
      <vt:lpstr>Contents</vt:lpstr>
      <vt:lpstr>Software Process</vt:lpstr>
      <vt:lpstr>Software Process</vt:lpstr>
      <vt:lpstr>Software Process</vt:lpstr>
      <vt:lpstr>Process Descriptions</vt:lpstr>
      <vt:lpstr>Software Process Descriptions:   Example  (Personal Software Process)</vt:lpstr>
      <vt:lpstr>Software Process Descriptions</vt:lpstr>
      <vt:lpstr>Process Standardization</vt:lpstr>
      <vt:lpstr>Plan-driven and agile processes</vt:lpstr>
      <vt:lpstr>2.1 Software Process Models</vt:lpstr>
      <vt:lpstr>Software Process Models</vt:lpstr>
      <vt:lpstr>Software Process Models</vt:lpstr>
      <vt:lpstr>Software Process Models</vt:lpstr>
      <vt:lpstr>Software Process Models (..continued)</vt:lpstr>
      <vt:lpstr>The Waterfall Model</vt:lpstr>
      <vt:lpstr>Waterfall Model Phases</vt:lpstr>
      <vt:lpstr>Waterfall Model Phases</vt:lpstr>
      <vt:lpstr>Waterfall Model Phases</vt:lpstr>
      <vt:lpstr>Waterfall Model Outputs</vt:lpstr>
      <vt:lpstr>The Waterfall Model</vt:lpstr>
      <vt:lpstr>The Waterfall Model - Benefits</vt:lpstr>
      <vt:lpstr>Waterfall Model - Problems</vt:lpstr>
      <vt:lpstr>Waterfall Model - Usage</vt:lpstr>
      <vt:lpstr>Readıng &amp; summary assıgnment - 1</vt:lpstr>
      <vt:lpstr>For student reading… </vt:lpstr>
      <vt:lpstr>More on Software Quality Attributes</vt:lpstr>
      <vt:lpstr>Types of Software Applications</vt:lpstr>
      <vt:lpstr>Types of Software Applications</vt:lpstr>
      <vt:lpstr>Types of Software Applications</vt:lpstr>
      <vt:lpstr>Types of Software Applications</vt:lpstr>
      <vt:lpstr>Types of Software Applications</vt:lpstr>
      <vt:lpstr>Types of Software Applications</vt:lpstr>
      <vt:lpstr>Types of Software Applications</vt:lpstr>
      <vt:lpstr>Types of Software Applications</vt:lpstr>
      <vt:lpstr>Case Studies – Three types of systems * ( * Refer to case studies in Sec 1.3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750</cp:revision>
  <cp:lastPrinted>1601-01-01T00:00:00Z</cp:lastPrinted>
  <dcterms:created xsi:type="dcterms:W3CDTF">1601-01-01T00:00:00Z</dcterms:created>
  <dcterms:modified xsi:type="dcterms:W3CDTF">2021-02-24T16:31:49Z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