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omments/modernComment_2B4_19DF7AC1.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53"/>
  </p:notesMasterIdLst>
  <p:sldIdLst>
    <p:sldId id="256" r:id="rId3"/>
    <p:sldId id="257" r:id="rId4"/>
    <p:sldId id="467" r:id="rId5"/>
    <p:sldId id="700" r:id="rId6"/>
    <p:sldId id="702" r:id="rId7"/>
    <p:sldId id="703" r:id="rId8"/>
    <p:sldId id="701" r:id="rId9"/>
    <p:sldId id="594" r:id="rId10"/>
    <p:sldId id="595" r:id="rId11"/>
    <p:sldId id="597" r:id="rId12"/>
    <p:sldId id="596" r:id="rId13"/>
    <p:sldId id="606" r:id="rId14"/>
    <p:sldId id="598" r:id="rId15"/>
    <p:sldId id="603" r:id="rId16"/>
    <p:sldId id="695" r:id="rId17"/>
    <p:sldId id="697" r:id="rId18"/>
    <p:sldId id="604" r:id="rId19"/>
    <p:sldId id="691" r:id="rId20"/>
    <p:sldId id="693" r:id="rId21"/>
    <p:sldId id="698" r:id="rId22"/>
    <p:sldId id="699" r:id="rId23"/>
    <p:sldId id="694" r:id="rId24"/>
    <p:sldId id="673" r:id="rId25"/>
    <p:sldId id="704" r:id="rId26"/>
    <p:sldId id="705" r:id="rId27"/>
    <p:sldId id="706" r:id="rId28"/>
    <p:sldId id="707" r:id="rId29"/>
    <p:sldId id="708" r:id="rId30"/>
    <p:sldId id="709" r:id="rId31"/>
    <p:sldId id="710" r:id="rId32"/>
    <p:sldId id="711" r:id="rId33"/>
    <p:sldId id="712" r:id="rId34"/>
    <p:sldId id="727" r:id="rId35"/>
    <p:sldId id="728" r:id="rId36"/>
    <p:sldId id="715" r:id="rId37"/>
    <p:sldId id="714" r:id="rId38"/>
    <p:sldId id="716" r:id="rId39"/>
    <p:sldId id="713" r:id="rId40"/>
    <p:sldId id="717" r:id="rId41"/>
    <p:sldId id="718" r:id="rId42"/>
    <p:sldId id="719" r:id="rId43"/>
    <p:sldId id="720" r:id="rId44"/>
    <p:sldId id="721" r:id="rId45"/>
    <p:sldId id="722" r:id="rId46"/>
    <p:sldId id="723" r:id="rId47"/>
    <p:sldId id="724" r:id="rId48"/>
    <p:sldId id="725" r:id="rId49"/>
    <p:sldId id="726" r:id="rId50"/>
    <p:sldId id="729" r:id="rId51"/>
    <p:sldId id="692" r:id="rId5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jOADLeH7Y7HmfqGoN8iYBjmdnzq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DF729-EE5B-2809-6EE9-DDAE521A9C04}" name="Aslam Sherule" initials="AS" userId="be37d96f02cc48ce" providerId="Windows Live"/>
  <p188:author id="{FDC0385A-7770-B401-71B8-A7BF74F4EBC6}" name="Ian Burres" initials="IB" userId="S::ian.burres@utsa.edu::7f520e65-35b2-49ab-91d9-7c9de6d64fb7" providerId="AD"/>
  <p188:author id="{E697416C-70DB-2024-9C05-9FB34B048363}" name="ian burres" initials="ib" userId="5d80b33b08aa328a" providerId="Windows Live"/>
  <p188:author id="{56D7ED7C-623A-B60A-08B0-D4E8E46AF5A2}" name="Aslam Sherule" initials="AS" userId="S::aslam.sherule@utsa.edu::1ecb4d24-8481-44b8-9553-953615631a7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3E711-0E9A-4BCC-982E-84692E6CF45A}" v="1" dt="2025-08-04T22:33:05.86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37"/>
    <p:restoredTop sz="69613" autoAdjust="0"/>
  </p:normalViewPr>
  <p:slideViewPr>
    <p:cSldViewPr snapToGrid="0">
      <p:cViewPr varScale="1">
        <p:scale>
          <a:sx n="69" d="100"/>
          <a:sy n="69" d="100"/>
        </p:scale>
        <p:origin x="268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61" Type="http://schemas.microsoft.com/office/2018/10/relationships/authors" Target="author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burres" userId="5d80b33b08aa328a" providerId="LiveId" clId="{F6B3E711-0E9A-4BCC-982E-84692E6CF45A}"/>
    <pc:docChg chg="custSel addSld delSld modSld">
      <pc:chgData name="ian burres" userId="5d80b33b08aa328a" providerId="LiveId" clId="{F6B3E711-0E9A-4BCC-982E-84692E6CF45A}" dt="2025-08-04T22:38:21.831" v="114" actId="27636"/>
      <pc:docMkLst>
        <pc:docMk/>
      </pc:docMkLst>
      <pc:sldChg chg="modSp del mod">
        <pc:chgData name="ian burres" userId="5d80b33b08aa328a" providerId="LiveId" clId="{F6B3E711-0E9A-4BCC-982E-84692E6CF45A}" dt="2025-08-04T22:33:52.180" v="49" actId="2696"/>
        <pc:sldMkLst>
          <pc:docMk/>
          <pc:sldMk cId="0" sldId="258"/>
        </pc:sldMkLst>
        <pc:spChg chg="mod">
          <ac:chgData name="ian burres" userId="5d80b33b08aa328a" providerId="LiveId" clId="{F6B3E711-0E9A-4BCC-982E-84692E6CF45A}" dt="2025-08-04T22:33:41.840" v="48" actId="20577"/>
          <ac:spMkLst>
            <pc:docMk/>
            <pc:sldMk cId="0" sldId="258"/>
            <ac:spMk id="183" creationId="{00000000-0000-0000-0000-000000000000}"/>
          </ac:spMkLst>
        </pc:spChg>
      </pc:sldChg>
      <pc:sldChg chg="del">
        <pc:chgData name="ian burres" userId="5d80b33b08aa328a" providerId="LiveId" clId="{F6B3E711-0E9A-4BCC-982E-84692E6CF45A}" dt="2025-08-04T22:33:00.935" v="0" actId="47"/>
        <pc:sldMkLst>
          <pc:docMk/>
          <pc:sldMk cId="1994968190" sldId="259"/>
        </pc:sldMkLst>
      </pc:sldChg>
      <pc:sldChg chg="del">
        <pc:chgData name="ian burres" userId="5d80b33b08aa328a" providerId="LiveId" clId="{F6B3E711-0E9A-4BCC-982E-84692E6CF45A}" dt="2025-08-04T22:33:00.935" v="0" actId="47"/>
        <pc:sldMkLst>
          <pc:docMk/>
          <pc:sldMk cId="1955510400" sldId="260"/>
        </pc:sldMkLst>
      </pc:sldChg>
      <pc:sldChg chg="del">
        <pc:chgData name="ian burres" userId="5d80b33b08aa328a" providerId="LiveId" clId="{F6B3E711-0E9A-4BCC-982E-84692E6CF45A}" dt="2025-08-04T22:33:00.935" v="0" actId="47"/>
        <pc:sldMkLst>
          <pc:docMk/>
          <pc:sldMk cId="2718264256" sldId="261"/>
        </pc:sldMkLst>
      </pc:sldChg>
      <pc:sldChg chg="del">
        <pc:chgData name="ian burres" userId="5d80b33b08aa328a" providerId="LiveId" clId="{F6B3E711-0E9A-4BCC-982E-84692E6CF45A}" dt="2025-08-04T22:33:00.935" v="0" actId="47"/>
        <pc:sldMkLst>
          <pc:docMk/>
          <pc:sldMk cId="1523522916" sldId="262"/>
        </pc:sldMkLst>
      </pc:sldChg>
      <pc:sldChg chg="del">
        <pc:chgData name="ian burres" userId="5d80b33b08aa328a" providerId="LiveId" clId="{F6B3E711-0E9A-4BCC-982E-84692E6CF45A}" dt="2025-08-04T22:33:00.935" v="0" actId="47"/>
        <pc:sldMkLst>
          <pc:docMk/>
          <pc:sldMk cId="1600821440" sldId="263"/>
        </pc:sldMkLst>
      </pc:sldChg>
      <pc:sldChg chg="del">
        <pc:chgData name="ian burres" userId="5d80b33b08aa328a" providerId="LiveId" clId="{F6B3E711-0E9A-4BCC-982E-84692E6CF45A}" dt="2025-08-04T22:33:00.935" v="0" actId="47"/>
        <pc:sldMkLst>
          <pc:docMk/>
          <pc:sldMk cId="2081117330" sldId="264"/>
        </pc:sldMkLst>
      </pc:sldChg>
      <pc:sldChg chg="del">
        <pc:chgData name="ian burres" userId="5d80b33b08aa328a" providerId="LiveId" clId="{F6B3E711-0E9A-4BCC-982E-84692E6CF45A}" dt="2025-08-04T22:33:00.935" v="0" actId="47"/>
        <pc:sldMkLst>
          <pc:docMk/>
          <pc:sldMk cId="607481481" sldId="265"/>
        </pc:sldMkLst>
      </pc:sldChg>
      <pc:sldChg chg="del">
        <pc:chgData name="ian burres" userId="5d80b33b08aa328a" providerId="LiveId" clId="{F6B3E711-0E9A-4BCC-982E-84692E6CF45A}" dt="2025-08-04T22:33:00.935" v="0" actId="47"/>
        <pc:sldMkLst>
          <pc:docMk/>
          <pc:sldMk cId="3106625631" sldId="266"/>
        </pc:sldMkLst>
      </pc:sldChg>
      <pc:sldChg chg="del">
        <pc:chgData name="ian burres" userId="5d80b33b08aa328a" providerId="LiveId" clId="{F6B3E711-0E9A-4BCC-982E-84692E6CF45A}" dt="2025-08-04T22:33:00.935" v="0" actId="47"/>
        <pc:sldMkLst>
          <pc:docMk/>
          <pc:sldMk cId="1406708128" sldId="267"/>
        </pc:sldMkLst>
      </pc:sldChg>
      <pc:sldChg chg="del">
        <pc:chgData name="ian burres" userId="5d80b33b08aa328a" providerId="LiveId" clId="{F6B3E711-0E9A-4BCC-982E-84692E6CF45A}" dt="2025-08-04T22:33:00.935" v="0" actId="47"/>
        <pc:sldMkLst>
          <pc:docMk/>
          <pc:sldMk cId="2954282315" sldId="268"/>
        </pc:sldMkLst>
      </pc:sldChg>
      <pc:sldChg chg="del">
        <pc:chgData name="ian burres" userId="5d80b33b08aa328a" providerId="LiveId" clId="{F6B3E711-0E9A-4BCC-982E-84692E6CF45A}" dt="2025-08-04T22:33:00.935" v="0" actId="47"/>
        <pc:sldMkLst>
          <pc:docMk/>
          <pc:sldMk cId="2854930236" sldId="269"/>
        </pc:sldMkLst>
      </pc:sldChg>
      <pc:sldChg chg="del">
        <pc:chgData name="ian burres" userId="5d80b33b08aa328a" providerId="LiveId" clId="{F6B3E711-0E9A-4BCC-982E-84692E6CF45A}" dt="2025-08-04T22:33:00.935" v="0" actId="47"/>
        <pc:sldMkLst>
          <pc:docMk/>
          <pc:sldMk cId="471358166" sldId="270"/>
        </pc:sldMkLst>
      </pc:sldChg>
      <pc:sldChg chg="del">
        <pc:chgData name="ian burres" userId="5d80b33b08aa328a" providerId="LiveId" clId="{F6B3E711-0E9A-4BCC-982E-84692E6CF45A}" dt="2025-08-04T22:33:00.935" v="0" actId="47"/>
        <pc:sldMkLst>
          <pc:docMk/>
          <pc:sldMk cId="1589933783" sldId="271"/>
        </pc:sldMkLst>
      </pc:sldChg>
      <pc:sldChg chg="del">
        <pc:chgData name="ian burres" userId="5d80b33b08aa328a" providerId="LiveId" clId="{F6B3E711-0E9A-4BCC-982E-84692E6CF45A}" dt="2025-08-04T22:33:00.935" v="0" actId="47"/>
        <pc:sldMkLst>
          <pc:docMk/>
          <pc:sldMk cId="548871769" sldId="272"/>
        </pc:sldMkLst>
      </pc:sldChg>
      <pc:sldChg chg="del">
        <pc:chgData name="ian burres" userId="5d80b33b08aa328a" providerId="LiveId" clId="{F6B3E711-0E9A-4BCC-982E-84692E6CF45A}" dt="2025-08-04T22:33:00.935" v="0" actId="47"/>
        <pc:sldMkLst>
          <pc:docMk/>
          <pc:sldMk cId="371192332" sldId="273"/>
        </pc:sldMkLst>
      </pc:sldChg>
      <pc:sldChg chg="modSp add mod">
        <pc:chgData name="ian burres" userId="5d80b33b08aa328a" providerId="LiveId" clId="{F6B3E711-0E9A-4BCC-982E-84692E6CF45A}" dt="2025-08-04T22:37:38.792" v="97" actId="20577"/>
        <pc:sldMkLst>
          <pc:docMk/>
          <pc:sldMk cId="2014767066" sldId="467"/>
        </pc:sldMkLst>
        <pc:spChg chg="mod">
          <ac:chgData name="ian burres" userId="5d80b33b08aa328a" providerId="LiveId" clId="{F6B3E711-0E9A-4BCC-982E-84692E6CF45A}" dt="2025-08-04T22:37:38.792" v="97" actId="20577"/>
          <ac:spMkLst>
            <pc:docMk/>
            <pc:sldMk cId="2014767066" sldId="467"/>
            <ac:spMk id="4" creationId="{8D045353-0C59-41DD-B196-81CBC89B38CD}"/>
          </ac:spMkLst>
        </pc:spChg>
      </pc:sldChg>
      <pc:sldChg chg="modSp add mod">
        <pc:chgData name="ian burres" userId="5d80b33b08aa328a" providerId="LiveId" clId="{F6B3E711-0E9A-4BCC-982E-84692E6CF45A}" dt="2025-08-04T22:38:21.831" v="114" actId="27636"/>
        <pc:sldMkLst>
          <pc:docMk/>
          <pc:sldMk cId="1273924116" sldId="594"/>
        </pc:sldMkLst>
        <pc:spChg chg="mod">
          <ac:chgData name="ian burres" userId="5d80b33b08aa328a" providerId="LiveId" clId="{F6B3E711-0E9A-4BCC-982E-84692E6CF45A}" dt="2025-08-04T22:38:21.831" v="114" actId="27636"/>
          <ac:spMkLst>
            <pc:docMk/>
            <pc:sldMk cId="1273924116" sldId="594"/>
            <ac:spMk id="5123" creationId="{00000000-0000-0000-0000-000000000000}"/>
          </ac:spMkLst>
        </pc:spChg>
      </pc:sldChg>
      <pc:sldChg chg="modSp add mod">
        <pc:chgData name="ian burres" userId="5d80b33b08aa328a" providerId="LiveId" clId="{F6B3E711-0E9A-4BCC-982E-84692E6CF45A}" dt="2025-08-04T22:33:06.030" v="7" actId="27636"/>
        <pc:sldMkLst>
          <pc:docMk/>
          <pc:sldMk cId="3534815761" sldId="595"/>
        </pc:sldMkLst>
        <pc:spChg chg="mod">
          <ac:chgData name="ian burres" userId="5d80b33b08aa328a" providerId="LiveId" clId="{F6B3E711-0E9A-4BCC-982E-84692E6CF45A}" dt="2025-08-04T22:33:06.030" v="7" actId="27636"/>
          <ac:spMkLst>
            <pc:docMk/>
            <pc:sldMk cId="3534815761" sldId="595"/>
            <ac:spMk id="2" creationId="{1BF7F804-AF03-8517-E2EF-E43A2949983F}"/>
          </ac:spMkLst>
        </pc:spChg>
      </pc:sldChg>
      <pc:sldChg chg="add">
        <pc:chgData name="ian burres" userId="5d80b33b08aa328a" providerId="LiveId" clId="{F6B3E711-0E9A-4BCC-982E-84692E6CF45A}" dt="2025-08-04T22:33:05.860" v="1"/>
        <pc:sldMkLst>
          <pc:docMk/>
          <pc:sldMk cId="1678193790" sldId="596"/>
        </pc:sldMkLst>
      </pc:sldChg>
      <pc:sldChg chg="modSp add mod">
        <pc:chgData name="ian burres" userId="5d80b33b08aa328a" providerId="LiveId" clId="{F6B3E711-0E9A-4BCC-982E-84692E6CF45A}" dt="2025-08-04T22:33:06.034" v="8" actId="27636"/>
        <pc:sldMkLst>
          <pc:docMk/>
          <pc:sldMk cId="1483376511" sldId="597"/>
        </pc:sldMkLst>
        <pc:spChg chg="mod">
          <ac:chgData name="ian burres" userId="5d80b33b08aa328a" providerId="LiveId" clId="{F6B3E711-0E9A-4BCC-982E-84692E6CF45A}" dt="2025-08-04T22:33:06.034" v="8" actId="27636"/>
          <ac:spMkLst>
            <pc:docMk/>
            <pc:sldMk cId="1483376511" sldId="597"/>
            <ac:spMk id="2" creationId="{4763963D-551F-9ED5-7A17-C22A08107916}"/>
          </ac:spMkLst>
        </pc:spChg>
      </pc:sldChg>
      <pc:sldChg chg="modSp add mod">
        <pc:chgData name="ian burres" userId="5d80b33b08aa328a" providerId="LiveId" clId="{F6B3E711-0E9A-4BCC-982E-84692E6CF45A}" dt="2025-08-04T22:33:06.039" v="9" actId="27636"/>
        <pc:sldMkLst>
          <pc:docMk/>
          <pc:sldMk cId="2906091165" sldId="598"/>
        </pc:sldMkLst>
        <pc:spChg chg="mod">
          <ac:chgData name="ian burres" userId="5d80b33b08aa328a" providerId="LiveId" clId="{F6B3E711-0E9A-4BCC-982E-84692E6CF45A}" dt="2025-08-04T22:33:06.039" v="9" actId="27636"/>
          <ac:spMkLst>
            <pc:docMk/>
            <pc:sldMk cId="2906091165" sldId="598"/>
            <ac:spMk id="5122" creationId="{9C2F8649-1490-2FFA-AF7B-15B4B155F4F5}"/>
          </ac:spMkLst>
        </pc:spChg>
      </pc:sldChg>
      <pc:sldChg chg="modSp add mod">
        <pc:chgData name="ian burres" userId="5d80b33b08aa328a" providerId="LiveId" clId="{F6B3E711-0E9A-4BCC-982E-84692E6CF45A}" dt="2025-08-04T22:33:06.045" v="11" actId="27636"/>
        <pc:sldMkLst>
          <pc:docMk/>
          <pc:sldMk cId="2662806709" sldId="603"/>
        </pc:sldMkLst>
        <pc:spChg chg="mod">
          <ac:chgData name="ian burres" userId="5d80b33b08aa328a" providerId="LiveId" clId="{F6B3E711-0E9A-4BCC-982E-84692E6CF45A}" dt="2025-08-04T22:33:06.042" v="10" actId="27636"/>
          <ac:spMkLst>
            <pc:docMk/>
            <pc:sldMk cId="2662806709" sldId="603"/>
            <ac:spMk id="2" creationId="{A49A9F58-69FB-1782-B8FA-394F7449D2F1}"/>
          </ac:spMkLst>
        </pc:spChg>
        <pc:spChg chg="mod">
          <ac:chgData name="ian burres" userId="5d80b33b08aa328a" providerId="LiveId" clId="{F6B3E711-0E9A-4BCC-982E-84692E6CF45A}" dt="2025-08-04T22:33:06.045" v="11" actId="27636"/>
          <ac:spMkLst>
            <pc:docMk/>
            <pc:sldMk cId="2662806709" sldId="603"/>
            <ac:spMk id="4" creationId="{ED320022-39B8-F300-916F-F5BBE9DF6859}"/>
          </ac:spMkLst>
        </pc:spChg>
      </pc:sldChg>
      <pc:sldChg chg="add">
        <pc:chgData name="ian burres" userId="5d80b33b08aa328a" providerId="LiveId" clId="{F6B3E711-0E9A-4BCC-982E-84692E6CF45A}" dt="2025-08-04T22:33:05.860" v="1"/>
        <pc:sldMkLst>
          <pc:docMk/>
          <pc:sldMk cId="3519912413" sldId="604"/>
        </pc:sldMkLst>
      </pc:sldChg>
      <pc:sldChg chg="modSp add mod">
        <pc:chgData name="ian burres" userId="5d80b33b08aa328a" providerId="LiveId" clId="{F6B3E711-0E9A-4BCC-982E-84692E6CF45A}" dt="2025-08-04T22:34:25.905" v="58" actId="14100"/>
        <pc:sldMkLst>
          <pc:docMk/>
          <pc:sldMk cId="3608017998" sldId="606"/>
        </pc:sldMkLst>
        <pc:picChg chg="mod">
          <ac:chgData name="ian burres" userId="5d80b33b08aa328a" providerId="LiveId" clId="{F6B3E711-0E9A-4BCC-982E-84692E6CF45A}" dt="2025-08-04T22:34:25.905" v="58" actId="14100"/>
          <ac:picMkLst>
            <pc:docMk/>
            <pc:sldMk cId="3608017998" sldId="606"/>
            <ac:picMk id="5" creationId="{C4067446-9E43-F392-C5BF-DF7E6D285FCD}"/>
          </ac:picMkLst>
        </pc:picChg>
      </pc:sldChg>
      <pc:sldChg chg="add">
        <pc:chgData name="ian burres" userId="5d80b33b08aa328a" providerId="LiveId" clId="{F6B3E711-0E9A-4BCC-982E-84692E6CF45A}" dt="2025-08-04T22:33:05.860" v="1"/>
        <pc:sldMkLst>
          <pc:docMk/>
          <pc:sldMk cId="723686109" sldId="673"/>
        </pc:sldMkLst>
      </pc:sldChg>
      <pc:sldChg chg="modSp add mod">
        <pc:chgData name="ian burres" userId="5d80b33b08aa328a" providerId="LiveId" clId="{F6B3E711-0E9A-4BCC-982E-84692E6CF45A}" dt="2025-08-04T22:33:06.055" v="12" actId="27636"/>
        <pc:sldMkLst>
          <pc:docMk/>
          <pc:sldMk cId="888668040" sldId="691"/>
        </pc:sldMkLst>
        <pc:spChg chg="mod">
          <ac:chgData name="ian burres" userId="5d80b33b08aa328a" providerId="LiveId" clId="{F6B3E711-0E9A-4BCC-982E-84692E6CF45A}" dt="2025-08-04T22:33:06.055" v="12" actId="27636"/>
          <ac:spMkLst>
            <pc:docMk/>
            <pc:sldMk cId="888668040" sldId="691"/>
            <ac:spMk id="2" creationId="{59EB198B-59C9-C5B5-77F0-269232941E97}"/>
          </ac:spMkLst>
        </pc:spChg>
      </pc:sldChg>
      <pc:sldChg chg="add">
        <pc:chgData name="ian burres" userId="5d80b33b08aa328a" providerId="LiveId" clId="{F6B3E711-0E9A-4BCC-982E-84692E6CF45A}" dt="2025-08-04T22:33:05.860" v="1"/>
        <pc:sldMkLst>
          <pc:docMk/>
          <pc:sldMk cId="434076353" sldId="692"/>
        </pc:sldMkLst>
      </pc:sldChg>
      <pc:sldChg chg="add">
        <pc:chgData name="ian burres" userId="5d80b33b08aa328a" providerId="LiveId" clId="{F6B3E711-0E9A-4BCC-982E-84692E6CF45A}" dt="2025-08-04T22:33:05.860" v="1"/>
        <pc:sldMkLst>
          <pc:docMk/>
          <pc:sldMk cId="2916515580" sldId="693"/>
        </pc:sldMkLst>
      </pc:sldChg>
      <pc:sldChg chg="add">
        <pc:chgData name="ian burres" userId="5d80b33b08aa328a" providerId="LiveId" clId="{F6B3E711-0E9A-4BCC-982E-84692E6CF45A}" dt="2025-08-04T22:33:05.860" v="1"/>
        <pc:sldMkLst>
          <pc:docMk/>
          <pc:sldMk cId="1779923884" sldId="694"/>
        </pc:sldMkLst>
      </pc:sldChg>
      <pc:sldChg chg="add">
        <pc:chgData name="ian burres" userId="5d80b33b08aa328a" providerId="LiveId" clId="{F6B3E711-0E9A-4BCC-982E-84692E6CF45A}" dt="2025-08-04T22:33:05.860" v="1"/>
        <pc:sldMkLst>
          <pc:docMk/>
          <pc:sldMk cId="3166215395" sldId="695"/>
        </pc:sldMkLst>
      </pc:sldChg>
      <pc:sldChg chg="add">
        <pc:chgData name="ian burres" userId="5d80b33b08aa328a" providerId="LiveId" clId="{F6B3E711-0E9A-4BCC-982E-84692E6CF45A}" dt="2025-08-04T22:33:05.860" v="1"/>
        <pc:sldMkLst>
          <pc:docMk/>
          <pc:sldMk cId="4210968140" sldId="697"/>
        </pc:sldMkLst>
      </pc:sldChg>
      <pc:sldChg chg="add">
        <pc:chgData name="ian burres" userId="5d80b33b08aa328a" providerId="LiveId" clId="{F6B3E711-0E9A-4BCC-982E-84692E6CF45A}" dt="2025-08-04T22:33:05.860" v="1"/>
        <pc:sldMkLst>
          <pc:docMk/>
          <pc:sldMk cId="2895419655" sldId="698"/>
        </pc:sldMkLst>
      </pc:sldChg>
      <pc:sldChg chg="add">
        <pc:chgData name="ian burres" userId="5d80b33b08aa328a" providerId="LiveId" clId="{F6B3E711-0E9A-4BCC-982E-84692E6CF45A}" dt="2025-08-04T22:33:05.860" v="1"/>
        <pc:sldMkLst>
          <pc:docMk/>
          <pc:sldMk cId="1229073428" sldId="699"/>
        </pc:sldMkLst>
      </pc:sldChg>
      <pc:sldChg chg="modSp add mod">
        <pc:chgData name="ian burres" userId="5d80b33b08aa328a" providerId="LiveId" clId="{F6B3E711-0E9A-4BCC-982E-84692E6CF45A}" dt="2025-08-04T22:38:06.568" v="108" actId="27636"/>
        <pc:sldMkLst>
          <pc:docMk/>
          <pc:sldMk cId="175638048" sldId="700"/>
        </pc:sldMkLst>
        <pc:spChg chg="mod">
          <ac:chgData name="ian burres" userId="5d80b33b08aa328a" providerId="LiveId" clId="{F6B3E711-0E9A-4BCC-982E-84692E6CF45A}" dt="2025-08-04T22:38:02.574" v="106" actId="20577"/>
          <ac:spMkLst>
            <pc:docMk/>
            <pc:sldMk cId="175638048" sldId="700"/>
            <ac:spMk id="5122" creationId="{1D284876-00A8-BC01-DA3A-7E6351FD880E}"/>
          </ac:spMkLst>
        </pc:spChg>
        <pc:spChg chg="mod">
          <ac:chgData name="ian burres" userId="5d80b33b08aa328a" providerId="LiveId" clId="{F6B3E711-0E9A-4BCC-982E-84692E6CF45A}" dt="2025-08-04T22:38:06.568" v="108" actId="27636"/>
          <ac:spMkLst>
            <pc:docMk/>
            <pc:sldMk cId="175638048" sldId="700"/>
            <ac:spMk id="5123" creationId="{5C4B992D-0340-8CCB-BB70-6FE2D8349472}"/>
          </ac:spMkLst>
        </pc:spChg>
      </pc:sldChg>
      <pc:sldChg chg="modSp add mod">
        <pc:chgData name="ian burres" userId="5d80b33b08aa328a" providerId="LiveId" clId="{F6B3E711-0E9A-4BCC-982E-84692E6CF45A}" dt="2025-08-04T22:34:11.022" v="55" actId="27636"/>
        <pc:sldMkLst>
          <pc:docMk/>
          <pc:sldMk cId="3772074515" sldId="701"/>
        </pc:sldMkLst>
        <pc:spChg chg="mod">
          <ac:chgData name="ian burres" userId="5d80b33b08aa328a" providerId="LiveId" clId="{F6B3E711-0E9A-4BCC-982E-84692E6CF45A}" dt="2025-08-04T22:34:11.022" v="55" actId="27636"/>
          <ac:spMkLst>
            <pc:docMk/>
            <pc:sldMk cId="3772074515" sldId="701"/>
            <ac:spMk id="5123" creationId="{4BEF6694-72BF-78A3-7405-058F7755132A}"/>
          </ac:spMkLst>
        </pc:spChg>
      </pc:sldChg>
      <pc:sldChg chg="modSp add mod">
        <pc:chgData name="ian burres" userId="5d80b33b08aa328a" providerId="LiveId" clId="{F6B3E711-0E9A-4BCC-982E-84692E6CF45A}" dt="2025-08-04T22:38:12.222" v="110" actId="27636"/>
        <pc:sldMkLst>
          <pc:docMk/>
          <pc:sldMk cId="1280360878" sldId="702"/>
        </pc:sldMkLst>
        <pc:spChg chg="mod">
          <ac:chgData name="ian burres" userId="5d80b33b08aa328a" providerId="LiveId" clId="{F6B3E711-0E9A-4BCC-982E-84692E6CF45A}" dt="2025-08-04T22:38:12.222" v="110" actId="27636"/>
          <ac:spMkLst>
            <pc:docMk/>
            <pc:sldMk cId="1280360878" sldId="702"/>
            <ac:spMk id="5123" creationId="{E1F4A7B8-E879-F7C6-2118-BE720B407C68}"/>
          </ac:spMkLst>
        </pc:spChg>
      </pc:sldChg>
      <pc:sldChg chg="modSp add mod">
        <pc:chgData name="ian burres" userId="5d80b33b08aa328a" providerId="LiveId" clId="{F6B3E711-0E9A-4BCC-982E-84692E6CF45A}" dt="2025-08-04T22:38:16.307" v="112" actId="27636"/>
        <pc:sldMkLst>
          <pc:docMk/>
          <pc:sldMk cId="1760044680" sldId="703"/>
        </pc:sldMkLst>
        <pc:spChg chg="mod">
          <ac:chgData name="ian burres" userId="5d80b33b08aa328a" providerId="LiveId" clId="{F6B3E711-0E9A-4BCC-982E-84692E6CF45A}" dt="2025-08-04T22:38:16.307" v="112" actId="27636"/>
          <ac:spMkLst>
            <pc:docMk/>
            <pc:sldMk cId="1760044680" sldId="703"/>
            <ac:spMk id="5123" creationId="{84F16C85-66CD-A247-491F-C64C2F380CFD}"/>
          </ac:spMkLst>
        </pc:spChg>
      </pc:sldChg>
      <pc:sldChg chg="add">
        <pc:chgData name="ian burres" userId="5d80b33b08aa328a" providerId="LiveId" clId="{F6B3E711-0E9A-4BCC-982E-84692E6CF45A}" dt="2025-08-04T22:33:05.860" v="1"/>
        <pc:sldMkLst>
          <pc:docMk/>
          <pc:sldMk cId="2274473410" sldId="704"/>
        </pc:sldMkLst>
      </pc:sldChg>
      <pc:sldChg chg="add">
        <pc:chgData name="ian burres" userId="5d80b33b08aa328a" providerId="LiveId" clId="{F6B3E711-0E9A-4BCC-982E-84692E6CF45A}" dt="2025-08-04T22:33:05.860" v="1"/>
        <pc:sldMkLst>
          <pc:docMk/>
          <pc:sldMk cId="2861990592" sldId="705"/>
        </pc:sldMkLst>
      </pc:sldChg>
      <pc:sldChg chg="modSp add mod">
        <pc:chgData name="ian burres" userId="5d80b33b08aa328a" providerId="LiveId" clId="{F6B3E711-0E9A-4BCC-982E-84692E6CF45A}" dt="2025-08-04T22:33:06.069" v="13" actId="27636"/>
        <pc:sldMkLst>
          <pc:docMk/>
          <pc:sldMk cId="739357790" sldId="706"/>
        </pc:sldMkLst>
        <pc:spChg chg="mod">
          <ac:chgData name="ian burres" userId="5d80b33b08aa328a" providerId="LiveId" clId="{F6B3E711-0E9A-4BCC-982E-84692E6CF45A}" dt="2025-08-04T22:33:06.069" v="13" actId="27636"/>
          <ac:spMkLst>
            <pc:docMk/>
            <pc:sldMk cId="739357790" sldId="706"/>
            <ac:spMk id="2" creationId="{39389D3E-AFF1-5CA3-B8B8-236E121E131F}"/>
          </ac:spMkLst>
        </pc:spChg>
      </pc:sldChg>
      <pc:sldChg chg="add">
        <pc:chgData name="ian burres" userId="5d80b33b08aa328a" providerId="LiveId" clId="{F6B3E711-0E9A-4BCC-982E-84692E6CF45A}" dt="2025-08-04T22:33:05.860" v="1"/>
        <pc:sldMkLst>
          <pc:docMk/>
          <pc:sldMk cId="2028313950" sldId="707"/>
        </pc:sldMkLst>
      </pc:sldChg>
      <pc:sldChg chg="add">
        <pc:chgData name="ian burres" userId="5d80b33b08aa328a" providerId="LiveId" clId="{F6B3E711-0E9A-4BCC-982E-84692E6CF45A}" dt="2025-08-04T22:33:05.860" v="1"/>
        <pc:sldMkLst>
          <pc:docMk/>
          <pc:sldMk cId="4130493115" sldId="708"/>
        </pc:sldMkLst>
      </pc:sldChg>
      <pc:sldChg chg="modSp add mod">
        <pc:chgData name="ian burres" userId="5d80b33b08aa328a" providerId="LiveId" clId="{F6B3E711-0E9A-4BCC-982E-84692E6CF45A}" dt="2025-08-04T22:33:06.073" v="14" actId="27636"/>
        <pc:sldMkLst>
          <pc:docMk/>
          <pc:sldMk cId="3429674456" sldId="709"/>
        </pc:sldMkLst>
        <pc:spChg chg="mod">
          <ac:chgData name="ian burres" userId="5d80b33b08aa328a" providerId="LiveId" clId="{F6B3E711-0E9A-4BCC-982E-84692E6CF45A}" dt="2025-08-04T22:33:06.073" v="14" actId="27636"/>
          <ac:spMkLst>
            <pc:docMk/>
            <pc:sldMk cId="3429674456" sldId="709"/>
            <ac:spMk id="2" creationId="{384D21C7-3C15-8FEC-753F-6FB992FC28B9}"/>
          </ac:spMkLst>
        </pc:spChg>
      </pc:sldChg>
      <pc:sldChg chg="add">
        <pc:chgData name="ian burres" userId="5d80b33b08aa328a" providerId="LiveId" clId="{F6B3E711-0E9A-4BCC-982E-84692E6CF45A}" dt="2025-08-04T22:33:05.860" v="1"/>
        <pc:sldMkLst>
          <pc:docMk/>
          <pc:sldMk cId="4148533572" sldId="710"/>
        </pc:sldMkLst>
      </pc:sldChg>
      <pc:sldChg chg="modSp add mod">
        <pc:chgData name="ian burres" userId="5d80b33b08aa328a" providerId="LiveId" clId="{F6B3E711-0E9A-4BCC-982E-84692E6CF45A}" dt="2025-08-04T22:33:06.083" v="15" actId="27636"/>
        <pc:sldMkLst>
          <pc:docMk/>
          <pc:sldMk cId="1361624299" sldId="711"/>
        </pc:sldMkLst>
        <pc:spChg chg="mod">
          <ac:chgData name="ian burres" userId="5d80b33b08aa328a" providerId="LiveId" clId="{F6B3E711-0E9A-4BCC-982E-84692E6CF45A}" dt="2025-08-04T22:33:06.083" v="15" actId="27636"/>
          <ac:spMkLst>
            <pc:docMk/>
            <pc:sldMk cId="1361624299" sldId="711"/>
            <ac:spMk id="2" creationId="{7E1FE6A5-D97F-7D14-1D3C-45DFBAABBA15}"/>
          </ac:spMkLst>
        </pc:spChg>
      </pc:sldChg>
      <pc:sldChg chg="add">
        <pc:chgData name="ian burres" userId="5d80b33b08aa328a" providerId="LiveId" clId="{F6B3E711-0E9A-4BCC-982E-84692E6CF45A}" dt="2025-08-04T22:33:05.860" v="1"/>
        <pc:sldMkLst>
          <pc:docMk/>
          <pc:sldMk cId="3576313527" sldId="712"/>
        </pc:sldMkLst>
      </pc:sldChg>
      <pc:sldChg chg="add">
        <pc:chgData name="ian burres" userId="5d80b33b08aa328a" providerId="LiveId" clId="{F6B3E711-0E9A-4BCC-982E-84692E6CF45A}" dt="2025-08-04T22:33:05.860" v="1"/>
        <pc:sldMkLst>
          <pc:docMk/>
          <pc:sldMk cId="2305154707" sldId="713"/>
        </pc:sldMkLst>
      </pc:sldChg>
      <pc:sldChg chg="modSp add mod">
        <pc:chgData name="ian burres" userId="5d80b33b08aa328a" providerId="LiveId" clId="{F6B3E711-0E9A-4BCC-982E-84692E6CF45A}" dt="2025-08-04T22:33:06.102" v="18" actId="27636"/>
        <pc:sldMkLst>
          <pc:docMk/>
          <pc:sldMk cId="2929035758" sldId="714"/>
        </pc:sldMkLst>
        <pc:spChg chg="mod">
          <ac:chgData name="ian burres" userId="5d80b33b08aa328a" providerId="LiveId" clId="{F6B3E711-0E9A-4BCC-982E-84692E6CF45A}" dt="2025-08-04T22:33:06.102" v="18" actId="27636"/>
          <ac:spMkLst>
            <pc:docMk/>
            <pc:sldMk cId="2929035758" sldId="714"/>
            <ac:spMk id="2" creationId="{BF9BED68-845F-71B2-C092-C833CB6C4BA0}"/>
          </ac:spMkLst>
        </pc:spChg>
        <pc:spChg chg="mod">
          <ac:chgData name="ian burres" userId="5d80b33b08aa328a" providerId="LiveId" clId="{F6B3E711-0E9A-4BCC-982E-84692E6CF45A}" dt="2025-08-04T22:33:06.101" v="17" actId="27636"/>
          <ac:spMkLst>
            <pc:docMk/>
            <pc:sldMk cId="2929035758" sldId="714"/>
            <ac:spMk id="5" creationId="{C8A20BE6-A96D-4AD9-5E57-477A5DA5B7E7}"/>
          </ac:spMkLst>
        </pc:spChg>
      </pc:sldChg>
      <pc:sldChg chg="modSp add mod">
        <pc:chgData name="ian burres" userId="5d80b33b08aa328a" providerId="LiveId" clId="{F6B3E711-0E9A-4BCC-982E-84692E6CF45A}" dt="2025-08-04T22:33:06.096" v="16" actId="27636"/>
        <pc:sldMkLst>
          <pc:docMk/>
          <pc:sldMk cId="540117427" sldId="715"/>
        </pc:sldMkLst>
        <pc:spChg chg="mod">
          <ac:chgData name="ian burres" userId="5d80b33b08aa328a" providerId="LiveId" clId="{F6B3E711-0E9A-4BCC-982E-84692E6CF45A}" dt="2025-08-04T22:33:06.096" v="16" actId="27636"/>
          <ac:spMkLst>
            <pc:docMk/>
            <pc:sldMk cId="540117427" sldId="715"/>
            <ac:spMk id="5" creationId="{F67C96BF-E508-F24A-E53D-BD601DC6CB96}"/>
          </ac:spMkLst>
        </pc:spChg>
      </pc:sldChg>
      <pc:sldChg chg="modSp add mod">
        <pc:chgData name="ian burres" userId="5d80b33b08aa328a" providerId="LiveId" clId="{F6B3E711-0E9A-4BCC-982E-84692E6CF45A}" dt="2025-08-04T22:33:06.108" v="19" actId="27636"/>
        <pc:sldMkLst>
          <pc:docMk/>
          <pc:sldMk cId="2009396967" sldId="716"/>
        </pc:sldMkLst>
        <pc:spChg chg="mod">
          <ac:chgData name="ian burres" userId="5d80b33b08aa328a" providerId="LiveId" clId="{F6B3E711-0E9A-4BCC-982E-84692E6CF45A}" dt="2025-08-04T22:33:06.108" v="19" actId="27636"/>
          <ac:spMkLst>
            <pc:docMk/>
            <pc:sldMk cId="2009396967" sldId="716"/>
            <ac:spMk id="5" creationId="{91CA53D9-BABF-A9CE-25A2-7B500355CDEE}"/>
          </ac:spMkLst>
        </pc:spChg>
      </pc:sldChg>
      <pc:sldChg chg="add">
        <pc:chgData name="ian burres" userId="5d80b33b08aa328a" providerId="LiveId" clId="{F6B3E711-0E9A-4BCC-982E-84692E6CF45A}" dt="2025-08-04T22:33:05.860" v="1"/>
        <pc:sldMkLst>
          <pc:docMk/>
          <pc:sldMk cId="3700148848" sldId="717"/>
        </pc:sldMkLst>
      </pc:sldChg>
      <pc:sldChg chg="add">
        <pc:chgData name="ian burres" userId="5d80b33b08aa328a" providerId="LiveId" clId="{F6B3E711-0E9A-4BCC-982E-84692E6CF45A}" dt="2025-08-04T22:33:05.860" v="1"/>
        <pc:sldMkLst>
          <pc:docMk/>
          <pc:sldMk cId="2660302280" sldId="718"/>
        </pc:sldMkLst>
      </pc:sldChg>
      <pc:sldChg chg="add">
        <pc:chgData name="ian burres" userId="5d80b33b08aa328a" providerId="LiveId" clId="{F6B3E711-0E9A-4BCC-982E-84692E6CF45A}" dt="2025-08-04T22:33:05.860" v="1"/>
        <pc:sldMkLst>
          <pc:docMk/>
          <pc:sldMk cId="790868356" sldId="719"/>
        </pc:sldMkLst>
      </pc:sldChg>
      <pc:sldChg chg="modSp add mod">
        <pc:chgData name="ian burres" userId="5d80b33b08aa328a" providerId="LiveId" clId="{F6B3E711-0E9A-4BCC-982E-84692E6CF45A}" dt="2025-08-04T22:33:06.128" v="20" actId="27636"/>
        <pc:sldMkLst>
          <pc:docMk/>
          <pc:sldMk cId="3494828390" sldId="720"/>
        </pc:sldMkLst>
        <pc:spChg chg="mod">
          <ac:chgData name="ian burres" userId="5d80b33b08aa328a" providerId="LiveId" clId="{F6B3E711-0E9A-4BCC-982E-84692E6CF45A}" dt="2025-08-04T22:33:06.128" v="20" actId="27636"/>
          <ac:spMkLst>
            <pc:docMk/>
            <pc:sldMk cId="3494828390" sldId="720"/>
            <ac:spMk id="5" creationId="{21B1BB6A-FAB5-9E58-7511-2DD6B29A65D0}"/>
          </ac:spMkLst>
        </pc:spChg>
      </pc:sldChg>
      <pc:sldChg chg="add">
        <pc:chgData name="ian burres" userId="5d80b33b08aa328a" providerId="LiveId" clId="{F6B3E711-0E9A-4BCC-982E-84692E6CF45A}" dt="2025-08-04T22:33:05.860" v="1"/>
        <pc:sldMkLst>
          <pc:docMk/>
          <pc:sldMk cId="504154933" sldId="721"/>
        </pc:sldMkLst>
      </pc:sldChg>
      <pc:sldChg chg="add">
        <pc:chgData name="ian burres" userId="5d80b33b08aa328a" providerId="LiveId" clId="{F6B3E711-0E9A-4BCC-982E-84692E6CF45A}" dt="2025-08-04T22:33:05.860" v="1"/>
        <pc:sldMkLst>
          <pc:docMk/>
          <pc:sldMk cId="2792416691" sldId="722"/>
        </pc:sldMkLst>
      </pc:sldChg>
      <pc:sldChg chg="add">
        <pc:chgData name="ian burres" userId="5d80b33b08aa328a" providerId="LiveId" clId="{F6B3E711-0E9A-4BCC-982E-84692E6CF45A}" dt="2025-08-04T22:33:05.860" v="1"/>
        <pc:sldMkLst>
          <pc:docMk/>
          <pc:sldMk cId="1220645804" sldId="723"/>
        </pc:sldMkLst>
      </pc:sldChg>
      <pc:sldChg chg="add">
        <pc:chgData name="ian burres" userId="5d80b33b08aa328a" providerId="LiveId" clId="{F6B3E711-0E9A-4BCC-982E-84692E6CF45A}" dt="2025-08-04T22:33:05.860" v="1"/>
        <pc:sldMkLst>
          <pc:docMk/>
          <pc:sldMk cId="1662556284" sldId="724"/>
        </pc:sldMkLst>
      </pc:sldChg>
      <pc:sldChg chg="add">
        <pc:chgData name="ian burres" userId="5d80b33b08aa328a" providerId="LiveId" clId="{F6B3E711-0E9A-4BCC-982E-84692E6CF45A}" dt="2025-08-04T22:33:05.860" v="1"/>
        <pc:sldMkLst>
          <pc:docMk/>
          <pc:sldMk cId="1499362098" sldId="725"/>
        </pc:sldMkLst>
      </pc:sldChg>
      <pc:sldChg chg="modSp add mod">
        <pc:chgData name="ian burres" userId="5d80b33b08aa328a" providerId="LiveId" clId="{F6B3E711-0E9A-4BCC-982E-84692E6CF45A}" dt="2025-08-04T22:33:06.142" v="21" actId="27636"/>
        <pc:sldMkLst>
          <pc:docMk/>
          <pc:sldMk cId="127863636" sldId="726"/>
        </pc:sldMkLst>
        <pc:spChg chg="mod">
          <ac:chgData name="ian burres" userId="5d80b33b08aa328a" providerId="LiveId" clId="{F6B3E711-0E9A-4BCC-982E-84692E6CF45A}" dt="2025-08-04T22:33:06.142" v="21" actId="27636"/>
          <ac:spMkLst>
            <pc:docMk/>
            <pc:sldMk cId="127863636" sldId="726"/>
            <ac:spMk id="5" creationId="{1CBC2AF0-09D0-836E-8112-99B6102B6A1C}"/>
          </ac:spMkLst>
        </pc:spChg>
      </pc:sldChg>
      <pc:sldChg chg="add">
        <pc:chgData name="ian burres" userId="5d80b33b08aa328a" providerId="LiveId" clId="{F6B3E711-0E9A-4BCC-982E-84692E6CF45A}" dt="2025-08-04T22:33:05.860" v="1"/>
        <pc:sldMkLst>
          <pc:docMk/>
          <pc:sldMk cId="2459314162" sldId="727"/>
        </pc:sldMkLst>
      </pc:sldChg>
      <pc:sldChg chg="add">
        <pc:chgData name="ian burres" userId="5d80b33b08aa328a" providerId="LiveId" clId="{F6B3E711-0E9A-4BCC-982E-84692E6CF45A}" dt="2025-08-04T22:33:05.860" v="1"/>
        <pc:sldMkLst>
          <pc:docMk/>
          <pc:sldMk cId="4167494300" sldId="728"/>
        </pc:sldMkLst>
      </pc:sldChg>
      <pc:sldChg chg="modSp add mod">
        <pc:chgData name="ian burres" userId="5d80b33b08aa328a" providerId="LiveId" clId="{F6B3E711-0E9A-4BCC-982E-84692E6CF45A}" dt="2025-08-04T22:37:01.330" v="68" actId="5793"/>
        <pc:sldMkLst>
          <pc:docMk/>
          <pc:sldMk cId="1772980604" sldId="729"/>
        </pc:sldMkLst>
        <pc:spChg chg="mod">
          <ac:chgData name="ian burres" userId="5d80b33b08aa328a" providerId="LiveId" clId="{F6B3E711-0E9A-4BCC-982E-84692E6CF45A}" dt="2025-08-04T22:36:56.178" v="62" actId="6549"/>
          <ac:spMkLst>
            <pc:docMk/>
            <pc:sldMk cId="1772980604" sldId="729"/>
            <ac:spMk id="2" creationId="{043DF128-D752-9997-CADC-CCC0A5C40605}"/>
          </ac:spMkLst>
        </pc:spChg>
        <pc:spChg chg="mod">
          <ac:chgData name="ian burres" userId="5d80b33b08aa328a" providerId="LiveId" clId="{F6B3E711-0E9A-4BCC-982E-84692E6CF45A}" dt="2025-08-04T22:37:01.330" v="68" actId="5793"/>
          <ac:spMkLst>
            <pc:docMk/>
            <pc:sldMk cId="1772980604" sldId="729"/>
            <ac:spMk id="5" creationId="{8B3EF01A-DE24-F157-8958-CF7444F138A2}"/>
          </ac:spMkLst>
        </pc:spChg>
      </pc:sldChg>
      <pc:sldChg chg="add del">
        <pc:chgData name="ian burres" userId="5d80b33b08aa328a" providerId="LiveId" clId="{F6B3E711-0E9A-4BCC-982E-84692E6CF45A}" dt="2025-08-04T22:36:07.033" v="59" actId="2696"/>
        <pc:sldMkLst>
          <pc:docMk/>
          <pc:sldMk cId="2087757528" sldId="730"/>
        </pc:sldMkLst>
      </pc:sldChg>
      <pc:sldChg chg="add del">
        <pc:chgData name="ian burres" userId="5d80b33b08aa328a" providerId="LiveId" clId="{F6B3E711-0E9A-4BCC-982E-84692E6CF45A}" dt="2025-08-04T22:36:13.617" v="60" actId="2696"/>
        <pc:sldMkLst>
          <pc:docMk/>
          <pc:sldMk cId="453806001" sldId="731"/>
        </pc:sldMkLst>
      </pc:sldChg>
      <pc:sldChg chg="add del">
        <pc:chgData name="ian burres" userId="5d80b33b08aa328a" providerId="LiveId" clId="{F6B3E711-0E9A-4BCC-982E-84692E6CF45A}" dt="2025-08-04T22:36:40.005" v="61" actId="2696"/>
        <pc:sldMkLst>
          <pc:docMk/>
          <pc:sldMk cId="2770708834" sldId="732"/>
        </pc:sldMkLst>
      </pc:sldChg>
    </pc:docChg>
  </pc:docChgLst>
</pc:chgInfo>
</file>

<file path=ppt/comments/modernComment_2B4_19DF7AC1.xml><?xml version="1.0" encoding="utf-8"?>
<p188:cmLst xmlns:a="http://schemas.openxmlformats.org/drawingml/2006/main" xmlns:r="http://schemas.openxmlformats.org/officeDocument/2006/relationships" xmlns:p188="http://schemas.microsoft.com/office/powerpoint/2018/8/main">
  <p188:cm id="{F1B26FBC-D8C8-4F70-92C9-5B4965DB9FD8}" authorId="{C21DF729-EE5B-2809-6EE9-DDAE521A9C04}" status="resolved" created="2025-01-29T01:35:45.547">
    <ac:txMkLst xmlns:ac="http://schemas.microsoft.com/office/drawing/2013/main/command">
      <pc:docMk xmlns:pc="http://schemas.microsoft.com/office/powerpoint/2013/main/command"/>
      <pc:sldMk xmlns:pc="http://schemas.microsoft.com/office/powerpoint/2013/main/command" cId="434076353" sldId="692"/>
      <ac:spMk id="2" creationId="{69807233-3DC5-4DF3-5025-68BBABBCB5F9}"/>
      <ac:txMk cp="0" len="18">
        <ac:context len="19" hash="2275003032"/>
      </ac:txMk>
    </ac:txMkLst>
    <p188:pos x="6552398" y="227798"/>
    <p188:replyLst>
      <p188:reply id="{74D9C0B1-E25D-4B92-9DE2-DED86755BC27}" authorId="{C21DF729-EE5B-2809-6EE9-DDAE521A9C04}" created="2025-01-29T01:37:05.833">
        <p188:txBody>
          <a:bodyPr/>
          <a:lstStyle/>
          <a:p>
            <a:r>
              <a:rPr lang="en-US"/>
              <a:t>Also, many beginner level jobs are in the SOC (monitoring for alerts, forensic analysis ) etc. The contents in this slide will be of high value towards getting a first job.</a:t>
            </a:r>
          </a:p>
        </p188:txBody>
      </p188:reply>
      <p188:reply id="{C4190529-0290-451E-8559-08A8CF3E52FD}" authorId="{C21DF729-EE5B-2809-6EE9-DDAE521A9C04}" created="2025-01-29T01:39:51.702">
        <p188:txBody>
          <a:bodyPr/>
          <a:lstStyle/>
          <a:p>
            <a:r>
              <a:rPr lang="en-US"/>
              <a:t>I recommend increasing the time allocated for this lesson to spend more time on lab exercise.</a:t>
            </a:r>
          </a:p>
        </p188:txBody>
        <p188:extLst>
          <p:ext xmlns:p="http://schemas.openxmlformats.org/presentationml/2006/main" uri="{57CB4572-C831-44C2-8A1C-0ADB6CCDFE69}">
            <p223:reactions xmlns:p223="http://schemas.microsoft.com/office/powerpoint/2022/03/main">
              <p223:rxn type="👍">
                <p223:instance time="2025-01-29T21:21:18.981" authorId="{FDC0385A-7770-B401-71B8-A7BF74F4EBC6}"/>
              </p223:rxn>
            </p223:reactions>
          </p:ext>
        </p188:extLst>
      </p188:reply>
      <p188:reply id="{28DE2B92-69EA-E946-9330-5C07D092A401}" authorId="{FDC0385A-7770-B401-71B8-A7BF74F4EBC6}" created="2025-01-29T21:21:49.950">
        <p188:txBody>
          <a:bodyPr/>
          <a:lstStyle/>
          <a:p>
            <a:r>
              <a:rPr lang="en-US"/>
              <a:t>Ok, will do Aslam, including the hands-on training suggestion</a:t>
            </a:r>
          </a:p>
        </p188:txBody>
        <p188:extLst>
          <p:ext xmlns:p="http://schemas.openxmlformats.org/presentationml/2006/main" uri="{57CB4572-C831-44C2-8A1C-0ADB6CCDFE69}">
            <p223:reactions xmlns:p223="http://schemas.microsoft.com/office/powerpoint/2022/03/main">
              <p223:rxn type="👍">
                <p223:instance time="2025-02-01T00:14:52.842" authorId="{56D7ED7C-623A-B60A-08B0-D4E8E46AF5A2}"/>
              </p223:rxn>
            </p223:reactions>
          </p:ext>
        </p188:extLst>
      </p188:reply>
    </p188:replyLst>
    <p188:txBody>
      <a:bodyPr/>
      <a:lstStyle/>
      <a:p>
        <a:r>
          <a:rPr lang="en-US"/>
          <a:t>This is an excellent deck with highly useful practical contents. Excellent job ☺️
Only request I have is: give the students hands on training and experience on as many of these tools as possible. That is what they will value and remember and will spread good word about this training.</a:t>
        </a:r>
      </a:p>
    </p188:txBody>
    <p188:extLst>
      <p:ext xmlns:p="http://schemas.openxmlformats.org/presentationml/2006/main" uri="{57CB4572-C831-44C2-8A1C-0ADB6CCDFE69}">
        <p223:reactions xmlns:p223="http://schemas.microsoft.com/office/powerpoint/2022/03/main">
          <p223:rxn type="👍">
            <p223:instance time="2025-01-29T21:21:19.954" authorId="{FDC0385A-7770-B401-71B8-A7BF74F4EBC6}"/>
          </p223:rxn>
        </p223:reaction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okta.com/uk/identity-101/intrusion-prevention-system/"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wallarm.com/what/intrusion-prevention-syste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x.com/alexxubyte/status/1531663319823622144/photo/1"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elastic.co/guide/en/security/7.17/rules-ui-create.html"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packtpub.com/en-us/product/practical-threat-detection-engineering-9781801076715?utm_source=chatgpt.com"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www.amazon.co.uk/Practical-Threat-Detection-Engineering-hands/dp/1801076715?utm_source=chatgpt.com" TargetMode="External"/><Relationship Id="rId4" Type="http://schemas.openxmlformats.org/officeDocument/2006/relationships/hyperlink" Target="https://www.amazon.com/Practical-Threat-Detection-Engineering-hands/dp/1801076715?utm_source=chatgpt.com"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bots.splunk.com/"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community.tulip.co/t/event-log-to-record-tulip-error-messages/5902"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microsoft.com/en-us/software-download/windows10"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inkedin.com/pulse/designing-intrusion-detection-system-ayodeji-adekeye/"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nxlog.co/userguide/intro/about-nxlog.html#feature_comparison_supported_formats"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nxlog.co/collecting-logs-from-industrial-control-systems#:~:text=Most%20ICS%20and%20SCADA%20systems,native%20Windows%20Event%20Log%20API."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isa.org/standards-and-publications/isa-standards/isa-iec-62443-series-of-standards" TargetMode="External"/><Relationship Id="rId2" Type="http://schemas.openxmlformats.org/officeDocument/2006/relationships/slide" Target="../slides/slide39.xml"/><Relationship Id="rId1" Type="http://schemas.openxmlformats.org/officeDocument/2006/relationships/notesMaster" Target="../notesMasters/notesMaster1.xml"/><Relationship Id="rId4" Type="http://schemas.openxmlformats.org/officeDocument/2006/relationships/hyperlink" Target="https://csrc.nist.gov/pubs/sp/800/82/r2/fina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www.dragos.com/blog/industry-news/responding-to-solarwinds-compromise-in-industrial-environment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oft.com/en-us/security/business/security-101/what-are-indicators-of-compromise-ioc"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966DD-F59C-9C0F-7415-4C0AEC0875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0E435F-E23D-9D9B-7771-9C4C3E9239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357994-B8CE-591C-CFCC-2E99D64B0AFB}"/>
              </a:ext>
            </a:extLst>
          </p:cNvPr>
          <p:cNvSpPr>
            <a:spLocks noGrp="1"/>
          </p:cNvSpPr>
          <p:nvPr>
            <p:ph type="body" idx="1"/>
          </p:nvPr>
        </p:nvSpPr>
        <p:spPr/>
        <p:txBody>
          <a:bodyPr/>
          <a:lstStyle/>
          <a:p>
            <a:pPr>
              <a:buFont typeface="Arial" panose="020B0604020202020204" pitchFamily="34" charset="0"/>
              <a:buNone/>
            </a:pPr>
            <a:r>
              <a:rPr lang="en-US" b="1"/>
              <a:t>Intrusion Prevention Systems </a:t>
            </a:r>
            <a:r>
              <a:rPr lang="en-US"/>
              <a:t>automatically take predefined actions (e.g., blocking IPs, dropping packets, resetting connections) to stop threats.  IPS are capable of reducing the need for immediate human intervention.  </a:t>
            </a:r>
          </a:p>
          <a:p>
            <a:pPr>
              <a:buFont typeface="Arial" panose="020B0604020202020204" pitchFamily="34" charset="0"/>
              <a:buNone/>
            </a:pPr>
            <a:endParaRPr lang="en-US"/>
          </a:p>
          <a:p>
            <a:r>
              <a:rPr lang="en-US" b="1"/>
              <a:t>IPS Technologies:</a:t>
            </a:r>
          </a:p>
          <a:p>
            <a:endParaRPr lang="en-US"/>
          </a:p>
          <a:p>
            <a:pPr lvl="1">
              <a:buFont typeface="Arial" panose="020B0604020202020204" pitchFamily="34" charset="0"/>
              <a:buChar char="•"/>
            </a:pPr>
            <a:r>
              <a:rPr lang="en-US"/>
              <a:t>   Tools: Snort (IPS mode), Suricata (IPS mode), Palo Alto Networks, Cisco Firepower</a:t>
            </a:r>
          </a:p>
          <a:p>
            <a:pPr lvl="1">
              <a:buFont typeface="Arial" panose="020B0604020202020204" pitchFamily="34" charset="0"/>
              <a:buChar char="•"/>
            </a:pPr>
            <a:r>
              <a:rPr lang="en-US"/>
              <a:t>   Often integrated into next-generation firewalls (NGFWs) or as standalone solutions.</a:t>
            </a:r>
          </a:p>
          <a:p>
            <a:pPr>
              <a:buFont typeface="Arial" panose="020B0604020202020204" pitchFamily="34" charset="0"/>
              <a:buNone/>
            </a:pPr>
            <a:endParaRPr lang="en-US"/>
          </a:p>
          <a:p>
            <a:r>
              <a:rPr lang="en-US" b="1"/>
              <a:t>IPS in ICS:</a:t>
            </a:r>
          </a:p>
          <a:p>
            <a:endParaRPr lang="en-US"/>
          </a:p>
          <a:p>
            <a:pPr lvl="1">
              <a:buFont typeface="Arial" panose="020B0604020202020204" pitchFamily="34" charset="0"/>
              <a:buChar char="•"/>
            </a:pPr>
            <a:r>
              <a:rPr lang="en-US"/>
              <a:t>   Actively prevents malicious activities like unauthorized command execution or protocol-based attacks.</a:t>
            </a:r>
          </a:p>
          <a:p>
            <a:pPr lvl="1">
              <a:buFont typeface="Arial" panose="020B0604020202020204" pitchFamily="34" charset="0"/>
              <a:buChar char="•"/>
            </a:pPr>
            <a:r>
              <a:rPr lang="en-US"/>
              <a:t>   Must be carefully configured to avoid unintended disruptions in critical control processes.</a:t>
            </a:r>
          </a:p>
          <a:p>
            <a:pPr lvl="1">
              <a:buFont typeface="Arial" panose="020B0604020202020204" pitchFamily="34" charset="0"/>
              <a:buChar char="•"/>
            </a:pPr>
            <a:r>
              <a:rPr lang="en-US"/>
              <a:t>   Requires deep understanding of ICS traffic to minimize false positives.</a:t>
            </a:r>
          </a:p>
          <a:p>
            <a:pPr lvl="1">
              <a:buFont typeface="Arial" panose="020B0604020202020204" pitchFamily="34" charset="0"/>
              <a:buChar char="•"/>
            </a:pPr>
            <a:r>
              <a:rPr lang="en-US"/>
              <a:t>   Monitors industrial protocols (e.g., Modbus, DNP3, OPC-UA) for anomalies.</a:t>
            </a:r>
          </a:p>
          <a:p>
            <a:pPr lvl="1">
              <a:buFont typeface="Arial" panose="020B0604020202020204" pitchFamily="34" charset="0"/>
              <a:buChar char="•"/>
            </a:pPr>
            <a:r>
              <a:rPr lang="en-US"/>
              <a:t>   Ensures real-time monitoring without disrupting sensitive operations.</a:t>
            </a:r>
          </a:p>
          <a:p>
            <a:pPr lvl="1">
              <a:buFont typeface="Arial" panose="020B0604020202020204" pitchFamily="34" charset="0"/>
              <a:buChar char="•"/>
            </a:pPr>
            <a:r>
              <a:rPr lang="en-US"/>
              <a:t>   Useful for detecting abnormal PLC/HMI communications or unauthorized changes to control processes.</a:t>
            </a:r>
          </a:p>
          <a:p>
            <a:pPr>
              <a:buFont typeface="Arial" panose="020B0604020202020204" pitchFamily="34" charset="0"/>
              <a:buNone/>
            </a:pPr>
            <a:endParaRPr lang="en-US"/>
          </a:p>
          <a:p>
            <a:pPr>
              <a:buFont typeface="Arial" panose="020B0604020202020204" pitchFamily="34" charset="0"/>
              <a:buNone/>
            </a:pPr>
            <a:r>
              <a:rPr lang="en-US"/>
              <a:t>Image Source: </a:t>
            </a:r>
            <a:r>
              <a:rPr lang="en-US">
                <a:hlinkClick r:id="rId3"/>
              </a:rPr>
              <a:t>Intrusion Prevention System: What Is An IPS? How Do They Work? | Okta UK</a:t>
            </a:r>
            <a:endParaRPr lang="en-US"/>
          </a:p>
        </p:txBody>
      </p:sp>
      <p:sp>
        <p:nvSpPr>
          <p:cNvPr id="4" name="Date Placeholder 3">
            <a:extLst>
              <a:ext uri="{FF2B5EF4-FFF2-40B4-BE49-F238E27FC236}">
                <a16:creationId xmlns:a16="http://schemas.microsoft.com/office/drawing/2014/main" id="{B0679D5B-8326-165A-A4EF-ABCEBD0171EF}"/>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3FAC5C67-FA95-A16F-5A3B-5C77415164C7}"/>
              </a:ext>
            </a:extLst>
          </p:cNvPr>
          <p:cNvSpPr>
            <a:spLocks noGrp="1"/>
          </p:cNvSpPr>
          <p:nvPr>
            <p:ph type="sldNum" sz="quarter" idx="5"/>
          </p:nvPr>
        </p:nvSpPr>
        <p:spPr/>
        <p:txBody>
          <a:bodyPr/>
          <a:lstStyle/>
          <a:p>
            <a:fld id="{352683B9-BE6E-4598-85C0-E9020C903FF0}" type="slidenum">
              <a:rPr lang="en-US" smtClean="0"/>
              <a:pPr/>
              <a:t>10</a:t>
            </a:fld>
            <a:endParaRPr lang="en-US"/>
          </a:p>
        </p:txBody>
      </p:sp>
    </p:spTree>
    <p:extLst>
      <p:ext uri="{BB962C8B-B14F-4D97-AF65-F5344CB8AC3E}">
        <p14:creationId xmlns:p14="http://schemas.microsoft.com/office/powerpoint/2010/main" val="5237260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88390-A35F-9210-4417-217581CD4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022A9-5F76-2539-B61D-FAB60399C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1C529-B743-D21A-81A5-50775F47D4BA}"/>
              </a:ext>
            </a:extLst>
          </p:cNvPr>
          <p:cNvSpPr>
            <a:spLocks noGrp="1"/>
          </p:cNvSpPr>
          <p:nvPr>
            <p:ph type="body" idx="1"/>
          </p:nvPr>
        </p:nvSpPr>
        <p:spPr/>
        <p:txBody>
          <a:bodyPr/>
          <a:lstStyle/>
          <a:p>
            <a:r>
              <a:rPr lang="en-US" b="1"/>
              <a:t>Network-based Intrusion Detection System (NIDS):</a:t>
            </a:r>
          </a:p>
          <a:p>
            <a:endParaRPr lang="en-US"/>
          </a:p>
          <a:p>
            <a:pPr lvl="1">
              <a:buFont typeface="Arial" panose="020B0604020202020204" pitchFamily="34" charset="0"/>
              <a:buChar char="•"/>
            </a:pPr>
            <a:r>
              <a:rPr lang="en-US"/>
              <a:t>   Monitors traffic on a network for suspicious activities.</a:t>
            </a:r>
          </a:p>
          <a:p>
            <a:pPr lvl="1">
              <a:buFont typeface="Arial" panose="020B0604020202020204" pitchFamily="34" charset="0"/>
              <a:buChar char="•"/>
            </a:pPr>
            <a:r>
              <a:rPr lang="en-US"/>
              <a:t>   Deployed at strategic points, such as network boundaries or within subnets, to analyze packets flowing across the network.</a:t>
            </a:r>
          </a:p>
          <a:p>
            <a:pPr lvl="1">
              <a:buFont typeface="Arial" panose="020B0604020202020204" pitchFamily="34" charset="0"/>
              <a:buChar char="•"/>
            </a:pPr>
            <a:r>
              <a:rPr lang="en-US"/>
              <a:t>   Examples: Snort, Suricata.</a:t>
            </a:r>
          </a:p>
          <a:p>
            <a:endParaRPr lang="en-US" b="1"/>
          </a:p>
          <a:p>
            <a:r>
              <a:rPr lang="en-US" b="1"/>
              <a:t>Host-based Intrusion Detection System (HIDS):</a:t>
            </a:r>
          </a:p>
          <a:p>
            <a:endParaRPr lang="en-US"/>
          </a:p>
          <a:p>
            <a:pPr lvl="1">
              <a:buFont typeface="Arial" panose="020B0604020202020204" pitchFamily="34" charset="0"/>
              <a:buChar char="•"/>
            </a:pPr>
            <a:r>
              <a:rPr lang="en-US"/>
              <a:t>   Installed on individual hosts or endpoints to monitor system activities, such as file access, process creation, and configuration changes.</a:t>
            </a:r>
          </a:p>
          <a:p>
            <a:pPr lvl="1">
              <a:buFont typeface="Arial" panose="020B0604020202020204" pitchFamily="34" charset="0"/>
              <a:buChar char="•"/>
            </a:pPr>
            <a:r>
              <a:rPr lang="en-US"/>
              <a:t>   Provides visibility into specific devices and is effective at detecting insider threats or attacks targeting the host.</a:t>
            </a:r>
          </a:p>
          <a:p>
            <a:pPr lvl="1">
              <a:buFont typeface="Arial" panose="020B0604020202020204" pitchFamily="34" charset="0"/>
              <a:buChar char="•"/>
            </a:pPr>
            <a:r>
              <a:rPr lang="en-US"/>
              <a:t>   Examples: OSSEC, Tripwire.</a:t>
            </a:r>
          </a:p>
          <a:p>
            <a:pPr lvl="1">
              <a:buFont typeface="Arial" panose="020B0604020202020204" pitchFamily="34" charset="0"/>
              <a:buNone/>
            </a:pPr>
            <a:endParaRPr lang="en-US"/>
          </a:p>
          <a:p>
            <a:r>
              <a:rPr lang="en-US" b="1"/>
              <a:t>Signature-based IDS:</a:t>
            </a:r>
          </a:p>
          <a:p>
            <a:endParaRPr lang="en-US"/>
          </a:p>
          <a:p>
            <a:pPr lvl="1">
              <a:buFont typeface="Arial" panose="020B0604020202020204" pitchFamily="34" charset="0"/>
              <a:buChar char="•"/>
            </a:pPr>
            <a:r>
              <a:rPr lang="en-US"/>
              <a:t>   Detects threats by comparing traffic and activities against a database of known attack signatures or patterns.</a:t>
            </a:r>
          </a:p>
          <a:p>
            <a:pPr lvl="1">
              <a:buFont typeface="Arial" panose="020B0604020202020204" pitchFamily="34" charset="0"/>
              <a:buChar char="•"/>
            </a:pPr>
            <a:r>
              <a:rPr lang="en-US"/>
              <a:t>   Effective for identifying known attacks but cannot detect novel or unknown threats.</a:t>
            </a:r>
          </a:p>
          <a:p>
            <a:pPr lvl="1">
              <a:buFont typeface="Arial" panose="020B0604020202020204" pitchFamily="34" charset="0"/>
              <a:buChar char="•"/>
            </a:pPr>
            <a:r>
              <a:rPr lang="en-US"/>
              <a:t>   Example: Detecting a specific malware's behavior pattern.</a:t>
            </a:r>
          </a:p>
          <a:p>
            <a:pPr lvl="1">
              <a:buFont typeface="Arial" panose="020B0604020202020204" pitchFamily="34" charset="0"/>
              <a:buChar char="•"/>
            </a:pPr>
            <a:endParaRPr lang="en-US"/>
          </a:p>
          <a:p>
            <a:r>
              <a:rPr lang="en-US" b="1"/>
              <a:t>Behavioral-based IDS:</a:t>
            </a:r>
          </a:p>
          <a:p>
            <a:endParaRPr lang="en-US"/>
          </a:p>
          <a:p>
            <a:pPr lvl="1">
              <a:buFont typeface="Arial" panose="020B0604020202020204" pitchFamily="34" charset="0"/>
              <a:buChar char="•"/>
            </a:pPr>
            <a:r>
              <a:rPr lang="en-US"/>
              <a:t>   Uses machine learning, statistical analysis, or heuristics to identify deviations from </a:t>
            </a:r>
            <a:r>
              <a:rPr lang="en-US" b="1" i="1" u="sng">
                <a:highlight>
                  <a:srgbClr val="FFFF00"/>
                </a:highlight>
              </a:rPr>
              <a:t>established baseline behav</a:t>
            </a:r>
            <a:r>
              <a:rPr lang="en-US" b="1" i="1" u="sng"/>
              <a:t>iors</a:t>
            </a:r>
            <a:r>
              <a:rPr lang="en-US"/>
              <a:t>.</a:t>
            </a:r>
          </a:p>
          <a:p>
            <a:pPr lvl="1">
              <a:buFont typeface="Arial" panose="020B0604020202020204" pitchFamily="34" charset="0"/>
              <a:buChar char="•"/>
            </a:pPr>
            <a:r>
              <a:rPr lang="en-US"/>
              <a:t>   Can detect zero-day attacks or novel threats but is prone to false positives if baselines are not accurate.</a:t>
            </a:r>
          </a:p>
          <a:p>
            <a:pPr lvl="1">
              <a:buFont typeface="Arial" panose="020B0604020202020204" pitchFamily="34" charset="0"/>
              <a:buChar char="•"/>
            </a:pPr>
            <a:r>
              <a:rPr lang="en-US"/>
              <a:t>   Example: Detecting abnormal communication between a PLC and HMI in an ICS network.</a:t>
            </a:r>
          </a:p>
          <a:p>
            <a:pPr lvl="1">
              <a:buFont typeface="Arial" panose="020B0604020202020204" pitchFamily="34" charset="0"/>
              <a:buNone/>
            </a:pPr>
            <a:endParaRPr lang="en-US"/>
          </a:p>
          <a:p>
            <a:r>
              <a:rPr lang="en-US" b="1"/>
              <a:t>Hybrid IDS:</a:t>
            </a:r>
          </a:p>
          <a:p>
            <a:endParaRPr lang="en-US"/>
          </a:p>
          <a:p>
            <a:pPr lvl="1">
              <a:buFont typeface="Arial" panose="020B0604020202020204" pitchFamily="34" charset="0"/>
              <a:buChar char="•"/>
            </a:pPr>
            <a:r>
              <a:rPr lang="en-US"/>
              <a:t>   Combines both signature-based and anomaly-based detection for improved accuracy and threat coverage.</a:t>
            </a:r>
          </a:p>
          <a:p>
            <a:pPr lvl="1">
              <a:buFont typeface="Arial" panose="020B0604020202020204" pitchFamily="34" charset="0"/>
              <a:buChar char="•"/>
            </a:pPr>
            <a:r>
              <a:rPr lang="en-US"/>
              <a:t>   Balances between detecting known threats and identifying new ones.</a:t>
            </a:r>
          </a:p>
          <a:p>
            <a:pPr>
              <a:buFont typeface="Arial" panose="020B0604020202020204" pitchFamily="34" charset="0"/>
              <a:buNone/>
            </a:pPr>
            <a:endParaRPr lang="en-US"/>
          </a:p>
        </p:txBody>
      </p:sp>
      <p:sp>
        <p:nvSpPr>
          <p:cNvPr id="4" name="Date Placeholder 3">
            <a:extLst>
              <a:ext uri="{FF2B5EF4-FFF2-40B4-BE49-F238E27FC236}">
                <a16:creationId xmlns:a16="http://schemas.microsoft.com/office/drawing/2014/main" id="{72796F45-3E52-84BA-EF2B-03E5AA8F7B73}"/>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6E7C9E54-C7E6-CC87-1248-71463B45491E}"/>
              </a:ext>
            </a:extLst>
          </p:cNvPr>
          <p:cNvSpPr>
            <a:spLocks noGrp="1"/>
          </p:cNvSpPr>
          <p:nvPr>
            <p:ph type="sldNum" sz="quarter" idx="5"/>
          </p:nvPr>
        </p:nvSpPr>
        <p:spPr/>
        <p:txBody>
          <a:bodyPr/>
          <a:lstStyle/>
          <a:p>
            <a:fld id="{352683B9-BE6E-4598-85C0-E9020C903FF0}" type="slidenum">
              <a:rPr lang="en-US" smtClean="0"/>
              <a:pPr/>
              <a:t>11</a:t>
            </a:fld>
            <a:endParaRPr lang="en-US"/>
          </a:p>
        </p:txBody>
      </p:sp>
    </p:spTree>
    <p:extLst>
      <p:ext uri="{BB962C8B-B14F-4D97-AF65-F5344CB8AC3E}">
        <p14:creationId xmlns:p14="http://schemas.microsoft.com/office/powerpoint/2010/main" val="3211336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IDS:</a:t>
            </a:r>
          </a:p>
          <a:p>
            <a:endParaRPr lang="en-US"/>
          </a:p>
          <a:p>
            <a:pPr lvl="1">
              <a:buFont typeface="Arial" panose="020B0604020202020204" pitchFamily="34" charset="0"/>
              <a:buChar char="•"/>
            </a:pPr>
            <a:r>
              <a:rPr lang="en-US"/>
              <a:t>   Deployed at strategic points in the network, often at monitoring ports or taps to observe mirrored traffic.</a:t>
            </a:r>
          </a:p>
          <a:p>
            <a:pPr lvl="1">
              <a:buFont typeface="Arial" panose="020B0604020202020204" pitchFamily="34" charset="0"/>
              <a:buChar char="•"/>
            </a:pPr>
            <a:r>
              <a:rPr lang="en-US"/>
              <a:t>   Positioned out-of-band to avoid interrupting traffic flow.</a:t>
            </a:r>
          </a:p>
          <a:p>
            <a:endParaRPr lang="en-US" b="1"/>
          </a:p>
          <a:p>
            <a:r>
              <a:rPr lang="en-US" b="1"/>
              <a:t>IPS:</a:t>
            </a:r>
          </a:p>
          <a:p>
            <a:endParaRPr lang="en-US"/>
          </a:p>
          <a:p>
            <a:pPr lvl="1">
              <a:buFont typeface="Arial" panose="020B0604020202020204" pitchFamily="34" charset="0"/>
              <a:buChar char="•"/>
            </a:pPr>
            <a:r>
              <a:rPr lang="en-US"/>
              <a:t>   Deployed inline within the network, typically between firewalls and internal systems, to inspect and control all traffic.</a:t>
            </a:r>
          </a:p>
          <a:p>
            <a:pPr lvl="1">
              <a:buFont typeface="Arial" panose="020B0604020202020204" pitchFamily="34" charset="0"/>
              <a:buChar char="•"/>
            </a:pPr>
            <a:r>
              <a:rPr lang="en-US"/>
              <a:t>   Actively filters packets before they reach their destination.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p>
          <a:p>
            <a:pPr marL="0" marR="0" lvl="0" indent="0" algn="l" defTabSz="914400" rtl="0" eaLnBrk="1" fontAlgn="base" latinLnBrk="0" hangingPunct="1">
              <a:lnSpc>
                <a:spcPct val="100000"/>
              </a:lnSpc>
              <a:spcBef>
                <a:spcPct val="30000"/>
              </a:spcBef>
              <a:spcAft>
                <a:spcPct val="0"/>
              </a:spcAft>
              <a:buClrTx/>
              <a:buSzTx/>
              <a:buFontTx/>
              <a:buNone/>
              <a:tabLst/>
              <a:defRPr/>
            </a:pPr>
            <a:r>
              <a:rPr lang="en-US"/>
              <a:t>It is important to understand that Intrusion Prevention Systems are not firewalls, which are designed to inspect traffic at a basic level (blocking or allowing packets based on source/destination IP addresses, port numbers, or protocols).  IPS can perform deep packet inspection, can identify and block threats embedded within allowed traffic, such as SQL injection attacks, and can inspect traffic within the network.  Once network traffic propagates beyond the firewall, only an IDS or IPS is capable of automated inspection.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p>
          <a:p>
            <a:pPr marL="0" marR="0" lvl="0" indent="0" algn="l" defTabSz="914400" rtl="0" eaLnBrk="1" fontAlgn="base" latinLnBrk="0" hangingPunct="1">
              <a:lnSpc>
                <a:spcPct val="100000"/>
              </a:lnSpc>
              <a:spcBef>
                <a:spcPct val="30000"/>
              </a:spcBef>
              <a:spcAft>
                <a:spcPct val="0"/>
              </a:spcAft>
              <a:buClrTx/>
              <a:buSzTx/>
              <a:buFontTx/>
              <a:buNone/>
              <a:tabLst/>
              <a:defRPr/>
            </a:pPr>
            <a:r>
              <a:rPr lang="en-US"/>
              <a:t>Graphic Source: </a:t>
            </a:r>
            <a:r>
              <a:rPr lang="en-US">
                <a:hlinkClick r:id="rId3"/>
              </a:rPr>
              <a:t>What is an Intrusion Prevention System (IPS)❓</a:t>
            </a:r>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12</a:t>
            </a:fld>
            <a:endParaRPr lang="en-US"/>
          </a:p>
        </p:txBody>
      </p:sp>
    </p:spTree>
    <p:extLst>
      <p:ext uri="{BB962C8B-B14F-4D97-AF65-F5344CB8AC3E}">
        <p14:creationId xmlns:p14="http://schemas.microsoft.com/office/powerpoint/2010/main" val="1579944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983C0-7711-2699-7E2F-815E996301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B73C3B-0C2F-B03C-3CF4-4FE14B922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9FA28A-022A-92F8-374D-8593E8B1335E}"/>
              </a:ext>
            </a:extLst>
          </p:cNvPr>
          <p:cNvSpPr>
            <a:spLocks noGrp="1"/>
          </p:cNvSpPr>
          <p:nvPr>
            <p:ph type="body" idx="1"/>
          </p:nvPr>
        </p:nvSpPr>
        <p:spPr/>
        <p:txBody>
          <a:bodyPr/>
          <a:lstStyle/>
          <a:p>
            <a:r>
              <a:rPr lang="en-US" b="1"/>
              <a:t>Monitoring Industrial Protocols:</a:t>
            </a:r>
            <a:r>
              <a:rPr lang="en-US"/>
              <a:t> </a:t>
            </a:r>
          </a:p>
          <a:p>
            <a:r>
              <a:rPr lang="en-US"/>
              <a:t>IDS monitors OT-specific protocols (e.g., Modbus, DNP3, OPC-UA) to detect anomalies or unauthorized commands.</a:t>
            </a:r>
          </a:p>
          <a:p>
            <a:endParaRPr lang="en-US" b="1"/>
          </a:p>
          <a:p>
            <a:r>
              <a:rPr lang="en-US" b="1"/>
              <a:t>Baseline Behavior Analysis:</a:t>
            </a:r>
            <a:r>
              <a:rPr lang="en-US"/>
              <a:t> </a:t>
            </a:r>
          </a:p>
          <a:p>
            <a:r>
              <a:rPr lang="en-US"/>
              <a:t>It establishes a baseline of normal operational behavior, such as expected PLC-to-PLC communications, and flags deviations (e.g., unexpected commands or traffic patterns).</a:t>
            </a:r>
          </a:p>
          <a:p>
            <a:endParaRPr lang="en-US" b="1"/>
          </a:p>
          <a:p>
            <a:r>
              <a:rPr lang="en-US" b="1"/>
              <a:t>Threat Detection:</a:t>
            </a:r>
            <a:r>
              <a:rPr lang="en-US"/>
              <a:t> </a:t>
            </a:r>
          </a:p>
          <a:p>
            <a:r>
              <a:rPr lang="en-US"/>
              <a:t>Detects cyber threats such as malware, lateral movement, and unauthorized access that could compromise ICS integrity.</a:t>
            </a:r>
          </a:p>
          <a:p>
            <a:endParaRPr lang="en-US"/>
          </a:p>
          <a:p>
            <a:r>
              <a:rPr lang="en-US" b="1"/>
              <a:t>Inline Traffic Filtering:</a:t>
            </a:r>
            <a:r>
              <a:rPr lang="en-US"/>
              <a:t> </a:t>
            </a:r>
          </a:p>
          <a:p>
            <a:r>
              <a:rPr lang="en-US"/>
              <a:t>IPS systems are placed inline in the ICS network to block malicious activities, such as unauthorized write commands to PLCs or abnormal protocol usage.</a:t>
            </a:r>
          </a:p>
          <a:p>
            <a:endParaRPr lang="en-US"/>
          </a:p>
          <a:p>
            <a:r>
              <a:rPr lang="en-US" b="1"/>
              <a:t>Stopping Known Attacks:</a:t>
            </a:r>
            <a:r>
              <a:rPr lang="en-US"/>
              <a:t> </a:t>
            </a:r>
          </a:p>
          <a:p>
            <a:r>
              <a:rPr lang="en-US"/>
              <a:t>IPS using signature-based detection could be used to block known threats like malware or exploits targeting ICS components.</a:t>
            </a:r>
          </a:p>
          <a:p>
            <a:endParaRPr lang="en-US"/>
          </a:p>
          <a:p>
            <a:pPr>
              <a:buFont typeface="Arial" panose="020B0604020202020204" pitchFamily="34" charset="0"/>
              <a:buNone/>
            </a:pPr>
            <a:r>
              <a:rPr lang="en-US" b="1"/>
              <a:t>Suricata in IPS Mode (Configured for ICS Protocols):</a:t>
            </a:r>
          </a:p>
          <a:p>
            <a:pPr>
              <a:buFont typeface="Arial" panose="020B0604020202020204" pitchFamily="34" charset="0"/>
              <a:buNone/>
            </a:pPr>
            <a:r>
              <a:rPr lang="en-US"/>
              <a:t>Deployed inline to block traffic containing known attack signatures, such as Stuxnet-like payloads.</a:t>
            </a:r>
          </a:p>
          <a:p>
            <a:pPr lvl="1">
              <a:buFont typeface="Arial" panose="020B0604020202020204" pitchFamily="34" charset="0"/>
              <a:buChar char="•"/>
            </a:pPr>
            <a:r>
              <a:rPr lang="en-US"/>
              <a:t>   Example: Blocking an unauthorized Modbus command attempting to change setpoints in a power plant.</a:t>
            </a:r>
          </a:p>
          <a:p>
            <a:pPr>
              <a:buFont typeface="Arial" panose="020B0604020202020204" pitchFamily="34" charset="0"/>
              <a:buNone/>
            </a:pPr>
            <a:endParaRPr lang="en-US" b="1"/>
          </a:p>
          <a:p>
            <a:pPr>
              <a:buFont typeface="Arial" panose="020B0604020202020204" pitchFamily="34" charset="0"/>
              <a:buNone/>
            </a:pPr>
            <a:r>
              <a:rPr lang="en-US" b="1"/>
              <a:t>Dragos Platform:</a:t>
            </a:r>
          </a:p>
          <a:p>
            <a:pPr>
              <a:buFont typeface="Arial" panose="020B0604020202020204" pitchFamily="34" charset="0"/>
              <a:buNone/>
            </a:pPr>
            <a:r>
              <a:rPr lang="en-US"/>
              <a:t>Combines visibility with active threat mitigation in ICS environments.</a:t>
            </a:r>
          </a:p>
          <a:p>
            <a:pPr marL="628650" lvl="1" indent="-171450">
              <a:buFont typeface="Arial" panose="020B0604020202020204" pitchFamily="34" charset="0"/>
              <a:buChar char="•"/>
            </a:pPr>
            <a:r>
              <a:rPr lang="en-US"/>
              <a:t>Capable of automatically discovering and profiling all assets in an OT environment</a:t>
            </a:r>
          </a:p>
          <a:p>
            <a:pPr marL="628650" lvl="1" indent="-171450">
              <a:buFont typeface="Arial" panose="020B0604020202020204" pitchFamily="34" charset="0"/>
              <a:buChar char="•"/>
            </a:pPr>
            <a:r>
              <a:rPr lang="en-US"/>
              <a:t>Uses Intelligence-Driven Threat Detection using updated modeling, configuration, and threat behaviors</a:t>
            </a:r>
          </a:p>
          <a:p>
            <a:pPr marL="628650" lvl="1" indent="-171450">
              <a:buFont typeface="Arial" panose="020B0604020202020204" pitchFamily="34" charset="0"/>
              <a:buChar char="•"/>
            </a:pPr>
            <a:r>
              <a:rPr lang="en-US"/>
              <a:t>Uses expert-authored playbooks.  (More on this later)</a:t>
            </a:r>
          </a:p>
          <a:p>
            <a:pPr lvl="1">
              <a:buFont typeface="Arial" panose="020B0604020202020204" pitchFamily="34" charset="0"/>
              <a:buChar char="•"/>
            </a:pPr>
            <a:r>
              <a:rPr lang="en-US"/>
              <a:t>   Example: Blocking a malware payload attempting to propagate through an ICS network.</a:t>
            </a:r>
          </a:p>
          <a:p>
            <a:endParaRPr lang="en-US"/>
          </a:p>
        </p:txBody>
      </p:sp>
      <p:sp>
        <p:nvSpPr>
          <p:cNvPr id="4" name="Date Placeholder 3">
            <a:extLst>
              <a:ext uri="{FF2B5EF4-FFF2-40B4-BE49-F238E27FC236}">
                <a16:creationId xmlns:a16="http://schemas.microsoft.com/office/drawing/2014/main" id="{C3B1C69A-DA66-2CB4-5B38-709CD3D40EC4}"/>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A1730016-B29C-EF3A-81CE-159F9BDDDC94}"/>
              </a:ext>
            </a:extLst>
          </p:cNvPr>
          <p:cNvSpPr>
            <a:spLocks noGrp="1"/>
          </p:cNvSpPr>
          <p:nvPr>
            <p:ph type="sldNum" sz="quarter" idx="5"/>
          </p:nvPr>
        </p:nvSpPr>
        <p:spPr/>
        <p:txBody>
          <a:bodyPr/>
          <a:lstStyle/>
          <a:p>
            <a:fld id="{352683B9-BE6E-4598-85C0-E9020C903FF0}" type="slidenum">
              <a:rPr lang="en-US" smtClean="0"/>
              <a:pPr/>
              <a:t>13</a:t>
            </a:fld>
            <a:endParaRPr lang="en-US"/>
          </a:p>
        </p:txBody>
      </p:sp>
    </p:spTree>
    <p:extLst>
      <p:ext uri="{BB962C8B-B14F-4D97-AF65-F5344CB8AC3E}">
        <p14:creationId xmlns:p14="http://schemas.microsoft.com/office/powerpoint/2010/main" val="1288503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3F754-B5A5-CB75-6B2A-5A19E88F30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205C9-8D99-91CC-3BD5-3824B0D6FC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118CAE-D295-79A5-78FD-947FB3BC4EA0}"/>
              </a:ext>
            </a:extLst>
          </p:cNvPr>
          <p:cNvSpPr>
            <a:spLocks noGrp="1"/>
          </p:cNvSpPr>
          <p:nvPr>
            <p:ph type="body" idx="1"/>
          </p:nvPr>
        </p:nvSpPr>
        <p:spPr/>
        <p:txBody>
          <a:bodyPr/>
          <a:lstStyle/>
          <a:p>
            <a:r>
              <a:rPr lang="en-US" b="1"/>
              <a:t>Log Collection:</a:t>
            </a:r>
            <a:r>
              <a:rPr lang="en-US"/>
              <a:t> </a:t>
            </a:r>
          </a:p>
          <a:p>
            <a:r>
              <a:rPr lang="en-US"/>
              <a:t>The collected data often includes events, audit logs, and error logs, which provide insight into network activity and potential security threats.</a:t>
            </a:r>
          </a:p>
          <a:p>
            <a:endParaRPr lang="en-US" b="1"/>
          </a:p>
          <a:p>
            <a:r>
              <a:rPr lang="en-US" b="1"/>
              <a:t>Log Analysis:</a:t>
            </a:r>
            <a:r>
              <a:rPr lang="en-US"/>
              <a:t> </a:t>
            </a:r>
          </a:p>
          <a:p>
            <a:r>
              <a:rPr lang="en-US"/>
              <a:t>Analyzes the raw data to identify patterns, trends, and anomalies that may indicate malicious activity or misconfigurations.</a:t>
            </a:r>
          </a:p>
          <a:p>
            <a:endParaRPr lang="en-US" b="1"/>
          </a:p>
          <a:p>
            <a:r>
              <a:rPr lang="en-US" b="1"/>
              <a:t>Correlation:</a:t>
            </a:r>
            <a:r>
              <a:rPr lang="en-US"/>
              <a:t> Combines data from various sources to detect complex attack patterns, such as multi-stage attacks or coordinated attempts to breach the network.</a:t>
            </a:r>
          </a:p>
          <a:p>
            <a:endParaRPr lang="en-US"/>
          </a:p>
          <a:p>
            <a:r>
              <a:rPr lang="en-US" b="1"/>
              <a:t>Customizable Alerts:</a:t>
            </a:r>
            <a:r>
              <a:rPr lang="en-US"/>
              <a:t> </a:t>
            </a:r>
          </a:p>
          <a:p>
            <a:r>
              <a:rPr lang="en-US"/>
              <a:t>\Alerts can be configured based on predefined thresholds, detection rules, or specific event triggers.</a:t>
            </a:r>
          </a:p>
          <a:p>
            <a:endParaRPr lang="en-US" b="1"/>
          </a:p>
          <a:p>
            <a:r>
              <a:rPr lang="en-US" b="1"/>
              <a:t>Real-Time Monitoring:</a:t>
            </a:r>
            <a:r>
              <a:rPr lang="en-US"/>
              <a:t> </a:t>
            </a:r>
          </a:p>
          <a:p>
            <a:r>
              <a:rPr lang="en-US"/>
              <a:t>Some systems offer real-time alerting, allowing organizations to respond immediately to emerging threats.</a:t>
            </a:r>
          </a:p>
          <a:p>
            <a:endParaRPr lang="en-US" b="1"/>
          </a:p>
          <a:p>
            <a:r>
              <a:rPr lang="en-US" b="1"/>
              <a:t>Integration with SIEMs (regarding IDS/IPS):</a:t>
            </a:r>
            <a:r>
              <a:rPr lang="en-US"/>
              <a:t> </a:t>
            </a:r>
          </a:p>
          <a:p>
            <a:r>
              <a:rPr lang="en-US"/>
              <a:t>Alerts are often routed to Security Information and Event Management (SIEM) platforms for centralized monitoring and incident response.</a:t>
            </a:r>
          </a:p>
          <a:p>
            <a:endParaRPr lang="en-US"/>
          </a:p>
          <a:p>
            <a:r>
              <a:rPr lang="en-US" b="1"/>
              <a:t>Splunk</a:t>
            </a:r>
          </a:p>
          <a:p>
            <a:endParaRPr lang="en-US" b="1"/>
          </a:p>
          <a:p>
            <a:pPr lvl="1">
              <a:buFont typeface="Arial" panose="020B0604020202020204" pitchFamily="34" charset="0"/>
              <a:buChar char="•"/>
            </a:pPr>
            <a:r>
              <a:rPr lang="en-US"/>
              <a:t>   A powerful data analytics platform capable of collecting, analyzing, and visualizing large volumes of machine-generated data.  </a:t>
            </a:r>
          </a:p>
          <a:p>
            <a:pPr lvl="1">
              <a:buFont typeface="Arial" panose="020B0604020202020204" pitchFamily="34" charset="0"/>
              <a:buChar char="•"/>
            </a:pPr>
            <a:r>
              <a:rPr lang="en-US" b="1"/>
              <a:t>   Use Case:</a:t>
            </a:r>
            <a:r>
              <a:rPr lang="en-US"/>
              <a:t> Helps detect intrusions by analyzing logs from firewalls, IDS/IPS systems, and endpoints, providing real-time alerts and dashboards for security teams.</a:t>
            </a:r>
          </a:p>
          <a:p>
            <a:pPr lvl="1">
              <a:buFont typeface="Arial" panose="020B0604020202020204" pitchFamily="34" charset="0"/>
              <a:buChar char="•"/>
            </a:pPr>
            <a:endParaRPr lang="en-US"/>
          </a:p>
          <a:p>
            <a:r>
              <a:rPr lang="en-US" b="1"/>
              <a:t>ELK Stack (Elasticsearch, Logstash, Kibana)</a:t>
            </a:r>
          </a:p>
          <a:p>
            <a:endParaRPr lang="en-US" b="1"/>
          </a:p>
          <a:p>
            <a:pPr lvl="1">
              <a:buFont typeface="Arial" panose="020B0604020202020204" pitchFamily="34" charset="0"/>
              <a:buChar char="•"/>
            </a:pPr>
            <a:r>
              <a:rPr lang="en-US"/>
              <a:t>   An open-source platform for log collection, processing, and visualization.</a:t>
            </a:r>
          </a:p>
          <a:p>
            <a:pPr lvl="1">
              <a:buFont typeface="Arial" panose="020B0604020202020204" pitchFamily="34" charset="0"/>
              <a:buChar char="•"/>
            </a:pPr>
            <a:r>
              <a:rPr lang="en-US" b="1"/>
              <a:t>   Use Case:</a:t>
            </a:r>
            <a:r>
              <a:rPr lang="en-US"/>
              <a:t> Aggregates logs from ICS devices and network components to identify anomalies, such as abnormal Modbus traffic or unauthorized remote access.</a:t>
            </a:r>
          </a:p>
          <a:p>
            <a:pPr lvl="1">
              <a:buFont typeface="Arial" panose="020B0604020202020204" pitchFamily="34" charset="0"/>
              <a:buChar char="•"/>
            </a:pPr>
            <a:endParaRPr lang="en-US"/>
          </a:p>
          <a:p>
            <a:r>
              <a:rPr lang="en-US" b="1"/>
              <a:t>IBM Security </a:t>
            </a:r>
            <a:r>
              <a:rPr lang="en-US" b="1" err="1"/>
              <a:t>Qradar</a:t>
            </a:r>
            <a:endParaRPr lang="en-US" b="1"/>
          </a:p>
          <a:p>
            <a:endParaRPr lang="en-US" b="1"/>
          </a:p>
          <a:p>
            <a:pPr lvl="1">
              <a:buFont typeface="Arial" panose="020B0604020202020204" pitchFamily="34" charset="0"/>
              <a:buChar char="•"/>
            </a:pPr>
            <a:r>
              <a:rPr lang="en-US"/>
              <a:t>   A SIEM platform that provides log management, threat detection, and security analytics.</a:t>
            </a:r>
          </a:p>
          <a:p>
            <a:pPr lvl="1">
              <a:buFont typeface="Arial" panose="020B0604020202020204" pitchFamily="34" charset="0"/>
              <a:buChar char="•"/>
            </a:pPr>
            <a:r>
              <a:rPr lang="en-US" b="1"/>
              <a:t>   Use Case:</a:t>
            </a:r>
            <a:r>
              <a:rPr lang="en-US"/>
              <a:t> Correlates logs from IDS/IPS, SCADA systems, and OT endpoints to detect complex threats targeting industrial environments.</a:t>
            </a:r>
          </a:p>
          <a:p>
            <a:endParaRPr lang="en-US"/>
          </a:p>
          <a:p>
            <a:r>
              <a:rPr lang="en-US" b="0" i="0">
                <a:solidFill>
                  <a:srgbClr val="001D35"/>
                </a:solidFill>
                <a:effectLst/>
                <a:latin typeface="Google Sans"/>
              </a:rPr>
              <a:t>Note:  In a Security Information and Event Management (SIEM) system, an </a:t>
            </a:r>
            <a:r>
              <a:rPr lang="en-US" b="1" i="1">
                <a:solidFill>
                  <a:srgbClr val="001D35"/>
                </a:solidFill>
                <a:effectLst/>
                <a:latin typeface="Google Sans"/>
              </a:rPr>
              <a:t>"index" </a:t>
            </a:r>
            <a:r>
              <a:rPr lang="en-US" b="0" i="0">
                <a:solidFill>
                  <a:srgbClr val="001D35"/>
                </a:solidFill>
                <a:effectLst/>
                <a:latin typeface="Google Sans"/>
              </a:rPr>
              <a:t>refers to </a:t>
            </a:r>
            <a:r>
              <a:rPr lang="en-US"/>
              <a:t>a structured organization of collected log data, allowing for efficient searching and retrieval of specific events based on various attributes like timestamps, source IP addresses, user identities, or event types</a:t>
            </a:r>
            <a:r>
              <a:rPr lang="en-US" b="0" i="0">
                <a:solidFill>
                  <a:srgbClr val="001D35"/>
                </a:solidFill>
                <a:effectLst/>
                <a:latin typeface="Google Sans"/>
              </a:rPr>
              <a:t>, essentially acting as a categorized directory to quickly access relevant information within the vast number of logs  - ChatGPT</a:t>
            </a:r>
            <a:endParaRPr lang="en-US"/>
          </a:p>
        </p:txBody>
      </p:sp>
      <p:sp>
        <p:nvSpPr>
          <p:cNvPr id="4" name="Date Placeholder 3">
            <a:extLst>
              <a:ext uri="{FF2B5EF4-FFF2-40B4-BE49-F238E27FC236}">
                <a16:creationId xmlns:a16="http://schemas.microsoft.com/office/drawing/2014/main" id="{9AD69152-8BD4-D4BE-369D-C9A58A0ADEDC}"/>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7825BC94-43E3-0C8C-CD31-8D61AFDFF456}"/>
              </a:ext>
            </a:extLst>
          </p:cNvPr>
          <p:cNvSpPr>
            <a:spLocks noGrp="1"/>
          </p:cNvSpPr>
          <p:nvPr>
            <p:ph type="sldNum" sz="quarter" idx="5"/>
          </p:nvPr>
        </p:nvSpPr>
        <p:spPr/>
        <p:txBody>
          <a:bodyPr/>
          <a:lstStyle/>
          <a:p>
            <a:fld id="{352683B9-BE6E-4598-85C0-E9020C903FF0}" type="slidenum">
              <a:rPr lang="en-US" smtClean="0"/>
              <a:pPr/>
              <a:t>14</a:t>
            </a:fld>
            <a:endParaRPr lang="en-US"/>
          </a:p>
        </p:txBody>
      </p:sp>
    </p:spTree>
    <p:extLst>
      <p:ext uri="{BB962C8B-B14F-4D97-AF65-F5344CB8AC3E}">
        <p14:creationId xmlns:p14="http://schemas.microsoft.com/office/powerpoint/2010/main" val="38908489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63258-55DD-228B-BCC3-55E1DA4719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665AB7-87F4-E288-1962-14A721E793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B5FDAF-D269-8F7A-996D-9B0D02E8D560}"/>
              </a:ext>
            </a:extLst>
          </p:cNvPr>
          <p:cNvSpPr>
            <a:spLocks noGrp="1"/>
          </p:cNvSpPr>
          <p:nvPr>
            <p:ph type="body" idx="1"/>
          </p:nvPr>
        </p:nvSpPr>
        <p:spPr/>
        <p:txBody>
          <a:bodyPr/>
          <a:lstStyle/>
          <a:p>
            <a:r>
              <a:rPr lang="en-US" b="1"/>
              <a:t>Elasticsearch</a:t>
            </a:r>
          </a:p>
          <a:p>
            <a:endParaRPr lang="en-US" b="1"/>
          </a:p>
          <a:p>
            <a:pPr marL="171450" indent="-171450">
              <a:buFont typeface="Arial" panose="020B0604020202020204" pitchFamily="34" charset="0"/>
              <a:buChar char="•"/>
            </a:pPr>
            <a:r>
              <a:rPr lang="en-US" b="1"/>
              <a:t>Purpose</a:t>
            </a:r>
            <a:r>
              <a:rPr lang="en-US"/>
              <a:t>: A distributed search and analytics engine that stores, indexes, and searches data.</a:t>
            </a:r>
          </a:p>
          <a:p>
            <a:pPr marL="171450" indent="-171450">
              <a:buFont typeface="Arial" panose="020B0604020202020204" pitchFamily="34" charset="0"/>
              <a:buChar char="•"/>
            </a:pPr>
            <a:r>
              <a:rPr lang="en-US" b="1"/>
              <a:t>Role in the Stack</a:t>
            </a:r>
            <a:r>
              <a:rPr lang="en-US"/>
              <a:t>:</a:t>
            </a:r>
          </a:p>
          <a:p>
            <a:pPr marL="628650" lvl="1" indent="-171450">
              <a:buFont typeface="Arial" panose="020B0604020202020204" pitchFamily="34" charset="0"/>
              <a:buChar char="•"/>
            </a:pPr>
            <a:r>
              <a:rPr lang="en-US"/>
              <a:t>Acts as the primary data store for logs and other structured or unstructured data.</a:t>
            </a:r>
          </a:p>
          <a:p>
            <a:pPr marL="628650" lvl="1" indent="-171450">
              <a:buFont typeface="Arial" panose="020B0604020202020204" pitchFamily="34" charset="0"/>
              <a:buChar char="•"/>
            </a:pPr>
            <a:r>
              <a:rPr lang="en-US"/>
              <a:t>Provides a RESTful API for interacting with data.</a:t>
            </a:r>
          </a:p>
          <a:p>
            <a:pPr marL="628650" lvl="1" indent="-171450">
              <a:buFont typeface="Arial" panose="020B0604020202020204" pitchFamily="34" charset="0"/>
              <a:buChar char="•"/>
            </a:pPr>
            <a:r>
              <a:rPr lang="en-US"/>
              <a:t>Enables powerful search and filtering capabilities using </a:t>
            </a:r>
            <a:r>
              <a:rPr lang="en-US" b="1"/>
              <a:t>Lucene Query Syntax</a:t>
            </a:r>
            <a:r>
              <a:rPr lang="en-US"/>
              <a:t>.</a:t>
            </a:r>
          </a:p>
          <a:p>
            <a:pPr marL="628650" lvl="1" indent="-171450">
              <a:buFont typeface="Arial" panose="020B0604020202020204" pitchFamily="34" charset="0"/>
              <a:buChar char="•"/>
            </a:pPr>
            <a:r>
              <a:rPr lang="en-US"/>
              <a:t>Supports scalability with distributed architecture.</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b="1"/>
              <a:t>Full-text search</a:t>
            </a:r>
            <a:r>
              <a:rPr lang="en-US"/>
              <a:t>.</a:t>
            </a:r>
          </a:p>
          <a:p>
            <a:pPr marL="628650" lvl="1" indent="-171450">
              <a:buFont typeface="Arial" panose="020B0604020202020204" pitchFamily="34" charset="0"/>
              <a:buChar char="•"/>
            </a:pPr>
            <a:r>
              <a:rPr lang="en-US" b="1"/>
              <a:t>Aggregations</a:t>
            </a:r>
            <a:r>
              <a:rPr lang="en-US"/>
              <a:t>: For analyzing trends and patterns in data.</a:t>
            </a:r>
          </a:p>
          <a:p>
            <a:pPr marL="628650" lvl="1" indent="-171450">
              <a:buFont typeface="Arial" panose="020B0604020202020204" pitchFamily="34" charset="0"/>
              <a:buChar char="•"/>
            </a:pPr>
            <a:r>
              <a:rPr lang="en-US" b="1"/>
              <a:t>High availability</a:t>
            </a:r>
            <a:r>
              <a:rPr lang="en-US"/>
              <a:t>: Through clustering and sharding.</a:t>
            </a:r>
          </a:p>
          <a:p>
            <a:pPr marL="628650" lvl="1" indent="-171450">
              <a:buFont typeface="Arial" panose="020B0604020202020204" pitchFamily="34" charset="0"/>
              <a:buChar char="•"/>
            </a:pPr>
            <a:r>
              <a:rPr lang="en-US" b="1"/>
              <a:t>Near real-time search and indexing</a:t>
            </a:r>
            <a:r>
              <a:rPr lang="en-US"/>
              <a:t>.</a:t>
            </a:r>
          </a:p>
          <a:p>
            <a:endParaRPr lang="en-US" b="1"/>
          </a:p>
          <a:p>
            <a:r>
              <a:rPr lang="en-US" b="1"/>
              <a:t>Logstash</a:t>
            </a:r>
          </a:p>
          <a:p>
            <a:endParaRPr lang="en-US" b="1"/>
          </a:p>
          <a:p>
            <a:pPr marL="171450" indent="-171450">
              <a:buFont typeface="Arial" panose="020B0604020202020204" pitchFamily="34" charset="0"/>
              <a:buChar char="•"/>
            </a:pPr>
            <a:r>
              <a:rPr lang="en-US" b="1"/>
              <a:t>Purpose</a:t>
            </a:r>
            <a:r>
              <a:rPr lang="en-US"/>
              <a:t>: A server-side data collection pipeline that ingests, processes, and forwards data.</a:t>
            </a:r>
          </a:p>
          <a:p>
            <a:pPr marL="171450" indent="-171450">
              <a:buFont typeface="Arial" panose="020B0604020202020204" pitchFamily="34" charset="0"/>
              <a:buChar char="•"/>
            </a:pPr>
            <a:r>
              <a:rPr lang="en-US" b="1"/>
              <a:t>Role in the Stack</a:t>
            </a:r>
            <a:r>
              <a:rPr lang="en-US"/>
              <a:t>:</a:t>
            </a:r>
          </a:p>
          <a:p>
            <a:pPr marL="628650" lvl="1" indent="-171450">
              <a:buFont typeface="Arial" panose="020B0604020202020204" pitchFamily="34" charset="0"/>
              <a:buChar char="•"/>
            </a:pPr>
            <a:r>
              <a:rPr lang="en-US"/>
              <a:t>Collects logs, metrics, and other data from a variety of sources.</a:t>
            </a:r>
          </a:p>
          <a:p>
            <a:pPr marL="628650" lvl="1" indent="-171450">
              <a:buFont typeface="Arial" panose="020B0604020202020204" pitchFamily="34" charset="0"/>
              <a:buChar char="•"/>
            </a:pPr>
            <a:r>
              <a:rPr lang="en-US"/>
              <a:t>Transforms and enriches the data to a structured format.</a:t>
            </a:r>
          </a:p>
          <a:p>
            <a:pPr marL="628650" lvl="1" indent="-171450">
              <a:buFont typeface="Arial" panose="020B0604020202020204" pitchFamily="34" charset="0"/>
              <a:buChar char="•"/>
            </a:pPr>
            <a:r>
              <a:rPr lang="en-US"/>
              <a:t>Routes the processed data to Elasticsearch (or other destinations).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b="1"/>
              <a:t>Input Plugins</a:t>
            </a:r>
            <a:r>
              <a:rPr lang="en-US"/>
              <a:t>: Supports multiple data sources (e.g., syslog, </a:t>
            </a:r>
            <a:r>
              <a:rPr lang="en-US" err="1"/>
              <a:t>filebeat</a:t>
            </a:r>
            <a:r>
              <a:rPr lang="en-US"/>
              <a:t>, metrics).</a:t>
            </a:r>
          </a:p>
          <a:p>
            <a:pPr marL="628650" lvl="1" indent="-171450">
              <a:buFont typeface="Arial" panose="020B0604020202020204" pitchFamily="34" charset="0"/>
              <a:buChar char="•"/>
            </a:pPr>
            <a:r>
              <a:rPr lang="en-US" b="1"/>
              <a:t>Filter Plugins</a:t>
            </a:r>
            <a:r>
              <a:rPr lang="en-US"/>
              <a:t>: Provides tools for parsing and transforming data (e.g., grok for pattern matching, mutate, and </a:t>
            </a:r>
            <a:r>
              <a:rPr lang="en-US" err="1"/>
              <a:t>geoip</a:t>
            </a:r>
            <a:r>
              <a:rPr lang="en-US"/>
              <a:t> for enrichment).</a:t>
            </a:r>
          </a:p>
          <a:p>
            <a:pPr marL="628650" lvl="1" indent="-171450">
              <a:buFont typeface="Arial" panose="020B0604020202020204" pitchFamily="34" charset="0"/>
              <a:buChar char="•"/>
            </a:pPr>
            <a:r>
              <a:rPr lang="en-US" b="1"/>
              <a:t>Output Plugins</a:t>
            </a:r>
            <a:r>
              <a:rPr lang="en-US"/>
              <a:t>: Sends data to various destinations (e.g., Elasticsearch, Kafka, AWS S3).</a:t>
            </a:r>
          </a:p>
          <a:p>
            <a:pPr marL="628650" lvl="1" indent="-171450">
              <a:buFont typeface="Arial" panose="020B0604020202020204" pitchFamily="34" charset="0"/>
              <a:buChar char="•"/>
            </a:pPr>
            <a:r>
              <a:rPr lang="en-US" b="1"/>
              <a:t>Extensibility</a:t>
            </a:r>
            <a:r>
              <a:rPr lang="en-US"/>
              <a:t>: Highly customizable to suit complex workflows.</a:t>
            </a:r>
          </a:p>
          <a:p>
            <a:endParaRPr lang="en-US" b="1"/>
          </a:p>
          <a:p>
            <a:r>
              <a:rPr lang="en-US" b="1"/>
              <a:t>Kibana</a:t>
            </a:r>
          </a:p>
          <a:p>
            <a:endParaRPr lang="en-US" b="1"/>
          </a:p>
          <a:p>
            <a:pPr marL="171450" indent="-171450">
              <a:buFont typeface="Arial" panose="020B0604020202020204" pitchFamily="34" charset="0"/>
              <a:buChar char="•"/>
            </a:pPr>
            <a:r>
              <a:rPr lang="en-US" b="1"/>
              <a:t>Purpose</a:t>
            </a:r>
            <a:r>
              <a:rPr lang="en-US"/>
              <a:t>: A visualization tool for exploring and analyzing data stored in Elasticsearch.</a:t>
            </a:r>
          </a:p>
          <a:p>
            <a:pPr marL="171450" indent="-171450">
              <a:buFont typeface="Arial" panose="020B0604020202020204" pitchFamily="34" charset="0"/>
              <a:buChar char="•"/>
            </a:pPr>
            <a:r>
              <a:rPr lang="en-US" b="1"/>
              <a:t>Role in the Stack</a:t>
            </a:r>
            <a:r>
              <a:rPr lang="en-US"/>
              <a:t>:</a:t>
            </a:r>
          </a:p>
          <a:p>
            <a:pPr marL="628650" lvl="1" indent="-171450">
              <a:buFont typeface="Arial" panose="020B0604020202020204" pitchFamily="34" charset="0"/>
              <a:buChar char="•"/>
            </a:pPr>
            <a:r>
              <a:rPr lang="en-US"/>
              <a:t>Acts as the front-end interface for users to interact with Elasticsearch data.</a:t>
            </a:r>
          </a:p>
          <a:p>
            <a:pPr marL="628650" lvl="1" indent="-171450">
              <a:buFont typeface="Arial" panose="020B0604020202020204" pitchFamily="34" charset="0"/>
              <a:buChar char="•"/>
            </a:pPr>
            <a:r>
              <a:rPr lang="en-US"/>
              <a:t>Allows users to create dashboards, charts, and visualizations.</a:t>
            </a:r>
          </a:p>
          <a:p>
            <a:pPr marL="628650" lvl="1" indent="-171450">
              <a:buFont typeface="Arial" panose="020B0604020202020204" pitchFamily="34" charset="0"/>
              <a:buChar char="•"/>
            </a:pPr>
            <a:r>
              <a:rPr lang="en-US"/>
              <a:t>Provides tools for monitoring and managing the stack.</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b="1"/>
              <a:t>Interactive Dashboards</a:t>
            </a:r>
            <a:r>
              <a:rPr lang="en-US"/>
              <a:t>: Create visualizations like bar charts, pie charts, heat maps, and more.</a:t>
            </a:r>
          </a:p>
          <a:p>
            <a:pPr marL="628650" lvl="1" indent="-171450">
              <a:buFont typeface="Arial" panose="020B0604020202020204" pitchFamily="34" charset="0"/>
              <a:buChar char="•"/>
            </a:pPr>
            <a:r>
              <a:rPr lang="en-US" b="1"/>
              <a:t>Data Exploration</a:t>
            </a:r>
            <a:r>
              <a:rPr lang="en-US"/>
              <a:t>: Perform ad hoc queries and filters.</a:t>
            </a:r>
          </a:p>
          <a:p>
            <a:pPr marL="628650" lvl="1" indent="-171450">
              <a:buFont typeface="Arial" panose="020B0604020202020204" pitchFamily="34" charset="0"/>
              <a:buChar char="•"/>
            </a:pPr>
            <a:r>
              <a:rPr lang="en-US" b="1"/>
              <a:t>Alerting and Monitoring</a:t>
            </a:r>
            <a:r>
              <a:rPr lang="en-US"/>
              <a:t>: Set up alerts for specific conditions in the data.</a:t>
            </a:r>
          </a:p>
          <a:p>
            <a:pPr marL="628650" lvl="1" indent="-171450">
              <a:buFont typeface="Arial" panose="020B0604020202020204" pitchFamily="34" charset="0"/>
              <a:buChar char="•"/>
            </a:pPr>
            <a:r>
              <a:rPr lang="en-US" b="1"/>
              <a:t>Customizable UI</a:t>
            </a:r>
            <a:r>
              <a:rPr lang="en-US"/>
              <a:t>: Tailor the interface to meet specific use cases.</a:t>
            </a:r>
          </a:p>
          <a:p>
            <a:pPr marL="628650" lvl="1" indent="-171450">
              <a:buFont typeface="Arial" panose="020B0604020202020204" pitchFamily="34" charset="0"/>
              <a:buChar char="•"/>
            </a:pPr>
            <a:r>
              <a:rPr lang="en-US" b="1"/>
              <a:t>Security Features</a:t>
            </a:r>
            <a:r>
              <a:rPr lang="en-US"/>
              <a:t>: Manage access and permissions with Elastic Security.</a:t>
            </a:r>
          </a:p>
          <a:p>
            <a:pPr marL="457200" lvl="1" indent="0">
              <a:buFont typeface="Arial" panose="020B0604020202020204" pitchFamily="34" charset="0"/>
              <a:buNone/>
            </a:pPr>
            <a:endParaRPr lang="en-US"/>
          </a:p>
          <a:p>
            <a:r>
              <a:rPr lang="en-US" b="1"/>
              <a:t>Optional Components in the Elastic Stack</a:t>
            </a:r>
          </a:p>
          <a:p>
            <a:endParaRPr lang="en-US" b="1"/>
          </a:p>
          <a:p>
            <a:r>
              <a:rPr lang="en-US"/>
              <a:t>In addition to ELK, the Elastic Stack includes additional tools to enhance functionality:</a:t>
            </a:r>
          </a:p>
          <a:p>
            <a:endParaRPr lang="en-US" b="1"/>
          </a:p>
          <a:p>
            <a:r>
              <a:rPr lang="en-US" b="1"/>
              <a:t>Beats</a:t>
            </a:r>
          </a:p>
          <a:p>
            <a:endParaRPr lang="en-US" b="1"/>
          </a:p>
          <a:p>
            <a:pPr marL="171450" indent="-171450">
              <a:buFont typeface="Arial" panose="020B0604020202020204" pitchFamily="34" charset="0"/>
              <a:buChar char="•"/>
            </a:pPr>
            <a:r>
              <a:rPr lang="en-US" b="1"/>
              <a:t>Purpose</a:t>
            </a:r>
            <a:r>
              <a:rPr lang="en-US"/>
              <a:t>: Lightweight data shippers that send data to Logstash or Elasticsearch.</a:t>
            </a:r>
          </a:p>
          <a:p>
            <a:pPr marL="171450" indent="-171450">
              <a:buFont typeface="Arial" panose="020B0604020202020204" pitchFamily="34" charset="0"/>
              <a:buChar char="•"/>
            </a:pPr>
            <a:r>
              <a:rPr lang="en-US" b="1"/>
              <a:t>Common Types</a:t>
            </a:r>
            <a:r>
              <a:rPr lang="en-US"/>
              <a:t>:</a:t>
            </a:r>
          </a:p>
          <a:p>
            <a:pPr marL="628650" lvl="1" indent="-171450">
              <a:buFont typeface="Arial" panose="020B0604020202020204" pitchFamily="34" charset="0"/>
              <a:buChar char="•"/>
            </a:pPr>
            <a:r>
              <a:rPr lang="en-US" b="1" err="1"/>
              <a:t>Filebeat</a:t>
            </a:r>
            <a:r>
              <a:rPr lang="en-US"/>
              <a:t>: Monitors and forwards log files.</a:t>
            </a:r>
          </a:p>
          <a:p>
            <a:pPr marL="628650" lvl="1" indent="-171450">
              <a:buFont typeface="Arial" panose="020B0604020202020204" pitchFamily="34" charset="0"/>
              <a:buChar char="•"/>
            </a:pPr>
            <a:r>
              <a:rPr lang="en-US" b="1" err="1"/>
              <a:t>Metricbeat</a:t>
            </a:r>
            <a:r>
              <a:rPr lang="en-US"/>
              <a:t>: Collects metrics from systems and services.</a:t>
            </a:r>
          </a:p>
          <a:p>
            <a:pPr marL="628650" lvl="1" indent="-171450">
              <a:buFont typeface="Arial" panose="020B0604020202020204" pitchFamily="34" charset="0"/>
              <a:buChar char="•"/>
            </a:pPr>
            <a:r>
              <a:rPr lang="en-US" b="1" err="1"/>
              <a:t>Packetbeat</a:t>
            </a:r>
            <a:r>
              <a:rPr lang="en-US"/>
              <a:t>: Captures and analyzes network traffic.</a:t>
            </a:r>
          </a:p>
          <a:p>
            <a:pPr marL="628650" lvl="1" indent="-171450">
              <a:buFont typeface="Arial" panose="020B0604020202020204" pitchFamily="34" charset="0"/>
              <a:buChar char="•"/>
            </a:pPr>
            <a:r>
              <a:rPr lang="en-US" b="1"/>
              <a:t>Heartbeat</a:t>
            </a:r>
            <a:r>
              <a:rPr lang="en-US"/>
              <a:t>: Monitors the availability of services via ping or HTTP checks.</a:t>
            </a:r>
          </a:p>
          <a:p>
            <a:pPr marL="628650" lvl="1" indent="-171450">
              <a:buFont typeface="Arial" panose="020B0604020202020204" pitchFamily="34" charset="0"/>
              <a:buChar char="•"/>
            </a:pPr>
            <a:r>
              <a:rPr lang="en-US" b="1" err="1"/>
              <a:t>Auditbeat</a:t>
            </a:r>
            <a:r>
              <a:rPr lang="en-US"/>
              <a:t>: Collects audit data for security purposes.</a:t>
            </a:r>
          </a:p>
          <a:p>
            <a:endParaRPr lang="en-US" b="1"/>
          </a:p>
          <a:p>
            <a:r>
              <a:rPr lang="en-US" b="1"/>
              <a:t>Elastic Agent</a:t>
            </a:r>
          </a:p>
          <a:p>
            <a:endParaRPr lang="en-US" b="1"/>
          </a:p>
          <a:p>
            <a:pPr marL="171450" indent="-171450">
              <a:buFont typeface="Arial" panose="020B0604020202020204" pitchFamily="34" charset="0"/>
              <a:buChar char="•"/>
            </a:pPr>
            <a:r>
              <a:rPr lang="en-US" b="1"/>
              <a:t>Purpose</a:t>
            </a:r>
            <a:r>
              <a:rPr lang="en-US"/>
              <a:t>: A unified agent for collecting logs, metrics, and security data.</a:t>
            </a:r>
          </a:p>
          <a:p>
            <a:pPr marL="171450" indent="-171450">
              <a:buFont typeface="Arial" panose="020B0604020202020204" pitchFamily="34" charset="0"/>
              <a:buChar char="•"/>
            </a:pPr>
            <a:r>
              <a:rPr lang="en-US" b="1"/>
              <a:t>Benefit</a:t>
            </a:r>
            <a:r>
              <a:rPr lang="en-US"/>
              <a:t>: Simplifies deployment and management compared to using multiple Beats.</a:t>
            </a:r>
          </a:p>
          <a:p>
            <a:pPr marL="171450" indent="-171450">
              <a:buFont typeface="Arial" panose="020B0604020202020204" pitchFamily="34" charset="0"/>
              <a:buChar char="•"/>
            </a:pPr>
            <a:r>
              <a:rPr lang="en-US" b="1"/>
              <a:t>Example: </a:t>
            </a:r>
            <a:r>
              <a:rPr lang="en-US" b="0"/>
              <a:t>A Windows machine added as an agent, which can subsequently forward logs from the Security component of Event Viewer.</a:t>
            </a:r>
            <a:endParaRPr lang="en-US" b="1"/>
          </a:p>
          <a:p>
            <a:endParaRPr lang="en-US"/>
          </a:p>
        </p:txBody>
      </p:sp>
      <p:sp>
        <p:nvSpPr>
          <p:cNvPr id="4" name="Date Placeholder 3">
            <a:extLst>
              <a:ext uri="{FF2B5EF4-FFF2-40B4-BE49-F238E27FC236}">
                <a16:creationId xmlns:a16="http://schemas.microsoft.com/office/drawing/2014/main" id="{603882E7-7A4F-7DBE-00F0-CB58507E60C3}"/>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EF4C2A27-C214-865B-2AA1-78B390BB93A2}"/>
              </a:ext>
            </a:extLst>
          </p:cNvPr>
          <p:cNvSpPr>
            <a:spLocks noGrp="1"/>
          </p:cNvSpPr>
          <p:nvPr>
            <p:ph type="sldNum" sz="quarter" idx="5"/>
          </p:nvPr>
        </p:nvSpPr>
        <p:spPr/>
        <p:txBody>
          <a:bodyPr/>
          <a:lstStyle/>
          <a:p>
            <a:fld id="{352683B9-BE6E-4598-85C0-E9020C903FF0}" type="slidenum">
              <a:rPr lang="en-US" smtClean="0"/>
              <a:pPr/>
              <a:t>15</a:t>
            </a:fld>
            <a:endParaRPr lang="en-US"/>
          </a:p>
        </p:txBody>
      </p:sp>
    </p:spTree>
    <p:extLst>
      <p:ext uri="{BB962C8B-B14F-4D97-AF65-F5344CB8AC3E}">
        <p14:creationId xmlns:p14="http://schemas.microsoft.com/office/powerpoint/2010/main" val="16197241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EE58E-A025-6657-09FE-EE477F6AD6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78807C-C8B6-DA8C-B700-C95619F8F9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1DA02C-9A7B-0FBF-6DD8-8E695B8E2BDF}"/>
              </a:ext>
            </a:extLst>
          </p:cNvPr>
          <p:cNvSpPr>
            <a:spLocks noGrp="1"/>
          </p:cNvSpPr>
          <p:nvPr>
            <p:ph type="body" idx="1"/>
          </p:nvPr>
        </p:nvSpPr>
        <p:spPr/>
        <p:txBody>
          <a:bodyPr/>
          <a:lstStyle/>
          <a:p>
            <a:r>
              <a:rPr lang="en-US"/>
              <a:t>A simple illustration showing the different components of the ELK stack and how they are interconnected. In an </a:t>
            </a:r>
            <a:r>
              <a:rPr lang="en-US" b="1"/>
              <a:t>ICS </a:t>
            </a:r>
            <a:r>
              <a:rPr lang="en-US" b="0"/>
              <a:t>environment</a:t>
            </a:r>
            <a:r>
              <a:rPr lang="en-US"/>
              <a:t>, the ELK Stack typically operates in the </a:t>
            </a:r>
            <a:r>
              <a:rPr lang="en-US" b="1"/>
              <a:t>Operational Technology (OT) network</a:t>
            </a:r>
            <a:r>
              <a:rPr lang="en-US"/>
              <a:t> or a </a:t>
            </a:r>
            <a:r>
              <a:rPr lang="en-US" b="1"/>
              <a:t>dedicated monitoring environment</a:t>
            </a:r>
            <a:r>
              <a:rPr lang="en-US"/>
              <a:t> that bridges both OT and IT networks. Its role is to collect, process, store, and analyze logs, metrics, and events generated by ICS devices, networks, and supporting systems. </a:t>
            </a:r>
          </a:p>
          <a:p>
            <a:endParaRPr lang="en-US"/>
          </a:p>
          <a:p>
            <a:r>
              <a:rPr lang="en-US" b="1"/>
              <a:t>OT Network Integration</a:t>
            </a:r>
          </a:p>
          <a:p>
            <a:endParaRPr lang="en-US" b="1"/>
          </a:p>
          <a:p>
            <a:pPr marL="171450" indent="-171450">
              <a:buFont typeface="Arial" panose="020B0604020202020204" pitchFamily="34" charset="0"/>
              <a:buChar char="•"/>
            </a:pPr>
            <a:r>
              <a:rPr lang="en-US" b="1"/>
              <a:t>Primary Use</a:t>
            </a:r>
            <a:r>
              <a:rPr lang="en-US"/>
              <a:t>: Monitoring the health and security of industrial processes.</a:t>
            </a:r>
          </a:p>
          <a:p>
            <a:pPr marL="171450" indent="-171450">
              <a:buFont typeface="Arial" panose="020B0604020202020204" pitchFamily="34" charset="0"/>
              <a:buChar char="•"/>
            </a:pPr>
            <a:r>
              <a:rPr lang="en-US"/>
              <a:t>ELK Stack components are deployed within the OT network to monitor logs and telemetry data from:</a:t>
            </a:r>
          </a:p>
          <a:p>
            <a:pPr marL="628650" lvl="1" indent="-171450">
              <a:buFont typeface="Arial" panose="020B0604020202020204" pitchFamily="34" charset="0"/>
              <a:buChar char="•"/>
            </a:pPr>
            <a:r>
              <a:rPr lang="en-US" b="1"/>
              <a:t>Supervisory Control and Data Acquisition (SCADA)</a:t>
            </a:r>
            <a:r>
              <a:rPr lang="en-US"/>
              <a:t> systems.</a:t>
            </a:r>
          </a:p>
          <a:p>
            <a:pPr marL="628650" lvl="1" indent="-171450">
              <a:buFont typeface="Arial" panose="020B0604020202020204" pitchFamily="34" charset="0"/>
              <a:buChar char="•"/>
            </a:pPr>
            <a:r>
              <a:rPr lang="en-US" b="1"/>
              <a:t>Programmable Logic Controllers (PLCs)</a:t>
            </a:r>
            <a:r>
              <a:rPr lang="en-US"/>
              <a:t>.</a:t>
            </a:r>
          </a:p>
          <a:p>
            <a:pPr marL="628650" lvl="1" indent="-171450">
              <a:buFont typeface="Arial" panose="020B0604020202020204" pitchFamily="34" charset="0"/>
              <a:buChar char="•"/>
            </a:pPr>
            <a:r>
              <a:rPr lang="en-US" b="1"/>
              <a:t>Human-Machine Interfaces (HMIs)</a:t>
            </a:r>
            <a:r>
              <a:rPr lang="en-US"/>
              <a:t>.</a:t>
            </a:r>
          </a:p>
          <a:p>
            <a:pPr marL="628650" lvl="1" indent="-171450">
              <a:buFont typeface="Arial" panose="020B0604020202020204" pitchFamily="34" charset="0"/>
              <a:buChar char="•"/>
            </a:pPr>
            <a:r>
              <a:rPr lang="en-US" b="1"/>
              <a:t>Remote Terminal Units (RTUs)</a:t>
            </a:r>
            <a:r>
              <a:rPr lang="en-US"/>
              <a:t>.</a:t>
            </a:r>
          </a:p>
          <a:p>
            <a:pPr marL="171450" indent="-171450">
              <a:buFont typeface="Arial" panose="020B0604020202020204" pitchFamily="34" charset="0"/>
              <a:buChar char="•"/>
            </a:pPr>
            <a:r>
              <a:rPr lang="en-US" b="1"/>
              <a:t>Data Sources</a:t>
            </a:r>
            <a:r>
              <a:rPr lang="en-US"/>
              <a:t>:</a:t>
            </a:r>
          </a:p>
          <a:p>
            <a:pPr marL="628650" lvl="1" indent="-171450">
              <a:buFont typeface="Arial" panose="020B0604020202020204" pitchFamily="34" charset="0"/>
              <a:buChar char="•"/>
            </a:pPr>
            <a:r>
              <a:rPr lang="en-US"/>
              <a:t>Device logs (e.g., PLC diagnostics).</a:t>
            </a:r>
          </a:p>
          <a:p>
            <a:pPr marL="628650" lvl="1" indent="-171450">
              <a:buFont typeface="Arial" panose="020B0604020202020204" pitchFamily="34" charset="0"/>
              <a:buChar char="•"/>
            </a:pPr>
            <a:r>
              <a:rPr lang="en-US"/>
              <a:t>SCADA system events.</a:t>
            </a:r>
          </a:p>
          <a:p>
            <a:pPr marL="628650" lvl="1" indent="-171450">
              <a:buFont typeface="Arial" panose="020B0604020202020204" pitchFamily="34" charset="0"/>
              <a:buChar char="•"/>
            </a:pPr>
            <a:r>
              <a:rPr lang="en-US"/>
              <a:t>Network traffic between ICS components.</a:t>
            </a:r>
          </a:p>
          <a:p>
            <a:pPr marL="171450" indent="-171450">
              <a:buFont typeface="Arial" panose="020B0604020202020204" pitchFamily="34" charset="0"/>
              <a:buChar char="•"/>
            </a:pPr>
            <a:r>
              <a:rPr lang="en-US" b="1"/>
              <a:t>Placement</a:t>
            </a:r>
            <a:r>
              <a:rPr lang="en-US"/>
              <a:t>:</a:t>
            </a:r>
          </a:p>
          <a:p>
            <a:pPr marL="628650" lvl="1" indent="-171450">
              <a:buFont typeface="Arial" panose="020B0604020202020204" pitchFamily="34" charset="0"/>
              <a:buChar char="•"/>
            </a:pPr>
            <a:r>
              <a:rPr lang="en-US"/>
              <a:t>Collectors like </a:t>
            </a:r>
            <a:r>
              <a:rPr lang="en-US" b="1" err="1"/>
              <a:t>Filebeat</a:t>
            </a:r>
            <a:r>
              <a:rPr lang="en-US"/>
              <a:t> and </a:t>
            </a:r>
            <a:r>
              <a:rPr lang="en-US" b="1" err="1"/>
              <a:t>Metricbeat</a:t>
            </a:r>
            <a:r>
              <a:rPr lang="en-US"/>
              <a:t> run on ICS servers or specialized gateways to send data to Logstash or Elasticsearch.</a:t>
            </a:r>
          </a:p>
          <a:p>
            <a:pPr marL="628650" lvl="1" indent="-171450">
              <a:buFont typeface="Arial" panose="020B0604020202020204" pitchFamily="34" charset="0"/>
              <a:buChar char="•"/>
            </a:pPr>
            <a:r>
              <a:rPr lang="en-US"/>
              <a:t>Logstash resides in a secure environment for parsing and enriching data before storage in Elasticsearch.</a:t>
            </a:r>
          </a:p>
          <a:p>
            <a:endParaRPr lang="en-US" b="1"/>
          </a:p>
          <a:p>
            <a:r>
              <a:rPr lang="en-US" b="1"/>
              <a:t>IT/OT Convergence Layer</a:t>
            </a:r>
          </a:p>
          <a:p>
            <a:endParaRPr lang="en-US" b="1"/>
          </a:p>
          <a:p>
            <a:pPr marL="171450" indent="-171450">
              <a:buFont typeface="Arial" panose="020B0604020202020204" pitchFamily="34" charset="0"/>
              <a:buChar char="•"/>
            </a:pPr>
            <a:r>
              <a:rPr lang="en-US" b="1"/>
              <a:t>Purpose</a:t>
            </a:r>
            <a:r>
              <a:rPr lang="en-US"/>
              <a:t>: Acts as a bridge between the IT and OT networks while maintaining security boundaries.</a:t>
            </a:r>
          </a:p>
          <a:p>
            <a:pPr marL="171450" indent="-171450">
              <a:buFont typeface="Arial" panose="020B0604020202020204" pitchFamily="34" charset="0"/>
              <a:buChar char="•"/>
            </a:pPr>
            <a:r>
              <a:rPr lang="en-US"/>
              <a:t>ELK components can be placed in this layer to aggregate data from both networks without exposing the OT network directly to external threats.</a:t>
            </a:r>
          </a:p>
          <a:p>
            <a:pPr marL="171450" indent="-171450">
              <a:buFont typeface="Arial" panose="020B0604020202020204" pitchFamily="34" charset="0"/>
              <a:buChar char="•"/>
            </a:pPr>
            <a:r>
              <a:rPr lang="en-US"/>
              <a:t>Example:</a:t>
            </a:r>
          </a:p>
          <a:p>
            <a:pPr marL="628650" lvl="1" indent="-171450">
              <a:buFont typeface="Arial" panose="020B0604020202020204" pitchFamily="34" charset="0"/>
              <a:buChar char="•"/>
            </a:pPr>
            <a:r>
              <a:rPr lang="en-US"/>
              <a:t>Network logs from OT devices (collected via </a:t>
            </a:r>
            <a:r>
              <a:rPr lang="en-US" b="1"/>
              <a:t>Beats</a:t>
            </a:r>
            <a:r>
              <a:rPr lang="en-US"/>
              <a:t>) are routed to Logstash in the convergence zone for filtering and transformation.</a:t>
            </a:r>
          </a:p>
          <a:p>
            <a:pPr marL="628650" lvl="1" indent="-171450">
              <a:buFont typeface="Arial" panose="020B0604020202020204" pitchFamily="34" charset="0"/>
              <a:buChar char="•"/>
            </a:pPr>
            <a:r>
              <a:rPr lang="en-US"/>
              <a:t>Elasticsearch and Kibana may reside in the IT domain for centralized monitoring and visualization.</a:t>
            </a:r>
          </a:p>
          <a:p>
            <a:endParaRPr lang="en-US"/>
          </a:p>
          <a:p>
            <a:r>
              <a:rPr lang="en-US"/>
              <a:t>Image Source:  </a:t>
            </a:r>
            <a:r>
              <a:rPr lang="en-US">
                <a:hlinkClick r:id="rId3"/>
              </a:rPr>
              <a:t>Alex Xu a X: "The diagram below shows how ELK Stack works: Step 1 - Beats collects data from various data sources. For example, </a:t>
            </a:r>
            <a:r>
              <a:rPr lang="en-US" err="1">
                <a:hlinkClick r:id="rId3"/>
              </a:rPr>
              <a:t>Filebeat</a:t>
            </a:r>
            <a:r>
              <a:rPr lang="en-US">
                <a:hlinkClick r:id="rId3"/>
              </a:rPr>
              <a:t> and </a:t>
            </a:r>
            <a:r>
              <a:rPr lang="en-US" err="1">
                <a:hlinkClick r:id="rId3"/>
              </a:rPr>
              <a:t>Winlogbeat</a:t>
            </a:r>
            <a:r>
              <a:rPr lang="en-US">
                <a:hlinkClick r:id="rId3"/>
              </a:rPr>
              <a:t> work with logs, and </a:t>
            </a:r>
            <a:r>
              <a:rPr lang="en-US" err="1">
                <a:hlinkClick r:id="rId3"/>
              </a:rPr>
              <a:t>Packetbeat</a:t>
            </a:r>
            <a:r>
              <a:rPr lang="en-US">
                <a:hlinkClick r:id="rId3"/>
              </a:rPr>
              <a:t> works with network traffic. https://t.co/tyVT7hDUv1" / X</a:t>
            </a:r>
            <a:endParaRPr lang="en-US"/>
          </a:p>
        </p:txBody>
      </p:sp>
      <p:sp>
        <p:nvSpPr>
          <p:cNvPr id="4" name="Date Placeholder 3">
            <a:extLst>
              <a:ext uri="{FF2B5EF4-FFF2-40B4-BE49-F238E27FC236}">
                <a16:creationId xmlns:a16="http://schemas.microsoft.com/office/drawing/2014/main" id="{CBC4593C-9B1E-F504-C6D9-726C219B81D4}"/>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D95F3F1D-9F51-A59A-0AA3-29DA11FADA6A}"/>
              </a:ext>
            </a:extLst>
          </p:cNvPr>
          <p:cNvSpPr>
            <a:spLocks noGrp="1"/>
          </p:cNvSpPr>
          <p:nvPr>
            <p:ph type="sldNum" sz="quarter" idx="5"/>
          </p:nvPr>
        </p:nvSpPr>
        <p:spPr/>
        <p:txBody>
          <a:bodyPr/>
          <a:lstStyle/>
          <a:p>
            <a:fld id="{352683B9-BE6E-4598-85C0-E9020C903FF0}" type="slidenum">
              <a:rPr lang="en-US" smtClean="0"/>
              <a:pPr/>
              <a:t>16</a:t>
            </a:fld>
            <a:endParaRPr lang="en-US"/>
          </a:p>
        </p:txBody>
      </p:sp>
    </p:spTree>
    <p:extLst>
      <p:ext uri="{BB962C8B-B14F-4D97-AF65-F5344CB8AC3E}">
        <p14:creationId xmlns:p14="http://schemas.microsoft.com/office/powerpoint/2010/main" val="10888981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0E424-2967-70EF-B45A-DB361F157C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BE1549-2779-79AB-CA65-24E05865A1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A1B6D3-7A52-81E9-B79D-0D4FC9A2B80B}"/>
              </a:ext>
            </a:extLst>
          </p:cNvPr>
          <p:cNvSpPr>
            <a:spLocks noGrp="1"/>
          </p:cNvSpPr>
          <p:nvPr>
            <p:ph type="body" idx="1"/>
          </p:nvPr>
        </p:nvSpPr>
        <p:spPr/>
        <p:txBody>
          <a:bodyPr/>
          <a:lstStyle/>
          <a:p>
            <a:r>
              <a:rPr lang="en-US" b="1"/>
              <a:t>Predefined Conditions or Patterns</a:t>
            </a:r>
          </a:p>
          <a:p>
            <a:r>
              <a:rPr lang="en-US"/>
              <a:t>Rules are the foundation of how an IDS/IPS operates, defining what the system should detect, how it should respond, and how incidents are prioritized.</a:t>
            </a:r>
          </a:p>
          <a:p>
            <a:endParaRPr lang="en-US"/>
          </a:p>
          <a:p>
            <a:pPr>
              <a:buFont typeface="Arial" panose="020B0604020202020204" pitchFamily="34" charset="0"/>
              <a:buNone/>
            </a:pPr>
            <a:r>
              <a:rPr lang="en-US" b="1"/>
              <a:t>What an IDS/IPS Should Monitor:</a:t>
            </a:r>
            <a:endParaRPr lang="en-US"/>
          </a:p>
          <a:p>
            <a:pPr marL="742950" lvl="1" indent="-285750">
              <a:buFont typeface="Arial" panose="020B0604020202020204" pitchFamily="34" charset="0"/>
              <a:buChar char="•"/>
            </a:pPr>
            <a:r>
              <a:rPr lang="en-US"/>
              <a:t>Rules specify the types of traffic, protocols, or system behavior that the IDS/IPS should analyze for potential threats.</a:t>
            </a:r>
          </a:p>
          <a:p>
            <a:pPr marL="742950" lvl="1" indent="-285750">
              <a:buFont typeface="Arial" panose="020B0604020202020204" pitchFamily="34" charset="0"/>
              <a:buChar char="•"/>
            </a:pPr>
            <a:r>
              <a:rPr lang="en-US"/>
              <a:t>Example: Monitoring Modbus TCP traffic in an industrial network for unauthorized read/write commands.</a:t>
            </a:r>
          </a:p>
          <a:p>
            <a:pPr marL="457200" lvl="1" indent="0">
              <a:buFont typeface="Arial" panose="020B0604020202020204" pitchFamily="34" charset="0"/>
              <a:buNone/>
            </a:pPr>
            <a:endParaRPr lang="en-US"/>
          </a:p>
          <a:p>
            <a:pPr>
              <a:buFont typeface="Arial" panose="020B0604020202020204" pitchFamily="34" charset="0"/>
              <a:buNone/>
            </a:pPr>
            <a:r>
              <a:rPr lang="en-US" b="1"/>
              <a:t>How It Should Respond to Malicious Activity:</a:t>
            </a:r>
            <a:endParaRPr lang="en-US"/>
          </a:p>
          <a:p>
            <a:pPr marL="742950" lvl="1" indent="-285750">
              <a:buFont typeface="Arial" panose="020B0604020202020204" pitchFamily="34" charset="0"/>
              <a:buChar char="•"/>
            </a:pPr>
            <a:r>
              <a:rPr lang="en-US"/>
              <a:t>Rules dictate the actions taken when a threat is detected, such as generating an alert, logging the event, or actively blocking the traffic in an IPS.</a:t>
            </a:r>
          </a:p>
          <a:p>
            <a:pPr marL="742950" lvl="1" indent="-285750">
              <a:buFont typeface="Arial" panose="020B0604020202020204" pitchFamily="34" charset="0"/>
              <a:buChar char="•"/>
            </a:pPr>
            <a:r>
              <a:rPr lang="en-US"/>
              <a:t>Example: Blocking traffic from a specific IP address after detecting a port scan.</a:t>
            </a:r>
          </a:p>
          <a:p>
            <a:pPr marL="742950" lvl="1" indent="-285750">
              <a:buFont typeface="Arial" panose="020B0604020202020204" pitchFamily="34" charset="0"/>
              <a:buChar char="•"/>
            </a:pPr>
            <a:endParaRPr lang="en-US"/>
          </a:p>
          <a:p>
            <a:pPr>
              <a:buFont typeface="Arial" panose="020B0604020202020204" pitchFamily="34" charset="0"/>
              <a:buNone/>
            </a:pPr>
            <a:r>
              <a:rPr lang="en-US" b="1"/>
              <a:t>What Severity/Priority Level to Use When Categorizing Incidents:</a:t>
            </a:r>
            <a:endParaRPr lang="en-US"/>
          </a:p>
          <a:p>
            <a:pPr marL="742950" lvl="1" indent="-285750">
              <a:buFont typeface="Arial" panose="020B0604020202020204" pitchFamily="34" charset="0"/>
              <a:buChar char="•"/>
            </a:pPr>
            <a:r>
              <a:rPr lang="en-US"/>
              <a:t>Rules assign priority levels to incidents, helping security teams differentiate between minor anomalies and critical threats.</a:t>
            </a:r>
          </a:p>
          <a:p>
            <a:pPr marL="742950" lvl="1" indent="-285750">
              <a:buFont typeface="Arial" panose="020B0604020202020204" pitchFamily="34" charset="0"/>
              <a:buChar char="•"/>
            </a:pPr>
            <a:r>
              <a:rPr lang="en-US"/>
              <a:t>Example: Flagging an unauthorized file access attempt as high priority versus routine failed login attempts marked as low priority (maybe the user forgot their password).</a:t>
            </a:r>
          </a:p>
          <a:p>
            <a:pPr>
              <a:buFont typeface="Arial" panose="020B0604020202020204" pitchFamily="34" charset="0"/>
              <a:buNone/>
            </a:pPr>
            <a:endParaRPr lang="en-US"/>
          </a:p>
          <a:p>
            <a:r>
              <a:rPr lang="en-US" b="1"/>
              <a:t>Rules Are Stored on the Server and Sensors</a:t>
            </a:r>
          </a:p>
          <a:p>
            <a:endParaRPr lang="en-US" b="1"/>
          </a:p>
          <a:p>
            <a:pPr>
              <a:buFont typeface="Arial" panose="020B0604020202020204" pitchFamily="34" charset="0"/>
              <a:buNone/>
            </a:pPr>
            <a:r>
              <a:rPr lang="en-US" b="1"/>
              <a:t>Server:</a:t>
            </a:r>
            <a:endParaRPr lang="en-US"/>
          </a:p>
          <a:p>
            <a:pPr marL="742950" lvl="1" indent="-285750">
              <a:buFont typeface="Arial" panose="020B0604020202020204" pitchFamily="34" charset="0"/>
              <a:buChar char="•"/>
            </a:pPr>
            <a:r>
              <a:rPr lang="en-US"/>
              <a:t>The central IDS/IPS management system stores the master copy of all rules and configurations.</a:t>
            </a:r>
          </a:p>
          <a:p>
            <a:pPr marL="742950" lvl="1" indent="-285750">
              <a:buFont typeface="Arial" panose="020B0604020202020204" pitchFamily="34" charset="0"/>
              <a:buChar char="•"/>
            </a:pPr>
            <a:r>
              <a:rPr lang="en-US"/>
              <a:t>Administrators update and manage rules on the server, and these updates are then pushed to sensors deployed across the network.</a:t>
            </a:r>
          </a:p>
          <a:p>
            <a:pPr>
              <a:buFont typeface="Arial" panose="020B0604020202020204" pitchFamily="34" charset="0"/>
              <a:buNone/>
            </a:pPr>
            <a:r>
              <a:rPr lang="en-US" b="1"/>
              <a:t>Sensors:</a:t>
            </a:r>
            <a:endParaRPr lang="en-US"/>
          </a:p>
          <a:p>
            <a:pPr marL="742950" lvl="1" indent="-285750">
              <a:buFont typeface="Arial" panose="020B0604020202020204" pitchFamily="34" charset="0"/>
              <a:buChar char="•"/>
            </a:pPr>
            <a:r>
              <a:rPr lang="en-US"/>
              <a:t>Sensors are deployed at various points in the network (e.g., at gateways, between subnets) and locally monitor traffic or activity based on the uploaded rules.</a:t>
            </a:r>
          </a:p>
          <a:p>
            <a:pPr marL="742950" lvl="1" indent="-285750">
              <a:buFont typeface="Arial" panose="020B0604020202020204" pitchFamily="34" charset="0"/>
              <a:buChar char="•"/>
            </a:pPr>
            <a:r>
              <a:rPr lang="en-US"/>
              <a:t>Sensors compare live traffic against their rule sets in real-time, taking appropriate action as defined by the rules.</a:t>
            </a:r>
          </a:p>
          <a:p>
            <a:pPr>
              <a:buFont typeface="Arial" panose="020B0604020202020204" pitchFamily="34" charset="0"/>
              <a:buNone/>
            </a:pPr>
            <a:endParaRPr lang="en-US"/>
          </a:p>
          <a:p>
            <a:r>
              <a:rPr lang="en-US" b="1"/>
              <a:t>Rules Are Contained in Rulesets</a:t>
            </a:r>
          </a:p>
          <a:p>
            <a:r>
              <a:rPr lang="en-US"/>
              <a:t>Rules are organized into logical groups called rulesets, simplifying management and ensuring that related rules are applied consistently across the system.</a:t>
            </a:r>
          </a:p>
          <a:p>
            <a:pPr>
              <a:buFont typeface="Arial" panose="020B0604020202020204" pitchFamily="34" charset="0"/>
              <a:buNone/>
            </a:pPr>
            <a:endParaRPr lang="en-US" b="1"/>
          </a:p>
          <a:p>
            <a:pPr>
              <a:buFont typeface="Arial" panose="020B0604020202020204" pitchFamily="34" charset="0"/>
              <a:buNone/>
            </a:pPr>
            <a:r>
              <a:rPr lang="en-US" b="1"/>
              <a:t>System Ruleset:</a:t>
            </a:r>
            <a:endParaRPr lang="en-US"/>
          </a:p>
          <a:p>
            <a:pPr marL="742950" lvl="1" indent="-285750">
              <a:buFont typeface="Arial" panose="020B0604020202020204" pitchFamily="34" charset="0"/>
              <a:buChar char="•"/>
            </a:pPr>
            <a:r>
              <a:rPr lang="en-US"/>
              <a:t>A default ruleset provided by the IDS/IPS vendor or community, containing rules for common attack patterns and vulnerabilities.</a:t>
            </a:r>
          </a:p>
          <a:p>
            <a:pPr marL="742950" lvl="1" indent="-285750">
              <a:buFont typeface="Arial" panose="020B0604020202020204" pitchFamily="34" charset="0"/>
              <a:buChar char="•"/>
            </a:pPr>
            <a:r>
              <a:rPr lang="en-US"/>
              <a:t>Examples include rules for detecting:</a:t>
            </a:r>
          </a:p>
          <a:p>
            <a:pPr marL="1143000" lvl="2" indent="-228600">
              <a:buFont typeface="Arial" panose="020B0604020202020204" pitchFamily="34" charset="0"/>
              <a:buChar char="•"/>
            </a:pPr>
            <a:r>
              <a:rPr lang="en-US"/>
              <a:t>SQL injection attacks.</a:t>
            </a:r>
          </a:p>
          <a:p>
            <a:pPr marL="1143000" lvl="2" indent="-228600">
              <a:buFont typeface="Arial" panose="020B0604020202020204" pitchFamily="34" charset="0"/>
              <a:buChar char="•"/>
            </a:pPr>
            <a:r>
              <a:rPr lang="en-US"/>
              <a:t>Known malware signatures.</a:t>
            </a:r>
          </a:p>
          <a:p>
            <a:pPr marL="1143000" lvl="2" indent="-228600">
              <a:buFont typeface="Arial" panose="020B0604020202020204" pitchFamily="34" charset="0"/>
              <a:buChar char="•"/>
            </a:pPr>
            <a:r>
              <a:rPr lang="en-US"/>
              <a:t>Protocol violations, such as malformed HTTP requests.</a:t>
            </a:r>
          </a:p>
          <a:p>
            <a:pPr marL="1143000" lvl="2" indent="-228600">
              <a:buFont typeface="Arial" panose="020B0604020202020204" pitchFamily="34" charset="0"/>
              <a:buChar char="•"/>
            </a:pPr>
            <a:r>
              <a:rPr lang="en-US"/>
              <a:t>ELK and Splunk provide thousands of pre-generated rules that cover the most common attack vectors.</a:t>
            </a:r>
          </a:p>
          <a:p>
            <a:pPr>
              <a:buFont typeface="Arial" panose="020B0604020202020204" pitchFamily="34" charset="0"/>
              <a:buNone/>
            </a:pPr>
            <a:r>
              <a:rPr lang="en-US" b="1"/>
              <a:t>Custom Ruleset:</a:t>
            </a:r>
            <a:endParaRPr lang="en-US"/>
          </a:p>
          <a:p>
            <a:pPr marL="742950" lvl="1" indent="-285750">
              <a:buFont typeface="Arial" panose="020B0604020202020204" pitchFamily="34" charset="0"/>
              <a:buChar char="•"/>
            </a:pPr>
            <a:r>
              <a:rPr lang="en-US"/>
              <a:t>Administrators can define custom rules tailored to their specific network or operational needs.</a:t>
            </a:r>
          </a:p>
          <a:p>
            <a:pPr marL="742950" lvl="1" indent="-285750">
              <a:buFont typeface="Arial" panose="020B0604020202020204" pitchFamily="34" charset="0"/>
              <a:buChar char="•"/>
            </a:pPr>
            <a:r>
              <a:rPr lang="en-US"/>
              <a:t>Example: Writing a rule to monitor unauthorized Modbus commands in an industrial control system.</a:t>
            </a:r>
          </a:p>
          <a:p>
            <a:pPr marL="742950" lvl="1" indent="-285750">
              <a:buFont typeface="Arial" panose="020B0604020202020204" pitchFamily="34" charset="0"/>
              <a:buChar char="•"/>
            </a:pPr>
            <a:r>
              <a:rPr lang="en-US"/>
              <a:t>Custom rules allow organizations to address unique threats that may not be covered in the system ruleset.</a:t>
            </a:r>
          </a:p>
          <a:p>
            <a:pPr>
              <a:buFont typeface="Arial" panose="020B0604020202020204" pitchFamily="34" charset="0"/>
              <a:buNone/>
            </a:pPr>
            <a:endParaRPr lang="en-US"/>
          </a:p>
        </p:txBody>
      </p:sp>
      <p:sp>
        <p:nvSpPr>
          <p:cNvPr id="4" name="Date Placeholder 3">
            <a:extLst>
              <a:ext uri="{FF2B5EF4-FFF2-40B4-BE49-F238E27FC236}">
                <a16:creationId xmlns:a16="http://schemas.microsoft.com/office/drawing/2014/main" id="{6E976993-367D-EB85-4A04-EFEE746DAB76}"/>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C7A3E4A9-DB78-1820-FF81-ADE6EBFB915C}"/>
              </a:ext>
            </a:extLst>
          </p:cNvPr>
          <p:cNvSpPr>
            <a:spLocks noGrp="1"/>
          </p:cNvSpPr>
          <p:nvPr>
            <p:ph type="sldNum" sz="quarter" idx="5"/>
          </p:nvPr>
        </p:nvSpPr>
        <p:spPr/>
        <p:txBody>
          <a:bodyPr/>
          <a:lstStyle/>
          <a:p>
            <a:fld id="{352683B9-BE6E-4598-85C0-E9020C903FF0}" type="slidenum">
              <a:rPr lang="en-US" smtClean="0"/>
              <a:pPr/>
              <a:t>17</a:t>
            </a:fld>
            <a:endParaRPr lang="en-US"/>
          </a:p>
        </p:txBody>
      </p:sp>
    </p:spTree>
    <p:extLst>
      <p:ext uri="{BB962C8B-B14F-4D97-AF65-F5344CB8AC3E}">
        <p14:creationId xmlns:p14="http://schemas.microsoft.com/office/powerpoint/2010/main" val="4248225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121EF-6C56-0577-6FAF-502AF90EF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ABFF8-47C2-CE6F-9087-24DF8C3B43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180D71-B497-FC0D-8CB6-98975B713ED2}"/>
              </a:ext>
            </a:extLst>
          </p:cNvPr>
          <p:cNvSpPr>
            <a:spLocks noGrp="1"/>
          </p:cNvSpPr>
          <p:nvPr>
            <p:ph type="body" idx="1"/>
          </p:nvPr>
        </p:nvSpPr>
        <p:spPr/>
        <p:txBody>
          <a:bodyPr/>
          <a:lstStyle/>
          <a:p>
            <a:r>
              <a:rPr lang="en-US" b="1"/>
              <a:t>Rule Header</a:t>
            </a:r>
          </a:p>
          <a:p>
            <a:r>
              <a:rPr lang="en-US"/>
              <a:t>The rule header defines the basic characteristics of the traffic the rule applies to. It includes the </a:t>
            </a:r>
            <a:r>
              <a:rPr lang="en-US" b="1"/>
              <a:t>action</a:t>
            </a:r>
            <a:r>
              <a:rPr lang="en-US"/>
              <a:t>, </a:t>
            </a:r>
            <a:r>
              <a:rPr lang="en-US" b="1"/>
              <a:t>protocol</a:t>
            </a:r>
            <a:r>
              <a:rPr lang="en-US"/>
              <a:t>, </a:t>
            </a:r>
            <a:r>
              <a:rPr lang="en-US" b="1"/>
              <a:t>source and destination IP addresses</a:t>
            </a:r>
            <a:r>
              <a:rPr lang="en-US"/>
              <a:t>, </a:t>
            </a:r>
            <a:r>
              <a:rPr lang="en-US" b="1"/>
              <a:t>ports</a:t>
            </a:r>
            <a:r>
              <a:rPr lang="en-US"/>
              <a:t>, and </a:t>
            </a:r>
            <a:r>
              <a:rPr lang="en-US" b="1"/>
              <a:t>direction</a:t>
            </a:r>
            <a:r>
              <a:rPr lang="en-US"/>
              <a:t> of traffic.</a:t>
            </a:r>
          </a:p>
          <a:p>
            <a:endParaRPr lang="en-US"/>
          </a:p>
          <a:p>
            <a:r>
              <a:rPr lang="en-US" b="1"/>
              <a:t>Key Elements of the Rule Header:</a:t>
            </a:r>
          </a:p>
          <a:p>
            <a:endParaRPr lang="en-US" b="1"/>
          </a:p>
          <a:p>
            <a:pPr lvl="1">
              <a:buFont typeface="Arial" panose="020B0604020202020204" pitchFamily="34" charset="0"/>
              <a:buNone/>
            </a:pPr>
            <a:r>
              <a:rPr lang="en-US" b="1"/>
              <a:t>Action:</a:t>
            </a:r>
            <a:r>
              <a:rPr lang="en-US"/>
              <a:t> Specifies what the IDS should do when a rule matches.</a:t>
            </a:r>
          </a:p>
          <a:p>
            <a:pPr marL="1200150" lvl="2" indent="-285750">
              <a:buFont typeface="Arial" panose="020B0604020202020204" pitchFamily="34" charset="0"/>
              <a:buChar char="•"/>
            </a:pPr>
            <a:r>
              <a:rPr lang="en-US"/>
              <a:t>Common actions: alert, log, pass, activate, dynamic, drop, reject.</a:t>
            </a:r>
          </a:p>
          <a:p>
            <a:pPr marL="1200150" lvl="2" indent="-285750">
              <a:buFont typeface="Arial" panose="020B0604020202020204" pitchFamily="34" charset="0"/>
              <a:buChar char="•"/>
            </a:pPr>
            <a:r>
              <a:rPr lang="en-US"/>
              <a:t>Example: alert generates an alert when traffic matches the rule.</a:t>
            </a:r>
          </a:p>
          <a:p>
            <a:pPr lvl="1">
              <a:buFont typeface="Arial" panose="020B0604020202020204" pitchFamily="34" charset="0"/>
              <a:buNone/>
            </a:pPr>
            <a:r>
              <a:rPr lang="en-US" b="1"/>
              <a:t>Protocol:</a:t>
            </a:r>
            <a:r>
              <a:rPr lang="en-US"/>
              <a:t> Identifies the protocol to be monitored.</a:t>
            </a:r>
          </a:p>
          <a:p>
            <a:pPr marL="1200150" lvl="2" indent="-285750">
              <a:buFont typeface="Arial" panose="020B0604020202020204" pitchFamily="34" charset="0"/>
              <a:buChar char="•"/>
            </a:pPr>
            <a:r>
              <a:rPr lang="en-US"/>
              <a:t>Supported protocols: tcp, </a:t>
            </a:r>
            <a:r>
              <a:rPr lang="en-US" err="1"/>
              <a:t>udp</a:t>
            </a:r>
            <a:r>
              <a:rPr lang="en-US"/>
              <a:t>, </a:t>
            </a:r>
            <a:r>
              <a:rPr lang="en-US" err="1"/>
              <a:t>icmp</a:t>
            </a:r>
            <a:r>
              <a:rPr lang="en-US"/>
              <a:t>, or </a:t>
            </a:r>
            <a:r>
              <a:rPr lang="en-US" err="1"/>
              <a:t>ip</a:t>
            </a:r>
            <a:r>
              <a:rPr lang="en-US"/>
              <a:t> (any protocol).</a:t>
            </a:r>
          </a:p>
          <a:p>
            <a:pPr marL="1200150" lvl="2" indent="-285750">
              <a:buFont typeface="Arial" panose="020B0604020202020204" pitchFamily="34" charset="0"/>
              <a:buChar char="•"/>
            </a:pPr>
            <a:r>
              <a:rPr lang="en-US"/>
              <a:t>Example: tcp monitors TCP traffic.</a:t>
            </a:r>
          </a:p>
          <a:p>
            <a:pPr lvl="1">
              <a:buFont typeface="Arial" panose="020B0604020202020204" pitchFamily="34" charset="0"/>
              <a:buNone/>
            </a:pPr>
            <a:r>
              <a:rPr lang="en-US" b="1"/>
              <a:t>Source and Destination IP Addresses:</a:t>
            </a:r>
            <a:r>
              <a:rPr lang="en-US"/>
              <a:t> Specifies the source and destination IP ranges.</a:t>
            </a:r>
          </a:p>
          <a:p>
            <a:pPr marL="1200150" lvl="2" indent="-285750">
              <a:buFont typeface="Arial" panose="020B0604020202020204" pitchFamily="34" charset="0"/>
              <a:buChar char="•"/>
            </a:pPr>
            <a:r>
              <a:rPr lang="en-US"/>
              <a:t>Example: any </a:t>
            </a:r>
            <a:r>
              <a:rPr lang="en-US" err="1"/>
              <a:t>any</a:t>
            </a:r>
            <a:r>
              <a:rPr lang="en-US"/>
              <a:t> monitors traffic from any source and to any destination.</a:t>
            </a:r>
          </a:p>
          <a:p>
            <a:pPr marL="1200150" lvl="2" indent="-285750">
              <a:buFont typeface="Arial" panose="020B0604020202020204" pitchFamily="34" charset="0"/>
              <a:buChar char="•"/>
            </a:pPr>
            <a:r>
              <a:rPr lang="en-US"/>
              <a:t>Networks can be specified using CIDR notation (e.g., 192.168.1.0/24).</a:t>
            </a:r>
          </a:p>
          <a:p>
            <a:pPr lvl="1">
              <a:buFont typeface="Arial" panose="020B0604020202020204" pitchFamily="34" charset="0"/>
              <a:buNone/>
            </a:pPr>
            <a:r>
              <a:rPr lang="en-US" b="1"/>
              <a:t>Ports:</a:t>
            </a:r>
            <a:r>
              <a:rPr lang="en-US"/>
              <a:t> Defines the source and destination port numbers or ranges.</a:t>
            </a:r>
          </a:p>
          <a:p>
            <a:pPr marL="1200150" lvl="2" indent="-285750">
              <a:buFont typeface="Arial" panose="020B0604020202020204" pitchFamily="34" charset="0"/>
              <a:buChar char="•"/>
            </a:pPr>
            <a:r>
              <a:rPr lang="en-US"/>
              <a:t>Example: any 80 monitors traffic on port 80 (HTTP).</a:t>
            </a:r>
          </a:p>
          <a:p>
            <a:pPr lvl="1">
              <a:buFont typeface="Arial" panose="020B0604020202020204" pitchFamily="34" charset="0"/>
              <a:buNone/>
            </a:pPr>
            <a:r>
              <a:rPr lang="en-US" b="1"/>
              <a:t>Direction:</a:t>
            </a:r>
            <a:r>
              <a:rPr lang="en-US"/>
              <a:t> Indicates the direction of the traffic flow.</a:t>
            </a:r>
          </a:p>
          <a:p>
            <a:pPr marL="1200150" lvl="2" indent="-285750">
              <a:buFont typeface="Arial" panose="020B0604020202020204" pitchFamily="34" charset="0"/>
              <a:buChar char="•"/>
            </a:pPr>
            <a:r>
              <a:rPr lang="en-US"/>
              <a:t>-&gt; monitors traffic from source to destination.</a:t>
            </a:r>
          </a:p>
          <a:p>
            <a:pPr marL="1200150" lvl="2" indent="-285750">
              <a:buFont typeface="Arial" panose="020B0604020202020204" pitchFamily="34" charset="0"/>
              <a:buChar char="•"/>
            </a:pPr>
            <a:r>
              <a:rPr lang="en-US"/>
              <a:t>&lt;-&gt; monitors bidirectional traffic.</a:t>
            </a:r>
          </a:p>
          <a:p>
            <a:pPr marL="914400" lvl="2" indent="0">
              <a:buFont typeface="Arial" panose="020B0604020202020204" pitchFamily="34" charset="0"/>
              <a:buNone/>
            </a:pPr>
            <a:endParaRPr lang="en-US"/>
          </a:p>
          <a:p>
            <a:pPr>
              <a:buFont typeface="Arial" panose="020B0604020202020204" pitchFamily="34" charset="0"/>
              <a:buNone/>
            </a:pPr>
            <a:endParaRPr lang="en-US"/>
          </a:p>
          <a:p>
            <a:r>
              <a:rPr lang="en-US" b="1"/>
              <a:t>Rule Options</a:t>
            </a:r>
          </a:p>
          <a:p>
            <a:r>
              <a:rPr lang="en-US"/>
              <a:t>The rule options define the specific conditions to evaluate when the traffic matches the header. They are enclosed in parentheses and consist of </a:t>
            </a:r>
            <a:r>
              <a:rPr lang="en-US" b="1"/>
              <a:t>keywords</a:t>
            </a:r>
            <a:r>
              <a:rPr lang="en-US"/>
              <a:t> and </a:t>
            </a:r>
            <a:r>
              <a:rPr lang="en-US" b="1"/>
              <a:t>arguments</a:t>
            </a:r>
            <a:r>
              <a:rPr lang="en-US"/>
              <a:t>.</a:t>
            </a:r>
          </a:p>
          <a:p>
            <a:endParaRPr lang="en-US"/>
          </a:p>
          <a:p>
            <a:r>
              <a:rPr lang="en-US" b="1"/>
              <a:t>Common Rule Options:</a:t>
            </a:r>
          </a:p>
          <a:p>
            <a:endParaRPr lang="en-US" b="1"/>
          </a:p>
          <a:p>
            <a:pPr>
              <a:buFont typeface="+mj-lt"/>
              <a:buAutoNum type="arabicPeriod"/>
            </a:pPr>
            <a:r>
              <a:rPr lang="en-US" b="1"/>
              <a:t> Message (msg):</a:t>
            </a:r>
            <a:endParaRPr lang="en-US"/>
          </a:p>
          <a:p>
            <a:pPr marL="742950" lvl="1" indent="-285750">
              <a:buFont typeface="+mj-lt"/>
              <a:buAutoNum type="arabicPeriod"/>
            </a:pPr>
            <a:r>
              <a:rPr lang="en-US"/>
              <a:t>Provides a human-readable description of the rule.</a:t>
            </a:r>
          </a:p>
          <a:p>
            <a:pPr marL="742950" lvl="1" indent="-285750">
              <a:buFont typeface="+mj-lt"/>
              <a:buAutoNum type="arabicPeriod"/>
            </a:pPr>
            <a:r>
              <a:rPr lang="en-US"/>
              <a:t>Example: </a:t>
            </a:r>
            <a:r>
              <a:rPr lang="en-US" err="1"/>
              <a:t>msg:"Potential</a:t>
            </a:r>
            <a:r>
              <a:rPr lang="en-US"/>
              <a:t> SQL Injection";</a:t>
            </a:r>
          </a:p>
          <a:p>
            <a:pPr>
              <a:buFont typeface="+mj-lt"/>
              <a:buAutoNum type="arabicPeriod"/>
            </a:pPr>
            <a:r>
              <a:rPr lang="en-US" b="1"/>
              <a:t> Content (content):</a:t>
            </a:r>
            <a:endParaRPr lang="en-US"/>
          </a:p>
          <a:p>
            <a:pPr marL="742950" lvl="1" indent="-285750">
              <a:buFont typeface="+mj-lt"/>
              <a:buAutoNum type="arabicPeriod"/>
            </a:pPr>
            <a:r>
              <a:rPr lang="en-US"/>
              <a:t>Specifies the payload or data to look for within the packet.</a:t>
            </a:r>
          </a:p>
          <a:p>
            <a:pPr marL="742950" lvl="1" indent="-285750">
              <a:buFont typeface="+mj-lt"/>
              <a:buAutoNum type="arabicPeriod"/>
            </a:pPr>
            <a:r>
              <a:rPr lang="en-US"/>
              <a:t>Example: </a:t>
            </a:r>
            <a:r>
              <a:rPr lang="en-US" err="1"/>
              <a:t>content:"SELECT</a:t>
            </a:r>
            <a:r>
              <a:rPr lang="en-US"/>
              <a:t> * FROM";</a:t>
            </a:r>
          </a:p>
          <a:p>
            <a:pPr>
              <a:buFont typeface="+mj-lt"/>
              <a:buAutoNum type="arabicPeriod"/>
            </a:pPr>
            <a:r>
              <a:rPr lang="en-US" b="1"/>
              <a:t> Offset and Depth:</a:t>
            </a:r>
            <a:endParaRPr lang="en-US"/>
          </a:p>
          <a:p>
            <a:pPr marL="742950" lvl="1" indent="-285750">
              <a:buFont typeface="+mj-lt"/>
              <a:buAutoNum type="arabicPeriod"/>
            </a:pPr>
            <a:r>
              <a:rPr lang="en-US"/>
              <a:t>Refines content matching by specifying where in the payload to search.</a:t>
            </a:r>
          </a:p>
          <a:p>
            <a:pPr marL="742950" lvl="1" indent="-285750">
              <a:buFont typeface="+mj-lt"/>
              <a:buAutoNum type="arabicPeriod"/>
            </a:pPr>
            <a:r>
              <a:rPr lang="en-US"/>
              <a:t>Example: offset:10; depth:20; searches between bytes 10 and 20.</a:t>
            </a:r>
          </a:p>
          <a:p>
            <a:pPr>
              <a:buFont typeface="+mj-lt"/>
              <a:buAutoNum type="arabicPeriod"/>
            </a:pPr>
            <a:r>
              <a:rPr lang="en-US" b="1"/>
              <a:t> Flags (flags):</a:t>
            </a:r>
            <a:endParaRPr lang="en-US"/>
          </a:p>
          <a:p>
            <a:pPr marL="742950" lvl="1" indent="-285750">
              <a:buFont typeface="+mj-lt"/>
              <a:buAutoNum type="arabicPeriod"/>
            </a:pPr>
            <a:r>
              <a:rPr lang="en-US"/>
              <a:t>Monitors specific TCP flags (e.g., SYN, ACK, FIN).</a:t>
            </a:r>
          </a:p>
          <a:p>
            <a:pPr marL="742950" lvl="1" indent="-285750">
              <a:buFont typeface="+mj-lt"/>
              <a:buAutoNum type="arabicPeriod"/>
            </a:pPr>
            <a:r>
              <a:rPr lang="en-US"/>
              <a:t>Example: </a:t>
            </a:r>
            <a:r>
              <a:rPr lang="en-US" err="1"/>
              <a:t>flags:S</a:t>
            </a:r>
            <a:r>
              <a:rPr lang="en-US"/>
              <a:t>; matches packets with the SYN flag set.</a:t>
            </a:r>
          </a:p>
          <a:p>
            <a:pPr>
              <a:buFont typeface="+mj-lt"/>
              <a:buAutoNum type="arabicPeriod"/>
            </a:pPr>
            <a:r>
              <a:rPr lang="en-US" b="1"/>
              <a:t> Thresholds:</a:t>
            </a:r>
            <a:endParaRPr lang="en-US"/>
          </a:p>
          <a:p>
            <a:pPr marL="742950" lvl="1" indent="-285750">
              <a:buFont typeface="+mj-lt"/>
              <a:buAutoNum type="arabicPeriod"/>
            </a:pPr>
            <a:r>
              <a:rPr lang="en-US"/>
              <a:t>Limits the frequency of alerts for a given rule.</a:t>
            </a:r>
          </a:p>
          <a:p>
            <a:pPr marL="742950" lvl="1" indent="-285750">
              <a:buFont typeface="+mj-lt"/>
              <a:buAutoNum type="arabicPeriod"/>
            </a:pPr>
            <a:r>
              <a:rPr lang="en-US"/>
              <a:t>Example: </a:t>
            </a:r>
            <a:r>
              <a:rPr lang="en-US" err="1"/>
              <a:t>threshold:type</a:t>
            </a:r>
            <a:r>
              <a:rPr lang="en-US"/>
              <a:t> limit, track </a:t>
            </a:r>
            <a:r>
              <a:rPr lang="en-US" err="1"/>
              <a:t>by_src</a:t>
            </a:r>
            <a:r>
              <a:rPr lang="en-US"/>
              <a:t>, count 1, seconds 60; generates only one alert per source every 60 seconds.</a:t>
            </a:r>
          </a:p>
          <a:p>
            <a:pPr>
              <a:buFont typeface="+mj-lt"/>
              <a:buAutoNum type="arabicPeriod"/>
            </a:pPr>
            <a:r>
              <a:rPr lang="en-US" b="1"/>
              <a:t> Reference (reference):</a:t>
            </a:r>
            <a:endParaRPr lang="en-US"/>
          </a:p>
          <a:p>
            <a:pPr marL="742950" lvl="1" indent="-285750">
              <a:buFont typeface="+mj-lt"/>
              <a:buAutoNum type="arabicPeriod"/>
            </a:pPr>
            <a:r>
              <a:rPr lang="en-US"/>
              <a:t>Provides a reference to external documentation, such as CVE entries or attack databases.</a:t>
            </a:r>
          </a:p>
          <a:p>
            <a:pPr marL="742950" lvl="1" indent="-285750">
              <a:buFont typeface="+mj-lt"/>
              <a:buAutoNum type="arabicPeriod"/>
            </a:pPr>
            <a:r>
              <a:rPr lang="en-US"/>
              <a:t>Example: reference:cve,2021-12345;</a:t>
            </a:r>
          </a:p>
          <a:p>
            <a:pPr>
              <a:buFont typeface="+mj-lt"/>
              <a:buAutoNum type="arabicPeriod"/>
            </a:pPr>
            <a:r>
              <a:rPr lang="en-US" b="1"/>
              <a:t> SID (Signature ID):</a:t>
            </a:r>
            <a:endParaRPr lang="en-US"/>
          </a:p>
          <a:p>
            <a:pPr marL="742950" lvl="1" indent="-285750">
              <a:buFont typeface="+mj-lt"/>
              <a:buAutoNum type="arabicPeriod"/>
            </a:pPr>
            <a:r>
              <a:rPr lang="en-US"/>
              <a:t>A unique identifier for the rule.</a:t>
            </a:r>
          </a:p>
          <a:p>
            <a:pPr marL="742950" lvl="1" indent="-285750">
              <a:buFont typeface="+mj-lt"/>
              <a:buAutoNum type="arabicPeriod"/>
            </a:pPr>
            <a:r>
              <a:rPr lang="en-US"/>
              <a:t>Example: sid:10001;</a:t>
            </a:r>
          </a:p>
          <a:p>
            <a:pPr>
              <a:buFont typeface="+mj-lt"/>
              <a:buAutoNum type="arabicPeriod"/>
            </a:pPr>
            <a:r>
              <a:rPr lang="en-US" b="1"/>
              <a:t> Rev (Revision Number):</a:t>
            </a:r>
            <a:endParaRPr lang="en-US"/>
          </a:p>
          <a:p>
            <a:pPr marL="742950" lvl="1" indent="-285750">
              <a:buFont typeface="+mj-lt"/>
              <a:buAutoNum type="arabicPeriod"/>
            </a:pPr>
            <a:r>
              <a:rPr lang="en-US"/>
              <a:t>Tracks the version of the rule.</a:t>
            </a:r>
          </a:p>
          <a:p>
            <a:pPr marL="742950" lvl="1" indent="-285750">
              <a:buFont typeface="+mj-lt"/>
              <a:buAutoNum type="arabicPeriod"/>
            </a:pPr>
            <a:r>
              <a:rPr lang="en-US"/>
              <a:t>Example: rev:1;</a:t>
            </a:r>
          </a:p>
          <a:p>
            <a:pPr>
              <a:buFont typeface="Arial" panose="020B0604020202020204" pitchFamily="34" charset="0"/>
              <a:buNone/>
            </a:pPr>
            <a:endParaRPr lang="en-US"/>
          </a:p>
          <a:p>
            <a:r>
              <a:rPr lang="en-US" b="1"/>
              <a:t>Metadata and Comments</a:t>
            </a:r>
          </a:p>
          <a:p>
            <a:endParaRPr lang="en-US" b="1"/>
          </a:p>
          <a:p>
            <a:pPr lvl="1">
              <a:buFont typeface="Arial" panose="020B0604020202020204" pitchFamily="34" charset="0"/>
              <a:buNone/>
            </a:pPr>
            <a:r>
              <a:rPr lang="en-US" b="1"/>
              <a:t>Metadata:</a:t>
            </a:r>
            <a:r>
              <a:rPr lang="en-US"/>
              <a:t> Used to include additional information about the rule, such as its classification, priority, or author.</a:t>
            </a:r>
          </a:p>
          <a:p>
            <a:pPr marL="1200150" lvl="2" indent="-285750">
              <a:buFont typeface="Arial" panose="020B0604020202020204" pitchFamily="34" charset="0"/>
              <a:buChar char="•"/>
            </a:pPr>
            <a:r>
              <a:rPr lang="en-US"/>
              <a:t>Example: </a:t>
            </a:r>
            <a:r>
              <a:rPr lang="en-US" err="1"/>
              <a:t>metadata:service</a:t>
            </a:r>
            <a:r>
              <a:rPr lang="en-US"/>
              <a:t> http;</a:t>
            </a:r>
          </a:p>
          <a:p>
            <a:pPr lvl="1">
              <a:buFont typeface="Arial" panose="020B0604020202020204" pitchFamily="34" charset="0"/>
              <a:buNone/>
            </a:pPr>
            <a:r>
              <a:rPr lang="en-US" b="1"/>
              <a:t>Comments:</a:t>
            </a:r>
            <a:r>
              <a:rPr lang="en-US"/>
              <a:t> Lines starting with # provide documentation or explanations for the rule.</a:t>
            </a:r>
          </a:p>
          <a:p>
            <a:pPr marL="1200150" lvl="2" indent="-285750">
              <a:buFont typeface="Arial" panose="020B0604020202020204" pitchFamily="34" charset="0"/>
              <a:buChar char="•"/>
            </a:pPr>
            <a:r>
              <a:rPr lang="en-US"/>
              <a:t>Example: # Detects SQL injection attempts in HTTP traffic</a:t>
            </a:r>
          </a:p>
          <a:p>
            <a:pPr>
              <a:buFont typeface="Arial" panose="020B0604020202020204" pitchFamily="34" charset="0"/>
              <a:buNone/>
            </a:pPr>
            <a:endParaRPr lang="en-US"/>
          </a:p>
        </p:txBody>
      </p:sp>
      <p:sp>
        <p:nvSpPr>
          <p:cNvPr id="4" name="Date Placeholder 3">
            <a:extLst>
              <a:ext uri="{FF2B5EF4-FFF2-40B4-BE49-F238E27FC236}">
                <a16:creationId xmlns:a16="http://schemas.microsoft.com/office/drawing/2014/main" id="{1DB28117-93C3-DA37-79FE-154A56A30F1B}"/>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D9B84F82-0428-2F2B-0D28-66B755B2992A}"/>
              </a:ext>
            </a:extLst>
          </p:cNvPr>
          <p:cNvSpPr>
            <a:spLocks noGrp="1"/>
          </p:cNvSpPr>
          <p:nvPr>
            <p:ph type="sldNum" sz="quarter" idx="5"/>
          </p:nvPr>
        </p:nvSpPr>
        <p:spPr/>
        <p:txBody>
          <a:bodyPr/>
          <a:lstStyle/>
          <a:p>
            <a:fld id="{352683B9-BE6E-4598-85C0-E9020C903FF0}" type="slidenum">
              <a:rPr lang="en-US" smtClean="0"/>
              <a:pPr/>
              <a:t>18</a:t>
            </a:fld>
            <a:endParaRPr lang="en-US"/>
          </a:p>
        </p:txBody>
      </p:sp>
    </p:spTree>
    <p:extLst>
      <p:ext uri="{BB962C8B-B14F-4D97-AF65-F5344CB8AC3E}">
        <p14:creationId xmlns:p14="http://schemas.microsoft.com/office/powerpoint/2010/main" val="3858537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509D8-A515-8765-6D91-CCA1FB507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3AAF22-8C02-3050-AD08-5745AAE533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8AF48-D86B-EE45-84AA-919AEE4C241A}"/>
              </a:ext>
            </a:extLst>
          </p:cNvPr>
          <p:cNvSpPr>
            <a:spLocks noGrp="1"/>
          </p:cNvSpPr>
          <p:nvPr>
            <p:ph type="body" idx="1"/>
          </p:nvPr>
        </p:nvSpPr>
        <p:spPr/>
        <p:txBody>
          <a:bodyPr/>
          <a:lstStyle/>
          <a:p>
            <a:r>
              <a:rPr lang="en-US" b="1"/>
              <a:t>How It Works (Suricata ICS Rule):</a:t>
            </a:r>
          </a:p>
          <a:p>
            <a:endParaRPr lang="en-US" b="1"/>
          </a:p>
          <a:p>
            <a:pPr marL="171450" indent="-171450">
              <a:buFont typeface="Arial" panose="020B0604020202020204" pitchFamily="34" charset="0"/>
              <a:buChar char="•"/>
            </a:pPr>
            <a:r>
              <a:rPr lang="en-US"/>
              <a:t>The rule detects Modbus traffic destined for an ICS device on port 502.</a:t>
            </a:r>
          </a:p>
          <a:p>
            <a:pPr marL="171450" indent="-171450">
              <a:buFont typeface="Arial" panose="020B0604020202020204" pitchFamily="34" charset="0"/>
              <a:buChar char="•"/>
            </a:pPr>
            <a:r>
              <a:rPr lang="en-US"/>
              <a:t>It matches traffic containing the 0x05 function code, which represents a "Write Single Coil" command, often used in attacks to manipulate physical processes.</a:t>
            </a:r>
          </a:p>
          <a:p>
            <a:pPr marL="171450" indent="-171450">
              <a:buFont typeface="Arial" panose="020B0604020202020204" pitchFamily="34" charset="0"/>
              <a:buChar char="•"/>
            </a:pPr>
            <a:r>
              <a:rPr lang="en-US"/>
              <a:t>If such traffic is detected, an alert is generated, notifying the security team of a potential ICS breach attempt.</a:t>
            </a:r>
          </a:p>
          <a:p>
            <a:pPr>
              <a:buFont typeface="Arial" panose="020B0604020202020204" pitchFamily="34" charset="0"/>
              <a:buNone/>
            </a:pPr>
            <a:endParaRPr lang="en-US"/>
          </a:p>
          <a:p>
            <a:r>
              <a:rPr lang="en-US" b="1"/>
              <a:t>Detailed</a:t>
            </a:r>
            <a:r>
              <a:rPr lang="en-US"/>
              <a:t> </a:t>
            </a:r>
            <a:r>
              <a:rPr lang="en-US" b="1"/>
              <a:t>Explanation of the Rule:</a:t>
            </a:r>
          </a:p>
          <a:p>
            <a:endParaRPr lang="en-US" b="1"/>
          </a:p>
          <a:p>
            <a:pPr marL="228600" indent="-228600">
              <a:buFont typeface="+mj-lt"/>
              <a:buAutoNum type="arabicPeriod"/>
            </a:pPr>
            <a:r>
              <a:rPr lang="en-US" b="1"/>
              <a:t>Header:</a:t>
            </a:r>
            <a:endParaRPr lang="en-US"/>
          </a:p>
          <a:p>
            <a:pPr marL="685800" lvl="1" indent="-228600">
              <a:buFont typeface="+mj-lt"/>
              <a:buAutoNum type="arabicPeriod"/>
            </a:pPr>
            <a:r>
              <a:rPr lang="en-US"/>
              <a:t>alert: The action to take when the rule matches (generates an alert).</a:t>
            </a:r>
          </a:p>
          <a:p>
            <a:pPr marL="685800" lvl="1" indent="-228600">
              <a:buFont typeface="+mj-lt"/>
              <a:buAutoNum type="arabicPeriod"/>
            </a:pPr>
            <a:r>
              <a:rPr lang="en-US"/>
              <a:t>tcp: The protocol being monitored.</a:t>
            </a:r>
          </a:p>
          <a:p>
            <a:pPr marL="685800" lvl="1" indent="-228600">
              <a:buFont typeface="+mj-lt"/>
              <a:buAutoNum type="arabicPeriod"/>
            </a:pPr>
            <a:r>
              <a:rPr lang="en-US"/>
              <a:t>any </a:t>
            </a:r>
            <a:r>
              <a:rPr lang="en-US" err="1"/>
              <a:t>any</a:t>
            </a:r>
            <a:r>
              <a:rPr lang="en-US"/>
              <a:t>: The rule applies to any source IP and port.</a:t>
            </a:r>
          </a:p>
          <a:p>
            <a:pPr marL="685800" lvl="1" indent="-228600">
              <a:buFont typeface="+mj-lt"/>
              <a:buAutoNum type="arabicPeriod"/>
            </a:pPr>
            <a:r>
              <a:rPr lang="en-US"/>
              <a:t>-&gt;: The direction of traffic (from source to destination).</a:t>
            </a:r>
          </a:p>
          <a:p>
            <a:pPr marL="685800" lvl="1" indent="-228600">
              <a:buFont typeface="+mj-lt"/>
              <a:buAutoNum type="arabicPeriod"/>
            </a:pPr>
            <a:r>
              <a:rPr lang="en-US"/>
              <a:t>192.168.1.0/24 502: The destination is the network range 192.168.1.0/24 on port 502 (the default Modbus TCP port).</a:t>
            </a:r>
          </a:p>
          <a:p>
            <a:pPr marL="457200" lvl="1" indent="0">
              <a:buFont typeface="+mj-lt"/>
              <a:buNone/>
            </a:pPr>
            <a:endParaRPr lang="en-US"/>
          </a:p>
          <a:p>
            <a:pPr marL="228600" indent="-228600">
              <a:buFont typeface="+mj-lt"/>
              <a:buAutoNum type="arabicPeriod"/>
            </a:pPr>
            <a:r>
              <a:rPr lang="en-US" b="1"/>
              <a:t>Options:</a:t>
            </a:r>
            <a:endParaRPr lang="en-US"/>
          </a:p>
          <a:p>
            <a:pPr marL="685800" lvl="1" indent="-228600">
              <a:buFont typeface="+mj-lt"/>
              <a:buAutoNum type="arabicPeriod"/>
            </a:pPr>
            <a:r>
              <a:rPr lang="en-US"/>
              <a:t>msg:"ICS Breach Attempt - Unauthorized Modbus Write Command";: A human-readable message that appears in alerts.</a:t>
            </a:r>
          </a:p>
          <a:p>
            <a:pPr marL="685800" lvl="1" indent="-228600">
              <a:buFont typeface="+mj-lt"/>
              <a:buAutoNum type="arabicPeriod"/>
            </a:pPr>
            <a:r>
              <a:rPr lang="en-US"/>
              <a:t>content:"\x05";: Looks for the Modbus "Write Single Coil" command (function code 0x05), indicating an attempt to write to a device.</a:t>
            </a:r>
          </a:p>
          <a:p>
            <a:pPr marL="685800" lvl="1" indent="-228600">
              <a:buFont typeface="+mj-lt"/>
              <a:buAutoNum type="arabicPeriod"/>
            </a:pPr>
            <a:r>
              <a:rPr lang="en-US"/>
              <a:t>offset:7;: Starts searching at byte 7 in the packet payload, where the Modbus function code is typically located.</a:t>
            </a:r>
          </a:p>
          <a:p>
            <a:pPr marL="685800" lvl="1" indent="-228600">
              <a:buFont typeface="+mj-lt"/>
              <a:buAutoNum type="arabicPeriod"/>
            </a:pPr>
            <a:r>
              <a:rPr lang="en-US"/>
              <a:t>depth:1;: Limits the search to 1 byte (the function code field).</a:t>
            </a:r>
          </a:p>
          <a:p>
            <a:pPr marL="685800" lvl="1" indent="-228600">
              <a:buFont typeface="+mj-lt"/>
              <a:buAutoNum type="arabicPeriod"/>
            </a:pPr>
            <a:r>
              <a:rPr lang="en-US"/>
              <a:t>dsize:&gt;8;: Ensures the payload size is greater than 8 bytes, as valid Modbus commands typically have larger payloads.</a:t>
            </a:r>
          </a:p>
          <a:p>
            <a:pPr marL="685800" lvl="1" indent="-228600">
              <a:buFont typeface="+mj-lt"/>
              <a:buAutoNum type="arabicPeriod"/>
            </a:pPr>
            <a:r>
              <a:rPr lang="en-US"/>
              <a:t>flow:to_server,established;: Ensures the traffic is flowing to the server and is part of an established TCP connection.</a:t>
            </a:r>
          </a:p>
          <a:p>
            <a:pPr marL="685800" lvl="1" indent="-228600">
              <a:buFont typeface="+mj-lt"/>
              <a:buAutoNum type="arabicPeriod"/>
            </a:pPr>
            <a:r>
              <a:rPr lang="en-US"/>
              <a:t>classtype:attempted-admin;: Classifies the event as an attempted unauthorized administrative action.</a:t>
            </a:r>
          </a:p>
          <a:p>
            <a:pPr marL="685800" lvl="1" indent="-228600">
              <a:buFont typeface="+mj-lt"/>
              <a:buAutoNum type="arabicPeriod"/>
            </a:pPr>
            <a:r>
              <a:rPr lang="en-US"/>
              <a:t>sid:1000001;: A unique identifier for this rule.</a:t>
            </a:r>
          </a:p>
          <a:p>
            <a:pPr marL="685800" lvl="1" indent="-228600">
              <a:buFont typeface="+mj-lt"/>
              <a:buAutoNum type="arabicPeriod"/>
            </a:pPr>
            <a:r>
              <a:rPr lang="en-US"/>
              <a:t>rev:1;: Specifies this is the first revision of the rule.</a:t>
            </a:r>
          </a:p>
          <a:p>
            <a:pPr>
              <a:buFont typeface="Arial" panose="020B0604020202020204" pitchFamily="34" charset="0"/>
              <a:buNone/>
            </a:pPr>
            <a:endParaRPr lang="en-US"/>
          </a:p>
        </p:txBody>
      </p:sp>
      <p:sp>
        <p:nvSpPr>
          <p:cNvPr id="4" name="Date Placeholder 3">
            <a:extLst>
              <a:ext uri="{FF2B5EF4-FFF2-40B4-BE49-F238E27FC236}">
                <a16:creationId xmlns:a16="http://schemas.microsoft.com/office/drawing/2014/main" id="{E5C821FB-7BEB-0BB0-F7FD-B756539D8C08}"/>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195E939D-9170-C101-F930-4F7771E3096F}"/>
              </a:ext>
            </a:extLst>
          </p:cNvPr>
          <p:cNvSpPr>
            <a:spLocks noGrp="1"/>
          </p:cNvSpPr>
          <p:nvPr>
            <p:ph type="sldNum" sz="quarter" idx="5"/>
          </p:nvPr>
        </p:nvSpPr>
        <p:spPr/>
        <p:txBody>
          <a:bodyPr/>
          <a:lstStyle/>
          <a:p>
            <a:fld id="{352683B9-BE6E-4598-85C0-E9020C903FF0}" type="slidenum">
              <a:rPr lang="en-US" smtClean="0"/>
              <a:pPr/>
              <a:t>19</a:t>
            </a:fld>
            <a:endParaRPr lang="en-US"/>
          </a:p>
        </p:txBody>
      </p:sp>
    </p:spTree>
    <p:extLst>
      <p:ext uri="{BB962C8B-B14F-4D97-AF65-F5344CB8AC3E}">
        <p14:creationId xmlns:p14="http://schemas.microsoft.com/office/powerpoint/2010/main" val="922770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2F174-1554-5F21-6911-5C3034020D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2AE65-D217-D959-9266-9B7BA992C0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F9474-0B0C-B843-0589-D39D0CA6C1EF}"/>
              </a:ext>
            </a:extLst>
          </p:cNvPr>
          <p:cNvSpPr>
            <a:spLocks noGrp="1"/>
          </p:cNvSpPr>
          <p:nvPr>
            <p:ph type="body" idx="1"/>
          </p:nvPr>
        </p:nvSpPr>
        <p:spPr/>
        <p:txBody>
          <a:bodyPr/>
          <a:lstStyle/>
          <a:p>
            <a:r>
              <a:rPr lang="en-US" b="1"/>
              <a:t>Detection rules require</a:t>
            </a:r>
            <a:r>
              <a:rPr lang="en-US"/>
              <a:t>:</a:t>
            </a:r>
          </a:p>
          <a:p>
            <a:endParaRPr lang="en-US"/>
          </a:p>
          <a:p>
            <a:pPr marL="171450" indent="-171450">
              <a:buFont typeface="Arial" panose="020B0604020202020204" pitchFamily="34" charset="0"/>
              <a:buChar char="•"/>
            </a:pPr>
            <a:r>
              <a:rPr lang="en-US" b="1"/>
              <a:t>Elasticsearch</a:t>
            </a:r>
            <a:r>
              <a:rPr lang="en-US"/>
              <a:t> and </a:t>
            </a:r>
            <a:r>
              <a:rPr lang="en-US" b="1"/>
              <a:t>Kibana</a:t>
            </a:r>
            <a:r>
              <a:rPr lang="en-US"/>
              <a:t> setup with the Elastic Security app enabled.</a:t>
            </a:r>
          </a:p>
          <a:p>
            <a:pPr marL="171450" indent="-171450">
              <a:buFont typeface="Arial" panose="020B0604020202020204" pitchFamily="34" charset="0"/>
              <a:buChar char="•"/>
            </a:pPr>
            <a:r>
              <a:rPr lang="en-US"/>
              <a:t>Data ingested into Elasticsearch (e.g., via </a:t>
            </a:r>
            <a:r>
              <a:rPr lang="en-US" err="1"/>
              <a:t>Filebeat</a:t>
            </a:r>
            <a:r>
              <a:rPr lang="en-US"/>
              <a:t>, </a:t>
            </a:r>
            <a:r>
              <a:rPr lang="en-US" err="1"/>
              <a:t>Metricbeat</a:t>
            </a:r>
            <a:r>
              <a:rPr lang="en-US"/>
              <a:t>, or Logstash).</a:t>
            </a:r>
          </a:p>
          <a:p>
            <a:pPr marL="171450" indent="-171450">
              <a:buFont typeface="Arial" panose="020B0604020202020204" pitchFamily="34" charset="0"/>
              <a:buChar char="•"/>
            </a:pPr>
            <a:r>
              <a:rPr lang="en-US"/>
              <a:t>Proper field mappings in your index for searchable data.</a:t>
            </a:r>
          </a:p>
          <a:p>
            <a:endParaRPr lang="en-US" b="1"/>
          </a:p>
          <a:p>
            <a:r>
              <a:rPr lang="en-US" b="1"/>
              <a:t>Types of Detection Rules</a:t>
            </a:r>
          </a:p>
          <a:p>
            <a:endParaRPr lang="en-US" b="1"/>
          </a:p>
          <a:p>
            <a:r>
              <a:rPr lang="en-US"/>
              <a:t>Elastic supports different types of detection rules:</a:t>
            </a:r>
          </a:p>
          <a:p>
            <a:pPr marL="171450" indent="-171450">
              <a:buFont typeface="Arial" panose="020B0604020202020204" pitchFamily="34" charset="0"/>
              <a:buChar char="•"/>
            </a:pPr>
            <a:r>
              <a:rPr lang="en-US" b="1"/>
              <a:t>KQL Rules</a:t>
            </a:r>
            <a:r>
              <a:rPr lang="en-US"/>
              <a:t> (Kibana Query Language): Simpler query syntax for searching data.</a:t>
            </a:r>
          </a:p>
          <a:p>
            <a:pPr marL="171450" indent="-171450">
              <a:buFont typeface="Arial" panose="020B0604020202020204" pitchFamily="34" charset="0"/>
              <a:buChar char="•"/>
            </a:pPr>
            <a:r>
              <a:rPr lang="en-US" b="1"/>
              <a:t>Lucene Rules</a:t>
            </a:r>
            <a:r>
              <a:rPr lang="en-US"/>
              <a:t>: Use Lucene query syntax for more advanced search patterns.</a:t>
            </a:r>
          </a:p>
          <a:p>
            <a:pPr marL="171450" indent="-171450">
              <a:buFont typeface="Arial" panose="020B0604020202020204" pitchFamily="34" charset="0"/>
              <a:buChar char="•"/>
            </a:pPr>
            <a:r>
              <a:rPr lang="en-US" b="1"/>
              <a:t>EQL Rules</a:t>
            </a:r>
            <a:r>
              <a:rPr lang="en-US"/>
              <a:t> (Event Query Language): For sequence-based queries, ideal for identifying relationships between multiple events.</a:t>
            </a:r>
          </a:p>
          <a:p>
            <a:pPr marL="171450" indent="-171450">
              <a:buFont typeface="Arial" panose="020B0604020202020204" pitchFamily="34" charset="0"/>
              <a:buChar char="•"/>
            </a:pPr>
            <a:r>
              <a:rPr lang="en-US" b="1"/>
              <a:t>Custom Rules</a:t>
            </a:r>
            <a:r>
              <a:rPr lang="en-US"/>
              <a:t>: Written in JSON for specific conditions.</a:t>
            </a:r>
          </a:p>
          <a:p>
            <a:pPr>
              <a:buFont typeface="Arial" panose="020B0604020202020204" pitchFamily="34" charset="0"/>
              <a:buNone/>
            </a:pPr>
            <a:endParaRPr lang="en-US"/>
          </a:p>
        </p:txBody>
      </p:sp>
      <p:sp>
        <p:nvSpPr>
          <p:cNvPr id="4" name="Date Placeholder 3">
            <a:extLst>
              <a:ext uri="{FF2B5EF4-FFF2-40B4-BE49-F238E27FC236}">
                <a16:creationId xmlns:a16="http://schemas.microsoft.com/office/drawing/2014/main" id="{61BCD92C-A5D5-C8D2-F449-26E22D1C9634}"/>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C6407DCB-1B8B-537F-C76A-087002A7B051}"/>
              </a:ext>
            </a:extLst>
          </p:cNvPr>
          <p:cNvSpPr>
            <a:spLocks noGrp="1"/>
          </p:cNvSpPr>
          <p:nvPr>
            <p:ph type="sldNum" sz="quarter" idx="5"/>
          </p:nvPr>
        </p:nvSpPr>
        <p:spPr/>
        <p:txBody>
          <a:bodyPr/>
          <a:lstStyle/>
          <a:p>
            <a:fld id="{352683B9-BE6E-4598-85C0-E9020C903FF0}" type="slidenum">
              <a:rPr lang="en-US" smtClean="0"/>
              <a:pPr/>
              <a:t>20</a:t>
            </a:fld>
            <a:endParaRPr lang="en-US"/>
          </a:p>
        </p:txBody>
      </p:sp>
    </p:spTree>
    <p:extLst>
      <p:ext uri="{BB962C8B-B14F-4D97-AF65-F5344CB8AC3E}">
        <p14:creationId xmlns:p14="http://schemas.microsoft.com/office/powerpoint/2010/main" val="4212484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2A2DD-086E-A861-3259-845C1E1EFD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3A60A-7268-DD2D-C83F-D2284CD57C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B907CF-EBF2-2483-F4D9-04E198723816}"/>
              </a:ext>
            </a:extLst>
          </p:cNvPr>
          <p:cNvSpPr>
            <a:spLocks noGrp="1"/>
          </p:cNvSpPr>
          <p:nvPr>
            <p:ph type="body" idx="1"/>
          </p:nvPr>
        </p:nvSpPr>
        <p:spPr/>
        <p:txBody>
          <a:bodyPr/>
          <a:lstStyle/>
          <a:p>
            <a:pPr>
              <a:buFont typeface="Arial" panose="020B0604020202020204" pitchFamily="34" charset="0"/>
              <a:buNone/>
            </a:pPr>
            <a:r>
              <a:rPr lang="en-US"/>
              <a:t>The custom rule above detects when the </a:t>
            </a:r>
            <a:r>
              <a:rPr lang="en-US" b="1" i="1" err="1"/>
              <a:t>vssadmin</a:t>
            </a:r>
            <a:r>
              <a:rPr lang="en-US" b="1" i="1"/>
              <a:t> delete shadows </a:t>
            </a:r>
            <a:r>
              <a:rPr lang="en-US"/>
              <a:t>Windows command is executed, using Index pattern:  </a:t>
            </a:r>
            <a:r>
              <a:rPr lang="en-US" b="1" i="1" err="1"/>
              <a:t>winlogbeat</a:t>
            </a:r>
            <a:r>
              <a:rPr lang="en-US" b="1" i="1"/>
              <a:t>-*</a:t>
            </a:r>
          </a:p>
          <a:p>
            <a:pPr>
              <a:buFont typeface="Arial" panose="020B0604020202020204" pitchFamily="34" charset="0"/>
              <a:buNone/>
            </a:pPr>
            <a:endParaRPr lang="en-US" b="1" i="1"/>
          </a:p>
          <a:p>
            <a:pPr>
              <a:buFont typeface="Arial" panose="020B0604020202020204" pitchFamily="34" charset="0"/>
              <a:buNone/>
            </a:pPr>
            <a:r>
              <a:rPr lang="en-US" b="1" i="1"/>
              <a:t>Shadows </a:t>
            </a:r>
            <a:r>
              <a:rPr lang="en-US" b="0" i="0"/>
              <a:t>refers to </a:t>
            </a:r>
            <a:r>
              <a:rPr lang="en-US"/>
              <a:t>Windows Shadow Copies, also known as </a:t>
            </a:r>
            <a:r>
              <a:rPr lang="en-US" b="1"/>
              <a:t>Volume Shadow Copies</a:t>
            </a:r>
            <a:r>
              <a:rPr lang="en-US"/>
              <a:t> or </a:t>
            </a:r>
            <a:r>
              <a:rPr lang="en-US" b="1"/>
              <a:t>Shadow Copy of Shared Folders.  </a:t>
            </a:r>
            <a:r>
              <a:rPr lang="en-US" b="0"/>
              <a:t>This is</a:t>
            </a:r>
            <a:r>
              <a:rPr lang="en-US"/>
              <a:t> a feature in Windows operating systems that allows the creation of backup snapshots of files or volumes. This technology is part of the </a:t>
            </a:r>
            <a:r>
              <a:rPr lang="en-US" b="1"/>
              <a:t>Volume Shadow Copy Service (VSS)</a:t>
            </a:r>
            <a:r>
              <a:rPr lang="en-US"/>
              <a:t> and is commonly used for restoring previous versions of files or recovering data.  We will explore this topic in more detail during the lesson on digital forensics. </a:t>
            </a:r>
          </a:p>
          <a:p>
            <a:pPr>
              <a:buFont typeface="Arial" panose="020B0604020202020204" pitchFamily="34" charset="0"/>
              <a:buNone/>
            </a:pPr>
            <a:endParaRPr lang="en-US" b="1" i="1"/>
          </a:p>
          <a:p>
            <a:pPr>
              <a:buFont typeface="Arial" panose="020B0604020202020204" pitchFamily="34" charset="0"/>
              <a:buNone/>
            </a:pPr>
            <a:r>
              <a:rPr lang="en-US" b="0" i="0"/>
              <a:t>Resources:  </a:t>
            </a:r>
            <a:r>
              <a:rPr lang="en-US">
                <a:hlinkClick r:id="rId3"/>
              </a:rPr>
              <a:t>Create a detection rule | Elastic Security Solution [7.17] | Elastic</a:t>
            </a:r>
            <a:endParaRPr lang="en-US" b="0" i="0"/>
          </a:p>
        </p:txBody>
      </p:sp>
      <p:sp>
        <p:nvSpPr>
          <p:cNvPr id="4" name="Date Placeholder 3">
            <a:extLst>
              <a:ext uri="{FF2B5EF4-FFF2-40B4-BE49-F238E27FC236}">
                <a16:creationId xmlns:a16="http://schemas.microsoft.com/office/drawing/2014/main" id="{70648FFE-4E01-0F63-242F-7983F9A8BA70}"/>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14D3916E-24F8-98C0-A18D-EB33BBFBD83C}"/>
              </a:ext>
            </a:extLst>
          </p:cNvPr>
          <p:cNvSpPr>
            <a:spLocks noGrp="1"/>
          </p:cNvSpPr>
          <p:nvPr>
            <p:ph type="sldNum" sz="quarter" idx="5"/>
          </p:nvPr>
        </p:nvSpPr>
        <p:spPr/>
        <p:txBody>
          <a:bodyPr/>
          <a:lstStyle/>
          <a:p>
            <a:fld id="{352683B9-BE6E-4598-85C0-E9020C903FF0}" type="slidenum">
              <a:rPr lang="en-US" smtClean="0"/>
              <a:pPr/>
              <a:t>21</a:t>
            </a:fld>
            <a:endParaRPr lang="en-US"/>
          </a:p>
        </p:txBody>
      </p:sp>
    </p:spTree>
    <p:extLst>
      <p:ext uri="{BB962C8B-B14F-4D97-AF65-F5344CB8AC3E}">
        <p14:creationId xmlns:p14="http://schemas.microsoft.com/office/powerpoint/2010/main" val="4167858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79D80-13B4-FCF0-E1CA-FE3EFFCCCD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BCA063-F2BF-7529-0254-9CDC18DAF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6AAA14-4834-521E-0FBD-7E64952A75D8}"/>
              </a:ext>
            </a:extLst>
          </p:cNvPr>
          <p:cNvSpPr>
            <a:spLocks noGrp="1"/>
          </p:cNvSpPr>
          <p:nvPr>
            <p:ph type="body" idx="1"/>
          </p:nvPr>
        </p:nvSpPr>
        <p:spPr/>
        <p:txBody>
          <a:bodyPr/>
          <a:lstStyle/>
          <a:p>
            <a:pPr>
              <a:buFont typeface="Arial" panose="020B0604020202020204" pitchFamily="34" charset="0"/>
              <a:buNone/>
            </a:pPr>
            <a:r>
              <a:rPr lang="en-US" b="1" u="sng"/>
              <a:t>NOTE:  </a:t>
            </a:r>
            <a:r>
              <a:rPr lang="en-US" b="0" i="1"/>
              <a:t>While we will not be covering how to program in Python, it is important to know how engineers can use the Python programming language to improve their intrusion detection capabilities.  If you wish to learn more about how to implement Python code, including algorithm development for intrusion detection, please refer to this publication: </a:t>
            </a:r>
          </a:p>
          <a:p>
            <a:pPr>
              <a:buFont typeface="Arial" panose="020B0604020202020204" pitchFamily="34" charset="0"/>
              <a:buNone/>
            </a:pPr>
            <a:endParaRPr lang="en-US" b="0"/>
          </a:p>
          <a:p>
            <a:r>
              <a:rPr lang="en-US" i="0"/>
              <a:t>Practical Threat Detection Engineering: A Hands-On Guide to Planning, Developing, and Validating Detection Capabilities" is authored by Megan Roddie, Jason </a:t>
            </a:r>
            <a:r>
              <a:rPr lang="en-US" i="0" err="1"/>
              <a:t>Deyalsingh</a:t>
            </a:r>
            <a:r>
              <a:rPr lang="en-US" i="0"/>
              <a:t>, and Gary J. Katz. It was published by </a:t>
            </a:r>
            <a:r>
              <a:rPr lang="en-US" i="0" err="1"/>
              <a:t>Packt</a:t>
            </a:r>
            <a:r>
              <a:rPr lang="en-US" i="0"/>
              <a:t> Publishing on July 21, 2023. </a:t>
            </a:r>
            <a:r>
              <a:rPr lang="en-US" i="0" err="1">
                <a:hlinkClick r:id="rId3"/>
              </a:rPr>
              <a:t>Packt</a:t>
            </a:r>
            <a:endParaRPr lang="en-US" i="0"/>
          </a:p>
          <a:p>
            <a:r>
              <a:rPr lang="en-US" i="0"/>
              <a:t>The book is available in both paperback and eBook formats, with the paperback edition comprising 328 pages. </a:t>
            </a:r>
            <a:r>
              <a:rPr lang="en-US" i="0">
                <a:hlinkClick r:id="rId4"/>
              </a:rPr>
              <a:t>Amazon</a:t>
            </a:r>
            <a:endParaRPr lang="en-US" i="0"/>
          </a:p>
          <a:p>
            <a:r>
              <a:rPr lang="en-US" i="0"/>
              <a:t>The ISBN-13 for the paperback edition is 978-1801076715. </a:t>
            </a:r>
            <a:r>
              <a:rPr lang="en-US" i="0">
                <a:hlinkClick r:id="rId5"/>
              </a:rPr>
              <a:t>Amazon UK</a:t>
            </a:r>
            <a:r>
              <a:rPr lang="en-US" i="0"/>
              <a:t>    - Reference provided by ChatGPT</a:t>
            </a:r>
          </a:p>
          <a:p>
            <a:pPr>
              <a:buFont typeface="Arial" panose="020B0604020202020204" pitchFamily="34" charset="0"/>
              <a:buNone/>
            </a:pPr>
            <a:endParaRPr lang="en-US" b="0"/>
          </a:p>
          <a:p>
            <a:pPr>
              <a:buFont typeface="Arial" panose="020B0604020202020204" pitchFamily="34" charset="0"/>
              <a:buNone/>
            </a:pPr>
            <a:endParaRPr lang="en-US" b="1"/>
          </a:p>
          <a:p>
            <a:pPr>
              <a:buFont typeface="Arial" panose="020B0604020202020204" pitchFamily="34" charset="0"/>
              <a:buNone/>
            </a:pPr>
            <a:r>
              <a:rPr lang="en-US" b="1"/>
              <a:t>Algorithm Development</a:t>
            </a:r>
          </a:p>
          <a:p>
            <a:pPr>
              <a:buFont typeface="Arial" panose="020B0604020202020204" pitchFamily="34" charset="0"/>
              <a:buNone/>
            </a:pPr>
            <a:endParaRPr lang="en-US" b="1"/>
          </a:p>
          <a:p>
            <a:pPr marL="228600" indent="-228600">
              <a:buFont typeface="Arial" panose="020B0604020202020204" pitchFamily="34" charset="0"/>
              <a:buChar char="•"/>
            </a:pPr>
            <a:r>
              <a:rPr lang="en-US"/>
              <a:t>Python enables the quick development of </a:t>
            </a:r>
            <a:r>
              <a:rPr lang="en-US" b="1"/>
              <a:t>intrusion detection algorithms</a:t>
            </a:r>
            <a:r>
              <a:rPr lang="en-US"/>
              <a:t> due to its simple syntax and extensive libraries.</a:t>
            </a:r>
          </a:p>
          <a:p>
            <a:pPr marL="228600" indent="-228600">
              <a:buFont typeface="Arial" panose="020B0604020202020204" pitchFamily="34" charset="0"/>
              <a:buChar char="•"/>
            </a:pPr>
            <a:r>
              <a:rPr lang="en-US"/>
              <a:t>Developers can rapidly prototype new detection methods or systems without the need for extensive boilerplate code.</a:t>
            </a:r>
          </a:p>
          <a:p>
            <a:pPr marL="228600" indent="-228600">
              <a:buFont typeface="Arial" panose="020B0604020202020204" pitchFamily="34" charset="0"/>
              <a:buChar char="•"/>
            </a:pPr>
            <a:endParaRPr lang="en-US"/>
          </a:p>
          <a:p>
            <a:r>
              <a:rPr lang="en-US" b="1"/>
              <a:t>Data Processing and Analysis</a:t>
            </a:r>
          </a:p>
          <a:p>
            <a:endParaRPr lang="en-US" b="1"/>
          </a:p>
          <a:p>
            <a:pPr marL="171450" indent="-171450">
              <a:buFont typeface="Arial" panose="020B0604020202020204" pitchFamily="34" charset="0"/>
              <a:buChar char="•"/>
            </a:pPr>
            <a:r>
              <a:rPr lang="en-US"/>
              <a:t>Intrusion detection often involves processing vast amounts of log and network data. Python libraries like:</a:t>
            </a:r>
          </a:p>
          <a:p>
            <a:pPr marL="628650" lvl="1" indent="-171450">
              <a:buFont typeface="Arial" panose="020B0604020202020204" pitchFamily="34" charset="0"/>
              <a:buChar char="•"/>
            </a:pPr>
            <a:r>
              <a:rPr lang="en-US" b="1"/>
              <a:t>Pandas</a:t>
            </a:r>
            <a:r>
              <a:rPr lang="en-US"/>
              <a:t>: For log analysis and data manipulation.</a:t>
            </a:r>
          </a:p>
          <a:p>
            <a:pPr marL="628650" lvl="1" indent="-171450">
              <a:buFont typeface="Arial" panose="020B0604020202020204" pitchFamily="34" charset="0"/>
              <a:buChar char="•"/>
            </a:pPr>
            <a:r>
              <a:rPr lang="en-US" b="1"/>
              <a:t>NumPy</a:t>
            </a:r>
            <a:r>
              <a:rPr lang="en-US"/>
              <a:t>: For numerical computations.</a:t>
            </a:r>
          </a:p>
          <a:p>
            <a:pPr marL="628650" lvl="1" indent="-171450">
              <a:buFont typeface="Arial" panose="020B0604020202020204" pitchFamily="34" charset="0"/>
              <a:buChar char="•"/>
            </a:pPr>
            <a:r>
              <a:rPr lang="en-US" b="1"/>
              <a:t>Matplotlib/Seaborn</a:t>
            </a:r>
            <a:r>
              <a:rPr lang="en-US"/>
              <a:t>: For visualizing trends and anomalies in data.</a:t>
            </a:r>
          </a:p>
          <a:p>
            <a:pPr marL="171450" indent="-171450">
              <a:buFont typeface="Arial" panose="020B0604020202020204" pitchFamily="34" charset="0"/>
              <a:buChar char="•"/>
            </a:pPr>
            <a:r>
              <a:rPr lang="en-US"/>
              <a:t>These tools make Python a great choice for analyzing network traffic or system logs to identify potential threats.</a:t>
            </a:r>
          </a:p>
          <a:p>
            <a:pPr marL="171450" indent="-171450">
              <a:buFont typeface="Arial" panose="020B0604020202020204" pitchFamily="34" charset="0"/>
              <a:buChar char="•"/>
            </a:pPr>
            <a:endParaRPr lang="en-US"/>
          </a:p>
          <a:p>
            <a:r>
              <a:rPr lang="en-US" b="1"/>
              <a:t>Integration with Machine Learning</a:t>
            </a:r>
          </a:p>
          <a:p>
            <a:endParaRPr lang="en-US" b="1"/>
          </a:p>
          <a:p>
            <a:pPr marL="171450" indent="-171450">
              <a:buFont typeface="Arial" panose="020B0604020202020204" pitchFamily="34" charset="0"/>
              <a:buChar char="•"/>
            </a:pPr>
            <a:r>
              <a:rPr lang="en-US" b="1"/>
              <a:t>Anomaly Detection</a:t>
            </a:r>
            <a:r>
              <a:rPr lang="en-US"/>
              <a:t>: Machine learning models can identify unusual patterns in network traffic or behavior.</a:t>
            </a:r>
          </a:p>
          <a:p>
            <a:pPr marL="171450" indent="-171450">
              <a:buFont typeface="Arial" panose="020B0604020202020204" pitchFamily="34" charset="0"/>
              <a:buChar char="•"/>
            </a:pPr>
            <a:r>
              <a:rPr lang="en-US"/>
              <a:t>Python libraries like </a:t>
            </a:r>
            <a:r>
              <a:rPr lang="en-US" b="1"/>
              <a:t>scikit-learn</a:t>
            </a:r>
            <a:r>
              <a:rPr lang="en-US"/>
              <a:t>, </a:t>
            </a:r>
            <a:r>
              <a:rPr lang="en-US" b="1"/>
              <a:t>TensorFlow</a:t>
            </a:r>
            <a:r>
              <a:rPr lang="en-US"/>
              <a:t>, and </a:t>
            </a:r>
            <a:r>
              <a:rPr lang="en-US" b="1" err="1"/>
              <a:t>PyTorch</a:t>
            </a:r>
            <a:r>
              <a:rPr lang="en-US"/>
              <a:t> allow the creation of machine learning-based IDS to detect zero-day attacks or advanced persistent threats (APTs).</a:t>
            </a:r>
          </a:p>
          <a:p>
            <a:pPr marL="171450" indent="-171450">
              <a:buFont typeface="Arial" panose="020B0604020202020204" pitchFamily="34" charset="0"/>
              <a:buChar char="•"/>
            </a:pPr>
            <a:endParaRPr lang="en-US"/>
          </a:p>
          <a:p>
            <a:r>
              <a:rPr lang="en-US" b="1"/>
              <a:t>Log Parsing and Event Correlation</a:t>
            </a:r>
          </a:p>
          <a:p>
            <a:endParaRPr lang="en-US" b="1"/>
          </a:p>
          <a:p>
            <a:pPr marL="171450" indent="-171450">
              <a:buFont typeface="Arial" panose="020B0604020202020204" pitchFamily="34" charset="0"/>
              <a:buChar char="•"/>
            </a:pPr>
            <a:r>
              <a:rPr lang="en-US"/>
              <a:t>Parsing logs from various systems (e.g., firewalls, servers, or applications) is essential in intrusion detection. Python's:</a:t>
            </a:r>
          </a:p>
          <a:p>
            <a:pPr marL="628650" lvl="1" indent="-171450">
              <a:buFont typeface="Arial" panose="020B0604020202020204" pitchFamily="34" charset="0"/>
              <a:buChar char="•"/>
            </a:pPr>
            <a:r>
              <a:rPr lang="en-US" b="1"/>
              <a:t>re module</a:t>
            </a:r>
            <a:r>
              <a:rPr lang="en-US"/>
              <a:t>: For pattern matching in log files.</a:t>
            </a:r>
          </a:p>
          <a:p>
            <a:pPr marL="628650" lvl="1" indent="-171450">
              <a:buFont typeface="Arial" panose="020B0604020202020204" pitchFamily="34" charset="0"/>
              <a:buChar char="•"/>
            </a:pPr>
            <a:r>
              <a:rPr lang="en-US" b="1" err="1"/>
              <a:t>Loguru</a:t>
            </a:r>
            <a:r>
              <a:rPr lang="en-US"/>
              <a:t> and </a:t>
            </a:r>
            <a:r>
              <a:rPr lang="en-US" b="1" err="1"/>
              <a:t>ElasticSearch</a:t>
            </a:r>
            <a:r>
              <a:rPr lang="en-US" b="1"/>
              <a:t> Python client</a:t>
            </a:r>
            <a:r>
              <a:rPr lang="en-US"/>
              <a:t>: For log management and querying.</a:t>
            </a:r>
          </a:p>
          <a:p>
            <a:pPr marL="171450" indent="-171450">
              <a:buFont typeface="Arial" panose="020B0604020202020204" pitchFamily="34" charset="0"/>
              <a:buChar char="•"/>
            </a:pPr>
            <a:r>
              <a:rPr lang="en-US"/>
              <a:t>Python can correlate events from disparate sources to identify coordinated attack patterns.</a:t>
            </a:r>
          </a:p>
          <a:p>
            <a:pPr marL="0" indent="0">
              <a:buFont typeface="Arial" panose="020B0604020202020204" pitchFamily="34" charset="0"/>
              <a:buNone/>
            </a:pPr>
            <a:endParaRPr lang="en-US"/>
          </a:p>
          <a:p>
            <a:pPr marL="0" indent="0">
              <a:buFont typeface="Arial" panose="020B0604020202020204" pitchFamily="34" charset="0"/>
              <a:buNone/>
            </a:pPr>
            <a:endParaRPr lang="en-US"/>
          </a:p>
          <a:p>
            <a:r>
              <a:rPr lang="en-US" b="1"/>
              <a:t>Automation of Intrusion Response</a:t>
            </a:r>
          </a:p>
          <a:p>
            <a:endParaRPr lang="en-US" b="1"/>
          </a:p>
          <a:p>
            <a:pPr marL="171450" indent="-171450">
              <a:buFont typeface="Arial" panose="020B0604020202020204" pitchFamily="34" charset="0"/>
              <a:buChar char="•"/>
            </a:pPr>
            <a:r>
              <a:rPr lang="en-US"/>
              <a:t>Python scripts can automate responses to detected threats, such as:</a:t>
            </a:r>
          </a:p>
          <a:p>
            <a:pPr marL="628650" lvl="1" indent="-171450">
              <a:buFont typeface="Arial" panose="020B0604020202020204" pitchFamily="34" charset="0"/>
              <a:buChar char="•"/>
            </a:pPr>
            <a:r>
              <a:rPr lang="en-US"/>
              <a:t>Blocking malicious IPs.</a:t>
            </a:r>
          </a:p>
          <a:p>
            <a:pPr marL="628650" lvl="1" indent="-171450">
              <a:buFont typeface="Arial" panose="020B0604020202020204" pitchFamily="34" charset="0"/>
              <a:buChar char="•"/>
            </a:pPr>
            <a:r>
              <a:rPr lang="en-US"/>
              <a:t>Updating firewall rules.</a:t>
            </a:r>
          </a:p>
          <a:p>
            <a:pPr marL="628650" lvl="1" indent="-171450">
              <a:buFont typeface="Arial" panose="020B0604020202020204" pitchFamily="34" charset="0"/>
              <a:buChar char="•"/>
            </a:pPr>
            <a:r>
              <a:rPr lang="en-US"/>
              <a:t>Notifying administrators via email or alerts.</a:t>
            </a:r>
          </a:p>
          <a:p>
            <a:pPr marL="171450" indent="-171450">
              <a:buFont typeface="Arial" panose="020B0604020202020204" pitchFamily="34" charset="0"/>
              <a:buChar char="•"/>
            </a:pPr>
            <a:r>
              <a:rPr lang="en-US"/>
              <a:t>Libraries like </a:t>
            </a:r>
            <a:r>
              <a:rPr lang="en-US" b="1" err="1"/>
              <a:t>paramiko</a:t>
            </a:r>
            <a:r>
              <a:rPr lang="en-US"/>
              <a:t> (for SSH automation) and </a:t>
            </a:r>
            <a:r>
              <a:rPr lang="en-US" b="1"/>
              <a:t>requests</a:t>
            </a:r>
            <a:r>
              <a:rPr lang="en-US"/>
              <a:t> (for interacting with APIs) are helpful for this purpose.</a:t>
            </a:r>
          </a:p>
          <a:p>
            <a:pPr marL="171450" indent="-171450">
              <a:buFont typeface="Arial" panose="020B0604020202020204" pitchFamily="34" charset="0"/>
              <a:buChar char="•"/>
            </a:pPr>
            <a:endParaRPr lang="en-US"/>
          </a:p>
          <a:p>
            <a:r>
              <a:rPr lang="en-US" b="1"/>
              <a:t>Integration with Existing Security Tools</a:t>
            </a:r>
          </a:p>
          <a:p>
            <a:endParaRPr lang="en-US" b="1"/>
          </a:p>
          <a:p>
            <a:pPr marL="171450" indent="-171450">
              <a:buFont typeface="Arial" panose="020B0604020202020204" pitchFamily="34" charset="0"/>
              <a:buChar char="•"/>
            </a:pPr>
            <a:r>
              <a:rPr lang="en-US"/>
              <a:t>Python is often used to integrate and extend the functionality of other intrusion detection tools, such as:</a:t>
            </a:r>
          </a:p>
          <a:p>
            <a:pPr marL="628650" lvl="1" indent="-171450">
              <a:buFont typeface="Arial" panose="020B0604020202020204" pitchFamily="34" charset="0"/>
              <a:buChar char="•"/>
            </a:pPr>
            <a:r>
              <a:rPr lang="en-US" b="1"/>
              <a:t>Snort</a:t>
            </a:r>
            <a:r>
              <a:rPr lang="en-US"/>
              <a:t>: Using Python scripts for custom rule generation or log processing.</a:t>
            </a:r>
          </a:p>
          <a:p>
            <a:pPr marL="628650" lvl="1" indent="-171450">
              <a:buFont typeface="Arial" panose="020B0604020202020204" pitchFamily="34" charset="0"/>
              <a:buChar char="•"/>
            </a:pPr>
            <a:r>
              <a:rPr lang="en-US" b="1"/>
              <a:t>Suricata</a:t>
            </a:r>
            <a:r>
              <a:rPr lang="en-US"/>
              <a:t>: Extending its capabilities via Python bindings.</a:t>
            </a:r>
          </a:p>
          <a:p>
            <a:pPr marL="0" indent="0">
              <a:buFont typeface="Arial" panose="020B0604020202020204" pitchFamily="34" charset="0"/>
              <a:buNone/>
            </a:pPr>
            <a:endParaRPr lang="en-US"/>
          </a:p>
          <a:p>
            <a:pPr marL="0" indent="0">
              <a:buFont typeface="Arial" panose="020B0604020202020204" pitchFamily="34" charset="0"/>
              <a:buNone/>
            </a:pPr>
            <a:endParaRPr lang="en-US" b="1"/>
          </a:p>
        </p:txBody>
      </p:sp>
      <p:sp>
        <p:nvSpPr>
          <p:cNvPr id="4" name="Date Placeholder 3">
            <a:extLst>
              <a:ext uri="{FF2B5EF4-FFF2-40B4-BE49-F238E27FC236}">
                <a16:creationId xmlns:a16="http://schemas.microsoft.com/office/drawing/2014/main" id="{43E8F638-216D-6FD5-ABA6-EC105C6B0AF0}"/>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A8BD5D0E-D7FE-DDC7-87F3-2A28D493D029}"/>
              </a:ext>
            </a:extLst>
          </p:cNvPr>
          <p:cNvSpPr>
            <a:spLocks noGrp="1"/>
          </p:cNvSpPr>
          <p:nvPr>
            <p:ph type="sldNum" sz="quarter" idx="5"/>
          </p:nvPr>
        </p:nvSpPr>
        <p:spPr/>
        <p:txBody>
          <a:bodyPr/>
          <a:lstStyle/>
          <a:p>
            <a:fld id="{352683B9-BE6E-4598-85C0-E9020C903FF0}" type="slidenum">
              <a:rPr lang="en-US" smtClean="0"/>
              <a:pPr/>
              <a:t>22</a:t>
            </a:fld>
            <a:endParaRPr lang="en-US"/>
          </a:p>
        </p:txBody>
      </p:sp>
    </p:spTree>
    <p:extLst>
      <p:ext uri="{BB962C8B-B14F-4D97-AF65-F5344CB8AC3E}">
        <p14:creationId xmlns:p14="http://schemas.microsoft.com/office/powerpoint/2010/main" val="1852516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6C636-B9D7-2C6B-BBF0-29E51AEED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DF9165-5881-5DBD-C7D2-F6EFA21E1E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36C8B4-9280-C2D9-3A85-1A5CB7AA055D}"/>
              </a:ext>
            </a:extLst>
          </p:cNvPr>
          <p:cNvSpPr>
            <a:spLocks noGrp="1"/>
          </p:cNvSpPr>
          <p:nvPr>
            <p:ph type="body" idx="1"/>
          </p:nvPr>
        </p:nvSpPr>
        <p:spPr/>
        <p:txBody>
          <a:bodyPr/>
          <a:lstStyle/>
          <a:p>
            <a:r>
              <a:rPr lang="en-US" b="0"/>
              <a:t>In this laboratory, students will access the Boss of the SOC training portal located here:  </a:t>
            </a:r>
            <a:r>
              <a:rPr lang="en-US">
                <a:hlinkClick r:id="rId3"/>
              </a:rPr>
              <a:t>Splunk Boss of the SOC</a:t>
            </a:r>
            <a:endParaRPr lang="en-US"/>
          </a:p>
          <a:p>
            <a:endParaRPr lang="en-US" b="0"/>
          </a:p>
          <a:p>
            <a:r>
              <a:rPr lang="en-US" b="0"/>
              <a:t>Access to the lab requires a login with Splunk (students simply need to register for an account using their personal or student email accounts). The training platform is completely free, so students will NOT incur any costs associated with this training exercise. </a:t>
            </a:r>
          </a:p>
          <a:p>
            <a:endParaRPr lang="en-US" b="0"/>
          </a:p>
          <a:p>
            <a:r>
              <a:rPr lang="en-US" b="0"/>
              <a:t>Once logged in, students should navigate to the “Learn” section and should choose </a:t>
            </a:r>
            <a:r>
              <a:rPr lang="en-US" b="1"/>
              <a:t>Hunting an APT with Splunk – Initial Access. </a:t>
            </a:r>
          </a:p>
          <a:p>
            <a:r>
              <a:rPr lang="en-US" b="0"/>
              <a:t>On the next page, the student will see a tab title “Resources.” This tab will redirect the student to an online virtual simulation of a Splunk instance. </a:t>
            </a:r>
          </a:p>
          <a:p>
            <a:endParaRPr lang="en-US" b="0"/>
          </a:p>
          <a:p>
            <a:r>
              <a:rPr lang="en-US" b="0"/>
              <a:t>A few of the topics covered by the training module include:</a:t>
            </a:r>
          </a:p>
          <a:p>
            <a:endParaRPr lang="en-US" b="0"/>
          </a:p>
          <a:p>
            <a:pPr marL="171450" indent="-171450">
              <a:buFont typeface="Arial" panose="020B0604020202020204" pitchFamily="34" charset="0"/>
              <a:buChar char="•"/>
            </a:pPr>
            <a:r>
              <a:rPr lang="en-US" b="0"/>
              <a:t>Rule creation</a:t>
            </a:r>
          </a:p>
          <a:p>
            <a:pPr marL="171450" indent="-171450">
              <a:buFont typeface="Arial" panose="020B0604020202020204" pitchFamily="34" charset="0"/>
              <a:buChar char="•"/>
            </a:pPr>
            <a:r>
              <a:rPr lang="en-US" b="0"/>
              <a:t>Index exploration</a:t>
            </a:r>
          </a:p>
          <a:p>
            <a:pPr marL="171450" indent="-171450">
              <a:buFont typeface="Arial" panose="020B0604020202020204" pitchFamily="34" charset="0"/>
              <a:buChar char="•"/>
            </a:pPr>
            <a:r>
              <a:rPr lang="en-US" b="0"/>
              <a:t>Custom Queries</a:t>
            </a:r>
          </a:p>
          <a:p>
            <a:pPr marL="171450" indent="-171450">
              <a:buFont typeface="Arial" panose="020B0604020202020204" pitchFamily="34" charset="0"/>
              <a:buChar char="•"/>
            </a:pPr>
            <a:r>
              <a:rPr lang="en-US" b="0"/>
              <a:t>Threat Intelligence Hypothesis</a:t>
            </a:r>
          </a:p>
          <a:p>
            <a:pPr marL="171450" indent="-171450">
              <a:buFont typeface="Arial" panose="020B0604020202020204" pitchFamily="34" charset="0"/>
              <a:buChar char="•"/>
            </a:pPr>
            <a:r>
              <a:rPr lang="en-US" b="0"/>
              <a:t>MITRE’s ATT&amp;CK MATRIX</a:t>
            </a:r>
          </a:p>
          <a:p>
            <a:pPr marL="171450" indent="-171450">
              <a:buFont typeface="Arial" panose="020B0604020202020204" pitchFamily="34" charset="0"/>
              <a:buChar char="•"/>
            </a:pPr>
            <a:r>
              <a:rPr lang="en-US" b="0"/>
              <a:t>APTs </a:t>
            </a:r>
          </a:p>
          <a:p>
            <a:pPr marL="171450" indent="-171450">
              <a:buFont typeface="Arial" panose="020B0604020202020204" pitchFamily="34" charset="0"/>
              <a:buChar char="•"/>
            </a:pPr>
            <a:r>
              <a:rPr lang="en-US" b="0"/>
              <a:t>And several more …</a:t>
            </a:r>
          </a:p>
          <a:p>
            <a:endParaRPr lang="en-US" b="0"/>
          </a:p>
          <a:p>
            <a:r>
              <a:rPr lang="en-US" b="0"/>
              <a:t>Many of the procedures and commands used in the Splunk tutorial are directly transferrable to Elastic SIEM environment.  Unfortunately, Elastic Security does not provide a free training platform.  </a:t>
            </a:r>
          </a:p>
        </p:txBody>
      </p:sp>
      <p:sp>
        <p:nvSpPr>
          <p:cNvPr id="4" name="Date Placeholder 3">
            <a:extLst>
              <a:ext uri="{FF2B5EF4-FFF2-40B4-BE49-F238E27FC236}">
                <a16:creationId xmlns:a16="http://schemas.microsoft.com/office/drawing/2014/main" id="{C085FEA9-E82D-4173-30E3-BC21D568B005}"/>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2F977EE5-8155-D38C-31A3-9E15FB7F42E4}"/>
              </a:ext>
            </a:extLst>
          </p:cNvPr>
          <p:cNvSpPr>
            <a:spLocks noGrp="1"/>
          </p:cNvSpPr>
          <p:nvPr>
            <p:ph type="sldNum" sz="quarter" idx="5"/>
          </p:nvPr>
        </p:nvSpPr>
        <p:spPr/>
        <p:txBody>
          <a:bodyPr/>
          <a:lstStyle/>
          <a:p>
            <a:fld id="{352683B9-BE6E-4598-85C0-E9020C903FF0}" type="slidenum">
              <a:rPr lang="en-US" smtClean="0"/>
              <a:pPr/>
              <a:t>23</a:t>
            </a:fld>
            <a:endParaRPr lang="en-US"/>
          </a:p>
        </p:txBody>
      </p:sp>
    </p:spTree>
    <p:extLst>
      <p:ext uri="{BB962C8B-B14F-4D97-AF65-F5344CB8AC3E}">
        <p14:creationId xmlns:p14="http://schemas.microsoft.com/office/powerpoint/2010/main" val="378214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DAF49-79F3-E5A8-85F4-5CF637EC9E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A1488C-A9C9-AA0F-654B-ABC05CB499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386057-4B83-C943-D2F8-6BD40F630A6A}"/>
              </a:ext>
            </a:extLst>
          </p:cNvPr>
          <p:cNvSpPr>
            <a:spLocks noGrp="1"/>
          </p:cNvSpPr>
          <p:nvPr>
            <p:ph type="body" idx="1"/>
          </p:nvPr>
        </p:nvSpPr>
        <p:spPr/>
        <p:txBody>
          <a:bodyPr/>
          <a:lstStyle/>
          <a:p>
            <a:pPr marL="0" indent="0">
              <a:buFont typeface="Arial" panose="020B0604020202020204" pitchFamily="34" charset="0"/>
              <a:buNone/>
            </a:pPr>
            <a:endParaRPr lang="en-US" b="1"/>
          </a:p>
        </p:txBody>
      </p:sp>
      <p:sp>
        <p:nvSpPr>
          <p:cNvPr id="4" name="Date Placeholder 3">
            <a:extLst>
              <a:ext uri="{FF2B5EF4-FFF2-40B4-BE49-F238E27FC236}">
                <a16:creationId xmlns:a16="http://schemas.microsoft.com/office/drawing/2014/main" id="{F9926200-5673-CDAD-228A-666FFF45E3C0}"/>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F26BEA41-258B-B7FD-BE04-9AC5292627AD}"/>
              </a:ext>
            </a:extLst>
          </p:cNvPr>
          <p:cNvSpPr>
            <a:spLocks noGrp="1"/>
          </p:cNvSpPr>
          <p:nvPr>
            <p:ph type="sldNum" sz="quarter" idx="5"/>
          </p:nvPr>
        </p:nvSpPr>
        <p:spPr/>
        <p:txBody>
          <a:bodyPr/>
          <a:lstStyle/>
          <a:p>
            <a:fld id="{352683B9-BE6E-4598-85C0-E9020C903FF0}" type="slidenum">
              <a:rPr lang="en-US" smtClean="0"/>
              <a:pPr/>
              <a:t>24</a:t>
            </a:fld>
            <a:endParaRPr lang="en-US"/>
          </a:p>
        </p:txBody>
      </p:sp>
    </p:spTree>
    <p:extLst>
      <p:ext uri="{BB962C8B-B14F-4D97-AF65-F5344CB8AC3E}">
        <p14:creationId xmlns:p14="http://schemas.microsoft.com/office/powerpoint/2010/main" val="11927506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D15DE-126C-2A2B-AEC2-7198FC3D4F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BD5BD8-3B87-AC4F-BEF0-ED733F296C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E07E3E-4318-60B3-68C3-08121E1D3FB4}"/>
              </a:ext>
            </a:extLst>
          </p:cNvPr>
          <p:cNvSpPr>
            <a:spLocks noGrp="1"/>
          </p:cNvSpPr>
          <p:nvPr>
            <p:ph type="body" idx="1"/>
          </p:nvPr>
        </p:nvSpPr>
        <p:spPr/>
        <p:txBody>
          <a:bodyPr/>
          <a:lstStyle/>
          <a:p>
            <a:r>
              <a:rPr lang="en-US"/>
              <a:t>Windows logs are organized into different categories, accessible via the </a:t>
            </a:r>
            <a:r>
              <a:rPr lang="en-US" b="1"/>
              <a:t>Event Viewer</a:t>
            </a:r>
            <a:r>
              <a:rPr lang="en-US"/>
              <a:t> tool:</a:t>
            </a:r>
          </a:p>
          <a:p>
            <a:endParaRPr lang="en-US"/>
          </a:p>
          <a:p>
            <a:pPr marL="0" indent="0">
              <a:buFont typeface="Arial" panose="020B0604020202020204" pitchFamily="34" charset="0"/>
              <a:buNone/>
            </a:pPr>
            <a:r>
              <a:rPr lang="en-US" b="1"/>
              <a:t>Application Logs</a:t>
            </a:r>
          </a:p>
          <a:p>
            <a:pPr marL="171450" indent="-171450">
              <a:buFont typeface="Arial" panose="020B0604020202020204" pitchFamily="34" charset="0"/>
              <a:buChar char="•"/>
            </a:pPr>
            <a:r>
              <a:rPr lang="en-US" b="1"/>
              <a:t>Purpose</a:t>
            </a:r>
            <a:r>
              <a:rPr lang="en-US"/>
              <a:t>: Tracks events generated by installed applications.</a:t>
            </a:r>
          </a:p>
          <a:p>
            <a:pPr marL="171450" indent="-171450">
              <a:buFont typeface="Arial" panose="020B0604020202020204" pitchFamily="34" charset="0"/>
              <a:buChar char="•"/>
            </a:pPr>
            <a:r>
              <a:rPr lang="en-US" b="1"/>
              <a:t>Examples</a:t>
            </a:r>
            <a:r>
              <a:rPr lang="en-US"/>
              <a:t>:</a:t>
            </a:r>
          </a:p>
          <a:p>
            <a:pPr marL="628650" lvl="1" indent="-171450">
              <a:buFont typeface="Arial" panose="020B0604020202020204" pitchFamily="34" charset="0"/>
              <a:buChar char="•"/>
            </a:pPr>
            <a:r>
              <a:rPr lang="en-US"/>
              <a:t>Application errors (e.g., crashes or failed updates).</a:t>
            </a:r>
          </a:p>
          <a:p>
            <a:pPr marL="628650" lvl="1" indent="-171450">
              <a:buFont typeface="Arial" panose="020B0604020202020204" pitchFamily="34" charset="0"/>
              <a:buChar char="•"/>
            </a:pPr>
            <a:r>
              <a:rPr lang="en-US"/>
              <a:t>Warnings (e.g., low disk space notifications).</a:t>
            </a:r>
          </a:p>
          <a:p>
            <a:pPr marL="628650" lvl="1" indent="-171450">
              <a:buFont typeface="Arial" panose="020B0604020202020204" pitchFamily="34" charset="0"/>
              <a:buChar char="•"/>
            </a:pPr>
            <a:r>
              <a:rPr lang="en-US"/>
              <a:t>Informational messages (e.g., successful application starts).</a:t>
            </a:r>
          </a:p>
          <a:p>
            <a:pPr marL="171450" indent="-171450">
              <a:buFont typeface="Arial" panose="020B0604020202020204" pitchFamily="34" charset="0"/>
              <a:buChar char="•"/>
            </a:pPr>
            <a:r>
              <a:rPr lang="en-US" b="1"/>
              <a:t>Sources</a:t>
            </a:r>
            <a:r>
              <a:rPr lang="en-US"/>
              <a:t>: Applications or programs installed on the system.</a:t>
            </a:r>
          </a:p>
          <a:p>
            <a:pPr marL="171450" indent="-171450">
              <a:buFont typeface="Arial" panose="020B0604020202020204" pitchFamily="34" charset="0"/>
              <a:buChar char="•"/>
            </a:pPr>
            <a:endParaRPr lang="en-US"/>
          </a:p>
          <a:p>
            <a:pPr marL="0" indent="0">
              <a:buFont typeface="Arial" panose="020B0604020202020204" pitchFamily="34" charset="0"/>
              <a:buNone/>
            </a:pPr>
            <a:r>
              <a:rPr lang="en-US" b="1"/>
              <a:t>Security Logs</a:t>
            </a:r>
          </a:p>
          <a:p>
            <a:pPr marL="171450" indent="-171450">
              <a:buFont typeface="Arial" panose="020B0604020202020204" pitchFamily="34" charset="0"/>
              <a:buChar char="•"/>
            </a:pPr>
            <a:r>
              <a:rPr lang="en-US" b="1"/>
              <a:t>Purpose</a:t>
            </a:r>
            <a:r>
              <a:rPr lang="en-US"/>
              <a:t>: Records events related to security, such as logon attempts and resource access.</a:t>
            </a:r>
          </a:p>
          <a:p>
            <a:pPr marL="171450" indent="-171450">
              <a:buFont typeface="Arial" panose="020B0604020202020204" pitchFamily="34" charset="0"/>
              <a:buChar char="•"/>
            </a:pPr>
            <a:r>
              <a:rPr lang="en-US" b="1"/>
              <a:t>Examples</a:t>
            </a:r>
            <a:r>
              <a:rPr lang="en-US"/>
              <a:t>:</a:t>
            </a:r>
          </a:p>
          <a:p>
            <a:pPr marL="628650" lvl="1" indent="-171450">
              <a:buFont typeface="Arial" panose="020B0604020202020204" pitchFamily="34" charset="0"/>
              <a:buChar char="•"/>
            </a:pPr>
            <a:r>
              <a:rPr lang="en-US"/>
              <a:t>Successful or failed login attempts.</a:t>
            </a:r>
          </a:p>
          <a:p>
            <a:pPr marL="628650" lvl="1" indent="-171450">
              <a:buFont typeface="Arial" panose="020B0604020202020204" pitchFamily="34" charset="0"/>
              <a:buChar char="•"/>
            </a:pPr>
            <a:r>
              <a:rPr lang="en-US"/>
              <a:t>File or object access.</a:t>
            </a:r>
          </a:p>
          <a:p>
            <a:pPr marL="628650" lvl="1" indent="-171450">
              <a:buFont typeface="Arial" panose="020B0604020202020204" pitchFamily="34" charset="0"/>
              <a:buChar char="•"/>
            </a:pPr>
            <a:r>
              <a:rPr lang="en-US"/>
              <a:t>Privilege usage or escalation.</a:t>
            </a:r>
          </a:p>
          <a:p>
            <a:pPr marL="628650" lvl="1" indent="-171450">
              <a:buFont typeface="Arial" panose="020B0604020202020204" pitchFamily="34" charset="0"/>
              <a:buChar char="•"/>
            </a:pPr>
            <a:r>
              <a:rPr lang="en-US"/>
              <a:t>Audit policy changes.</a:t>
            </a:r>
          </a:p>
          <a:p>
            <a:pPr marL="171450" indent="-171450">
              <a:buFont typeface="Arial" panose="020B0604020202020204" pitchFamily="34" charset="0"/>
              <a:buChar char="•"/>
            </a:pPr>
            <a:r>
              <a:rPr lang="en-US" b="1"/>
              <a:t>Sources</a:t>
            </a:r>
            <a:r>
              <a:rPr lang="en-US"/>
              <a:t>: Windows security subsystem, Active Directory (if applicable).</a:t>
            </a:r>
          </a:p>
          <a:p>
            <a:pPr marL="0" indent="0">
              <a:buFont typeface="Arial" panose="020B0604020202020204" pitchFamily="34" charset="0"/>
              <a:buNone/>
            </a:pPr>
            <a:endParaRPr lang="en-US" b="1"/>
          </a:p>
          <a:p>
            <a:pPr marL="0" indent="0">
              <a:buFont typeface="Arial" panose="020B0604020202020204" pitchFamily="34" charset="0"/>
              <a:buNone/>
            </a:pPr>
            <a:r>
              <a:rPr lang="en-US" b="1"/>
              <a:t>System Logs</a:t>
            </a:r>
          </a:p>
          <a:p>
            <a:pPr marL="171450" indent="-171450">
              <a:buFont typeface="Arial" panose="020B0604020202020204" pitchFamily="34" charset="0"/>
              <a:buChar char="•"/>
            </a:pPr>
            <a:r>
              <a:rPr lang="en-US" b="1"/>
              <a:t>Purpose</a:t>
            </a:r>
            <a:r>
              <a:rPr lang="en-US"/>
              <a:t>: Tracks system-level events generated by the operating system and its components.</a:t>
            </a:r>
          </a:p>
          <a:p>
            <a:pPr marL="171450" indent="-171450">
              <a:buFont typeface="Arial" panose="020B0604020202020204" pitchFamily="34" charset="0"/>
              <a:buChar char="•"/>
            </a:pPr>
            <a:r>
              <a:rPr lang="en-US" b="1"/>
              <a:t>Examples</a:t>
            </a:r>
            <a:r>
              <a:rPr lang="en-US"/>
              <a:t>:</a:t>
            </a:r>
          </a:p>
          <a:p>
            <a:pPr marL="628650" lvl="1" indent="-171450">
              <a:buFont typeface="Arial" panose="020B0604020202020204" pitchFamily="34" charset="0"/>
              <a:buChar char="•"/>
            </a:pPr>
            <a:r>
              <a:rPr lang="en-US"/>
              <a:t>Driver errors or failures.</a:t>
            </a:r>
          </a:p>
          <a:p>
            <a:pPr marL="628650" lvl="1" indent="-171450">
              <a:buFont typeface="Arial" panose="020B0604020202020204" pitchFamily="34" charset="0"/>
              <a:buChar char="•"/>
            </a:pPr>
            <a:r>
              <a:rPr lang="en-US"/>
              <a:t>Service start/stop events.</a:t>
            </a:r>
          </a:p>
          <a:p>
            <a:pPr marL="628650" lvl="1" indent="-171450">
              <a:buFont typeface="Arial" panose="020B0604020202020204" pitchFamily="34" charset="0"/>
              <a:buChar char="•"/>
            </a:pPr>
            <a:r>
              <a:rPr lang="en-US"/>
              <a:t>Hardware issues.</a:t>
            </a:r>
          </a:p>
          <a:p>
            <a:pPr marL="171450" indent="-171450">
              <a:buFont typeface="Arial" panose="020B0604020202020204" pitchFamily="34" charset="0"/>
              <a:buChar char="•"/>
            </a:pPr>
            <a:r>
              <a:rPr lang="en-US" b="1"/>
              <a:t>Sources</a:t>
            </a:r>
            <a:r>
              <a:rPr lang="en-US"/>
              <a:t>: Windows system components, drivers, and services.</a:t>
            </a:r>
          </a:p>
          <a:p>
            <a:pPr marL="0" indent="0">
              <a:buFont typeface="Arial" panose="020B0604020202020204" pitchFamily="34" charset="0"/>
              <a:buNone/>
            </a:pPr>
            <a:endParaRPr lang="en-US" b="1"/>
          </a:p>
          <a:p>
            <a:pPr marL="0" indent="0">
              <a:buFont typeface="Arial" panose="020B0604020202020204" pitchFamily="34" charset="0"/>
              <a:buNone/>
            </a:pPr>
            <a:r>
              <a:rPr lang="en-US" b="1"/>
              <a:t>Setup Logs</a:t>
            </a:r>
          </a:p>
          <a:p>
            <a:pPr marL="171450" indent="-171450">
              <a:buFont typeface="Arial" panose="020B0604020202020204" pitchFamily="34" charset="0"/>
              <a:buChar char="•"/>
            </a:pPr>
            <a:r>
              <a:rPr lang="en-US" b="1"/>
              <a:t>Purpose</a:t>
            </a:r>
            <a:r>
              <a:rPr lang="en-US"/>
              <a:t>: Tracks events related to system installation and updates.</a:t>
            </a:r>
          </a:p>
          <a:p>
            <a:pPr marL="171450" indent="-171450">
              <a:buFont typeface="Arial" panose="020B0604020202020204" pitchFamily="34" charset="0"/>
              <a:buChar char="•"/>
            </a:pPr>
            <a:r>
              <a:rPr lang="en-US" b="1"/>
              <a:t>Examples</a:t>
            </a:r>
            <a:r>
              <a:rPr lang="en-US"/>
              <a:t>:</a:t>
            </a:r>
          </a:p>
          <a:p>
            <a:pPr marL="628650" lvl="1" indent="-171450">
              <a:buFont typeface="Arial" panose="020B0604020202020204" pitchFamily="34" charset="0"/>
              <a:buChar char="•"/>
            </a:pPr>
            <a:r>
              <a:rPr lang="en-US"/>
              <a:t>Windows updates.</a:t>
            </a:r>
          </a:p>
          <a:p>
            <a:pPr marL="628650" lvl="1" indent="-171450">
              <a:buFont typeface="Arial" panose="020B0604020202020204" pitchFamily="34" charset="0"/>
              <a:buChar char="•"/>
            </a:pPr>
            <a:r>
              <a:rPr lang="en-US"/>
              <a:t>Installation of roles or features.</a:t>
            </a:r>
          </a:p>
          <a:p>
            <a:pPr marL="628650" lvl="1" indent="-171450">
              <a:buFont typeface="Arial" panose="020B0604020202020204" pitchFamily="34" charset="0"/>
              <a:buChar char="•"/>
            </a:pPr>
            <a:r>
              <a:rPr lang="en-US"/>
              <a:t>System setup and configuration changes.</a:t>
            </a:r>
          </a:p>
          <a:p>
            <a:pPr marL="171450" indent="-171450">
              <a:buFont typeface="Arial" panose="020B0604020202020204" pitchFamily="34" charset="0"/>
              <a:buChar char="•"/>
            </a:pPr>
            <a:r>
              <a:rPr lang="en-US" b="1"/>
              <a:t>Sources</a:t>
            </a:r>
            <a:r>
              <a:rPr lang="en-US"/>
              <a:t>: Windows Installer, Windows Update.</a:t>
            </a:r>
          </a:p>
          <a:p>
            <a:pPr marL="0" indent="0">
              <a:buFont typeface="Arial" panose="020B0604020202020204" pitchFamily="34" charset="0"/>
              <a:buNone/>
            </a:pPr>
            <a:endParaRPr lang="en-US" b="1"/>
          </a:p>
          <a:p>
            <a:pPr marL="0" indent="0">
              <a:buFont typeface="Arial" panose="020B0604020202020204" pitchFamily="34" charset="0"/>
              <a:buNone/>
            </a:pPr>
            <a:r>
              <a:rPr lang="en-US" b="1"/>
              <a:t>Forwarded Events</a:t>
            </a:r>
          </a:p>
          <a:p>
            <a:pPr marL="171450" indent="-171450">
              <a:buFont typeface="Arial" panose="020B0604020202020204" pitchFamily="34" charset="0"/>
              <a:buChar char="•"/>
            </a:pPr>
            <a:r>
              <a:rPr lang="en-US" b="1"/>
              <a:t>Purpose</a:t>
            </a:r>
            <a:r>
              <a:rPr lang="en-US"/>
              <a:t>: Collects events forwarded from other systems for centralized monitoring.</a:t>
            </a:r>
          </a:p>
          <a:p>
            <a:pPr marL="171450" indent="-171450">
              <a:buFont typeface="Arial" panose="020B0604020202020204" pitchFamily="34" charset="0"/>
              <a:buChar char="•"/>
            </a:pPr>
            <a:r>
              <a:rPr lang="en-US" b="1"/>
              <a:t>Examples</a:t>
            </a:r>
            <a:r>
              <a:rPr lang="en-US"/>
              <a:t>:</a:t>
            </a:r>
          </a:p>
          <a:p>
            <a:pPr marL="628650" lvl="1" indent="-171450">
              <a:buFont typeface="Arial" panose="020B0604020202020204" pitchFamily="34" charset="0"/>
              <a:buChar char="•"/>
            </a:pPr>
            <a:r>
              <a:rPr lang="en-US"/>
              <a:t>Logs from domain controllers or other endpoints sent to a central server.</a:t>
            </a:r>
          </a:p>
          <a:p>
            <a:pPr marL="171450" indent="-171450">
              <a:buFont typeface="Arial" panose="020B0604020202020204" pitchFamily="34" charset="0"/>
              <a:buChar char="•"/>
            </a:pPr>
            <a:r>
              <a:rPr lang="en-US" b="1"/>
              <a:t>Sources</a:t>
            </a:r>
            <a:r>
              <a:rPr lang="en-US"/>
              <a:t>: Configured through event forwarding policies.</a:t>
            </a:r>
          </a:p>
          <a:p>
            <a:pPr marL="0" indent="0">
              <a:buFont typeface="Arial" panose="020B0604020202020204" pitchFamily="34" charset="0"/>
              <a:buNone/>
            </a:pPr>
            <a:endParaRPr lang="en-US" b="1"/>
          </a:p>
        </p:txBody>
      </p:sp>
      <p:sp>
        <p:nvSpPr>
          <p:cNvPr id="4" name="Date Placeholder 3">
            <a:extLst>
              <a:ext uri="{FF2B5EF4-FFF2-40B4-BE49-F238E27FC236}">
                <a16:creationId xmlns:a16="http://schemas.microsoft.com/office/drawing/2014/main" id="{5A835AB7-464A-FBF2-D879-CEB3769EA3D6}"/>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B0E9B199-3E81-18BE-E8ED-244FB7E38768}"/>
              </a:ext>
            </a:extLst>
          </p:cNvPr>
          <p:cNvSpPr>
            <a:spLocks noGrp="1"/>
          </p:cNvSpPr>
          <p:nvPr>
            <p:ph type="sldNum" sz="quarter" idx="5"/>
          </p:nvPr>
        </p:nvSpPr>
        <p:spPr/>
        <p:txBody>
          <a:bodyPr/>
          <a:lstStyle/>
          <a:p>
            <a:fld id="{352683B9-BE6E-4598-85C0-E9020C903FF0}" type="slidenum">
              <a:rPr lang="en-US" smtClean="0"/>
              <a:pPr/>
              <a:t>25</a:t>
            </a:fld>
            <a:endParaRPr lang="en-US"/>
          </a:p>
        </p:txBody>
      </p:sp>
    </p:spTree>
    <p:extLst>
      <p:ext uri="{BB962C8B-B14F-4D97-AF65-F5344CB8AC3E}">
        <p14:creationId xmlns:p14="http://schemas.microsoft.com/office/powerpoint/2010/main" val="29530869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7127F-0E4B-2943-00F4-619A63BD7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7AFCF4-5DC3-8374-35C4-D0E03CAB8B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34DCF3-626A-678E-64FC-3D7515DC3EA8}"/>
              </a:ext>
            </a:extLst>
          </p:cNvPr>
          <p:cNvSpPr>
            <a:spLocks noGrp="1"/>
          </p:cNvSpPr>
          <p:nvPr>
            <p:ph type="body" idx="1"/>
          </p:nvPr>
        </p:nvSpPr>
        <p:spPr/>
        <p:txBody>
          <a:bodyPr/>
          <a:lstStyle/>
          <a:p>
            <a:pPr marL="0" indent="0">
              <a:buFont typeface="Arial" panose="020B0604020202020204" pitchFamily="34" charset="0"/>
              <a:buNone/>
            </a:pPr>
            <a:r>
              <a:rPr lang="en-US" b="1"/>
              <a:t>Event Viewer is accessible from:</a:t>
            </a:r>
          </a:p>
          <a:p>
            <a:pPr>
              <a:buFont typeface="Arial" panose="020B0604020202020204" pitchFamily="34" charset="0"/>
              <a:buChar char="•"/>
            </a:pPr>
            <a:endParaRPr lang="en-US"/>
          </a:p>
          <a:p>
            <a:pPr marL="171450" indent="-171450">
              <a:buFont typeface="Arial" panose="020B0604020202020204" pitchFamily="34" charset="0"/>
              <a:buChar char="•"/>
            </a:pPr>
            <a:r>
              <a:rPr lang="en-US" b="1"/>
              <a:t>Command Prompt</a:t>
            </a:r>
            <a:r>
              <a:rPr lang="en-US"/>
              <a:t>: Run </a:t>
            </a:r>
            <a:r>
              <a:rPr lang="en-US" b="0" i="1" err="1"/>
              <a:t>eventvwr.msc</a:t>
            </a:r>
            <a:r>
              <a:rPr lang="en-US" b="0" i="1"/>
              <a:t> </a:t>
            </a:r>
          </a:p>
          <a:p>
            <a:pPr marL="171450" indent="-171450">
              <a:buFont typeface="Arial" panose="020B0604020202020204" pitchFamily="34" charset="0"/>
              <a:buChar char="•"/>
            </a:pPr>
            <a:r>
              <a:rPr lang="en-US" b="1" i="0"/>
              <a:t>GUI</a:t>
            </a:r>
            <a:r>
              <a:rPr lang="en-US" b="1" i="1"/>
              <a:t>:</a:t>
            </a:r>
            <a:r>
              <a:rPr lang="en-US"/>
              <a:t> search for "</a:t>
            </a:r>
            <a:r>
              <a:rPr lang="en-US" b="0" i="1"/>
              <a:t>Event Viewer</a:t>
            </a:r>
            <a:r>
              <a:rPr lang="en-US"/>
              <a:t>" in the Start menu.</a:t>
            </a:r>
          </a:p>
          <a:p>
            <a:pPr marL="171450" indent="-171450">
              <a:buFont typeface="Arial" panose="020B0604020202020204" pitchFamily="34" charset="0"/>
              <a:buChar char="•"/>
            </a:pPr>
            <a:r>
              <a:rPr lang="en-US" b="1" err="1"/>
              <a:t>Powershell</a:t>
            </a:r>
            <a:r>
              <a:rPr lang="en-US"/>
              <a:t>:  </a:t>
            </a:r>
            <a:r>
              <a:rPr lang="en-US" b="0" i="1">
                <a:solidFill>
                  <a:srgbClr val="001D35"/>
                </a:solidFill>
                <a:effectLst/>
                <a:latin typeface="Courier New" panose="02070309020205020404" pitchFamily="49" charset="0"/>
              </a:rPr>
              <a:t>Get-</a:t>
            </a:r>
            <a:r>
              <a:rPr lang="en-US" b="0" i="1" err="1">
                <a:solidFill>
                  <a:srgbClr val="001D35"/>
                </a:solidFill>
                <a:effectLst/>
                <a:latin typeface="Courier New" panose="02070309020205020404" pitchFamily="49" charset="0"/>
              </a:rPr>
              <a:t>WinEvent</a:t>
            </a:r>
            <a:r>
              <a:rPr lang="en-US" b="0" i="1">
                <a:solidFill>
                  <a:srgbClr val="001D35"/>
                </a:solidFill>
                <a:effectLst/>
                <a:latin typeface="Courier New" panose="02070309020205020404" pitchFamily="49" charset="0"/>
              </a:rPr>
              <a:t> -</a:t>
            </a:r>
            <a:r>
              <a:rPr lang="en-US" b="0" i="1" err="1">
                <a:solidFill>
                  <a:srgbClr val="001D35"/>
                </a:solidFill>
                <a:effectLst/>
                <a:latin typeface="Courier New" panose="02070309020205020404" pitchFamily="49" charset="0"/>
              </a:rPr>
              <a:t>ListLog</a:t>
            </a:r>
            <a:r>
              <a:rPr lang="en-US" b="0" i="1">
                <a:solidFill>
                  <a:srgbClr val="001D35"/>
                </a:solidFill>
                <a:effectLst/>
                <a:latin typeface="Courier New" panose="02070309020205020404" pitchFamily="49" charset="0"/>
              </a:rPr>
              <a:t> *</a:t>
            </a:r>
          </a:p>
          <a:p>
            <a:pPr marL="171450" indent="-171450">
              <a:buFont typeface="Arial" panose="020B0604020202020204" pitchFamily="34" charset="0"/>
              <a:buChar char="•"/>
            </a:pPr>
            <a:endParaRPr lang="en-US" b="0" i="1">
              <a:solidFill>
                <a:srgbClr val="001D35"/>
              </a:solidFill>
              <a:effectLst/>
              <a:latin typeface="Courier New" panose="02070309020205020404" pitchFamily="49" charset="0"/>
            </a:endParaRPr>
          </a:p>
          <a:p>
            <a:r>
              <a:rPr lang="en-US" b="1"/>
              <a:t>Third-Party Tools</a:t>
            </a:r>
            <a:r>
              <a:rPr lang="en-US"/>
              <a:t>:</a:t>
            </a:r>
          </a:p>
          <a:p>
            <a:endParaRPr lang="en-US"/>
          </a:p>
          <a:p>
            <a:pPr marL="171450" indent="-171450">
              <a:buFont typeface="Arial" panose="020B0604020202020204" pitchFamily="34" charset="0"/>
              <a:buChar char="•"/>
            </a:pPr>
            <a:r>
              <a:rPr lang="en-US"/>
              <a:t>SIEMs (e.g., Splunk, Elastic, </a:t>
            </a:r>
            <a:r>
              <a:rPr lang="en-US" err="1"/>
              <a:t>QRadar</a:t>
            </a:r>
            <a:r>
              <a:rPr lang="en-US"/>
              <a:t>) for centralized log analysis and monitoring.</a:t>
            </a:r>
          </a:p>
          <a:p>
            <a:pPr marL="171450" indent="-171450">
              <a:buFont typeface="Arial" panose="020B0604020202020204" pitchFamily="34" charset="0"/>
              <a:buChar char="•"/>
            </a:pPr>
            <a:r>
              <a:rPr lang="en-US"/>
              <a:t>Sysmon (Windows </a:t>
            </a:r>
            <a:r>
              <a:rPr lang="en-US" err="1"/>
              <a:t>Sysinternals</a:t>
            </a:r>
            <a:r>
              <a:rPr lang="en-US"/>
              <a:t>) for detailed process and network activity logging.</a:t>
            </a:r>
          </a:p>
          <a:p>
            <a:pPr marL="628650" lvl="1" indent="-171450">
              <a:buFont typeface="Arial" panose="020B0604020202020204" pitchFamily="34" charset="0"/>
              <a:buChar char="•"/>
            </a:pPr>
            <a:r>
              <a:rPr lang="en-US"/>
              <a:t>We will be using many of the tools contained within the </a:t>
            </a:r>
            <a:r>
              <a:rPr lang="en-US" err="1"/>
              <a:t>Sysinternals</a:t>
            </a:r>
            <a:r>
              <a:rPr lang="en-US"/>
              <a:t> Suite throughout Module 7</a:t>
            </a:r>
          </a:p>
          <a:p>
            <a:pPr marL="0" indent="0">
              <a:buFont typeface="Arial" panose="020B0604020202020204" pitchFamily="34" charset="0"/>
              <a:buNone/>
            </a:pPr>
            <a:endParaRPr lang="en-US" b="0" i="1">
              <a:solidFill>
                <a:srgbClr val="001D35"/>
              </a:solidFill>
              <a:effectLst/>
              <a:latin typeface="Courier New" panose="02070309020205020404" pitchFamily="49" charset="0"/>
            </a:endParaRPr>
          </a:p>
          <a:p>
            <a:pPr marL="171450" indent="-171450">
              <a:buFont typeface="Arial" panose="020B0604020202020204" pitchFamily="34" charset="0"/>
              <a:buChar char="•"/>
            </a:pPr>
            <a:endParaRPr lang="en-US" b="0" i="0">
              <a:solidFill>
                <a:srgbClr val="001D35"/>
              </a:solidFill>
              <a:effectLst/>
              <a:latin typeface="Courier New" panose="02070309020205020404" pitchFamily="49" charset="0"/>
            </a:endParaRPr>
          </a:p>
          <a:p>
            <a:pPr marL="0" indent="0">
              <a:buFont typeface="Arial" panose="020B0604020202020204" pitchFamily="34" charset="0"/>
              <a:buNone/>
            </a:pPr>
            <a:r>
              <a:rPr lang="en-US" b="0" i="0">
                <a:solidFill>
                  <a:srgbClr val="001D35"/>
                </a:solidFill>
                <a:effectLst/>
                <a:latin typeface="Courier New" panose="02070309020205020404" pitchFamily="49" charset="0"/>
              </a:rPr>
              <a:t>Image Source - </a:t>
            </a:r>
            <a:r>
              <a:rPr lang="en-US">
                <a:hlinkClick r:id="rId3"/>
              </a:rPr>
              <a:t>Event log to record Tulip error messages - Product Suggestions - Tulip Community</a:t>
            </a:r>
            <a:endParaRPr lang="en-US" b="0" i="0"/>
          </a:p>
          <a:p>
            <a:pPr marL="0" indent="0">
              <a:buFont typeface="Arial" panose="020B0604020202020204" pitchFamily="34" charset="0"/>
              <a:buNone/>
            </a:pPr>
            <a:endParaRPr lang="en-US" b="1"/>
          </a:p>
        </p:txBody>
      </p:sp>
      <p:sp>
        <p:nvSpPr>
          <p:cNvPr id="4" name="Date Placeholder 3">
            <a:extLst>
              <a:ext uri="{FF2B5EF4-FFF2-40B4-BE49-F238E27FC236}">
                <a16:creationId xmlns:a16="http://schemas.microsoft.com/office/drawing/2014/main" id="{1F6BAA2F-47FB-00D8-EE26-97B21EC69804}"/>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4381B749-D959-1ADE-B29D-F7A8C875328D}"/>
              </a:ext>
            </a:extLst>
          </p:cNvPr>
          <p:cNvSpPr>
            <a:spLocks noGrp="1"/>
          </p:cNvSpPr>
          <p:nvPr>
            <p:ph type="sldNum" sz="quarter" idx="5"/>
          </p:nvPr>
        </p:nvSpPr>
        <p:spPr/>
        <p:txBody>
          <a:bodyPr/>
          <a:lstStyle/>
          <a:p>
            <a:fld id="{352683B9-BE6E-4598-85C0-E9020C903FF0}" type="slidenum">
              <a:rPr lang="en-US" smtClean="0"/>
              <a:pPr/>
              <a:t>26</a:t>
            </a:fld>
            <a:endParaRPr lang="en-US"/>
          </a:p>
        </p:txBody>
      </p:sp>
    </p:spTree>
    <p:extLst>
      <p:ext uri="{BB962C8B-B14F-4D97-AF65-F5344CB8AC3E}">
        <p14:creationId xmlns:p14="http://schemas.microsoft.com/office/powerpoint/2010/main" val="2734084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FC11F-7717-69F0-93D8-650C91D512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88DE00-5B8E-2646-757F-93A6144D36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A1903B-B888-E9E9-169F-B5A5D3F630FD}"/>
              </a:ext>
            </a:extLst>
          </p:cNvPr>
          <p:cNvSpPr>
            <a:spLocks noGrp="1"/>
          </p:cNvSpPr>
          <p:nvPr>
            <p:ph type="body" idx="1"/>
          </p:nvPr>
        </p:nvSpPr>
        <p:spPr/>
        <p:txBody>
          <a:bodyPr/>
          <a:lstStyle/>
          <a:p>
            <a:r>
              <a:rPr lang="en-US"/>
              <a:t>Linux logs are usually stored as plain text files in the /var/log directory. Some of the key log files include:</a:t>
            </a:r>
          </a:p>
          <a:p>
            <a:endParaRPr lang="en-US" b="1"/>
          </a:p>
          <a:p>
            <a:r>
              <a:rPr lang="en-US" b="1"/>
              <a:t>System Logs</a:t>
            </a:r>
          </a:p>
          <a:p>
            <a:endParaRPr lang="en-US" b="1"/>
          </a:p>
          <a:p>
            <a:pPr marL="171450" indent="-171450">
              <a:buFont typeface="Arial" panose="020B0604020202020204" pitchFamily="34" charset="0"/>
              <a:buChar char="•"/>
            </a:pPr>
            <a:r>
              <a:rPr lang="en-US" b="1"/>
              <a:t>/var/log/syslog</a:t>
            </a:r>
            <a:r>
              <a:rPr lang="en-US"/>
              <a:t> (Debian/Ubuntu):</a:t>
            </a:r>
          </a:p>
          <a:p>
            <a:pPr marL="628650" lvl="1" indent="-171450">
              <a:buFont typeface="Arial" panose="020B0604020202020204" pitchFamily="34" charset="0"/>
              <a:buChar char="•"/>
            </a:pPr>
            <a:r>
              <a:rPr lang="en-US"/>
              <a:t>Captures general system activity logs.</a:t>
            </a:r>
          </a:p>
          <a:p>
            <a:pPr marL="628650" lvl="1" indent="-171450">
              <a:buFont typeface="Arial" panose="020B0604020202020204" pitchFamily="34" charset="0"/>
              <a:buChar char="•"/>
            </a:pPr>
            <a:r>
              <a:rPr lang="en-US"/>
              <a:t>Includes events from the kernel, services, and applications.</a:t>
            </a:r>
          </a:p>
          <a:p>
            <a:pPr marL="171450" indent="-171450">
              <a:buFont typeface="Arial" panose="020B0604020202020204" pitchFamily="34" charset="0"/>
              <a:buChar char="•"/>
            </a:pPr>
            <a:r>
              <a:rPr lang="en-US" b="1"/>
              <a:t>/var/log/messages</a:t>
            </a:r>
            <a:r>
              <a:rPr lang="en-US"/>
              <a:t> (RHEL/CentOS/Fedora):</a:t>
            </a:r>
          </a:p>
          <a:p>
            <a:pPr marL="628650" lvl="1" indent="-171450">
              <a:buFont typeface="Arial" panose="020B0604020202020204" pitchFamily="34" charset="0"/>
              <a:buChar char="•"/>
            </a:pPr>
            <a:r>
              <a:rPr lang="en-US"/>
              <a:t>Similar to syslog, but used in Red Hat-based distributions for general system logs.</a:t>
            </a:r>
          </a:p>
          <a:p>
            <a:endParaRPr lang="en-US" b="1"/>
          </a:p>
          <a:p>
            <a:r>
              <a:rPr lang="en-US" b="1"/>
              <a:t>Authentication Logs</a:t>
            </a:r>
          </a:p>
          <a:p>
            <a:endParaRPr lang="en-US" b="1"/>
          </a:p>
          <a:p>
            <a:pPr marL="171450" indent="-171450">
              <a:buFont typeface="Arial" panose="020B0604020202020204" pitchFamily="34" charset="0"/>
              <a:buChar char="•"/>
            </a:pPr>
            <a:r>
              <a:rPr lang="en-US" b="1"/>
              <a:t>/var/log/auth.log</a:t>
            </a:r>
            <a:r>
              <a:rPr lang="en-US"/>
              <a:t> (Debian/Ubuntu):</a:t>
            </a:r>
          </a:p>
          <a:p>
            <a:pPr marL="628650" lvl="1" indent="-171450">
              <a:buFont typeface="Arial" panose="020B0604020202020204" pitchFamily="34" charset="0"/>
              <a:buChar char="•"/>
            </a:pPr>
            <a:r>
              <a:rPr lang="en-US"/>
              <a:t>Contains logs related to authentication and authorization.</a:t>
            </a:r>
          </a:p>
          <a:p>
            <a:pPr marL="628650" lvl="1" indent="-171450">
              <a:buFont typeface="Arial" panose="020B0604020202020204" pitchFamily="34" charset="0"/>
              <a:buChar char="•"/>
            </a:pPr>
            <a:r>
              <a:rPr lang="en-US"/>
              <a:t>Tracks SSH logins, </a:t>
            </a:r>
            <a:r>
              <a:rPr lang="en-US" err="1"/>
              <a:t>sudo</a:t>
            </a:r>
            <a:r>
              <a:rPr lang="en-US"/>
              <a:t> usage, and login failures.</a:t>
            </a:r>
          </a:p>
          <a:p>
            <a:pPr marL="171450" indent="-171450">
              <a:buFont typeface="Arial" panose="020B0604020202020204" pitchFamily="34" charset="0"/>
              <a:buChar char="•"/>
            </a:pPr>
            <a:r>
              <a:rPr lang="en-US" b="1"/>
              <a:t>/var/log/secure</a:t>
            </a:r>
            <a:r>
              <a:rPr lang="en-US"/>
              <a:t> (RHEL/CentOS/Fedora):</a:t>
            </a:r>
          </a:p>
          <a:p>
            <a:pPr marL="628650" lvl="1" indent="-171450">
              <a:buFont typeface="Arial" panose="020B0604020202020204" pitchFamily="34" charset="0"/>
              <a:buChar char="•"/>
            </a:pPr>
            <a:r>
              <a:rPr lang="en-US"/>
              <a:t>The equivalent file for authentication logs in Red Hat-based distributions.</a:t>
            </a:r>
          </a:p>
          <a:p>
            <a:endParaRPr lang="en-US" b="1"/>
          </a:p>
          <a:p>
            <a:r>
              <a:rPr lang="en-US" b="1"/>
              <a:t>Boot Logs</a:t>
            </a:r>
          </a:p>
          <a:p>
            <a:endParaRPr lang="en-US" b="1"/>
          </a:p>
          <a:p>
            <a:pPr marL="171450" indent="-171450">
              <a:buFont typeface="Arial" panose="020B0604020202020204" pitchFamily="34" charset="0"/>
              <a:buChar char="•"/>
            </a:pPr>
            <a:r>
              <a:rPr lang="en-US" b="1"/>
              <a:t>/var/log/boot.log</a:t>
            </a:r>
            <a:r>
              <a:rPr lang="en-US"/>
              <a:t>:</a:t>
            </a:r>
          </a:p>
          <a:p>
            <a:pPr marL="628650" lvl="1" indent="-171450">
              <a:buFont typeface="Arial" panose="020B0604020202020204" pitchFamily="34" charset="0"/>
              <a:buChar char="•"/>
            </a:pPr>
            <a:r>
              <a:rPr lang="en-US"/>
              <a:t>Logs generated during the boot process.</a:t>
            </a:r>
          </a:p>
          <a:p>
            <a:pPr marL="628650" lvl="1" indent="-171450">
              <a:buFont typeface="Arial" panose="020B0604020202020204" pitchFamily="34" charset="0"/>
              <a:buChar char="•"/>
            </a:pPr>
            <a:r>
              <a:rPr lang="en-US"/>
              <a:t>Useful for diagnosing boot-related issues.</a:t>
            </a:r>
          </a:p>
          <a:p>
            <a:endParaRPr lang="en-US" b="1"/>
          </a:p>
          <a:p>
            <a:r>
              <a:rPr lang="en-US" b="1"/>
              <a:t>Kernel Logs</a:t>
            </a:r>
          </a:p>
          <a:p>
            <a:endParaRPr lang="en-US" b="1"/>
          </a:p>
          <a:p>
            <a:pPr marL="171450" indent="-171450">
              <a:buFont typeface="Arial" panose="020B0604020202020204" pitchFamily="34" charset="0"/>
              <a:buChar char="•"/>
            </a:pPr>
            <a:r>
              <a:rPr lang="en-US" b="1"/>
              <a:t>/var/log/kern.log</a:t>
            </a:r>
            <a:r>
              <a:rPr lang="en-US"/>
              <a:t>:</a:t>
            </a:r>
          </a:p>
          <a:p>
            <a:pPr marL="628650" lvl="1" indent="-171450">
              <a:buFont typeface="Arial" panose="020B0604020202020204" pitchFamily="34" charset="0"/>
              <a:buChar char="•"/>
            </a:pPr>
            <a:r>
              <a:rPr lang="en-US"/>
              <a:t>Logs kernel messages and events.</a:t>
            </a:r>
          </a:p>
          <a:p>
            <a:pPr marL="628650" lvl="1" indent="-171450">
              <a:buFont typeface="Arial" panose="020B0604020202020204" pitchFamily="34" charset="0"/>
              <a:buChar char="•"/>
            </a:pPr>
            <a:r>
              <a:rPr lang="en-US"/>
              <a:t>Useful for troubleshooting hardware issues and kernel debugging.</a:t>
            </a:r>
          </a:p>
          <a:p>
            <a:endParaRPr lang="en-US" b="1"/>
          </a:p>
          <a:p>
            <a:r>
              <a:rPr lang="en-US" b="1"/>
              <a:t>Cron Logs</a:t>
            </a:r>
          </a:p>
          <a:p>
            <a:endParaRPr lang="en-US" b="1"/>
          </a:p>
          <a:p>
            <a:pPr marL="171450" indent="-171450">
              <a:buFont typeface="Arial" panose="020B0604020202020204" pitchFamily="34" charset="0"/>
              <a:buChar char="•"/>
            </a:pPr>
            <a:r>
              <a:rPr lang="en-US" b="1"/>
              <a:t>/var/log/</a:t>
            </a:r>
            <a:r>
              <a:rPr lang="en-US" b="1" err="1"/>
              <a:t>cron</a:t>
            </a:r>
            <a:r>
              <a:rPr lang="en-US"/>
              <a:t>:</a:t>
            </a:r>
          </a:p>
          <a:p>
            <a:pPr marL="628650" lvl="1" indent="-171450">
              <a:buFont typeface="Arial" panose="020B0604020202020204" pitchFamily="34" charset="0"/>
              <a:buChar char="•"/>
            </a:pPr>
            <a:r>
              <a:rPr lang="en-US"/>
              <a:t>Logs related to scheduled tasks run by </a:t>
            </a:r>
            <a:r>
              <a:rPr lang="en-US" err="1"/>
              <a:t>cron</a:t>
            </a:r>
            <a:r>
              <a:rPr lang="en-US"/>
              <a:t> or </a:t>
            </a:r>
            <a:r>
              <a:rPr lang="en-US" err="1"/>
              <a:t>anacron</a:t>
            </a:r>
            <a:r>
              <a:rPr lang="en-US"/>
              <a:t>.</a:t>
            </a:r>
          </a:p>
          <a:p>
            <a:endParaRPr lang="en-US" b="1"/>
          </a:p>
          <a:p>
            <a:r>
              <a:rPr lang="en-US" b="1"/>
              <a:t>Package Management Logs</a:t>
            </a:r>
          </a:p>
          <a:p>
            <a:endParaRPr lang="en-US" b="1"/>
          </a:p>
          <a:p>
            <a:pPr marL="171450" indent="-171450">
              <a:buFont typeface="Arial" panose="020B0604020202020204" pitchFamily="34" charset="0"/>
              <a:buChar char="•"/>
            </a:pPr>
            <a:r>
              <a:rPr lang="en-US" b="1"/>
              <a:t>/var/log/dpkg.log</a:t>
            </a:r>
            <a:r>
              <a:rPr lang="en-US"/>
              <a:t> (Debian/Ubuntu):</a:t>
            </a:r>
          </a:p>
          <a:p>
            <a:pPr marL="628650" lvl="1" indent="-171450">
              <a:buFont typeface="Arial" panose="020B0604020202020204" pitchFamily="34" charset="0"/>
              <a:buChar char="•"/>
            </a:pPr>
            <a:r>
              <a:rPr lang="en-US"/>
              <a:t>Tracks package installations, updates, and removals.</a:t>
            </a:r>
          </a:p>
          <a:p>
            <a:pPr marL="171450" indent="-171450">
              <a:buFont typeface="Arial" panose="020B0604020202020204" pitchFamily="34" charset="0"/>
              <a:buChar char="•"/>
            </a:pPr>
            <a:r>
              <a:rPr lang="en-US" b="1"/>
              <a:t>/var/log/yum.log</a:t>
            </a:r>
            <a:r>
              <a:rPr lang="en-US"/>
              <a:t> (RHEL/CentOS):</a:t>
            </a:r>
          </a:p>
          <a:p>
            <a:pPr marL="628650" lvl="1" indent="-171450">
              <a:buFont typeface="Arial" panose="020B0604020202020204" pitchFamily="34" charset="0"/>
              <a:buChar char="•"/>
            </a:pPr>
            <a:r>
              <a:rPr lang="en-US"/>
              <a:t>Logs package management activities using YUM or DNF.</a:t>
            </a:r>
          </a:p>
          <a:p>
            <a:endParaRPr lang="en-US" b="1"/>
          </a:p>
          <a:p>
            <a:r>
              <a:rPr lang="en-US" b="1"/>
              <a:t>Mail Logs</a:t>
            </a:r>
          </a:p>
          <a:p>
            <a:endParaRPr lang="en-US" b="1"/>
          </a:p>
          <a:p>
            <a:pPr marL="171450" indent="-171450">
              <a:buFont typeface="Arial" panose="020B0604020202020204" pitchFamily="34" charset="0"/>
              <a:buChar char="•"/>
            </a:pPr>
            <a:r>
              <a:rPr lang="en-US" b="1"/>
              <a:t>/var/log/mail.log</a:t>
            </a:r>
            <a:r>
              <a:rPr lang="en-US"/>
              <a:t>:</a:t>
            </a:r>
          </a:p>
          <a:p>
            <a:pPr marL="628650" lvl="1" indent="-171450">
              <a:buFont typeface="Arial" panose="020B0604020202020204" pitchFamily="34" charset="0"/>
              <a:buChar char="•"/>
            </a:pPr>
            <a:r>
              <a:rPr lang="en-US"/>
              <a:t>Tracks mail server activity, including sent and received emails.</a:t>
            </a:r>
          </a:p>
          <a:p>
            <a:pPr marL="171450" indent="-171450">
              <a:buFont typeface="Arial" panose="020B0604020202020204" pitchFamily="34" charset="0"/>
              <a:buChar char="•"/>
            </a:pPr>
            <a:r>
              <a:rPr lang="en-US" b="1"/>
              <a:t>/var/log/</a:t>
            </a:r>
            <a:r>
              <a:rPr lang="en-US" b="1" err="1"/>
              <a:t>maillog</a:t>
            </a:r>
            <a:r>
              <a:rPr lang="en-US"/>
              <a:t> (RHEL/CentOS/Fedora):</a:t>
            </a:r>
          </a:p>
          <a:p>
            <a:pPr marL="628650" lvl="1" indent="-171450">
              <a:buFont typeface="Arial" panose="020B0604020202020204" pitchFamily="34" charset="0"/>
              <a:buChar char="•"/>
            </a:pPr>
            <a:r>
              <a:rPr lang="en-US"/>
              <a:t>The equivalent mail log file in Red Hat-based distributions.</a:t>
            </a:r>
          </a:p>
          <a:p>
            <a:endParaRPr lang="en-US" b="1"/>
          </a:p>
          <a:p>
            <a:r>
              <a:rPr lang="en-US" b="1"/>
              <a:t>Application Logs</a:t>
            </a:r>
          </a:p>
          <a:p>
            <a:endParaRPr lang="en-US" b="1"/>
          </a:p>
          <a:p>
            <a:pPr marL="171450" indent="-171450">
              <a:buFont typeface="Arial" panose="020B0604020202020204" pitchFamily="34" charset="0"/>
              <a:buChar char="•"/>
            </a:pPr>
            <a:r>
              <a:rPr lang="en-US"/>
              <a:t>Logs for specific applications are usually found in /var/log/ or custom directories defined by the application.</a:t>
            </a:r>
          </a:p>
          <a:p>
            <a:pPr marL="628650" lvl="1" indent="-171450">
              <a:buFont typeface="Arial" panose="020B0604020202020204" pitchFamily="34" charset="0"/>
              <a:buChar char="•"/>
            </a:pPr>
            <a:r>
              <a:rPr lang="en-US"/>
              <a:t>Example: /var/log/apache2/access.log for Apache HTTP server logs.</a:t>
            </a:r>
          </a:p>
          <a:p>
            <a:endParaRPr lang="en-US" b="1"/>
          </a:p>
          <a:p>
            <a:r>
              <a:rPr lang="en-US" b="1" err="1"/>
              <a:t>Systemd</a:t>
            </a:r>
            <a:r>
              <a:rPr lang="en-US" b="1"/>
              <a:t> Journal</a:t>
            </a:r>
          </a:p>
          <a:p>
            <a:endParaRPr lang="en-US" b="1"/>
          </a:p>
          <a:p>
            <a:pPr marL="171450" indent="-171450">
              <a:buFont typeface="Arial" panose="020B0604020202020204" pitchFamily="34" charset="0"/>
              <a:buChar char="•"/>
            </a:pPr>
            <a:r>
              <a:rPr lang="en-US"/>
              <a:t>Managed by </a:t>
            </a:r>
            <a:r>
              <a:rPr lang="en-US" err="1"/>
              <a:t>journald</a:t>
            </a:r>
            <a:r>
              <a:rPr lang="en-US"/>
              <a:t> and accessed using the </a:t>
            </a:r>
            <a:r>
              <a:rPr lang="en-US" err="1"/>
              <a:t>journalctl</a:t>
            </a:r>
            <a:r>
              <a:rPr lang="en-US"/>
              <a:t> command.</a:t>
            </a:r>
          </a:p>
          <a:p>
            <a:pPr marL="628650" lvl="1" indent="-171450">
              <a:buFont typeface="Arial" panose="020B0604020202020204" pitchFamily="34" charset="0"/>
              <a:buChar char="•"/>
            </a:pPr>
            <a:r>
              <a:rPr lang="en-US"/>
              <a:t>Logs are stored in binary format under /var/log/journal/.</a:t>
            </a:r>
          </a:p>
          <a:p>
            <a:pPr marL="0" indent="0">
              <a:buFont typeface="Arial" panose="020B0604020202020204" pitchFamily="34" charset="0"/>
              <a:buNone/>
            </a:pPr>
            <a:endParaRPr lang="en-US" b="1"/>
          </a:p>
        </p:txBody>
      </p:sp>
      <p:sp>
        <p:nvSpPr>
          <p:cNvPr id="4" name="Date Placeholder 3">
            <a:extLst>
              <a:ext uri="{FF2B5EF4-FFF2-40B4-BE49-F238E27FC236}">
                <a16:creationId xmlns:a16="http://schemas.microsoft.com/office/drawing/2014/main" id="{12785F01-F169-BB04-3D14-D6F0F4CE4E1F}"/>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23FA4404-94AD-7129-A23C-206EA7442954}"/>
              </a:ext>
            </a:extLst>
          </p:cNvPr>
          <p:cNvSpPr>
            <a:spLocks noGrp="1"/>
          </p:cNvSpPr>
          <p:nvPr>
            <p:ph type="sldNum" sz="quarter" idx="5"/>
          </p:nvPr>
        </p:nvSpPr>
        <p:spPr/>
        <p:txBody>
          <a:bodyPr/>
          <a:lstStyle/>
          <a:p>
            <a:fld id="{352683B9-BE6E-4598-85C0-E9020C903FF0}" type="slidenum">
              <a:rPr lang="en-US" smtClean="0"/>
              <a:pPr/>
              <a:t>27</a:t>
            </a:fld>
            <a:endParaRPr lang="en-US"/>
          </a:p>
        </p:txBody>
      </p:sp>
    </p:spTree>
    <p:extLst>
      <p:ext uri="{BB962C8B-B14F-4D97-AF65-F5344CB8AC3E}">
        <p14:creationId xmlns:p14="http://schemas.microsoft.com/office/powerpoint/2010/main" val="24849958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74943-9122-C62F-7F6F-C584BC1AC6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52E147-647E-7D55-AE13-99D8BA8832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DE96D-317A-D05F-4748-54EEFF54633A}"/>
              </a:ext>
            </a:extLst>
          </p:cNvPr>
          <p:cNvSpPr>
            <a:spLocks noGrp="1"/>
          </p:cNvSpPr>
          <p:nvPr>
            <p:ph type="body" idx="1"/>
          </p:nvPr>
        </p:nvSpPr>
        <p:spPr/>
        <p:txBody>
          <a:bodyPr/>
          <a:lstStyle/>
          <a:p>
            <a:pPr marL="0" indent="0">
              <a:buFont typeface="Arial" panose="020B0604020202020204" pitchFamily="34" charset="0"/>
              <a:buNone/>
            </a:pPr>
            <a:endParaRPr lang="en-US" b="1"/>
          </a:p>
        </p:txBody>
      </p:sp>
      <p:sp>
        <p:nvSpPr>
          <p:cNvPr id="4" name="Date Placeholder 3">
            <a:extLst>
              <a:ext uri="{FF2B5EF4-FFF2-40B4-BE49-F238E27FC236}">
                <a16:creationId xmlns:a16="http://schemas.microsoft.com/office/drawing/2014/main" id="{B61353B4-957B-7248-8CD9-2F52A66F14F0}"/>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AE9EFA50-304A-0175-35F0-8C4D13CC2DF6}"/>
              </a:ext>
            </a:extLst>
          </p:cNvPr>
          <p:cNvSpPr>
            <a:spLocks noGrp="1"/>
          </p:cNvSpPr>
          <p:nvPr>
            <p:ph type="sldNum" sz="quarter" idx="5"/>
          </p:nvPr>
        </p:nvSpPr>
        <p:spPr/>
        <p:txBody>
          <a:bodyPr/>
          <a:lstStyle/>
          <a:p>
            <a:fld id="{352683B9-BE6E-4598-85C0-E9020C903FF0}" type="slidenum">
              <a:rPr lang="en-US" smtClean="0"/>
              <a:pPr/>
              <a:t>28</a:t>
            </a:fld>
            <a:endParaRPr lang="en-US"/>
          </a:p>
        </p:txBody>
      </p:sp>
    </p:spTree>
    <p:extLst>
      <p:ext uri="{BB962C8B-B14F-4D97-AF65-F5344CB8AC3E}">
        <p14:creationId xmlns:p14="http://schemas.microsoft.com/office/powerpoint/2010/main" val="87557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E6197-93DF-E4DF-AE87-87B33A0C07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8BBA61-ED89-BDAB-183F-23611B664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5CB8F9-086B-7DE0-DCB0-F8F80165C611}"/>
              </a:ext>
            </a:extLst>
          </p:cNvPr>
          <p:cNvSpPr>
            <a:spLocks noGrp="1"/>
          </p:cNvSpPr>
          <p:nvPr>
            <p:ph type="body" idx="1"/>
          </p:nvPr>
        </p:nvSpPr>
        <p:spPr/>
        <p:txBody>
          <a:bodyPr/>
          <a:lstStyle/>
          <a:p>
            <a:pPr marL="0" indent="0">
              <a:buFont typeface="Arial" panose="020B0604020202020204" pitchFamily="34" charset="0"/>
              <a:buNone/>
            </a:pPr>
            <a:r>
              <a:rPr lang="en-US" b="0"/>
              <a:t>This is an Optional Exercise to help familiarize yourself with logs in the Linux operating system.  There are several other related exercises pertaining to logs that you are free to explore. </a:t>
            </a:r>
          </a:p>
          <a:p>
            <a:pPr marL="0" indent="0">
              <a:buFont typeface="Arial" panose="020B0604020202020204" pitchFamily="34" charset="0"/>
              <a:buNone/>
            </a:pPr>
            <a:endParaRPr lang="en-US" b="0"/>
          </a:p>
          <a:p>
            <a:pPr marL="0" indent="0">
              <a:buFont typeface="Arial" panose="020B0604020202020204" pitchFamily="34" charset="0"/>
              <a:buNone/>
            </a:pPr>
            <a:r>
              <a:rPr lang="en-US" b="0"/>
              <a:t>If you do not have a Windows computer, you can create a Windows 10 virtual machine using Microsoft's Media Creation Tool:  </a:t>
            </a:r>
            <a:r>
              <a:rPr lang="en-US">
                <a:hlinkClick r:id="rId3"/>
              </a:rPr>
              <a:t>Download Windows 10</a:t>
            </a:r>
            <a:endParaRPr lang="en-US"/>
          </a:p>
          <a:p>
            <a:pPr marL="0" indent="0">
              <a:buFont typeface="Arial" panose="020B0604020202020204" pitchFamily="34" charset="0"/>
              <a:buNone/>
            </a:pPr>
            <a:endParaRPr lang="en-US" b="0"/>
          </a:p>
          <a:p>
            <a:pPr marL="0" indent="0">
              <a:buFont typeface="Arial" panose="020B0604020202020204" pitchFamily="34" charset="0"/>
              <a:buNone/>
            </a:pPr>
            <a:r>
              <a:rPr lang="en-US" b="0"/>
              <a:t>You can subsequently run the VM using VMWare Pro or VirtualBox (VMWare Pro is recommended).  </a:t>
            </a:r>
          </a:p>
        </p:txBody>
      </p:sp>
      <p:sp>
        <p:nvSpPr>
          <p:cNvPr id="4" name="Date Placeholder 3">
            <a:extLst>
              <a:ext uri="{FF2B5EF4-FFF2-40B4-BE49-F238E27FC236}">
                <a16:creationId xmlns:a16="http://schemas.microsoft.com/office/drawing/2014/main" id="{4D0F2FD0-7CD0-3E69-7030-142B0A991199}"/>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D11BF833-3B35-5BD2-78D4-F8B6B1C90934}"/>
              </a:ext>
            </a:extLst>
          </p:cNvPr>
          <p:cNvSpPr>
            <a:spLocks noGrp="1"/>
          </p:cNvSpPr>
          <p:nvPr>
            <p:ph type="sldNum" sz="quarter" idx="5"/>
          </p:nvPr>
        </p:nvSpPr>
        <p:spPr/>
        <p:txBody>
          <a:bodyPr/>
          <a:lstStyle/>
          <a:p>
            <a:fld id="{352683B9-BE6E-4598-85C0-E9020C903FF0}" type="slidenum">
              <a:rPr lang="en-US" smtClean="0"/>
              <a:pPr/>
              <a:t>29</a:t>
            </a:fld>
            <a:endParaRPr lang="en-US"/>
          </a:p>
        </p:txBody>
      </p:sp>
    </p:spTree>
    <p:extLst>
      <p:ext uri="{BB962C8B-B14F-4D97-AF65-F5344CB8AC3E}">
        <p14:creationId xmlns:p14="http://schemas.microsoft.com/office/powerpoint/2010/main" val="809684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Welcome to Intrusion Detection - the first lesson in the Forensics and Recovery Module.   </a:t>
            </a:r>
          </a:p>
          <a:p>
            <a:endParaRPr lang="en-US" b="0"/>
          </a:p>
          <a:p>
            <a:r>
              <a:rPr lang="en-US" b="1"/>
              <a:t>Intrusion detection</a:t>
            </a:r>
            <a:r>
              <a:rPr lang="en-US"/>
              <a:t> (ID), in the context of </a:t>
            </a:r>
            <a:r>
              <a:rPr lang="en-US" b="1"/>
              <a:t>Industrial Control Systems (ICS),</a:t>
            </a:r>
            <a:r>
              <a:rPr lang="en-US"/>
              <a:t> refers to the process of monitoring and analyzing network traffic, system behaviors, and operational data within an ICS environment to identify unauthorized access, anomalous activities, or potential cyber threats that could compromise the confidentiality, integrity, or availability of critical infrastructure (CIA triad).</a:t>
            </a:r>
          </a:p>
          <a:p>
            <a:endParaRPr lang="en-US"/>
          </a:p>
          <a:p>
            <a:r>
              <a:rPr lang="en-US"/>
              <a:t>Unlike traditional IT / Enterprise environments however, detecting a breach within an ICS environment is crucial to help maintain real-time operation constraints and to ensure the availability of resources. This does not mean that integrity and confidentiality of systems are ignored; they are simply prioritized below availability.  We will discuss this concept in detail later in the lesson. </a:t>
            </a:r>
          </a:p>
          <a:p>
            <a:endParaRPr lang="en-US"/>
          </a:p>
          <a:p>
            <a:endParaRPr lang="en-US"/>
          </a:p>
          <a:p>
            <a:r>
              <a:rPr lang="en-US"/>
              <a:t>Image Resource:  </a:t>
            </a:r>
            <a:r>
              <a:rPr lang="en-US">
                <a:hlinkClick r:id="rId3"/>
              </a:rPr>
              <a:t>(6) Designing An Intrusion Detection System | LinkedIn</a:t>
            </a:r>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a:t>
            </a:fld>
            <a:endParaRPr lang="en-US"/>
          </a:p>
        </p:txBody>
      </p:sp>
    </p:spTree>
    <p:extLst>
      <p:ext uri="{BB962C8B-B14F-4D97-AF65-F5344CB8AC3E}">
        <p14:creationId xmlns:p14="http://schemas.microsoft.com/office/powerpoint/2010/main" val="2267133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9909A-FE03-2DCA-EE0E-9F6CAA8D0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B37DD7-74A8-5C35-8C68-87A5AD60D5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CABE3C-6BFC-96FF-4A42-9B99B315652D}"/>
              </a:ext>
            </a:extLst>
          </p:cNvPr>
          <p:cNvSpPr>
            <a:spLocks noGrp="1"/>
          </p:cNvSpPr>
          <p:nvPr>
            <p:ph type="body" idx="1"/>
          </p:nvPr>
        </p:nvSpPr>
        <p:spPr/>
        <p:txBody>
          <a:bodyPr/>
          <a:lstStyle/>
          <a:p>
            <a:pPr marL="0" indent="0">
              <a:buFont typeface="Arial" panose="020B0604020202020204" pitchFamily="34" charset="0"/>
              <a:buNone/>
            </a:pPr>
            <a:r>
              <a:rPr lang="en-US" b="0" i="0">
                <a:solidFill>
                  <a:srgbClr val="072341"/>
                </a:solidFill>
                <a:effectLst/>
                <a:latin typeface="Roboto" panose="02000000000000000000" pitchFamily="2" charset="0"/>
              </a:rPr>
              <a:t>In Industrial Control Systems, the standardization and formatting of logs is not as mature as in conventional computer systems. It is common for a single system or component to generate a set of logs that are stored in the same directory but are in a completely different </a:t>
            </a:r>
            <a:r>
              <a:rPr lang="en-US" b="0" i="0" u="none" strike="noStrike">
                <a:solidFill>
                  <a:srgbClr val="0086C5"/>
                </a:solidFill>
                <a:effectLst/>
                <a:latin typeface="Roboto" panose="02000000000000000000" pitchFamily="2" charset="0"/>
                <a:hlinkClick r:id="rId3"/>
              </a:rPr>
              <a:t>format</a:t>
            </a:r>
            <a:r>
              <a:rPr lang="en-US" b="0" i="0">
                <a:solidFill>
                  <a:srgbClr val="072341"/>
                </a:solidFill>
                <a:effectLst/>
                <a:latin typeface="Roboto" panose="02000000000000000000" pitchFamily="2" charset="0"/>
              </a:rPr>
              <a:t>. This poses a significant challenge when it comes to collect[</a:t>
            </a:r>
            <a:r>
              <a:rPr lang="en-US" b="0" i="0" err="1">
                <a:solidFill>
                  <a:srgbClr val="072341"/>
                </a:solidFill>
                <a:effectLst/>
                <a:latin typeface="Roboto" panose="02000000000000000000" pitchFamily="2" charset="0"/>
              </a:rPr>
              <a:t>ing</a:t>
            </a:r>
            <a:r>
              <a:rPr lang="en-US" b="0" i="0">
                <a:solidFill>
                  <a:srgbClr val="072341"/>
                </a:solidFill>
                <a:effectLst/>
                <a:latin typeface="Roboto" panose="02000000000000000000" pitchFamily="2" charset="0"/>
              </a:rPr>
              <a:t>] and process[</a:t>
            </a:r>
            <a:r>
              <a:rPr lang="en-US" b="0" i="0" err="1">
                <a:solidFill>
                  <a:srgbClr val="072341"/>
                </a:solidFill>
                <a:effectLst/>
                <a:latin typeface="Roboto" panose="02000000000000000000" pitchFamily="2" charset="0"/>
              </a:rPr>
              <a:t>ing</a:t>
            </a:r>
            <a:r>
              <a:rPr lang="en-US" b="0" i="0">
                <a:solidFill>
                  <a:srgbClr val="072341"/>
                </a:solidFill>
                <a:effectLst/>
                <a:latin typeface="Roboto" panose="02000000000000000000" pitchFamily="2" charset="0"/>
              </a:rPr>
              <a:t>] these logs. Yet another challenge is the widespread use of industry-specific network protocols (Modbus, PROFINET, BACNET, S7 Protocol, IEC 60870-5-104, IEC-61850, etc.) that a singe ICS might use for interacting with various devices.   -  NXLOG    </a:t>
            </a:r>
            <a:r>
              <a:rPr lang="en-US">
                <a:hlinkClick r:id="rId4"/>
              </a:rPr>
              <a:t>Collecting logs from Industrial Control Systems</a:t>
            </a:r>
            <a:r>
              <a:rPr lang="en-US" b="0" i="0">
                <a:solidFill>
                  <a:srgbClr val="072341"/>
                </a:solidFill>
                <a:effectLst/>
                <a:latin typeface="Roboto" panose="02000000000000000000" pitchFamily="2" charset="0"/>
              </a:rPr>
              <a:t> </a:t>
            </a:r>
            <a:endParaRPr lang="en-US" b="0"/>
          </a:p>
        </p:txBody>
      </p:sp>
      <p:sp>
        <p:nvSpPr>
          <p:cNvPr id="4" name="Date Placeholder 3">
            <a:extLst>
              <a:ext uri="{FF2B5EF4-FFF2-40B4-BE49-F238E27FC236}">
                <a16:creationId xmlns:a16="http://schemas.microsoft.com/office/drawing/2014/main" id="{13986DEA-2204-ED7D-C01D-22999E35AF4C}"/>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8FE98143-B39F-DD4C-B43C-22F506B4C6AE}"/>
              </a:ext>
            </a:extLst>
          </p:cNvPr>
          <p:cNvSpPr>
            <a:spLocks noGrp="1"/>
          </p:cNvSpPr>
          <p:nvPr>
            <p:ph type="sldNum" sz="quarter" idx="5"/>
          </p:nvPr>
        </p:nvSpPr>
        <p:spPr/>
        <p:txBody>
          <a:bodyPr/>
          <a:lstStyle/>
          <a:p>
            <a:fld id="{352683B9-BE6E-4598-85C0-E9020C903FF0}" type="slidenum">
              <a:rPr lang="en-US" smtClean="0"/>
              <a:pPr/>
              <a:t>30</a:t>
            </a:fld>
            <a:endParaRPr lang="en-US"/>
          </a:p>
        </p:txBody>
      </p:sp>
    </p:spTree>
    <p:extLst>
      <p:ext uri="{BB962C8B-B14F-4D97-AF65-F5344CB8AC3E}">
        <p14:creationId xmlns:p14="http://schemas.microsoft.com/office/powerpoint/2010/main" val="2557229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C43ED-4C97-6673-2ACF-568A78C954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9386AE-BF49-141C-844C-36C31D5E8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F7D2BB-0D51-DD64-1BEA-176669179C3D}"/>
              </a:ext>
            </a:extLst>
          </p:cNvPr>
          <p:cNvSpPr>
            <a:spLocks noGrp="1"/>
          </p:cNvSpPr>
          <p:nvPr>
            <p:ph type="body" idx="1"/>
          </p:nvPr>
        </p:nvSpPr>
        <p:spPr/>
        <p:txBody>
          <a:bodyPr/>
          <a:lstStyle/>
          <a:p>
            <a:r>
              <a:rPr lang="en-US"/>
              <a:t>Key components in an ICS environment that generate logs include:</a:t>
            </a:r>
          </a:p>
          <a:p>
            <a:endParaRPr lang="en-US" b="1"/>
          </a:p>
          <a:p>
            <a:r>
              <a:rPr lang="en-US" b="1"/>
              <a:t>Control Systems</a:t>
            </a:r>
          </a:p>
          <a:p>
            <a:pPr marL="171450" indent="-171450">
              <a:buFont typeface="Arial" panose="020B0604020202020204" pitchFamily="34" charset="0"/>
              <a:buChar char="•"/>
            </a:pPr>
            <a:r>
              <a:rPr lang="en-US" b="0"/>
              <a:t>Supervisory Control and Data Acquisition (SCADA) systems.</a:t>
            </a:r>
          </a:p>
          <a:p>
            <a:pPr marL="171450" indent="-171450">
              <a:buFont typeface="Arial" panose="020B0604020202020204" pitchFamily="34" charset="0"/>
              <a:buChar char="•"/>
            </a:pPr>
            <a:r>
              <a:rPr lang="en-US" b="0"/>
              <a:t>Programmable Logic Controllers (PLCs).</a:t>
            </a:r>
          </a:p>
          <a:p>
            <a:pPr marL="171450" indent="-171450">
              <a:buFont typeface="Arial" panose="020B0604020202020204" pitchFamily="34" charset="0"/>
              <a:buChar char="•"/>
            </a:pPr>
            <a:r>
              <a:rPr lang="en-US" b="0"/>
              <a:t>Remote Terminal Units (RTUs).</a:t>
            </a:r>
          </a:p>
          <a:p>
            <a:pPr marL="171450" indent="-171450">
              <a:buFont typeface="Arial" panose="020B0604020202020204" pitchFamily="34" charset="0"/>
              <a:buChar char="•"/>
            </a:pPr>
            <a:r>
              <a:rPr lang="en-US" b="0"/>
              <a:t>Distributed Control Systems (DCS).</a:t>
            </a:r>
          </a:p>
          <a:p>
            <a:endParaRPr lang="en-US" b="1"/>
          </a:p>
          <a:p>
            <a:r>
              <a:rPr lang="en-US" b="1"/>
              <a:t>Network Infrastructure</a:t>
            </a:r>
          </a:p>
          <a:p>
            <a:pPr marL="171450" indent="-171450">
              <a:buFont typeface="Arial" panose="020B0604020202020204" pitchFamily="34" charset="0"/>
              <a:buChar char="•"/>
            </a:pPr>
            <a:r>
              <a:rPr lang="en-US"/>
              <a:t>Firewalls, routers, and switches managing network traffic.</a:t>
            </a:r>
          </a:p>
          <a:p>
            <a:pPr marL="171450" indent="-171450">
              <a:buFont typeface="Arial" panose="020B0604020202020204" pitchFamily="34" charset="0"/>
              <a:buChar char="•"/>
            </a:pPr>
            <a:r>
              <a:rPr lang="en-US"/>
              <a:t>VPN servers facilitating remote access.</a:t>
            </a:r>
          </a:p>
          <a:p>
            <a:endParaRPr lang="en-US" b="1"/>
          </a:p>
          <a:p>
            <a:r>
              <a:rPr lang="en-US" b="1"/>
              <a:t>Operating Systems</a:t>
            </a:r>
          </a:p>
          <a:p>
            <a:pPr marL="171450" indent="-171450">
              <a:buFont typeface="Arial" panose="020B0604020202020204" pitchFamily="34" charset="0"/>
              <a:buChar char="•"/>
            </a:pPr>
            <a:r>
              <a:rPr lang="en-US"/>
              <a:t>Windows or Linux servers running ICS applications.  Recall that Windows is the predominate OS used in ICS; in fact, legacy Windows systems like DOS are still in use.  </a:t>
            </a:r>
          </a:p>
          <a:p>
            <a:pPr marL="171450" indent="-171450">
              <a:buFont typeface="Arial" panose="020B0604020202020204" pitchFamily="34" charset="0"/>
              <a:buChar char="•"/>
            </a:pPr>
            <a:r>
              <a:rPr lang="en-US"/>
              <a:t>Workstations used by operators or engineers.</a:t>
            </a:r>
          </a:p>
          <a:p>
            <a:endParaRPr lang="en-US" b="1"/>
          </a:p>
          <a:p>
            <a:r>
              <a:rPr lang="en-US" b="1"/>
              <a:t>Applications</a:t>
            </a:r>
          </a:p>
          <a:p>
            <a:pPr marL="171450" indent="-171450">
              <a:buFont typeface="Arial" panose="020B0604020202020204" pitchFamily="34" charset="0"/>
              <a:buChar char="•"/>
            </a:pPr>
            <a:r>
              <a:rPr lang="en-US"/>
              <a:t>ICS management software and HMIs.</a:t>
            </a:r>
          </a:p>
          <a:p>
            <a:pPr marL="171450" indent="-171450">
              <a:buFont typeface="Arial" panose="020B0604020202020204" pitchFamily="34" charset="0"/>
              <a:buChar char="•"/>
            </a:pPr>
            <a:r>
              <a:rPr lang="en-US"/>
              <a:t>Historian systems that store operational data.</a:t>
            </a:r>
          </a:p>
          <a:p>
            <a:endParaRPr lang="en-US" b="1"/>
          </a:p>
          <a:p>
            <a:r>
              <a:rPr lang="en-US" b="1"/>
              <a:t>Security Devices</a:t>
            </a:r>
          </a:p>
          <a:p>
            <a:pPr marL="171450" indent="-171450">
              <a:buFont typeface="Arial" panose="020B0604020202020204" pitchFamily="34" charset="0"/>
              <a:buChar char="•"/>
            </a:pPr>
            <a:r>
              <a:rPr lang="en-US"/>
              <a:t>Intrusion Detection Systems (IDS) and Intrusion Prevention Systems (IPS).</a:t>
            </a:r>
          </a:p>
          <a:p>
            <a:pPr marL="171450" indent="-171450">
              <a:buFont typeface="Arial" panose="020B0604020202020204" pitchFamily="34" charset="0"/>
              <a:buChar char="•"/>
            </a:pPr>
            <a:r>
              <a:rPr lang="en-US"/>
              <a:t>Security Information and Event Management (SIEM) solutions (if deployed).</a:t>
            </a:r>
          </a:p>
          <a:p>
            <a:endParaRPr lang="en-US" b="1"/>
          </a:p>
          <a:p>
            <a:r>
              <a:rPr lang="en-US" b="1"/>
              <a:t>Physical Devices</a:t>
            </a:r>
          </a:p>
          <a:p>
            <a:pPr marL="171450" indent="-171450">
              <a:buFont typeface="Arial" panose="020B0604020202020204" pitchFamily="34" charset="0"/>
              <a:buChar char="•"/>
            </a:pPr>
            <a:r>
              <a:rPr lang="en-US"/>
              <a:t>Sensors and actuators generating operational data.</a:t>
            </a:r>
          </a:p>
          <a:p>
            <a:pPr marL="171450" indent="-171450">
              <a:buFont typeface="Arial" panose="020B0604020202020204" pitchFamily="34" charset="0"/>
              <a:buChar char="•"/>
            </a:pPr>
            <a:r>
              <a:rPr lang="en-US"/>
              <a:t>Access control systems for physical security (card readers, biometric scanners, IoT devices, cameras, </a:t>
            </a:r>
            <a:r>
              <a:rPr lang="en-US" err="1"/>
              <a:t>etc</a:t>
            </a:r>
            <a:r>
              <a:rPr lang="en-US"/>
              <a:t>).</a:t>
            </a:r>
          </a:p>
          <a:p>
            <a:pPr marL="0" indent="0">
              <a:buFont typeface="Arial" panose="020B0604020202020204" pitchFamily="34" charset="0"/>
              <a:buNone/>
            </a:pPr>
            <a:endParaRPr lang="en-US" b="0"/>
          </a:p>
        </p:txBody>
      </p:sp>
      <p:sp>
        <p:nvSpPr>
          <p:cNvPr id="4" name="Date Placeholder 3">
            <a:extLst>
              <a:ext uri="{FF2B5EF4-FFF2-40B4-BE49-F238E27FC236}">
                <a16:creationId xmlns:a16="http://schemas.microsoft.com/office/drawing/2014/main" id="{BA2FFAFD-12C9-DB99-E645-CB91523BE777}"/>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C106AA77-F2AF-9A7C-E2BA-B50550427740}"/>
              </a:ext>
            </a:extLst>
          </p:cNvPr>
          <p:cNvSpPr>
            <a:spLocks noGrp="1"/>
          </p:cNvSpPr>
          <p:nvPr>
            <p:ph type="sldNum" sz="quarter" idx="5"/>
          </p:nvPr>
        </p:nvSpPr>
        <p:spPr/>
        <p:txBody>
          <a:bodyPr/>
          <a:lstStyle/>
          <a:p>
            <a:fld id="{352683B9-BE6E-4598-85C0-E9020C903FF0}" type="slidenum">
              <a:rPr lang="en-US" smtClean="0"/>
              <a:pPr/>
              <a:t>31</a:t>
            </a:fld>
            <a:endParaRPr lang="en-US"/>
          </a:p>
        </p:txBody>
      </p:sp>
    </p:spTree>
    <p:extLst>
      <p:ext uri="{BB962C8B-B14F-4D97-AF65-F5344CB8AC3E}">
        <p14:creationId xmlns:p14="http://schemas.microsoft.com/office/powerpoint/2010/main" val="9448073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0ED3-662B-29E1-9B91-701A2D127C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8D9E8-385A-E9DD-B7D8-41BF255841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03B202-7591-3825-8A02-33964EC681D4}"/>
              </a:ext>
            </a:extLst>
          </p:cNvPr>
          <p:cNvSpPr>
            <a:spLocks noGrp="1"/>
          </p:cNvSpPr>
          <p:nvPr>
            <p:ph type="body" idx="1"/>
          </p:nvPr>
        </p:nvSpPr>
        <p:spPr/>
        <p:txBody>
          <a:bodyPr/>
          <a:lstStyle/>
          <a:p>
            <a:r>
              <a:rPr lang="en-US" b="1"/>
              <a:t>Syslog</a:t>
            </a:r>
          </a:p>
          <a:p>
            <a:pPr marL="171450" indent="-171450">
              <a:buFont typeface="Arial" panose="020B0604020202020204" pitchFamily="34" charset="0"/>
              <a:buChar char="•"/>
            </a:pPr>
            <a:r>
              <a:rPr lang="en-US"/>
              <a:t>Use the Syslog protocol to collect logs from devices that support it (e.g., firewalls, Linux-based systems).</a:t>
            </a:r>
          </a:p>
          <a:p>
            <a:pPr marL="171450" indent="-171450">
              <a:buFont typeface="Arial" panose="020B0604020202020204" pitchFamily="34" charset="0"/>
              <a:buChar char="•"/>
            </a:pPr>
            <a:r>
              <a:rPr lang="en-US"/>
              <a:t>Configure a centralized Syslog server to aggregate logs.</a:t>
            </a:r>
          </a:p>
          <a:p>
            <a:pPr>
              <a:buFont typeface="Arial" panose="020B0604020202020204" pitchFamily="34" charset="0"/>
              <a:buChar char="•"/>
            </a:pPr>
            <a:endParaRPr lang="en-US"/>
          </a:p>
          <a:p>
            <a:r>
              <a:rPr lang="en-US" b="1"/>
              <a:t>SNMP (Simple Network Management Protocol)</a:t>
            </a:r>
          </a:p>
          <a:p>
            <a:pPr marL="171450" indent="-171450">
              <a:buFont typeface="Arial" panose="020B0604020202020204" pitchFamily="34" charset="0"/>
              <a:buChar char="•"/>
            </a:pPr>
            <a:r>
              <a:rPr lang="en-US"/>
              <a:t>Use SNMP traps or polling to collect log data from network devices.</a:t>
            </a:r>
          </a:p>
          <a:p>
            <a:pPr marL="171450" indent="-171450">
              <a:buFont typeface="Arial" panose="020B0604020202020204" pitchFamily="34" charset="0"/>
              <a:buChar char="•"/>
            </a:pPr>
            <a:r>
              <a:rPr lang="en-US"/>
              <a:t>Suitable for devices like routers, switches, and firewalls.</a:t>
            </a:r>
          </a:p>
          <a:p>
            <a:endParaRPr lang="en-US" b="1"/>
          </a:p>
          <a:p>
            <a:r>
              <a:rPr lang="en-US" b="1"/>
              <a:t>Native Logging Features</a:t>
            </a:r>
          </a:p>
          <a:p>
            <a:pPr marL="171450" indent="-171450">
              <a:buFont typeface="Arial" panose="020B0604020202020204" pitchFamily="34" charset="0"/>
              <a:buChar char="•"/>
            </a:pPr>
            <a:r>
              <a:rPr lang="en-US"/>
              <a:t>Enable native logging on ICS software or devices (e.g., SCADA or HMI).</a:t>
            </a:r>
          </a:p>
          <a:p>
            <a:pPr marL="171450" indent="-171450">
              <a:buFont typeface="Arial" panose="020B0604020202020204" pitchFamily="34" charset="0"/>
              <a:buChar char="•"/>
            </a:pPr>
            <a:r>
              <a:rPr lang="en-US"/>
              <a:t>Export logs in supported formats (e.g., CSV, JSON).</a:t>
            </a:r>
          </a:p>
          <a:p>
            <a:endParaRPr lang="en-US" b="1"/>
          </a:p>
          <a:p>
            <a:r>
              <a:rPr lang="en-US" b="1"/>
              <a:t>Log Forwarders</a:t>
            </a:r>
          </a:p>
          <a:p>
            <a:pPr marL="171450" indent="-171450">
              <a:buFont typeface="Arial" panose="020B0604020202020204" pitchFamily="34" charset="0"/>
              <a:buChar char="•"/>
            </a:pPr>
            <a:r>
              <a:rPr lang="en-US"/>
              <a:t>Use tools like </a:t>
            </a:r>
            <a:r>
              <a:rPr lang="en-US" b="1" err="1"/>
              <a:t>Winlogbeat</a:t>
            </a:r>
            <a:r>
              <a:rPr lang="en-US"/>
              <a:t> (for Windows Event Logs) or </a:t>
            </a:r>
            <a:r>
              <a:rPr lang="en-US" b="1" err="1"/>
              <a:t>Filebeat</a:t>
            </a:r>
            <a:r>
              <a:rPr lang="en-US"/>
              <a:t> to forward logs to a central logging platform.</a:t>
            </a:r>
          </a:p>
          <a:p>
            <a:pPr marL="171450" indent="-171450">
              <a:buFont typeface="Arial" panose="020B0604020202020204" pitchFamily="34" charset="0"/>
              <a:buChar char="•"/>
            </a:pPr>
            <a:r>
              <a:rPr lang="en-US"/>
              <a:t>Collect logs from ICS workstations and servers.</a:t>
            </a:r>
          </a:p>
          <a:p>
            <a:endParaRPr lang="en-US" b="1"/>
          </a:p>
          <a:p>
            <a:r>
              <a:rPr lang="en-US" b="1"/>
              <a:t>Network Monitoring</a:t>
            </a:r>
          </a:p>
          <a:p>
            <a:pPr marL="171450" indent="-171450">
              <a:buFont typeface="Arial" panose="020B0604020202020204" pitchFamily="34" charset="0"/>
              <a:buChar char="•"/>
            </a:pPr>
            <a:r>
              <a:rPr lang="en-US"/>
              <a:t>Deploy network traffic monitoring tools, such as </a:t>
            </a:r>
            <a:r>
              <a:rPr lang="en-US" b="1"/>
              <a:t>packet capture (PCAP)</a:t>
            </a:r>
            <a:r>
              <a:rPr lang="en-US"/>
              <a:t> or </a:t>
            </a:r>
            <a:r>
              <a:rPr lang="en-US" b="1"/>
              <a:t>NetFlow</a:t>
            </a:r>
            <a:r>
              <a:rPr lang="en-US"/>
              <a:t>, to analyze communications between ICS devices.</a:t>
            </a:r>
          </a:p>
          <a:p>
            <a:pPr marL="171450" indent="-171450">
              <a:buFont typeface="Arial" panose="020B0604020202020204" pitchFamily="34" charset="0"/>
              <a:buChar char="•"/>
            </a:pPr>
            <a:r>
              <a:rPr lang="en-US"/>
              <a:t>Use tools like </a:t>
            </a:r>
            <a:r>
              <a:rPr lang="en-US" b="1"/>
              <a:t>Wireshark</a:t>
            </a:r>
            <a:r>
              <a:rPr lang="en-US"/>
              <a:t> or </a:t>
            </a:r>
            <a:r>
              <a:rPr lang="en-US" b="1"/>
              <a:t>Zeek</a:t>
            </a:r>
            <a:r>
              <a:rPr lang="en-US"/>
              <a:t> for protocol analysis.</a:t>
            </a:r>
          </a:p>
          <a:p>
            <a:endParaRPr lang="en-US" b="1"/>
          </a:p>
          <a:p>
            <a:r>
              <a:rPr lang="en-US" b="1"/>
              <a:t>Remote Device Polling</a:t>
            </a:r>
          </a:p>
          <a:p>
            <a:pPr marL="171450" indent="-171450">
              <a:buFont typeface="Arial" panose="020B0604020202020204" pitchFamily="34" charset="0"/>
              <a:buChar char="•"/>
            </a:pPr>
            <a:r>
              <a:rPr lang="en-US"/>
              <a:t>Some PLCs and RTUs may require specific protocols like </a:t>
            </a:r>
            <a:r>
              <a:rPr lang="en-US" b="1"/>
              <a:t>Modbus</a:t>
            </a:r>
            <a:r>
              <a:rPr lang="en-US"/>
              <a:t> or </a:t>
            </a:r>
            <a:r>
              <a:rPr lang="en-US" b="1"/>
              <a:t>DNP3</a:t>
            </a:r>
            <a:r>
              <a:rPr lang="en-US"/>
              <a:t> to retrieve event logs.</a:t>
            </a:r>
          </a:p>
          <a:p>
            <a:pPr marL="171450" indent="-171450">
              <a:buFont typeface="Arial" panose="020B0604020202020204" pitchFamily="34" charset="0"/>
              <a:buChar char="•"/>
            </a:pPr>
            <a:r>
              <a:rPr lang="en-US"/>
              <a:t>Use industrial gateways or middleware to interface with devices that don’t support modern logging protocols.</a:t>
            </a:r>
          </a:p>
          <a:p>
            <a:endParaRPr lang="en-US" b="1"/>
          </a:p>
          <a:p>
            <a:r>
              <a:rPr lang="en-US" b="1"/>
              <a:t>SIEM Integration</a:t>
            </a:r>
          </a:p>
          <a:p>
            <a:pPr marL="171450" indent="-171450">
              <a:buFont typeface="Arial" panose="020B0604020202020204" pitchFamily="34" charset="0"/>
              <a:buChar char="•"/>
            </a:pPr>
            <a:r>
              <a:rPr lang="en-US"/>
              <a:t>Use a Security Information and Event Management (SIEM) system to centralize log collection and analysis.</a:t>
            </a:r>
          </a:p>
          <a:p>
            <a:pPr marL="171450" indent="-171450">
              <a:buFont typeface="Arial" panose="020B0604020202020204" pitchFamily="34" charset="0"/>
              <a:buChar char="•"/>
            </a:pPr>
            <a:r>
              <a:rPr lang="en-US"/>
              <a:t>Popular SIEMs include Splunk, </a:t>
            </a:r>
            <a:r>
              <a:rPr lang="en-US" err="1"/>
              <a:t>QRadar</a:t>
            </a:r>
            <a:r>
              <a:rPr lang="en-US"/>
              <a:t>, and Elastic SIEM.</a:t>
            </a:r>
          </a:p>
          <a:p>
            <a:endParaRPr lang="en-US" b="1"/>
          </a:p>
          <a:p>
            <a:r>
              <a:rPr lang="en-US" b="1"/>
              <a:t>ICS-Specific Tools</a:t>
            </a:r>
          </a:p>
          <a:p>
            <a:pPr marL="171450" indent="-171450">
              <a:buFont typeface="Arial" panose="020B0604020202020204" pitchFamily="34" charset="0"/>
              <a:buChar char="•"/>
            </a:pPr>
            <a:r>
              <a:rPr lang="en-US"/>
              <a:t>Use ICS-tailored tools like:</a:t>
            </a:r>
          </a:p>
          <a:p>
            <a:pPr marL="628650" lvl="1" indent="-171450">
              <a:buFont typeface="Arial" panose="020B0604020202020204" pitchFamily="34" charset="0"/>
              <a:buChar char="•"/>
            </a:pPr>
            <a:r>
              <a:rPr lang="en-US" b="1" err="1"/>
              <a:t>OSISoft</a:t>
            </a:r>
            <a:r>
              <a:rPr lang="en-US" b="1"/>
              <a:t> PI System</a:t>
            </a:r>
            <a:r>
              <a:rPr lang="en-US"/>
              <a:t> for process data collection and monitoring.</a:t>
            </a:r>
          </a:p>
          <a:p>
            <a:pPr marL="628650" lvl="1" indent="-171450">
              <a:buFont typeface="Arial" panose="020B0604020202020204" pitchFamily="34" charset="0"/>
              <a:buChar char="•"/>
            </a:pPr>
            <a:r>
              <a:rPr lang="en-US" b="1"/>
              <a:t>Nozomi Networks</a:t>
            </a:r>
            <a:r>
              <a:rPr lang="en-US"/>
              <a:t> or </a:t>
            </a:r>
            <a:r>
              <a:rPr lang="en-US" b="1" err="1"/>
              <a:t>Claroty</a:t>
            </a:r>
            <a:r>
              <a:rPr lang="en-US"/>
              <a:t> for ICS-specific threat detection.</a:t>
            </a:r>
          </a:p>
          <a:p>
            <a:pPr marL="0" indent="0">
              <a:buFont typeface="Arial" panose="020B0604020202020204" pitchFamily="34" charset="0"/>
              <a:buNone/>
            </a:pPr>
            <a:endParaRPr lang="en-US" b="0"/>
          </a:p>
        </p:txBody>
      </p:sp>
      <p:sp>
        <p:nvSpPr>
          <p:cNvPr id="4" name="Date Placeholder 3">
            <a:extLst>
              <a:ext uri="{FF2B5EF4-FFF2-40B4-BE49-F238E27FC236}">
                <a16:creationId xmlns:a16="http://schemas.microsoft.com/office/drawing/2014/main" id="{BD4C10DF-5111-68F1-E5F6-8242D20082D6}"/>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0C0AD4A0-26FB-1F71-8D26-8E5DB2FFD87F}"/>
              </a:ext>
            </a:extLst>
          </p:cNvPr>
          <p:cNvSpPr>
            <a:spLocks noGrp="1"/>
          </p:cNvSpPr>
          <p:nvPr>
            <p:ph type="sldNum" sz="quarter" idx="5"/>
          </p:nvPr>
        </p:nvSpPr>
        <p:spPr/>
        <p:txBody>
          <a:bodyPr/>
          <a:lstStyle/>
          <a:p>
            <a:fld id="{352683B9-BE6E-4598-85C0-E9020C903FF0}" type="slidenum">
              <a:rPr lang="en-US" smtClean="0"/>
              <a:pPr/>
              <a:t>32</a:t>
            </a:fld>
            <a:endParaRPr lang="en-US"/>
          </a:p>
        </p:txBody>
      </p:sp>
    </p:spTree>
    <p:extLst>
      <p:ext uri="{BB962C8B-B14F-4D97-AF65-F5344CB8AC3E}">
        <p14:creationId xmlns:p14="http://schemas.microsoft.com/office/powerpoint/2010/main" val="151803213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t>Log aggregation in OT and ICS environments involves collecting, centralizing, and analyzing logs from various industrial systems, devices, and security tools. Since OT environments prioritize reliability and uptime, log aggregation must be performed efficiently and securely to ensure system integrity while detecting potential threats.</a:t>
            </a:r>
          </a:p>
          <a:p>
            <a:endParaRPr lang="en-US"/>
          </a:p>
          <a:p>
            <a:r>
              <a:rPr lang="en-US" b="1"/>
              <a:t>Why Log Aggregation is Important in OT &amp; ICS?</a:t>
            </a:r>
          </a:p>
          <a:p>
            <a:pPr marL="171450" indent="-171450">
              <a:buFont typeface="Arial" panose="020B0604020202020204" pitchFamily="34" charset="0"/>
              <a:buChar char="•"/>
            </a:pPr>
            <a:endParaRPr lang="en-US"/>
          </a:p>
          <a:p>
            <a:pPr marL="171450" indent="-171450">
              <a:buFont typeface="Arial" panose="020B0604020202020204" pitchFamily="34" charset="0"/>
              <a:buChar char="•"/>
            </a:pPr>
            <a:r>
              <a:rPr lang="en-US"/>
              <a:t>• </a:t>
            </a:r>
            <a:r>
              <a:rPr lang="en-US" b="1"/>
              <a:t>Cybersecurity Threat Detection</a:t>
            </a:r>
            <a:r>
              <a:rPr lang="en-US"/>
              <a:t> – Helps detect anomalies, unauthorized access, and potential cyberattacks on industrial systems.</a:t>
            </a:r>
          </a:p>
          <a:p>
            <a:pPr marL="171450" indent="-171450">
              <a:buFont typeface="Arial" panose="020B0604020202020204" pitchFamily="34" charset="0"/>
              <a:buChar char="•"/>
            </a:pPr>
            <a:r>
              <a:rPr lang="en-US"/>
              <a:t>• </a:t>
            </a:r>
            <a:r>
              <a:rPr lang="en-US" b="1"/>
              <a:t>Incident Response &amp; Forensics</a:t>
            </a:r>
            <a:r>
              <a:rPr lang="en-US"/>
              <a:t> – Provides historical logs for investigating security incidents and system failures.</a:t>
            </a:r>
          </a:p>
          <a:p>
            <a:pPr marL="171450" indent="-171450">
              <a:buFont typeface="Arial" panose="020B0604020202020204" pitchFamily="34" charset="0"/>
              <a:buChar char="•"/>
            </a:pPr>
            <a:r>
              <a:rPr lang="en-US"/>
              <a:t>• </a:t>
            </a:r>
            <a:r>
              <a:rPr lang="en-US" b="1"/>
              <a:t>Compliance &amp; Auditing</a:t>
            </a:r>
            <a:r>
              <a:rPr lang="en-US"/>
              <a:t> – Ensures compliance with industry regulations (e.g., NERC CIP, IEC 62443, ISO 27001).</a:t>
            </a:r>
          </a:p>
          <a:p>
            <a:pPr marL="171450" indent="-171450">
              <a:buFont typeface="Arial" panose="020B0604020202020204" pitchFamily="34" charset="0"/>
              <a:buChar char="•"/>
            </a:pPr>
            <a:r>
              <a:rPr lang="en-US"/>
              <a:t>• </a:t>
            </a:r>
            <a:r>
              <a:rPr lang="en-US" b="1"/>
              <a:t>Operational Insights &amp; Troubleshooting</a:t>
            </a:r>
            <a:r>
              <a:rPr lang="en-US"/>
              <a:t> – Identifies system inefficiencies, failures, or misconfigurations in ICS networks.</a:t>
            </a:r>
          </a:p>
          <a:p>
            <a:pPr marL="171450" indent="-171450">
              <a:buFont typeface="Arial" panose="020B0604020202020204" pitchFamily="34" charset="0"/>
              <a:buChar char="•"/>
            </a:pPr>
            <a:endParaRPr lang="en-US"/>
          </a:p>
          <a:p>
            <a:r>
              <a:rPr lang="en-US" b="1"/>
              <a:t>Key Sources of Logs in OT &amp; ICS</a:t>
            </a:r>
          </a:p>
          <a:p>
            <a:endParaRPr lang="en-US"/>
          </a:p>
          <a:p>
            <a:r>
              <a:rPr lang="en-US"/>
              <a:t>1. </a:t>
            </a:r>
            <a:r>
              <a:rPr lang="en-US" b="1"/>
              <a:t>Industrial Control Systems (ICS) Devices</a:t>
            </a:r>
            <a:endParaRPr lang="en-US"/>
          </a:p>
          <a:p>
            <a:r>
              <a:rPr lang="en-US"/>
              <a:t>• Programmable Logic Controllers (PLCs)</a:t>
            </a:r>
          </a:p>
          <a:p>
            <a:r>
              <a:rPr lang="en-US"/>
              <a:t>• Remote Terminal Units (RTUs)</a:t>
            </a:r>
          </a:p>
          <a:p>
            <a:r>
              <a:rPr lang="en-US"/>
              <a:t>• Human-Machine Interfaces (HMIs)</a:t>
            </a:r>
          </a:p>
          <a:p>
            <a:r>
              <a:rPr lang="en-US"/>
              <a:t>• Supervisory Control and Data Acquisition (SCADA) Systems</a:t>
            </a:r>
          </a:p>
          <a:p>
            <a:endParaRPr lang="en-US"/>
          </a:p>
          <a:p>
            <a:r>
              <a:rPr lang="en-US"/>
              <a:t>2. </a:t>
            </a:r>
            <a:r>
              <a:rPr lang="en-US" b="1"/>
              <a:t>Network &amp; Security Devices</a:t>
            </a:r>
            <a:endParaRPr lang="en-US"/>
          </a:p>
          <a:p>
            <a:r>
              <a:rPr lang="en-US"/>
              <a:t>• Industrial Firewalls (e.g., Fortinet, Palo Alto, Siemens SCALANCE)</a:t>
            </a:r>
          </a:p>
          <a:p>
            <a:r>
              <a:rPr lang="en-US"/>
              <a:t>• Intrusion Detection Systems (IDS) &amp; Intrusion Prevention Systems (IPS)</a:t>
            </a:r>
          </a:p>
          <a:p>
            <a:r>
              <a:rPr lang="en-US"/>
              <a:t>• Secure Remote Access Solutions</a:t>
            </a:r>
          </a:p>
          <a:p>
            <a:r>
              <a:rPr lang="en-US"/>
              <a:t>• SIEM (Security Information and Event Management) Tools</a:t>
            </a:r>
          </a:p>
          <a:p>
            <a:endParaRPr lang="en-US"/>
          </a:p>
          <a:p>
            <a:r>
              <a:rPr lang="en-US"/>
              <a:t>3. </a:t>
            </a:r>
            <a:r>
              <a:rPr lang="en-US" b="1"/>
              <a:t>Endpoints &amp; OT Workstations</a:t>
            </a:r>
            <a:endParaRPr lang="en-US"/>
          </a:p>
          <a:p>
            <a:r>
              <a:rPr lang="en-US"/>
              <a:t>• Engineering Workstations (EWS)</a:t>
            </a:r>
          </a:p>
          <a:p>
            <a:r>
              <a:rPr lang="en-US"/>
              <a:t>• Data Historians</a:t>
            </a:r>
          </a:p>
          <a:p>
            <a:r>
              <a:rPr lang="en-US"/>
              <a:t>• Industrial IoT (</a:t>
            </a:r>
            <a:r>
              <a:rPr lang="en-US" err="1"/>
              <a:t>IIoT</a:t>
            </a:r>
            <a:r>
              <a:rPr lang="en-US"/>
              <a:t>) Devices</a:t>
            </a:r>
          </a:p>
          <a:p>
            <a:endParaRPr lang="en-US"/>
          </a:p>
          <a:p>
            <a:r>
              <a:rPr lang="en-US"/>
              <a:t>4. </a:t>
            </a:r>
            <a:r>
              <a:rPr lang="en-US" b="1"/>
              <a:t>Application &amp; System Logs</a:t>
            </a:r>
            <a:endParaRPr lang="en-US"/>
          </a:p>
          <a:p>
            <a:pPr marL="0" indent="0">
              <a:buFont typeface="Arial" panose="020B0604020202020204" pitchFamily="34" charset="0"/>
              <a:buNone/>
            </a:pPr>
            <a:r>
              <a:rPr lang="en-US"/>
              <a:t>• Historian Logs (e.g., </a:t>
            </a:r>
            <a:r>
              <a:rPr lang="en-US" err="1"/>
              <a:t>OSIsoft</a:t>
            </a:r>
            <a:r>
              <a:rPr lang="en-US"/>
              <a:t> PI System, GE Proficy Historian)</a:t>
            </a:r>
          </a:p>
          <a:p>
            <a:pPr marL="0" indent="0">
              <a:buFont typeface="Arial" panose="020B0604020202020204" pitchFamily="34" charset="0"/>
              <a:buNone/>
            </a:pPr>
            <a:r>
              <a:rPr lang="en-US"/>
              <a:t>• SCADA Logs</a:t>
            </a:r>
          </a:p>
          <a:p>
            <a:pPr marL="0" indent="0">
              <a:buFont typeface="Arial" panose="020B0604020202020204" pitchFamily="34" charset="0"/>
              <a:buNone/>
            </a:pPr>
            <a:r>
              <a:rPr lang="en-US"/>
              <a:t>• OT Network Communication Logs</a:t>
            </a:r>
          </a:p>
          <a:p>
            <a:pPr marL="0" indent="0">
              <a:buFont typeface="Arial" panose="020B0604020202020204" pitchFamily="34" charset="0"/>
              <a:buNone/>
            </a:pPr>
            <a:endParaRPr lang="en-US"/>
          </a:p>
          <a:p>
            <a:r>
              <a:rPr lang="en-US" b="1"/>
              <a:t>OT-Focused Log Aggregation Tools</a:t>
            </a:r>
            <a:endParaRPr lang="en-US"/>
          </a:p>
          <a:p>
            <a:br>
              <a:rPr lang="en-US"/>
            </a:br>
            <a:endParaRPr lang="en-US"/>
          </a:p>
          <a:p>
            <a:r>
              <a:rPr lang="en-US"/>
              <a:t>These tools collect, normalize, and analyze logs from different OT systems while ensuring minimal impact on real-time operations.</a:t>
            </a:r>
          </a:p>
          <a:p>
            <a:br>
              <a:rPr lang="en-US"/>
            </a:br>
            <a:endParaRPr lang="en-US"/>
          </a:p>
          <a:p>
            <a:r>
              <a:rPr lang="en-US" b="1"/>
              <a:t>Security Information and Event Management (SIEM) for OT</a:t>
            </a:r>
          </a:p>
          <a:p>
            <a:endParaRPr lang="en-US"/>
          </a:p>
          <a:p>
            <a:pPr marL="0" indent="0">
              <a:buFont typeface="Arial" panose="020B0604020202020204" pitchFamily="34" charset="0"/>
              <a:buNone/>
            </a:pPr>
            <a:r>
              <a:rPr lang="en-US"/>
              <a:t>• </a:t>
            </a:r>
            <a:r>
              <a:rPr lang="en-US" b="1"/>
              <a:t>Splunk for Industrial Control Systems</a:t>
            </a:r>
            <a:r>
              <a:rPr lang="en-US"/>
              <a:t> – Collects logs from SCADA, PLCs, and network devices, enabling real-time analysis.</a:t>
            </a:r>
          </a:p>
          <a:p>
            <a:pPr marL="0" indent="0">
              <a:buFont typeface="Arial" panose="020B0604020202020204" pitchFamily="34" charset="0"/>
              <a:buNone/>
            </a:pPr>
            <a:r>
              <a:rPr lang="en-US"/>
              <a:t>• </a:t>
            </a:r>
            <a:r>
              <a:rPr lang="en-US" b="1"/>
              <a:t>IBM </a:t>
            </a:r>
            <a:r>
              <a:rPr lang="en-US" b="1" err="1"/>
              <a:t>QRadar</a:t>
            </a:r>
            <a:r>
              <a:rPr lang="en-US" b="1"/>
              <a:t> SIEM for ICS</a:t>
            </a:r>
            <a:r>
              <a:rPr lang="en-US"/>
              <a:t> – Provides centralized log collection, threat detection, and compliance reporting.</a:t>
            </a:r>
          </a:p>
          <a:p>
            <a:pPr marL="0" indent="0">
              <a:buFont typeface="Arial" panose="020B0604020202020204" pitchFamily="34" charset="0"/>
              <a:buNone/>
            </a:pPr>
            <a:r>
              <a:rPr lang="en-US"/>
              <a:t>• </a:t>
            </a:r>
            <a:r>
              <a:rPr lang="en-US" b="1"/>
              <a:t>LogRhythm SIEM for OT</a:t>
            </a:r>
            <a:r>
              <a:rPr lang="en-US"/>
              <a:t> – Designed for industrial networks, offering log correlation and behavioral analytics.</a:t>
            </a:r>
          </a:p>
          <a:p>
            <a:pPr marL="0" indent="0">
              <a:buFont typeface="Arial" panose="020B0604020202020204" pitchFamily="34" charset="0"/>
              <a:buNone/>
            </a:pPr>
            <a:r>
              <a:rPr lang="en-US"/>
              <a:t>• </a:t>
            </a:r>
            <a:r>
              <a:rPr lang="en-US" b="1"/>
              <a:t>Azure Sentinel with Defender for IoT</a:t>
            </a:r>
            <a:r>
              <a:rPr lang="en-US"/>
              <a:t> – Cloud-based log aggregation with AI-driven analytics for OT environments.</a:t>
            </a:r>
          </a:p>
          <a:p>
            <a:br>
              <a:rPr lang="en-US"/>
            </a:br>
            <a:endParaRPr lang="en-US"/>
          </a:p>
          <a:p>
            <a:r>
              <a:rPr lang="en-US" b="1"/>
              <a:t>OT-Specific Log Aggregation Platforms</a:t>
            </a:r>
            <a:endParaRPr lang="en-US"/>
          </a:p>
          <a:p>
            <a:r>
              <a:rPr lang="en-US"/>
              <a:t>• </a:t>
            </a:r>
            <a:r>
              <a:rPr lang="en-US" b="1"/>
              <a:t>Nozomi Networks Guardian</a:t>
            </a:r>
            <a:r>
              <a:rPr lang="en-US"/>
              <a:t> – Collects logs from industrial networks, detects threats, and integrates with SIEM tools.</a:t>
            </a:r>
          </a:p>
          <a:p>
            <a:r>
              <a:rPr lang="en-US"/>
              <a:t>• </a:t>
            </a:r>
            <a:r>
              <a:rPr lang="en-US" b="1" err="1"/>
              <a:t>Claroty</a:t>
            </a:r>
            <a:r>
              <a:rPr lang="en-US" b="1"/>
              <a:t> </a:t>
            </a:r>
            <a:r>
              <a:rPr lang="en-US" b="1" err="1"/>
              <a:t>xDome</a:t>
            </a:r>
            <a:r>
              <a:rPr lang="en-US"/>
              <a:t> – Aggregates OT logs, identifies vulnerabilities, and provides security insights.</a:t>
            </a:r>
          </a:p>
          <a:p>
            <a:r>
              <a:rPr lang="en-US"/>
              <a:t>• </a:t>
            </a:r>
            <a:r>
              <a:rPr lang="en-US" b="1"/>
              <a:t>Dragos Platform</a:t>
            </a:r>
            <a:r>
              <a:rPr lang="en-US"/>
              <a:t> – OT-native security platform with log monitoring and threat intelligence.</a:t>
            </a:r>
          </a:p>
          <a:p>
            <a:br>
              <a:rPr lang="en-US"/>
            </a:br>
            <a:endParaRPr lang="en-US"/>
          </a:p>
          <a:p>
            <a:r>
              <a:rPr lang="en-US" b="1"/>
              <a:t>Open-Source Log Aggregation &amp; Monitoring for OT</a:t>
            </a:r>
            <a:endParaRPr lang="en-US"/>
          </a:p>
          <a:p>
            <a:r>
              <a:rPr lang="en-US"/>
              <a:t>• </a:t>
            </a:r>
            <a:r>
              <a:rPr lang="en-US" b="1"/>
              <a:t>Elastic Stack (ELK: Elasticsearch, Logstash, Kibana)</a:t>
            </a:r>
            <a:r>
              <a:rPr lang="en-US"/>
              <a:t> – Can be configured for OT environments to collect and analyze logs.</a:t>
            </a:r>
          </a:p>
          <a:p>
            <a:r>
              <a:rPr lang="en-US"/>
              <a:t>• </a:t>
            </a:r>
            <a:r>
              <a:rPr lang="en-US" b="1" err="1"/>
              <a:t>Graylog</a:t>
            </a:r>
            <a:r>
              <a:rPr lang="en-US"/>
              <a:t> – Provides centralized logging and real-time monitoring for ICS and OT logs.</a:t>
            </a:r>
          </a:p>
          <a:p>
            <a:r>
              <a:rPr lang="en-US"/>
              <a:t>• </a:t>
            </a:r>
            <a:r>
              <a:rPr lang="en-US" b="1"/>
              <a:t>OSSEC</a:t>
            </a:r>
            <a:r>
              <a:rPr lang="en-US"/>
              <a:t> – Host-based log analysis and intrusion detection system for industrial endpoints.</a:t>
            </a:r>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pPr marL="0" indent="0">
              <a:buFont typeface="Arial" panose="020B0604020202020204" pitchFamily="34" charset="0"/>
              <a:buNone/>
            </a:pPr>
            <a:endParaRPr lang="en-US"/>
          </a:p>
          <a:p>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33</a:t>
            </a:fld>
            <a:endParaRPr lang="en-US"/>
          </a:p>
        </p:txBody>
      </p:sp>
    </p:spTree>
    <p:extLst>
      <p:ext uri="{BB962C8B-B14F-4D97-AF65-F5344CB8AC3E}">
        <p14:creationId xmlns:p14="http://schemas.microsoft.com/office/powerpoint/2010/main" val="21391724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 of the material contained in this lab can be found in the course supplemental materials folder, including an instructor guide.  </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34</a:t>
            </a:fld>
            <a:endParaRPr lang="en-US"/>
          </a:p>
        </p:txBody>
      </p:sp>
    </p:spTree>
    <p:extLst>
      <p:ext uri="{BB962C8B-B14F-4D97-AF65-F5344CB8AC3E}">
        <p14:creationId xmlns:p14="http://schemas.microsoft.com/office/powerpoint/2010/main" val="39568726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C4C00-03B1-B73D-C31D-92C39F40BD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FC880-4024-ED69-EEEC-22EFECA19D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5543A9-54EF-F3FD-9735-93273826F63E}"/>
              </a:ext>
            </a:extLst>
          </p:cNvPr>
          <p:cNvSpPr>
            <a:spLocks noGrp="1"/>
          </p:cNvSpPr>
          <p:nvPr>
            <p:ph type="body" idx="1"/>
          </p:nvPr>
        </p:nvSpPr>
        <p:spPr/>
        <p:txBody>
          <a:bodyPr/>
          <a:lstStyle/>
          <a:p>
            <a:r>
              <a:rPr lang="en-US" b="1"/>
              <a:t>Example Workflow</a:t>
            </a:r>
          </a:p>
          <a:p>
            <a:endParaRPr lang="en-US" b="1"/>
          </a:p>
          <a:p>
            <a:pPr marL="228600" indent="-228600">
              <a:buFont typeface="+mj-lt"/>
              <a:buAutoNum type="arabicPeriod"/>
            </a:pPr>
            <a:r>
              <a:rPr lang="en-US" b="1"/>
              <a:t>SCADA System</a:t>
            </a:r>
            <a:r>
              <a:rPr lang="en-US"/>
              <a:t>: Logs operator actions and alarms.</a:t>
            </a:r>
          </a:p>
          <a:p>
            <a:pPr marL="228600" indent="-228600">
              <a:buFont typeface="+mj-lt"/>
              <a:buAutoNum type="arabicPeriod"/>
            </a:pPr>
            <a:r>
              <a:rPr lang="en-US" b="1"/>
              <a:t>IDS/IPS</a:t>
            </a:r>
            <a:r>
              <a:rPr lang="en-US"/>
              <a:t>:  Logs crucial information about attack vectors and can forward logs to SIEMs</a:t>
            </a:r>
          </a:p>
          <a:p>
            <a:pPr marL="228600" indent="-228600">
              <a:buFont typeface="+mj-lt"/>
              <a:buAutoNum type="arabicPeriod"/>
            </a:pPr>
            <a:r>
              <a:rPr lang="en-US" b="1"/>
              <a:t>Firewall</a:t>
            </a:r>
            <a:r>
              <a:rPr lang="en-US"/>
              <a:t>: Logs inbound and outbound traffic. </a:t>
            </a:r>
          </a:p>
          <a:p>
            <a:pPr marL="228600" indent="-228600">
              <a:buFont typeface="+mj-lt"/>
              <a:buAutoNum type="arabicPeriod"/>
            </a:pPr>
            <a:r>
              <a:rPr lang="en-US" b="1"/>
              <a:t>PLC</a:t>
            </a:r>
            <a:r>
              <a:rPr lang="en-US"/>
              <a:t>: Logs configuration changes (older models cannot generate logs).</a:t>
            </a:r>
          </a:p>
          <a:p>
            <a:pPr marL="228600" indent="-228600">
              <a:buFont typeface="+mj-lt"/>
              <a:buAutoNum type="arabicPeriod"/>
            </a:pPr>
            <a:r>
              <a:rPr lang="en-US" b="1"/>
              <a:t>Log Server</a:t>
            </a:r>
            <a:r>
              <a:rPr lang="en-US"/>
              <a:t>: Aggregates logs from SCADA, firewalls, and PLCs.</a:t>
            </a:r>
          </a:p>
          <a:p>
            <a:pPr marL="228600" indent="-228600">
              <a:buFont typeface="+mj-lt"/>
              <a:buAutoNum type="arabicPeriod"/>
            </a:pPr>
            <a:r>
              <a:rPr lang="en-US" b="1"/>
              <a:t>SIEM</a:t>
            </a:r>
            <a:r>
              <a:rPr lang="en-US"/>
              <a:t>: Correlates logs, detects anomalies, and generates alerts.</a:t>
            </a:r>
          </a:p>
          <a:p>
            <a:pPr marL="228600" indent="-228600">
              <a:buFont typeface="+mj-lt"/>
              <a:buAutoNum type="arabicPeriod"/>
            </a:pPr>
            <a:endParaRPr lang="en-US"/>
          </a:p>
          <a:p>
            <a:pPr marL="0" indent="0">
              <a:buFont typeface="Arial" panose="020B0604020202020204" pitchFamily="34" charset="0"/>
              <a:buNone/>
            </a:pPr>
            <a:endParaRPr lang="en-US" b="0"/>
          </a:p>
        </p:txBody>
      </p:sp>
      <p:sp>
        <p:nvSpPr>
          <p:cNvPr id="4" name="Date Placeholder 3">
            <a:extLst>
              <a:ext uri="{FF2B5EF4-FFF2-40B4-BE49-F238E27FC236}">
                <a16:creationId xmlns:a16="http://schemas.microsoft.com/office/drawing/2014/main" id="{18B791DF-78F1-97A8-0982-E20A212A33DF}"/>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06CEA082-4D7D-A0F8-8611-7A3406D394DD}"/>
              </a:ext>
            </a:extLst>
          </p:cNvPr>
          <p:cNvSpPr>
            <a:spLocks noGrp="1"/>
          </p:cNvSpPr>
          <p:nvPr>
            <p:ph type="sldNum" sz="quarter" idx="5"/>
          </p:nvPr>
        </p:nvSpPr>
        <p:spPr/>
        <p:txBody>
          <a:bodyPr/>
          <a:lstStyle/>
          <a:p>
            <a:fld id="{352683B9-BE6E-4598-85C0-E9020C903FF0}" type="slidenum">
              <a:rPr lang="en-US" smtClean="0"/>
              <a:pPr/>
              <a:t>35</a:t>
            </a:fld>
            <a:endParaRPr lang="en-US"/>
          </a:p>
        </p:txBody>
      </p:sp>
    </p:spTree>
    <p:extLst>
      <p:ext uri="{BB962C8B-B14F-4D97-AF65-F5344CB8AC3E}">
        <p14:creationId xmlns:p14="http://schemas.microsoft.com/office/powerpoint/2010/main" val="9184356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46C5ED-FD19-5AD1-5DED-CA210662B0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311532-2EAF-CFAA-39F4-15E4A36110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BCD7FE-5A08-9CDA-C50F-6D7FD10B231D}"/>
              </a:ext>
            </a:extLst>
          </p:cNvPr>
          <p:cNvSpPr>
            <a:spLocks noGrp="1"/>
          </p:cNvSpPr>
          <p:nvPr>
            <p:ph type="body" idx="1"/>
          </p:nvPr>
        </p:nvSpPr>
        <p:spPr/>
        <p:txBody>
          <a:bodyPr/>
          <a:lstStyle/>
          <a:p>
            <a:r>
              <a:rPr lang="en-US" b="1"/>
              <a:t>Principles of Forensic Log Storage</a:t>
            </a:r>
          </a:p>
          <a:p>
            <a:endParaRPr lang="en-US" b="1"/>
          </a:p>
          <a:p>
            <a:r>
              <a:rPr lang="en-US" b="1"/>
              <a:t>Authenticity</a:t>
            </a:r>
          </a:p>
          <a:p>
            <a:pPr marL="171450" indent="-171450">
              <a:buFont typeface="Arial" panose="020B0604020202020204" pitchFamily="34" charset="0"/>
              <a:buChar char="•"/>
            </a:pPr>
            <a:r>
              <a:rPr lang="en-US"/>
              <a:t>Logs must be original and unaltered from the time they were generated.</a:t>
            </a:r>
          </a:p>
          <a:p>
            <a:pPr marL="171450" indent="-171450">
              <a:buFont typeface="Arial" panose="020B0604020202020204" pitchFamily="34" charset="0"/>
              <a:buChar char="•"/>
            </a:pPr>
            <a:r>
              <a:rPr lang="en-US"/>
              <a:t>Use cryptographic techniques (e.g., hashing, digital signatures) to verify authenticity.</a:t>
            </a:r>
          </a:p>
          <a:p>
            <a:pPr marL="628650" lvl="1" indent="-171450">
              <a:buFont typeface="Arial" panose="020B0604020202020204" pitchFamily="34" charset="0"/>
              <a:buChar char="•"/>
            </a:pPr>
            <a:r>
              <a:rPr lang="en-US"/>
              <a:t>For instance, MD5 hashing algorithm</a:t>
            </a:r>
          </a:p>
          <a:p>
            <a:endParaRPr lang="en-US" b="1"/>
          </a:p>
          <a:p>
            <a:r>
              <a:rPr lang="en-US" b="1"/>
              <a:t>Integrity</a:t>
            </a:r>
          </a:p>
          <a:p>
            <a:pPr marL="171450" indent="-171450">
              <a:buFont typeface="Arial" panose="020B0604020202020204" pitchFamily="34" charset="0"/>
              <a:buChar char="•"/>
            </a:pPr>
            <a:r>
              <a:rPr lang="en-US"/>
              <a:t>Logs must be protected from unauthorized modification or deletion.</a:t>
            </a:r>
          </a:p>
          <a:p>
            <a:pPr marL="171450" indent="-171450">
              <a:buFont typeface="Arial" panose="020B0604020202020204" pitchFamily="34" charset="0"/>
              <a:buChar char="•"/>
            </a:pPr>
            <a:r>
              <a:rPr lang="en-US"/>
              <a:t>Implement access controls and audit trails to track any changes.</a:t>
            </a:r>
          </a:p>
          <a:p>
            <a:endParaRPr lang="en-US" b="1"/>
          </a:p>
          <a:p>
            <a:r>
              <a:rPr lang="en-US" b="1"/>
              <a:t>Non-Repudiation</a:t>
            </a:r>
          </a:p>
          <a:p>
            <a:pPr marL="171450" indent="-171450">
              <a:buFont typeface="Arial" panose="020B0604020202020204" pitchFamily="34" charset="0"/>
              <a:buChar char="•"/>
            </a:pPr>
            <a:r>
              <a:rPr lang="en-US"/>
              <a:t>Ensure that logs cannot be denied as originating from a specific source.</a:t>
            </a:r>
          </a:p>
          <a:p>
            <a:pPr marL="171450" indent="-171450">
              <a:buFont typeface="Arial" panose="020B0604020202020204" pitchFamily="34" charset="0"/>
              <a:buChar char="•"/>
            </a:pPr>
            <a:r>
              <a:rPr lang="en-US"/>
              <a:t>Use trusted time stamps and digital signatures.</a:t>
            </a:r>
          </a:p>
          <a:p>
            <a:endParaRPr lang="en-US" b="1"/>
          </a:p>
          <a:p>
            <a:r>
              <a:rPr lang="en-US" b="1"/>
              <a:t>Availability</a:t>
            </a:r>
          </a:p>
          <a:p>
            <a:pPr marL="171450" indent="-171450">
              <a:buFont typeface="Arial" panose="020B0604020202020204" pitchFamily="34" charset="0"/>
              <a:buChar char="•"/>
            </a:pPr>
            <a:r>
              <a:rPr lang="en-US"/>
              <a:t>Logs must remain accessible when needed for investigation or legal purposes.</a:t>
            </a:r>
          </a:p>
          <a:p>
            <a:pPr marL="171450" indent="-171450">
              <a:buFont typeface="Arial" panose="020B0604020202020204" pitchFamily="34" charset="0"/>
              <a:buChar char="•"/>
            </a:pPr>
            <a:r>
              <a:rPr lang="en-US"/>
              <a:t>Use reliable backup and redundancy mechanisms.</a:t>
            </a:r>
          </a:p>
          <a:p>
            <a:endParaRPr lang="en-US" b="1"/>
          </a:p>
          <a:p>
            <a:r>
              <a:rPr lang="en-US" b="1"/>
              <a:t>Retention</a:t>
            </a:r>
          </a:p>
          <a:p>
            <a:pPr marL="171450" indent="-171450">
              <a:buFont typeface="Arial" panose="020B0604020202020204" pitchFamily="34" charset="0"/>
              <a:buChar char="•"/>
            </a:pPr>
            <a:r>
              <a:rPr lang="en-US"/>
              <a:t>Logs should be stored according to legal and regulatory requirements (e.g., GDPR, PCI-DSS, NIST).</a:t>
            </a:r>
          </a:p>
          <a:p>
            <a:pPr marL="0" indent="0">
              <a:buFont typeface="Arial" panose="020B0604020202020204" pitchFamily="34" charset="0"/>
              <a:buNone/>
            </a:pPr>
            <a:endParaRPr lang="en-US" b="0"/>
          </a:p>
        </p:txBody>
      </p:sp>
      <p:sp>
        <p:nvSpPr>
          <p:cNvPr id="4" name="Date Placeholder 3">
            <a:extLst>
              <a:ext uri="{FF2B5EF4-FFF2-40B4-BE49-F238E27FC236}">
                <a16:creationId xmlns:a16="http://schemas.microsoft.com/office/drawing/2014/main" id="{0CC140FF-3C1E-A11A-4CBF-F6DC2FBE7E86}"/>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F3E0AB16-03AE-CCCC-5126-E6D18311A303}"/>
              </a:ext>
            </a:extLst>
          </p:cNvPr>
          <p:cNvSpPr>
            <a:spLocks noGrp="1"/>
          </p:cNvSpPr>
          <p:nvPr>
            <p:ph type="sldNum" sz="quarter" idx="5"/>
          </p:nvPr>
        </p:nvSpPr>
        <p:spPr/>
        <p:txBody>
          <a:bodyPr/>
          <a:lstStyle/>
          <a:p>
            <a:fld id="{352683B9-BE6E-4598-85C0-E9020C903FF0}" type="slidenum">
              <a:rPr lang="en-US" smtClean="0"/>
              <a:pPr/>
              <a:t>36</a:t>
            </a:fld>
            <a:endParaRPr lang="en-US"/>
          </a:p>
        </p:txBody>
      </p:sp>
    </p:spTree>
    <p:extLst>
      <p:ext uri="{BB962C8B-B14F-4D97-AF65-F5344CB8AC3E}">
        <p14:creationId xmlns:p14="http://schemas.microsoft.com/office/powerpoint/2010/main" val="32895826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71660-0027-5638-992E-FA498EBA7C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B4011F-7D9D-2B27-6FB8-F59DF60E8C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3203EB-6249-9EA5-654D-1AEA5E83B89F}"/>
              </a:ext>
            </a:extLst>
          </p:cNvPr>
          <p:cNvSpPr>
            <a:spLocks noGrp="1"/>
          </p:cNvSpPr>
          <p:nvPr>
            <p:ph type="body" idx="1"/>
          </p:nvPr>
        </p:nvSpPr>
        <p:spPr/>
        <p:txBody>
          <a:bodyPr/>
          <a:lstStyle/>
          <a:p>
            <a:r>
              <a:rPr lang="en-US" b="1"/>
              <a:t>Centralized Log Storage</a:t>
            </a:r>
          </a:p>
          <a:p>
            <a:pPr marL="171450" indent="-171450">
              <a:buFont typeface="Arial" panose="020B0604020202020204" pitchFamily="34" charset="0"/>
              <a:buChar char="•"/>
            </a:pPr>
            <a:r>
              <a:rPr lang="en-US"/>
              <a:t>Collect and store logs on a </a:t>
            </a:r>
            <a:r>
              <a:rPr lang="en-US" b="1"/>
              <a:t>centralized log server</a:t>
            </a:r>
            <a:r>
              <a:rPr lang="en-US"/>
              <a:t> or </a:t>
            </a:r>
            <a:r>
              <a:rPr lang="en-US" b="1"/>
              <a:t>Security Information and Event Management (SIEM)</a:t>
            </a:r>
            <a:r>
              <a:rPr lang="en-US"/>
              <a:t> system.</a:t>
            </a:r>
          </a:p>
          <a:p>
            <a:pPr marL="171450" indent="-171450">
              <a:buFont typeface="Arial" panose="020B0604020202020204" pitchFamily="34" charset="0"/>
              <a:buChar char="•"/>
            </a:pPr>
            <a:r>
              <a:rPr lang="en-US"/>
              <a:t>Centralization simplifies access control, analysis, and monitoring.</a:t>
            </a:r>
          </a:p>
          <a:p>
            <a:endParaRPr lang="en-US" b="1"/>
          </a:p>
          <a:p>
            <a:r>
              <a:rPr lang="en-US" b="1"/>
              <a:t>Encrypt Logs</a:t>
            </a:r>
          </a:p>
          <a:p>
            <a:pPr marL="171450" indent="-171450">
              <a:buFont typeface="Arial" panose="020B0604020202020204" pitchFamily="34" charset="0"/>
              <a:buChar char="•"/>
            </a:pPr>
            <a:r>
              <a:rPr lang="en-US"/>
              <a:t>Encrypt logs in transit and at rest to protect sensitive data.</a:t>
            </a:r>
          </a:p>
          <a:p>
            <a:pPr marL="628650" lvl="1" indent="-171450">
              <a:buFont typeface="Arial" panose="020B0604020202020204" pitchFamily="34" charset="0"/>
              <a:buChar char="•"/>
            </a:pPr>
            <a:r>
              <a:rPr lang="en-US"/>
              <a:t>Use secure transport protocols like </a:t>
            </a:r>
            <a:r>
              <a:rPr lang="en-US" b="1"/>
              <a:t>TLS</a:t>
            </a:r>
            <a:r>
              <a:rPr lang="en-US"/>
              <a:t> or </a:t>
            </a:r>
            <a:r>
              <a:rPr lang="en-US" b="1"/>
              <a:t>SSH</a:t>
            </a:r>
            <a:r>
              <a:rPr lang="en-US"/>
              <a:t> for log transmission.</a:t>
            </a:r>
          </a:p>
          <a:p>
            <a:pPr marL="628650" lvl="1" indent="-171450">
              <a:buFont typeface="Arial" panose="020B0604020202020204" pitchFamily="34" charset="0"/>
              <a:buChar char="•"/>
            </a:pPr>
            <a:r>
              <a:rPr lang="en-US"/>
              <a:t>Apply disk-level encryption (e.g., AES-256) for stored logs.</a:t>
            </a:r>
          </a:p>
          <a:p>
            <a:endParaRPr lang="en-US" b="1"/>
          </a:p>
          <a:p>
            <a:r>
              <a:rPr lang="en-US" b="1"/>
              <a:t>Use Write-Once, Read-Many (WORM) Media</a:t>
            </a:r>
          </a:p>
          <a:p>
            <a:pPr marL="171450" indent="-171450">
              <a:buFont typeface="Arial" panose="020B0604020202020204" pitchFamily="34" charset="0"/>
              <a:buChar char="•"/>
            </a:pPr>
            <a:r>
              <a:rPr lang="en-US"/>
              <a:t>Store critical logs on WORM storage (e.g., optical disks or immutable cloud storage) to prevent tampering.</a:t>
            </a:r>
          </a:p>
          <a:p>
            <a:pPr marL="628650" lvl="1" indent="-171450">
              <a:buFont typeface="Arial" panose="020B0604020202020204" pitchFamily="34" charset="0"/>
              <a:buChar char="•"/>
            </a:pPr>
            <a:r>
              <a:rPr lang="en-US"/>
              <a:t>Example: Amazon S3 Object Lock or similar immutable storage solutions.</a:t>
            </a:r>
          </a:p>
          <a:p>
            <a:endParaRPr lang="en-US" b="1"/>
          </a:p>
          <a:p>
            <a:r>
              <a:rPr lang="en-US" b="1"/>
              <a:t>Implement Log Hashing</a:t>
            </a:r>
          </a:p>
          <a:p>
            <a:pPr marL="171450" indent="-171450">
              <a:buFont typeface="Arial" panose="020B0604020202020204" pitchFamily="34" charset="0"/>
              <a:buChar char="•"/>
            </a:pPr>
            <a:r>
              <a:rPr lang="en-US"/>
              <a:t>Generate cryptographic hashes (e.g., SHA-256) for logs at the time of creation or ingestion.</a:t>
            </a:r>
          </a:p>
          <a:p>
            <a:pPr marL="171450" indent="-171450">
              <a:buFont typeface="Arial" panose="020B0604020202020204" pitchFamily="34" charset="0"/>
              <a:buChar char="•"/>
            </a:pPr>
            <a:r>
              <a:rPr lang="en-US"/>
              <a:t>Periodically verify hashes to detect unauthorized modifications.</a:t>
            </a:r>
          </a:p>
          <a:p>
            <a:endParaRPr lang="en-US" b="1"/>
          </a:p>
          <a:p>
            <a:r>
              <a:rPr lang="en-US" b="1"/>
              <a:t>Time Stamping</a:t>
            </a:r>
          </a:p>
          <a:p>
            <a:pPr marL="171450" indent="-171450">
              <a:buFont typeface="Arial" panose="020B0604020202020204" pitchFamily="34" charset="0"/>
              <a:buChar char="•"/>
            </a:pPr>
            <a:r>
              <a:rPr lang="en-US"/>
              <a:t>Use a trusted </a:t>
            </a:r>
            <a:r>
              <a:rPr lang="en-US" b="1"/>
              <a:t>time-stamping authority (TSA)</a:t>
            </a:r>
            <a:r>
              <a:rPr lang="en-US"/>
              <a:t> or synchronized network time protocol (NTP) servers.</a:t>
            </a:r>
          </a:p>
          <a:p>
            <a:pPr marL="171450" indent="-171450">
              <a:buFont typeface="Arial" panose="020B0604020202020204" pitchFamily="34" charset="0"/>
              <a:buChar char="•"/>
            </a:pPr>
            <a:r>
              <a:rPr lang="en-US"/>
              <a:t>Ensure all logs have accurate, consistent timestamps for chronological analysis.</a:t>
            </a:r>
          </a:p>
          <a:p>
            <a:endParaRPr lang="en-US" b="1"/>
          </a:p>
          <a:p>
            <a:r>
              <a:rPr lang="en-US" b="1"/>
              <a:t>Implement Access Control</a:t>
            </a:r>
          </a:p>
          <a:p>
            <a:pPr marL="171450" indent="-171450">
              <a:buFont typeface="Arial" panose="020B0604020202020204" pitchFamily="34" charset="0"/>
              <a:buChar char="•"/>
            </a:pPr>
            <a:r>
              <a:rPr lang="en-US"/>
              <a:t>Restrict log access to authorized personnel only.</a:t>
            </a:r>
          </a:p>
          <a:p>
            <a:pPr marL="171450" indent="-171450">
              <a:buFont typeface="Arial" panose="020B0604020202020204" pitchFamily="34" charset="0"/>
              <a:buChar char="•"/>
            </a:pPr>
            <a:r>
              <a:rPr lang="en-US"/>
              <a:t>Use Role-Based Access Control (RBAC) or Mandatory Access Control (MAC).</a:t>
            </a:r>
          </a:p>
          <a:p>
            <a:pPr marL="171450" indent="-171450">
              <a:buFont typeface="Arial" panose="020B0604020202020204" pitchFamily="34" charset="0"/>
              <a:buChar char="•"/>
            </a:pPr>
            <a:r>
              <a:rPr lang="en-US"/>
              <a:t>Keep audit logs of who accessed or modified log storage.</a:t>
            </a:r>
          </a:p>
          <a:p>
            <a:endParaRPr lang="en-US" b="1"/>
          </a:p>
          <a:p>
            <a:r>
              <a:rPr lang="en-US" b="1"/>
              <a:t>Regular Backups</a:t>
            </a:r>
          </a:p>
          <a:p>
            <a:pPr marL="171450" indent="-171450">
              <a:buFont typeface="Arial" panose="020B0604020202020204" pitchFamily="34" charset="0"/>
              <a:buChar char="•"/>
            </a:pPr>
            <a:r>
              <a:rPr lang="en-US"/>
              <a:t>Create regular, automated backups of logs.</a:t>
            </a:r>
          </a:p>
          <a:p>
            <a:pPr marL="171450" indent="-171450">
              <a:buFont typeface="Arial" panose="020B0604020202020204" pitchFamily="34" charset="0"/>
              <a:buChar char="•"/>
            </a:pPr>
            <a:r>
              <a:rPr lang="en-US"/>
              <a:t>Store backups in secure, geographically distributed locations to ensure disaster recovery.</a:t>
            </a:r>
          </a:p>
          <a:p>
            <a:endParaRPr lang="en-US" b="1"/>
          </a:p>
          <a:p>
            <a:r>
              <a:rPr lang="en-US" b="1"/>
              <a:t>Redundancy</a:t>
            </a:r>
          </a:p>
          <a:p>
            <a:pPr marL="171450" indent="-171450">
              <a:buFont typeface="Arial" panose="020B0604020202020204" pitchFamily="34" charset="0"/>
              <a:buChar char="•"/>
            </a:pPr>
            <a:r>
              <a:rPr lang="en-US"/>
              <a:t>Use redundant storage systems (e.g., RAID arrays, cloud storage) to prevent data loss.</a:t>
            </a:r>
          </a:p>
          <a:p>
            <a:pPr marL="171450" indent="-171450">
              <a:buFont typeface="Arial" panose="020B0604020202020204" pitchFamily="34" charset="0"/>
              <a:buChar char="•"/>
            </a:pPr>
            <a:r>
              <a:rPr lang="en-US"/>
              <a:t>Replicate logs to multiple locations for failover and resilience.</a:t>
            </a:r>
          </a:p>
          <a:p>
            <a:endParaRPr lang="en-US" b="1"/>
          </a:p>
          <a:p>
            <a:r>
              <a:rPr lang="en-US" b="1"/>
              <a:t>Immutable Logging</a:t>
            </a:r>
          </a:p>
          <a:p>
            <a:pPr marL="171450" indent="-171450">
              <a:buFont typeface="Arial" panose="020B0604020202020204" pitchFamily="34" charset="0"/>
              <a:buChar char="•"/>
            </a:pPr>
            <a:r>
              <a:rPr lang="en-US"/>
              <a:t>Configure logging systems to use </a:t>
            </a:r>
            <a:r>
              <a:rPr lang="en-US" b="1"/>
              <a:t>append-only</a:t>
            </a:r>
            <a:r>
              <a:rPr lang="en-US"/>
              <a:t> storage, where logs cannot be modified or deleted after they are written.</a:t>
            </a:r>
          </a:p>
          <a:p>
            <a:endParaRPr lang="en-US" b="1"/>
          </a:p>
          <a:p>
            <a:r>
              <a:rPr lang="en-US" b="1"/>
              <a:t>Maintain Log Retention Policies</a:t>
            </a:r>
          </a:p>
          <a:p>
            <a:pPr marL="171450" indent="-171450">
              <a:buFont typeface="Arial" panose="020B0604020202020204" pitchFamily="34" charset="0"/>
              <a:buChar char="•"/>
            </a:pPr>
            <a:r>
              <a:rPr lang="en-US"/>
              <a:t>Define clear policies for how long logs should be retained.</a:t>
            </a:r>
          </a:p>
          <a:p>
            <a:pPr marL="628650" lvl="1" indent="-171450">
              <a:buFont typeface="Arial" panose="020B0604020202020204" pitchFamily="34" charset="0"/>
              <a:buChar char="•"/>
            </a:pPr>
            <a:r>
              <a:rPr lang="en-US"/>
              <a:t>Example: Retain critical security logs for at least one year or as required by compliance standards.</a:t>
            </a:r>
          </a:p>
          <a:p>
            <a:pPr marL="0" indent="0">
              <a:buFont typeface="Arial" panose="020B0604020202020204" pitchFamily="34" charset="0"/>
              <a:buNone/>
            </a:pPr>
            <a:endParaRPr lang="en-US" b="0"/>
          </a:p>
        </p:txBody>
      </p:sp>
      <p:sp>
        <p:nvSpPr>
          <p:cNvPr id="4" name="Date Placeholder 3">
            <a:extLst>
              <a:ext uri="{FF2B5EF4-FFF2-40B4-BE49-F238E27FC236}">
                <a16:creationId xmlns:a16="http://schemas.microsoft.com/office/drawing/2014/main" id="{76D5BD20-6BD1-C860-658B-92CA54CA0FC3}"/>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572BB6B0-8097-4897-C034-010508569C7F}"/>
              </a:ext>
            </a:extLst>
          </p:cNvPr>
          <p:cNvSpPr>
            <a:spLocks noGrp="1"/>
          </p:cNvSpPr>
          <p:nvPr>
            <p:ph type="sldNum" sz="quarter" idx="5"/>
          </p:nvPr>
        </p:nvSpPr>
        <p:spPr/>
        <p:txBody>
          <a:bodyPr/>
          <a:lstStyle/>
          <a:p>
            <a:fld id="{352683B9-BE6E-4598-85C0-E9020C903FF0}" type="slidenum">
              <a:rPr lang="en-US" smtClean="0"/>
              <a:pPr/>
              <a:t>37</a:t>
            </a:fld>
            <a:endParaRPr lang="en-US"/>
          </a:p>
        </p:txBody>
      </p:sp>
    </p:spTree>
    <p:extLst>
      <p:ext uri="{BB962C8B-B14F-4D97-AF65-F5344CB8AC3E}">
        <p14:creationId xmlns:p14="http://schemas.microsoft.com/office/powerpoint/2010/main" val="10642046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DB8D3-92D4-7890-1FBC-83A8C84114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24E9F1-D6EB-327E-A216-199BFE674F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B53B4-86B6-1B38-9F78-FCB0C5A63747}"/>
              </a:ext>
            </a:extLst>
          </p:cNvPr>
          <p:cNvSpPr>
            <a:spLocks noGrp="1"/>
          </p:cNvSpPr>
          <p:nvPr>
            <p:ph type="body" idx="1"/>
          </p:nvPr>
        </p:nvSpPr>
        <p:spPr/>
        <p:txBody>
          <a:bodyPr/>
          <a:lstStyle/>
          <a:p>
            <a:r>
              <a:rPr lang="en-US" b="1"/>
              <a:t>Legacy Systems</a:t>
            </a:r>
            <a:r>
              <a:rPr lang="en-US"/>
              <a:t>:</a:t>
            </a:r>
          </a:p>
          <a:p>
            <a:pPr marL="171450" indent="-171450">
              <a:buFont typeface="Arial" panose="020B0604020202020204" pitchFamily="34" charset="0"/>
              <a:buChar char="•"/>
            </a:pPr>
            <a:r>
              <a:rPr lang="en-US"/>
              <a:t>Many ICS devices use outdated protocols or lack modern logging capabilities.</a:t>
            </a:r>
          </a:p>
          <a:p>
            <a:pPr marL="171450" indent="-171450">
              <a:buFont typeface="Arial" panose="020B0604020202020204" pitchFamily="34" charset="0"/>
              <a:buChar char="•"/>
            </a:pPr>
            <a:r>
              <a:rPr lang="en-US"/>
              <a:t>Use protocol converters or middleware for integration.</a:t>
            </a:r>
          </a:p>
          <a:p>
            <a:endParaRPr lang="en-US" b="1"/>
          </a:p>
          <a:p>
            <a:r>
              <a:rPr lang="en-US" b="1"/>
              <a:t>Resource Constraints</a:t>
            </a:r>
            <a:r>
              <a:rPr lang="en-US"/>
              <a:t>:</a:t>
            </a:r>
          </a:p>
          <a:p>
            <a:pPr marL="171450" indent="-171450">
              <a:buFont typeface="Arial" panose="020B0604020202020204" pitchFamily="34" charset="0"/>
              <a:buChar char="•"/>
            </a:pPr>
            <a:r>
              <a:rPr lang="en-US"/>
              <a:t>ICS devices may have limited CPU or memory, making extensive logging impractical.</a:t>
            </a:r>
          </a:p>
          <a:p>
            <a:endParaRPr lang="en-US" b="1"/>
          </a:p>
          <a:p>
            <a:r>
              <a:rPr lang="en-US" b="1"/>
              <a:t>Latency Sensitivity</a:t>
            </a:r>
            <a:r>
              <a:rPr lang="en-US"/>
              <a:t>:</a:t>
            </a:r>
          </a:p>
          <a:p>
            <a:pPr marL="171450" indent="-171450">
              <a:buFont typeface="Arial" panose="020B0604020202020204" pitchFamily="34" charset="0"/>
              <a:buChar char="•"/>
            </a:pPr>
            <a:r>
              <a:rPr lang="en-US"/>
              <a:t>Avoid introducing latency or performance issues in real-time systems.</a:t>
            </a:r>
          </a:p>
          <a:p>
            <a:endParaRPr lang="en-US" b="1"/>
          </a:p>
          <a:p>
            <a:r>
              <a:rPr lang="en-US" b="1"/>
              <a:t>Data Volume</a:t>
            </a:r>
            <a:r>
              <a:rPr lang="en-US"/>
              <a:t>:</a:t>
            </a:r>
          </a:p>
          <a:p>
            <a:pPr marL="171450" indent="-171450">
              <a:buFont typeface="Arial" panose="020B0604020202020204" pitchFamily="34" charset="0"/>
              <a:buChar char="•"/>
            </a:pPr>
            <a:r>
              <a:rPr lang="en-US"/>
              <a:t>Large-scale environments generate vast amounts of data, requiring scalable storage and analysis solutions.</a:t>
            </a:r>
          </a:p>
          <a:p>
            <a:pPr marL="0" indent="0">
              <a:buFont typeface="Arial" panose="020B0604020202020204" pitchFamily="34" charset="0"/>
              <a:buNone/>
            </a:pPr>
            <a:endParaRPr lang="en-US" b="0"/>
          </a:p>
        </p:txBody>
      </p:sp>
      <p:sp>
        <p:nvSpPr>
          <p:cNvPr id="4" name="Date Placeholder 3">
            <a:extLst>
              <a:ext uri="{FF2B5EF4-FFF2-40B4-BE49-F238E27FC236}">
                <a16:creationId xmlns:a16="http://schemas.microsoft.com/office/drawing/2014/main" id="{5DC0E225-1620-C7D2-9E29-BBD40FC6FFB6}"/>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9BC7CC06-B79D-9A78-D548-02DC05F70D28}"/>
              </a:ext>
            </a:extLst>
          </p:cNvPr>
          <p:cNvSpPr>
            <a:spLocks noGrp="1"/>
          </p:cNvSpPr>
          <p:nvPr>
            <p:ph type="sldNum" sz="quarter" idx="5"/>
          </p:nvPr>
        </p:nvSpPr>
        <p:spPr/>
        <p:txBody>
          <a:bodyPr/>
          <a:lstStyle/>
          <a:p>
            <a:fld id="{352683B9-BE6E-4598-85C0-E9020C903FF0}" type="slidenum">
              <a:rPr lang="en-US" smtClean="0"/>
              <a:pPr/>
              <a:t>38</a:t>
            </a:fld>
            <a:endParaRPr lang="en-US"/>
          </a:p>
        </p:txBody>
      </p:sp>
    </p:spTree>
    <p:extLst>
      <p:ext uri="{BB962C8B-B14F-4D97-AF65-F5344CB8AC3E}">
        <p14:creationId xmlns:p14="http://schemas.microsoft.com/office/powerpoint/2010/main" val="31010308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207A77-08E0-9B89-DAD7-B5A1DB3AE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DECE5-DE4B-62A8-32DC-505D3E3B9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FEE06B-121F-9FCD-5AF1-1564921EA70A}"/>
              </a:ext>
            </a:extLst>
          </p:cNvPr>
          <p:cNvSpPr>
            <a:spLocks noGrp="1"/>
          </p:cNvSpPr>
          <p:nvPr>
            <p:ph type="body" idx="1"/>
          </p:nvPr>
        </p:nvSpPr>
        <p:spPr/>
        <p:txBody>
          <a:bodyPr/>
          <a:lstStyle/>
          <a:p>
            <a:pPr marL="0" indent="0">
              <a:buFont typeface="Arial" panose="020B0604020202020204" pitchFamily="34" charset="0"/>
              <a:buNone/>
            </a:pPr>
            <a:r>
              <a:rPr lang="en-US" b="0" i="0">
                <a:solidFill>
                  <a:srgbClr val="001D35"/>
                </a:solidFill>
                <a:effectLst/>
                <a:latin typeface="Google Sans"/>
              </a:rPr>
              <a:t>A "NERC log" refers to a record kept by an entity within the North American electric grid, required to comply with the North American Electric Reliability Corporation (NERC) standards, documenting events related to the operation and security of the bulk power system, including potential noncompliance issues, system disturbances, and critical cyber activity, which must be maintained and submitted to the appropriate regional entity for compliance monitoring; essentially, it's a detailed log used to track and report potential reliability concerns within the power grid as mandated by NERC regulations. – Google AI</a:t>
            </a:r>
          </a:p>
          <a:p>
            <a:pPr marL="0" indent="0">
              <a:buFont typeface="Arial" panose="020B0604020202020204" pitchFamily="34" charset="0"/>
              <a:buNone/>
            </a:pPr>
            <a:endParaRPr lang="en-US" b="0" i="0">
              <a:solidFill>
                <a:srgbClr val="001D35"/>
              </a:solidFill>
              <a:effectLst/>
              <a:latin typeface="Google Sans"/>
            </a:endParaRPr>
          </a:p>
          <a:p>
            <a:pPr marL="0" indent="0">
              <a:buFont typeface="Arial" panose="020B0604020202020204" pitchFamily="34" charset="0"/>
              <a:buNone/>
            </a:pPr>
            <a:r>
              <a:rPr lang="en-US" b="0" i="0">
                <a:solidFill>
                  <a:srgbClr val="001D35"/>
                </a:solidFill>
                <a:effectLst/>
                <a:latin typeface="Google Sans"/>
              </a:rPr>
              <a:t>ISA/IEC is a consensus-based automation and control systems cybersecurity standard. More on this topic can be found here:  </a:t>
            </a:r>
            <a:r>
              <a:rPr lang="en-US">
                <a:hlinkClick r:id="rId3"/>
              </a:rPr>
              <a:t>ISA/IEC 62443 Series of Standards – ISA</a:t>
            </a:r>
            <a:endParaRPr lang="en-US"/>
          </a:p>
          <a:p>
            <a:pPr marL="0" indent="0">
              <a:buFont typeface="Arial" panose="020B0604020202020204" pitchFamily="34" charset="0"/>
              <a:buNone/>
            </a:pPr>
            <a:endParaRPr lang="en-US" b="0" i="0">
              <a:solidFill>
                <a:srgbClr val="001D35"/>
              </a:solidFill>
              <a:effectLst/>
              <a:latin typeface="Google Sans"/>
            </a:endParaRPr>
          </a:p>
          <a:p>
            <a:pPr marL="0" indent="0">
              <a:buFont typeface="Arial" panose="020B0604020202020204" pitchFamily="34" charset="0"/>
              <a:buNone/>
            </a:pPr>
            <a:r>
              <a:rPr lang="en-US" b="0" i="0">
                <a:solidFill>
                  <a:srgbClr val="001D35"/>
                </a:solidFill>
                <a:effectLst/>
                <a:latin typeface="Google Sans"/>
              </a:rPr>
              <a:t>NIST SP 800-82 is the National Institute of Standards and </a:t>
            </a:r>
            <a:r>
              <a:rPr lang="en-US" b="0" i="0" err="1">
                <a:solidFill>
                  <a:srgbClr val="001D35"/>
                </a:solidFill>
                <a:effectLst/>
                <a:latin typeface="Google Sans"/>
              </a:rPr>
              <a:t>Technolgies</a:t>
            </a:r>
            <a:r>
              <a:rPr lang="en-US" b="0" i="0">
                <a:solidFill>
                  <a:srgbClr val="001D35"/>
                </a:solidFill>
                <a:effectLst/>
                <a:latin typeface="Google Sans"/>
              </a:rPr>
              <a:t> Guide to Industrial Control Systems (ICS) Security.  More on this set of standards can be found here:  </a:t>
            </a:r>
            <a:r>
              <a:rPr lang="en-US">
                <a:hlinkClick r:id="rId4"/>
              </a:rPr>
              <a:t>SP 800-82 Rev. 2, Guide to Industrial Control Systems (ICS) Security | CSRC</a:t>
            </a:r>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B7931647-9E09-C19A-8163-69D3B77E7AC7}"/>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5FC45AEA-797E-BB7B-8BB0-19BBC8922F41}"/>
              </a:ext>
            </a:extLst>
          </p:cNvPr>
          <p:cNvSpPr>
            <a:spLocks noGrp="1"/>
          </p:cNvSpPr>
          <p:nvPr>
            <p:ph type="sldNum" sz="quarter" idx="5"/>
          </p:nvPr>
        </p:nvSpPr>
        <p:spPr/>
        <p:txBody>
          <a:bodyPr/>
          <a:lstStyle/>
          <a:p>
            <a:fld id="{352683B9-BE6E-4598-85C0-E9020C903FF0}" type="slidenum">
              <a:rPr lang="en-US" smtClean="0"/>
              <a:pPr/>
              <a:t>39</a:t>
            </a:fld>
            <a:endParaRPr lang="en-US"/>
          </a:p>
        </p:txBody>
      </p:sp>
    </p:spTree>
    <p:extLst>
      <p:ext uri="{BB962C8B-B14F-4D97-AF65-F5344CB8AC3E}">
        <p14:creationId xmlns:p14="http://schemas.microsoft.com/office/powerpoint/2010/main" val="40140703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842BF-DFD5-929A-4050-0D6AB61FC0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38244-53D0-D5E7-D433-F38CD0F03C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3A2099-017D-6465-0F0F-669AD3CC6978}"/>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229B686-1965-E221-5ADD-E531C38C17E3}"/>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C0ECD7A0-6259-8D17-9FE1-DDB22FCDF269}"/>
              </a:ext>
            </a:extLst>
          </p:cNvPr>
          <p:cNvSpPr>
            <a:spLocks noGrp="1"/>
          </p:cNvSpPr>
          <p:nvPr>
            <p:ph type="sldNum" sz="quarter" idx="5"/>
          </p:nvPr>
        </p:nvSpPr>
        <p:spPr/>
        <p:txBody>
          <a:bodyPr/>
          <a:lstStyle/>
          <a:p>
            <a:fld id="{352683B9-BE6E-4598-85C0-E9020C903FF0}" type="slidenum">
              <a:rPr lang="en-US" smtClean="0"/>
              <a:pPr/>
              <a:t>4</a:t>
            </a:fld>
            <a:endParaRPr lang="en-US"/>
          </a:p>
        </p:txBody>
      </p:sp>
    </p:spTree>
    <p:extLst>
      <p:ext uri="{BB962C8B-B14F-4D97-AF65-F5344CB8AC3E}">
        <p14:creationId xmlns:p14="http://schemas.microsoft.com/office/powerpoint/2010/main" val="9910303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F4C1E-7EEF-1151-2F35-D94A399230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95F94-D2B4-7F37-DE41-128285252A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137346-3ACB-848E-002E-B32DABAE1F40}"/>
              </a:ext>
            </a:extLst>
          </p:cNvPr>
          <p:cNvSpPr>
            <a:spLocks noGrp="1"/>
          </p:cNvSpPr>
          <p:nvPr>
            <p:ph type="body" idx="1"/>
          </p:nvPr>
        </p:nvSpPr>
        <p:spPr/>
        <p:txBody>
          <a:bodyPr/>
          <a:lstStyle/>
          <a:p>
            <a:pPr marL="0" indent="0">
              <a:buFont typeface="Arial" panose="020B0604020202020204" pitchFamily="34" charset="0"/>
              <a:buNone/>
            </a:pPr>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3AC46A3D-82EC-6B7C-C340-12E7D8490BDC}"/>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FF8007BC-8DFF-7E44-5A24-E2EFEF54C1A6}"/>
              </a:ext>
            </a:extLst>
          </p:cNvPr>
          <p:cNvSpPr>
            <a:spLocks noGrp="1"/>
          </p:cNvSpPr>
          <p:nvPr>
            <p:ph type="sldNum" sz="quarter" idx="5"/>
          </p:nvPr>
        </p:nvSpPr>
        <p:spPr/>
        <p:txBody>
          <a:bodyPr/>
          <a:lstStyle/>
          <a:p>
            <a:fld id="{352683B9-BE6E-4598-85C0-E9020C903FF0}" type="slidenum">
              <a:rPr lang="en-US" smtClean="0"/>
              <a:pPr/>
              <a:t>40</a:t>
            </a:fld>
            <a:endParaRPr lang="en-US"/>
          </a:p>
        </p:txBody>
      </p:sp>
    </p:spTree>
    <p:extLst>
      <p:ext uri="{BB962C8B-B14F-4D97-AF65-F5344CB8AC3E}">
        <p14:creationId xmlns:p14="http://schemas.microsoft.com/office/powerpoint/2010/main" val="160298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FBEEC-DF32-8F86-1BAB-28CA2C5CA1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AC34C1-A26F-4F99-5F73-785CB54697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A0B1A-24D2-EEAD-0E17-95B58706E98F}"/>
              </a:ext>
            </a:extLst>
          </p:cNvPr>
          <p:cNvSpPr>
            <a:spLocks noGrp="1"/>
          </p:cNvSpPr>
          <p:nvPr>
            <p:ph type="body" idx="1"/>
          </p:nvPr>
        </p:nvSpPr>
        <p:spPr/>
        <p:txBody>
          <a:bodyPr/>
          <a:lstStyle/>
          <a:p>
            <a:r>
              <a:rPr lang="en-US" b="1"/>
              <a:t>Nozomi Networks</a:t>
            </a:r>
          </a:p>
          <a:p>
            <a:pPr marL="171450" indent="-171450">
              <a:buFont typeface="Arial" panose="020B0604020202020204" pitchFamily="34" charset="0"/>
              <a:buChar char="•"/>
            </a:pPr>
            <a:r>
              <a:rPr lang="en-US" b="1"/>
              <a:t>Purpose</a:t>
            </a:r>
            <a:r>
              <a:rPr lang="en-US"/>
              <a:t>: ICS/SCADA network monitoring and threat detection.</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Real-time visibility into operational technology (OT) networks.</a:t>
            </a:r>
          </a:p>
          <a:p>
            <a:pPr marL="628650" lvl="1" indent="-171450">
              <a:buFont typeface="Arial" panose="020B0604020202020204" pitchFamily="34" charset="0"/>
              <a:buChar char="•"/>
            </a:pPr>
            <a:r>
              <a:rPr lang="en-US"/>
              <a:t>Behavioral analysis of ICS devices and processes.</a:t>
            </a:r>
          </a:p>
          <a:p>
            <a:pPr marL="628650" lvl="1" indent="-171450">
              <a:buFont typeface="Arial" panose="020B0604020202020204" pitchFamily="34" charset="0"/>
              <a:buChar char="•"/>
            </a:pPr>
            <a:r>
              <a:rPr lang="en-US"/>
              <a:t>Integration with SIEMs for centralized analysis.</a:t>
            </a:r>
          </a:p>
          <a:p>
            <a:endParaRPr lang="en-US" b="1"/>
          </a:p>
          <a:p>
            <a:r>
              <a:rPr lang="en-US" b="1" err="1"/>
              <a:t>Claroty</a:t>
            </a:r>
            <a:endParaRPr lang="en-US" b="1"/>
          </a:p>
          <a:p>
            <a:pPr marL="171450" indent="-171450">
              <a:buFont typeface="Arial" panose="020B0604020202020204" pitchFamily="34" charset="0"/>
              <a:buChar char="•"/>
            </a:pPr>
            <a:r>
              <a:rPr lang="en-US" b="1"/>
              <a:t>Purpose</a:t>
            </a:r>
            <a:r>
              <a:rPr lang="en-US"/>
              <a:t>: Security for OT and industrial environments.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Asset discovery and continuous monitoring.</a:t>
            </a:r>
          </a:p>
          <a:p>
            <a:pPr marL="628650" lvl="1" indent="-171450">
              <a:buFont typeface="Arial" panose="020B0604020202020204" pitchFamily="34" charset="0"/>
              <a:buChar char="•"/>
            </a:pPr>
            <a:r>
              <a:rPr lang="en-US"/>
              <a:t>Anomaly detection using behavior analytics.</a:t>
            </a:r>
          </a:p>
          <a:p>
            <a:pPr marL="628650" lvl="1" indent="-171450">
              <a:buFont typeface="Arial" panose="020B0604020202020204" pitchFamily="34" charset="0"/>
              <a:buChar char="•"/>
            </a:pPr>
            <a:r>
              <a:rPr lang="en-US"/>
              <a:t>Integration with IT and OT security platforms.</a:t>
            </a:r>
          </a:p>
          <a:p>
            <a:endParaRPr lang="en-US" b="1"/>
          </a:p>
          <a:p>
            <a:r>
              <a:rPr lang="en-US" b="1"/>
              <a:t>Dragos</a:t>
            </a:r>
          </a:p>
          <a:p>
            <a:pPr marL="171450" indent="-171450">
              <a:buFont typeface="Arial" panose="020B0604020202020204" pitchFamily="34" charset="0"/>
              <a:buChar char="•"/>
            </a:pPr>
            <a:r>
              <a:rPr lang="en-US" b="1"/>
              <a:t>Purpose</a:t>
            </a:r>
            <a:r>
              <a:rPr lang="en-US"/>
              <a:t>: Industrial cybersecurity and threat detection.</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Monitors ICS-specific protocols (e.g., Modbus, DNP3).</a:t>
            </a:r>
          </a:p>
          <a:p>
            <a:pPr marL="628650" lvl="1" indent="-171450">
              <a:buFont typeface="Arial" panose="020B0604020202020204" pitchFamily="34" charset="0"/>
              <a:buChar char="•"/>
            </a:pPr>
            <a:r>
              <a:rPr lang="en-US"/>
              <a:t>Provides threat intelligence specific to OT.</a:t>
            </a:r>
          </a:p>
          <a:p>
            <a:pPr marL="628650" lvl="1" indent="-171450">
              <a:buFont typeface="Arial" panose="020B0604020202020204" pitchFamily="34" charset="0"/>
              <a:buChar char="•"/>
            </a:pPr>
            <a:r>
              <a:rPr lang="en-US"/>
              <a:t>Incident response and forensic tools for industrial networks.</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t>Excellent asset identification and discovery capabilities.</a:t>
            </a:r>
          </a:p>
          <a:p>
            <a:endParaRPr lang="en-US" b="1"/>
          </a:p>
          <a:p>
            <a:r>
              <a:rPr lang="en-US" b="1" err="1"/>
              <a:t>Tenable.ot</a:t>
            </a:r>
            <a:endParaRPr lang="en-US" b="1"/>
          </a:p>
          <a:p>
            <a:pPr marL="171450" indent="-171450">
              <a:buFont typeface="Arial" panose="020B0604020202020204" pitchFamily="34" charset="0"/>
              <a:buChar char="•"/>
            </a:pPr>
            <a:r>
              <a:rPr lang="en-US" b="1"/>
              <a:t>Purpose</a:t>
            </a:r>
            <a:r>
              <a:rPr lang="en-US"/>
              <a:t>: Vulnerability management for OT environments.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Passive monitoring of OT traffic and devices.</a:t>
            </a:r>
          </a:p>
          <a:p>
            <a:pPr marL="628650" lvl="1" indent="-171450">
              <a:buFont typeface="Arial" panose="020B0604020202020204" pitchFamily="34" charset="0"/>
              <a:buChar char="•"/>
            </a:pPr>
            <a:r>
              <a:rPr lang="en-US"/>
              <a:t>Detects configuration changes and unauthorized access.</a:t>
            </a:r>
          </a:p>
          <a:p>
            <a:pPr marL="628650" lvl="1" indent="-171450">
              <a:buFont typeface="Arial" panose="020B0604020202020204" pitchFamily="34" charset="0"/>
              <a:buChar char="•"/>
            </a:pPr>
            <a:r>
              <a:rPr lang="en-US"/>
              <a:t>Risk assessment for ICS components.</a:t>
            </a:r>
          </a:p>
          <a:p>
            <a:endParaRPr lang="en-US" b="1"/>
          </a:p>
          <a:p>
            <a:r>
              <a:rPr lang="en-US" b="1" err="1"/>
              <a:t>Indegy</a:t>
            </a:r>
            <a:r>
              <a:rPr lang="en-US" b="1"/>
              <a:t> (Acquired by Tenable)</a:t>
            </a:r>
          </a:p>
          <a:p>
            <a:pPr marL="171450" indent="-171450">
              <a:buFont typeface="Arial" panose="020B0604020202020204" pitchFamily="34" charset="0"/>
              <a:buChar char="•"/>
            </a:pPr>
            <a:r>
              <a:rPr lang="en-US" b="1"/>
              <a:t>Purpose</a:t>
            </a:r>
            <a:r>
              <a:rPr lang="en-US"/>
              <a:t>: Industrial process monitoring and security.</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Tracks user actions on industrial systems.</a:t>
            </a:r>
          </a:p>
          <a:p>
            <a:pPr marL="628650" lvl="1" indent="-171450">
              <a:buFont typeface="Arial" panose="020B0604020202020204" pitchFamily="34" charset="0"/>
              <a:buChar char="•"/>
            </a:pPr>
            <a:r>
              <a:rPr lang="en-US"/>
              <a:t>Detects configuration changes and unauthorized activities.</a:t>
            </a:r>
          </a:p>
          <a:p>
            <a:pPr marL="0" indent="0">
              <a:buFont typeface="Arial" panose="020B0604020202020204" pitchFamily="34" charset="0"/>
              <a:buNone/>
            </a:pPr>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17D97D6C-C5F1-9E3F-3AD8-5EB0920D2292}"/>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35AE76B5-2193-0CDE-645D-F64778480B5B}"/>
              </a:ext>
            </a:extLst>
          </p:cNvPr>
          <p:cNvSpPr>
            <a:spLocks noGrp="1"/>
          </p:cNvSpPr>
          <p:nvPr>
            <p:ph type="sldNum" sz="quarter" idx="5"/>
          </p:nvPr>
        </p:nvSpPr>
        <p:spPr/>
        <p:txBody>
          <a:bodyPr/>
          <a:lstStyle/>
          <a:p>
            <a:fld id="{352683B9-BE6E-4598-85C0-E9020C903FF0}" type="slidenum">
              <a:rPr lang="en-US" smtClean="0"/>
              <a:pPr/>
              <a:t>41</a:t>
            </a:fld>
            <a:endParaRPr lang="en-US"/>
          </a:p>
        </p:txBody>
      </p:sp>
    </p:spTree>
    <p:extLst>
      <p:ext uri="{BB962C8B-B14F-4D97-AF65-F5344CB8AC3E}">
        <p14:creationId xmlns:p14="http://schemas.microsoft.com/office/powerpoint/2010/main" val="21675436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E6F60-B974-1037-A058-B6951C4D7D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4EC2E7-F123-8AD2-82FA-94B5900A80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49868-E628-0D92-F09E-725645C2B87F}"/>
              </a:ext>
            </a:extLst>
          </p:cNvPr>
          <p:cNvSpPr>
            <a:spLocks noGrp="1"/>
          </p:cNvSpPr>
          <p:nvPr>
            <p:ph type="body" idx="1"/>
          </p:nvPr>
        </p:nvSpPr>
        <p:spPr/>
        <p:txBody>
          <a:bodyPr/>
          <a:lstStyle/>
          <a:p>
            <a:r>
              <a:rPr lang="en-US" b="1"/>
              <a:t>Wireshark</a:t>
            </a:r>
          </a:p>
          <a:p>
            <a:pPr>
              <a:buFont typeface="Arial" panose="020B0604020202020204" pitchFamily="34" charset="0"/>
              <a:buChar char="•"/>
            </a:pPr>
            <a:r>
              <a:rPr lang="en-US" b="1"/>
              <a:t>Purpose</a:t>
            </a:r>
            <a:r>
              <a:rPr lang="en-US"/>
              <a:t>: Packet analysis for industrial network traffic.</a:t>
            </a:r>
          </a:p>
          <a:p>
            <a:pPr>
              <a:buFont typeface="Arial" panose="020B0604020202020204" pitchFamily="34" charset="0"/>
              <a:buChar char="•"/>
            </a:pPr>
            <a:r>
              <a:rPr lang="en-US" b="1"/>
              <a:t>Key Features</a:t>
            </a:r>
            <a:r>
              <a:rPr lang="en-US"/>
              <a:t>:</a:t>
            </a:r>
          </a:p>
          <a:p>
            <a:pPr marL="742950" lvl="1" indent="-285750">
              <a:buFont typeface="Arial" panose="020B0604020202020204" pitchFamily="34" charset="0"/>
              <a:buChar char="•"/>
            </a:pPr>
            <a:r>
              <a:rPr lang="en-US"/>
              <a:t>Decodes protocols like Modbus, BACnet, and DNP3.</a:t>
            </a:r>
          </a:p>
          <a:p>
            <a:pPr marL="742950" lvl="1" indent="-285750">
              <a:buFont typeface="Arial" panose="020B0604020202020204" pitchFamily="34" charset="0"/>
              <a:buChar char="•"/>
            </a:pPr>
            <a:r>
              <a:rPr lang="en-US"/>
              <a:t>Identifies anomalous traffic and unauthorized communications.</a:t>
            </a:r>
          </a:p>
          <a:p>
            <a:endParaRPr lang="en-US" b="1"/>
          </a:p>
          <a:p>
            <a:r>
              <a:rPr lang="en-US" b="1"/>
              <a:t>Zeek (formerly Bro)</a:t>
            </a:r>
          </a:p>
          <a:p>
            <a:pPr marL="171450" indent="-171450">
              <a:buFont typeface="Arial" panose="020B0604020202020204" pitchFamily="34" charset="0"/>
              <a:buChar char="•"/>
            </a:pPr>
            <a:r>
              <a:rPr lang="en-US" b="1"/>
              <a:t>Purpose</a:t>
            </a:r>
            <a:r>
              <a:rPr lang="en-US"/>
              <a:t>: Network traffic analysis and intrusion detection.</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Monitors ICS network protocols.</a:t>
            </a:r>
          </a:p>
          <a:p>
            <a:pPr marL="628650" lvl="1" indent="-171450">
              <a:buFont typeface="Arial" panose="020B0604020202020204" pitchFamily="34" charset="0"/>
              <a:buChar char="•"/>
            </a:pPr>
            <a:r>
              <a:rPr lang="en-US"/>
              <a:t>Provides detailed logs of user activities and network flows.</a:t>
            </a:r>
          </a:p>
          <a:p>
            <a:endParaRPr lang="en-US" b="1"/>
          </a:p>
          <a:p>
            <a:r>
              <a:rPr lang="en-US" b="1"/>
              <a:t>SolarWinds NPM</a:t>
            </a:r>
          </a:p>
          <a:p>
            <a:pPr marL="171450" indent="-171450">
              <a:buFont typeface="Arial" panose="020B0604020202020204" pitchFamily="34" charset="0"/>
              <a:buChar char="•"/>
            </a:pPr>
            <a:r>
              <a:rPr lang="en-US" b="1"/>
              <a:t>Purpose</a:t>
            </a:r>
            <a:r>
              <a:rPr lang="en-US"/>
              <a:t>: Network performance monitoring for IT and OT environments.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Tracks network device status and performance metrics.</a:t>
            </a:r>
          </a:p>
          <a:p>
            <a:pPr marL="628650" lvl="1" indent="-171450">
              <a:buFont typeface="Arial" panose="020B0604020202020204" pitchFamily="34" charset="0"/>
              <a:buChar char="•"/>
            </a:pPr>
            <a:r>
              <a:rPr lang="en-US"/>
              <a:t>Alerts on unusual traffic or device behavior.</a:t>
            </a:r>
          </a:p>
          <a:p>
            <a:pPr marL="0" indent="0">
              <a:buFont typeface="Arial" panose="020B0604020202020204" pitchFamily="34" charset="0"/>
              <a:buNone/>
            </a:pPr>
            <a:endParaRPr lang="en-US" b="0" i="0">
              <a:solidFill>
                <a:srgbClr val="001D35"/>
              </a:solidFill>
              <a:effectLst/>
              <a:latin typeface="Google Sans"/>
            </a:endParaRPr>
          </a:p>
          <a:p>
            <a:pPr marL="0" indent="0">
              <a:buFont typeface="Arial" panose="020B0604020202020204" pitchFamily="34" charset="0"/>
              <a:buNone/>
            </a:pPr>
            <a:r>
              <a:rPr lang="en-US" b="0" i="0">
                <a:solidFill>
                  <a:srgbClr val="001D35"/>
                </a:solidFill>
                <a:effectLst/>
                <a:latin typeface="Google Sans"/>
              </a:rPr>
              <a:t>Additional Resources for SolarWinds compromise:  </a:t>
            </a:r>
            <a:r>
              <a:rPr lang="en-US">
                <a:hlinkClick r:id="rId3"/>
              </a:rPr>
              <a:t>SolarWinds Software Compromise in Industrial Environments</a:t>
            </a:r>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7F49A690-7058-076F-AA62-01AB54F1BB54}"/>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0D522D34-8317-3DE3-D9CA-1632D33FA439}"/>
              </a:ext>
            </a:extLst>
          </p:cNvPr>
          <p:cNvSpPr>
            <a:spLocks noGrp="1"/>
          </p:cNvSpPr>
          <p:nvPr>
            <p:ph type="sldNum" sz="quarter" idx="5"/>
          </p:nvPr>
        </p:nvSpPr>
        <p:spPr/>
        <p:txBody>
          <a:bodyPr/>
          <a:lstStyle/>
          <a:p>
            <a:fld id="{352683B9-BE6E-4598-85C0-E9020C903FF0}" type="slidenum">
              <a:rPr lang="en-US" smtClean="0"/>
              <a:pPr/>
              <a:t>42</a:t>
            </a:fld>
            <a:endParaRPr lang="en-US"/>
          </a:p>
        </p:txBody>
      </p:sp>
    </p:spTree>
    <p:extLst>
      <p:ext uri="{BB962C8B-B14F-4D97-AF65-F5344CB8AC3E}">
        <p14:creationId xmlns:p14="http://schemas.microsoft.com/office/powerpoint/2010/main" val="8262451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4C6CF-5770-92C1-A85C-A2060CD884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B5973C-0741-5DA4-E5AD-F6197848C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FC5561-FFB4-B58B-A69E-27454140C51D}"/>
              </a:ext>
            </a:extLst>
          </p:cNvPr>
          <p:cNvSpPr>
            <a:spLocks noGrp="1"/>
          </p:cNvSpPr>
          <p:nvPr>
            <p:ph type="body" idx="1"/>
          </p:nvPr>
        </p:nvSpPr>
        <p:spPr/>
        <p:txBody>
          <a:bodyPr/>
          <a:lstStyle/>
          <a:p>
            <a:r>
              <a:rPr lang="en-US" b="1"/>
              <a:t>SIEM Platforms</a:t>
            </a:r>
          </a:p>
          <a:p>
            <a:pPr marL="171450" indent="-171450">
              <a:buFont typeface="Arial" panose="020B0604020202020204" pitchFamily="34" charset="0"/>
              <a:buChar char="•"/>
            </a:pPr>
            <a:r>
              <a:rPr lang="en-US" b="1"/>
              <a:t>Examples</a:t>
            </a:r>
            <a:r>
              <a:rPr lang="en-US"/>
              <a:t>: Splunk, </a:t>
            </a:r>
            <a:r>
              <a:rPr lang="en-US" err="1"/>
              <a:t>QRadar</a:t>
            </a:r>
            <a:r>
              <a:rPr lang="en-US"/>
              <a:t>, Elastic SIEM, ArcSight.</a:t>
            </a:r>
          </a:p>
          <a:p>
            <a:pPr marL="171450" indent="-171450">
              <a:buFont typeface="Arial" panose="020B0604020202020204" pitchFamily="34" charset="0"/>
              <a:buChar char="•"/>
            </a:pPr>
            <a:r>
              <a:rPr lang="en-US" b="1"/>
              <a:t>Purpose</a:t>
            </a:r>
            <a:r>
              <a:rPr lang="en-US"/>
              <a:t>: Centralized log collection, analysis, and alerting.</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Tracks user logins, command executions, and configuration changes.</a:t>
            </a:r>
          </a:p>
          <a:p>
            <a:pPr marL="628650" lvl="1" indent="-171450">
              <a:buFont typeface="Arial" panose="020B0604020202020204" pitchFamily="34" charset="0"/>
              <a:buChar char="•"/>
            </a:pPr>
            <a:r>
              <a:rPr lang="en-US"/>
              <a:t>Detects suspicious patterns, such as unauthorized access.</a:t>
            </a:r>
          </a:p>
          <a:p>
            <a:pPr marL="628650" lvl="1" indent="-171450">
              <a:buFont typeface="Arial" panose="020B0604020202020204" pitchFamily="34" charset="0"/>
              <a:buChar char="•"/>
            </a:pPr>
            <a:r>
              <a:rPr lang="en-US"/>
              <a:t>Provides compliance reporting.</a:t>
            </a:r>
          </a:p>
          <a:p>
            <a:endParaRPr lang="en-US" b="1"/>
          </a:p>
          <a:p>
            <a:r>
              <a:rPr lang="en-US" b="1"/>
              <a:t>Windows Event Logs and Linux Audit Logs</a:t>
            </a:r>
          </a:p>
          <a:p>
            <a:pPr marL="171450" indent="-171450">
              <a:buFont typeface="Arial" panose="020B0604020202020204" pitchFamily="34" charset="0"/>
              <a:buChar char="•"/>
            </a:pPr>
            <a:r>
              <a:rPr lang="en-US" b="1"/>
              <a:t>Purpose</a:t>
            </a:r>
            <a:r>
              <a:rPr lang="en-US"/>
              <a:t>: Native tools for user and process activity monitoring.</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Monitors logins, privilege escalations, and file access.</a:t>
            </a:r>
          </a:p>
          <a:p>
            <a:pPr marL="628650" lvl="1" indent="-171450">
              <a:buFont typeface="Arial" panose="020B0604020202020204" pitchFamily="34" charset="0"/>
              <a:buChar char="•"/>
            </a:pPr>
            <a:r>
              <a:rPr lang="en-US"/>
              <a:t>Can be forwarded to centralized log servers for analysis.</a:t>
            </a:r>
          </a:p>
          <a:p>
            <a:endParaRPr lang="en-US" b="1"/>
          </a:p>
          <a:p>
            <a:r>
              <a:rPr lang="en-US" b="1"/>
              <a:t>CyberArk</a:t>
            </a:r>
          </a:p>
          <a:p>
            <a:pPr marL="171450" indent="-171450">
              <a:buFont typeface="Arial" panose="020B0604020202020204" pitchFamily="34" charset="0"/>
              <a:buChar char="•"/>
            </a:pPr>
            <a:r>
              <a:rPr lang="en-US" b="1"/>
              <a:t>Purpose</a:t>
            </a:r>
            <a:r>
              <a:rPr lang="en-US"/>
              <a:t>: Privileged access management (PAM).</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Monitors and controls privileged user actions.</a:t>
            </a:r>
          </a:p>
          <a:p>
            <a:pPr marL="628650" lvl="1" indent="-171450">
              <a:buFont typeface="Arial" panose="020B0604020202020204" pitchFamily="34" charset="0"/>
              <a:buChar char="•"/>
            </a:pPr>
            <a:r>
              <a:rPr lang="en-US"/>
              <a:t>Provides session recording and audit trails.</a:t>
            </a:r>
          </a:p>
          <a:p>
            <a:endParaRPr lang="en-US" b="1"/>
          </a:p>
          <a:p>
            <a:r>
              <a:rPr lang="en-US" b="1" err="1"/>
              <a:t>ObserveIT</a:t>
            </a:r>
            <a:r>
              <a:rPr lang="en-US" b="1"/>
              <a:t> (by Proofpoint)</a:t>
            </a:r>
          </a:p>
          <a:p>
            <a:pPr marL="171450" indent="-171450">
              <a:buFont typeface="Arial" panose="020B0604020202020204" pitchFamily="34" charset="0"/>
              <a:buChar char="•"/>
            </a:pPr>
            <a:r>
              <a:rPr lang="en-US" b="1"/>
              <a:t>Purpose</a:t>
            </a:r>
            <a:r>
              <a:rPr lang="en-US"/>
              <a:t>: Insider threat detection and user activity monitoring.</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Tracks user actions across endpoints.</a:t>
            </a:r>
          </a:p>
          <a:p>
            <a:pPr marL="628650" lvl="1" indent="-171450">
              <a:buFont typeface="Arial" panose="020B0604020202020204" pitchFamily="34" charset="0"/>
              <a:buChar char="•"/>
            </a:pPr>
            <a:r>
              <a:rPr lang="en-US"/>
              <a:t>Provides detailed session recordings for forensic investigations.</a:t>
            </a:r>
          </a:p>
          <a:p>
            <a:endParaRPr lang="en-US" b="1"/>
          </a:p>
          <a:p>
            <a:r>
              <a:rPr lang="en-US" b="1" err="1"/>
              <a:t>SentryOne</a:t>
            </a:r>
            <a:r>
              <a:rPr lang="en-US" b="1"/>
              <a:t> SQL Sentry</a:t>
            </a:r>
          </a:p>
          <a:p>
            <a:pPr marL="171450" indent="-171450">
              <a:buFont typeface="Arial" panose="020B0604020202020204" pitchFamily="34" charset="0"/>
              <a:buChar char="•"/>
            </a:pPr>
            <a:r>
              <a:rPr lang="en-US" b="1"/>
              <a:t>Purpose</a:t>
            </a:r>
            <a:r>
              <a:rPr lang="en-US"/>
              <a:t>: Database monitoring for industrial systems.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Tracks database access and query performance.</a:t>
            </a:r>
          </a:p>
          <a:p>
            <a:pPr marL="628650" lvl="1" indent="-171450">
              <a:buFont typeface="Arial" panose="020B0604020202020204" pitchFamily="34" charset="0"/>
              <a:buChar char="•"/>
            </a:pPr>
            <a:r>
              <a:rPr lang="en-US"/>
              <a:t>Alerts on unusual database activity.</a:t>
            </a:r>
          </a:p>
          <a:p>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DCC13EBC-8205-770B-E870-C4B9CA49A13B}"/>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4E3493E1-833E-F1FC-464C-C3FAC646831B}"/>
              </a:ext>
            </a:extLst>
          </p:cNvPr>
          <p:cNvSpPr>
            <a:spLocks noGrp="1"/>
          </p:cNvSpPr>
          <p:nvPr>
            <p:ph type="sldNum" sz="quarter" idx="5"/>
          </p:nvPr>
        </p:nvSpPr>
        <p:spPr/>
        <p:txBody>
          <a:bodyPr/>
          <a:lstStyle/>
          <a:p>
            <a:fld id="{352683B9-BE6E-4598-85C0-E9020C903FF0}" type="slidenum">
              <a:rPr lang="en-US" smtClean="0"/>
              <a:pPr/>
              <a:t>43</a:t>
            </a:fld>
            <a:endParaRPr lang="en-US"/>
          </a:p>
        </p:txBody>
      </p:sp>
    </p:spTree>
    <p:extLst>
      <p:ext uri="{BB962C8B-B14F-4D97-AF65-F5344CB8AC3E}">
        <p14:creationId xmlns:p14="http://schemas.microsoft.com/office/powerpoint/2010/main" val="2249372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967D3-B720-2563-3FB6-5A1A2482E2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EFE945-F8D4-2130-0DF4-646ED73387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C5C2C5-1FC3-3D4D-D1FF-B29D0D9880B1}"/>
              </a:ext>
            </a:extLst>
          </p:cNvPr>
          <p:cNvSpPr>
            <a:spLocks noGrp="1"/>
          </p:cNvSpPr>
          <p:nvPr>
            <p:ph type="body" idx="1"/>
          </p:nvPr>
        </p:nvSpPr>
        <p:spPr/>
        <p:txBody>
          <a:bodyPr/>
          <a:lstStyle/>
          <a:p>
            <a:r>
              <a:rPr lang="en-US" b="1" dirty="0"/>
              <a:t>Sysmon (System Monitor)</a:t>
            </a:r>
          </a:p>
          <a:p>
            <a:pPr marL="171450" indent="-171450">
              <a:buFont typeface="Arial" panose="020B0604020202020204" pitchFamily="34" charset="0"/>
              <a:buChar char="•"/>
            </a:pPr>
            <a:r>
              <a:rPr lang="en-US" b="1" dirty="0"/>
              <a:t>Purpose</a:t>
            </a:r>
            <a:r>
              <a:rPr lang="en-US" dirty="0"/>
              <a:t>: Advanced system activity monitoring on Windows.</a:t>
            </a:r>
          </a:p>
          <a:p>
            <a:pPr marL="171450" indent="-171450">
              <a:buFont typeface="Arial" panose="020B0604020202020204" pitchFamily="34" charset="0"/>
              <a:buChar char="•"/>
            </a:pPr>
            <a:r>
              <a:rPr lang="en-US" b="1" dirty="0"/>
              <a:t>Key Features</a:t>
            </a:r>
            <a:r>
              <a:rPr lang="en-US" dirty="0"/>
              <a:t>:</a:t>
            </a:r>
          </a:p>
          <a:p>
            <a:pPr marL="628650" lvl="1" indent="-171450">
              <a:buFont typeface="Arial" panose="020B0604020202020204" pitchFamily="34" charset="0"/>
              <a:buChar char="•"/>
            </a:pPr>
            <a:r>
              <a:rPr lang="en-US" dirty="0"/>
              <a:t>Logs process creation, network connections, and file modifications.</a:t>
            </a:r>
          </a:p>
          <a:p>
            <a:pPr marL="628650" lvl="1" indent="-171450">
              <a:buFont typeface="Arial" panose="020B0604020202020204" pitchFamily="34" charset="0"/>
              <a:buChar char="•"/>
            </a:pPr>
            <a:r>
              <a:rPr lang="en-US" dirty="0"/>
              <a:t>Useful for detecting malware or unauthorized actions.</a:t>
            </a:r>
          </a:p>
          <a:p>
            <a:endParaRPr lang="en-US" b="1" dirty="0"/>
          </a:p>
          <a:p>
            <a:r>
              <a:rPr lang="en-US" b="1" dirty="0"/>
              <a:t>SCADA-Specific Tools</a:t>
            </a:r>
          </a:p>
          <a:p>
            <a:pPr marL="171450" indent="-171450">
              <a:buFont typeface="Arial" panose="020B0604020202020204" pitchFamily="34" charset="0"/>
              <a:buChar char="•"/>
            </a:pPr>
            <a:r>
              <a:rPr lang="en-US" dirty="0"/>
              <a:t>Most SCADA systems (e.g., GE iFIX, Siemens WinCC) include built-in process monitoring.</a:t>
            </a:r>
          </a:p>
          <a:p>
            <a:pPr marL="171450" indent="-171450">
              <a:buFont typeface="Arial" panose="020B0604020202020204" pitchFamily="34" charset="0"/>
              <a:buChar char="•"/>
            </a:pPr>
            <a:r>
              <a:rPr lang="en-US" b="1" dirty="0"/>
              <a:t>Key Features</a:t>
            </a:r>
            <a:r>
              <a:rPr lang="en-US" dirty="0"/>
              <a:t>:</a:t>
            </a:r>
          </a:p>
          <a:p>
            <a:pPr marL="628650" lvl="1" indent="-171450">
              <a:buFont typeface="Arial" panose="020B0604020202020204" pitchFamily="34" charset="0"/>
              <a:buChar char="•"/>
            </a:pPr>
            <a:r>
              <a:rPr lang="en-US" dirty="0"/>
              <a:t>Logs operator actions and process changes.</a:t>
            </a:r>
          </a:p>
          <a:p>
            <a:pPr marL="628650" lvl="1" indent="-171450">
              <a:buFont typeface="Arial" panose="020B0604020202020204" pitchFamily="34" charset="0"/>
              <a:buChar char="•"/>
            </a:pPr>
            <a:r>
              <a:rPr lang="en-US" dirty="0"/>
              <a:t>Provides real-time dashboards for process visualization.</a:t>
            </a:r>
          </a:p>
          <a:p>
            <a:endParaRPr lang="en-US" b="1" dirty="0"/>
          </a:p>
          <a:p>
            <a:r>
              <a:rPr lang="en-US" b="1" dirty="0"/>
              <a:t>PRTG Network Monitor</a:t>
            </a:r>
          </a:p>
          <a:p>
            <a:pPr marL="171450" indent="-171450">
              <a:buFont typeface="Arial" panose="020B0604020202020204" pitchFamily="34" charset="0"/>
              <a:buChar char="•"/>
            </a:pPr>
            <a:r>
              <a:rPr lang="en-US" b="1" dirty="0"/>
              <a:t>Purpose</a:t>
            </a:r>
            <a:r>
              <a:rPr lang="en-US" dirty="0"/>
              <a:t>: Comprehensive IT/OT monitoring tool.</a:t>
            </a:r>
          </a:p>
          <a:p>
            <a:pPr marL="171450" indent="-171450">
              <a:buFont typeface="Arial" panose="020B0604020202020204" pitchFamily="34" charset="0"/>
              <a:buChar char="•"/>
            </a:pPr>
            <a:r>
              <a:rPr lang="en-US" b="1" dirty="0"/>
              <a:t>Key Features</a:t>
            </a:r>
            <a:r>
              <a:rPr lang="en-US" dirty="0"/>
              <a:t>:</a:t>
            </a:r>
          </a:p>
          <a:p>
            <a:pPr marL="628650" lvl="1" indent="-171450">
              <a:buFont typeface="Arial" panose="020B0604020202020204" pitchFamily="34" charset="0"/>
              <a:buChar char="•"/>
            </a:pPr>
            <a:r>
              <a:rPr lang="en-US" dirty="0"/>
              <a:t>Monitors system processes, network devices, and applications.</a:t>
            </a:r>
          </a:p>
          <a:p>
            <a:pPr marL="628650" lvl="1" indent="-171450">
              <a:buFont typeface="Arial" panose="020B0604020202020204" pitchFamily="34" charset="0"/>
              <a:buChar char="•"/>
            </a:pPr>
            <a:r>
              <a:rPr lang="en-US" dirty="0"/>
              <a:t>Alerts on performance issues or unauthorized changes.</a:t>
            </a:r>
          </a:p>
          <a:p>
            <a:endParaRPr lang="en-US" b="0" i="0" dirty="0">
              <a:solidFill>
                <a:srgbClr val="001D35"/>
              </a:solidFill>
              <a:effectLst/>
              <a:latin typeface="Google Sans"/>
            </a:endParaRPr>
          </a:p>
        </p:txBody>
      </p:sp>
      <p:sp>
        <p:nvSpPr>
          <p:cNvPr id="4" name="Date Placeholder 3">
            <a:extLst>
              <a:ext uri="{FF2B5EF4-FFF2-40B4-BE49-F238E27FC236}">
                <a16:creationId xmlns:a16="http://schemas.microsoft.com/office/drawing/2014/main" id="{4BFC5510-F166-F8BF-8515-D2E7FBAF9180}"/>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8D3390BD-9D8B-CDDF-B654-A31AABD3A694}"/>
              </a:ext>
            </a:extLst>
          </p:cNvPr>
          <p:cNvSpPr>
            <a:spLocks noGrp="1"/>
          </p:cNvSpPr>
          <p:nvPr>
            <p:ph type="sldNum" sz="quarter" idx="5"/>
          </p:nvPr>
        </p:nvSpPr>
        <p:spPr/>
        <p:txBody>
          <a:bodyPr/>
          <a:lstStyle/>
          <a:p>
            <a:fld id="{352683B9-BE6E-4598-85C0-E9020C903FF0}" type="slidenum">
              <a:rPr lang="en-US" smtClean="0"/>
              <a:pPr/>
              <a:t>44</a:t>
            </a:fld>
            <a:endParaRPr lang="en-US"/>
          </a:p>
        </p:txBody>
      </p:sp>
    </p:spTree>
    <p:extLst>
      <p:ext uri="{BB962C8B-B14F-4D97-AF65-F5344CB8AC3E}">
        <p14:creationId xmlns:p14="http://schemas.microsoft.com/office/powerpoint/2010/main" val="22926574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4AA4E-6518-8C50-78D3-43937C3D58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D8D14-7C88-4A0B-DDC1-E6F7C89F87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0B0708-1965-BB76-6F2E-386C7803E660}"/>
              </a:ext>
            </a:extLst>
          </p:cNvPr>
          <p:cNvSpPr>
            <a:spLocks noGrp="1"/>
          </p:cNvSpPr>
          <p:nvPr>
            <p:ph type="body" idx="1"/>
          </p:nvPr>
        </p:nvSpPr>
        <p:spPr/>
        <p:txBody>
          <a:bodyPr/>
          <a:lstStyle/>
          <a:p>
            <a:r>
              <a:rPr lang="en-US" b="1"/>
              <a:t>CrowdStrike Falcon</a:t>
            </a:r>
          </a:p>
          <a:p>
            <a:pPr marL="171450" indent="-171450">
              <a:buFont typeface="Arial" panose="020B0604020202020204" pitchFamily="34" charset="0"/>
              <a:buChar char="•"/>
            </a:pPr>
            <a:r>
              <a:rPr lang="en-US" b="1"/>
              <a:t>Purpose</a:t>
            </a:r>
            <a:r>
              <a:rPr lang="en-US"/>
              <a:t>: Endpoint detection and response (EDR) for ICS workstations.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Monitors file changes and process activities.</a:t>
            </a:r>
          </a:p>
          <a:p>
            <a:pPr marL="628650" lvl="1" indent="-171450">
              <a:buFont typeface="Arial" panose="020B0604020202020204" pitchFamily="34" charset="0"/>
              <a:buChar char="•"/>
            </a:pPr>
            <a:r>
              <a:rPr lang="en-US"/>
              <a:t>Detects malware and suspicious user actions.</a:t>
            </a:r>
          </a:p>
          <a:p>
            <a:endParaRPr lang="en-US" b="1"/>
          </a:p>
          <a:p>
            <a:r>
              <a:rPr lang="en-US" b="1" err="1"/>
              <a:t>SentinelOne</a:t>
            </a:r>
            <a:endParaRPr lang="en-US" b="1"/>
          </a:p>
          <a:p>
            <a:pPr marL="171450" indent="-171450">
              <a:buFont typeface="Arial" panose="020B0604020202020204" pitchFamily="34" charset="0"/>
              <a:buChar char="•"/>
            </a:pPr>
            <a:r>
              <a:rPr lang="en-US" b="1"/>
              <a:t>Purpose</a:t>
            </a:r>
            <a:r>
              <a:rPr lang="en-US"/>
              <a:t>: Endpoint protection with AI-driven monitoring.</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Tracks user behavior and system processes.</a:t>
            </a:r>
          </a:p>
          <a:p>
            <a:pPr marL="628650" lvl="1" indent="-171450">
              <a:buFont typeface="Arial" panose="020B0604020202020204" pitchFamily="34" charset="0"/>
              <a:buChar char="•"/>
            </a:pPr>
            <a:r>
              <a:rPr lang="en-US"/>
              <a:t>Automatically responds to threats.</a:t>
            </a:r>
          </a:p>
          <a:p>
            <a:endParaRPr lang="en-US" b="1"/>
          </a:p>
          <a:p>
            <a:r>
              <a:rPr lang="en-US" b="1"/>
              <a:t>Symantec Endpoint Protection</a:t>
            </a:r>
          </a:p>
          <a:p>
            <a:pPr marL="171450" indent="-171450">
              <a:buFont typeface="Arial" panose="020B0604020202020204" pitchFamily="34" charset="0"/>
              <a:buChar char="•"/>
            </a:pPr>
            <a:r>
              <a:rPr lang="en-US" b="1"/>
              <a:t>Purpose</a:t>
            </a:r>
            <a:r>
              <a:rPr lang="en-US"/>
              <a:t>: Comprehensive endpoint security for ICS environments.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Monitors file, process, and registry changes.</a:t>
            </a:r>
          </a:p>
          <a:p>
            <a:pPr marL="628650" lvl="1" indent="-171450">
              <a:buFont typeface="Arial" panose="020B0604020202020204" pitchFamily="34" charset="0"/>
              <a:buChar char="•"/>
            </a:pPr>
            <a:r>
              <a:rPr lang="en-US"/>
              <a:t>Provides detailed activity logs for users.</a:t>
            </a:r>
          </a:p>
          <a:p>
            <a:pPr marL="628650" lvl="1" indent="-171450">
              <a:buFont typeface="Arial" panose="020B0604020202020204" pitchFamily="34" charset="0"/>
              <a:buChar char="•"/>
            </a:pPr>
            <a:endParaRPr lang="en-US"/>
          </a:p>
          <a:p>
            <a:r>
              <a:rPr lang="en-US" b="1"/>
              <a:t>Trend Micro Industrial Endpoint Security</a:t>
            </a:r>
          </a:p>
          <a:p>
            <a:pPr marL="171450" indent="-171450">
              <a:buFont typeface="Arial" panose="020B0604020202020204" pitchFamily="34" charset="0"/>
              <a:buChar char="•"/>
            </a:pPr>
            <a:r>
              <a:rPr lang="en-US" b="1"/>
              <a:t>Purpose</a:t>
            </a:r>
            <a:r>
              <a:rPr lang="en-US"/>
              <a:t>: Provides advanced endpoint protection specifically tailored for </a:t>
            </a:r>
            <a:r>
              <a:rPr lang="en-US" b="1"/>
              <a:t>Industrial Control Systems (ICS)</a:t>
            </a:r>
            <a:r>
              <a:rPr lang="en-US"/>
              <a:t> and </a:t>
            </a:r>
            <a:r>
              <a:rPr lang="en-US" b="1"/>
              <a:t>Operational Technology (OT)</a:t>
            </a:r>
            <a:r>
              <a:rPr lang="en-US"/>
              <a:t> environments.</a:t>
            </a:r>
          </a:p>
          <a:p>
            <a:pPr marL="171450" indent="-171450">
              <a:buFont typeface="Arial" panose="020B0604020202020204" pitchFamily="34" charset="0"/>
              <a:buChar char="•"/>
            </a:pPr>
            <a:r>
              <a:rPr lang="en-US" b="1"/>
              <a:t>Features</a:t>
            </a:r>
            <a:r>
              <a:rPr lang="en-US"/>
              <a:t>:</a:t>
            </a:r>
          </a:p>
          <a:p>
            <a:pPr marL="628650" lvl="1" indent="-171450">
              <a:buFont typeface="Arial" panose="020B0604020202020204" pitchFamily="34" charset="0"/>
              <a:buChar char="•"/>
            </a:pPr>
            <a:r>
              <a:rPr lang="en-US"/>
              <a:t>Protection against malware, ransomware, and targeted attacks.</a:t>
            </a:r>
          </a:p>
          <a:p>
            <a:pPr marL="628650" lvl="1" indent="-171450">
              <a:buFont typeface="Arial" panose="020B0604020202020204" pitchFamily="34" charset="0"/>
              <a:buChar char="•"/>
            </a:pPr>
            <a:r>
              <a:rPr lang="en-US"/>
              <a:t>Application control and device control to block unauthorized applications or devices.</a:t>
            </a:r>
          </a:p>
          <a:p>
            <a:pPr marL="628650" lvl="1" indent="-171450">
              <a:buFont typeface="Arial" panose="020B0604020202020204" pitchFamily="34" charset="0"/>
              <a:buChar char="•"/>
            </a:pPr>
            <a:r>
              <a:rPr lang="en-US"/>
              <a:t>Minimal resource impact, designed for ICS/OT systems with low processing capacity.</a:t>
            </a:r>
          </a:p>
          <a:p>
            <a:pPr marL="628650" lvl="1" indent="-171450">
              <a:buFont typeface="Arial" panose="020B0604020202020204" pitchFamily="34" charset="0"/>
              <a:buChar char="•"/>
            </a:pPr>
            <a:r>
              <a:rPr lang="en-US"/>
              <a:t>Compatibility with legacy systems common in industrial environments.</a:t>
            </a:r>
          </a:p>
          <a:p>
            <a:pPr marL="628650" lvl="1" indent="-171450">
              <a:buFont typeface="Arial" panose="020B0604020202020204" pitchFamily="34" charset="0"/>
              <a:buChar char="•"/>
            </a:pPr>
            <a:r>
              <a:rPr lang="en-US"/>
              <a:t>Centralized management for efficient deployment and monitoring.</a:t>
            </a:r>
          </a:p>
          <a:p>
            <a:endParaRPr lang="en-US" b="1"/>
          </a:p>
          <a:p>
            <a:r>
              <a:rPr lang="en-US" b="1"/>
              <a:t>Rockwell Automation Endpoint Protection</a:t>
            </a:r>
          </a:p>
          <a:p>
            <a:pPr marL="171450" indent="-171450">
              <a:buFont typeface="Arial" panose="020B0604020202020204" pitchFamily="34" charset="0"/>
              <a:buChar char="•"/>
            </a:pPr>
            <a:r>
              <a:rPr lang="en-US" b="1"/>
              <a:t>Purpose</a:t>
            </a:r>
            <a:r>
              <a:rPr lang="en-US"/>
              <a:t>: A cybersecurity solution designed to secure endpoints in </a:t>
            </a:r>
            <a:r>
              <a:rPr lang="en-US" b="1"/>
              <a:t>industrial automation systems</a:t>
            </a:r>
            <a:r>
              <a:rPr lang="en-US"/>
              <a:t>.</a:t>
            </a:r>
          </a:p>
          <a:p>
            <a:pPr marL="171450" indent="-171450">
              <a:buFont typeface="Arial" panose="020B0604020202020204" pitchFamily="34" charset="0"/>
              <a:buChar char="•"/>
            </a:pPr>
            <a:r>
              <a:rPr lang="en-US" b="1"/>
              <a:t>Features</a:t>
            </a:r>
            <a:r>
              <a:rPr lang="en-US"/>
              <a:t>:</a:t>
            </a:r>
          </a:p>
          <a:p>
            <a:pPr marL="628650" lvl="1" indent="-171450">
              <a:buFont typeface="Arial" panose="020B0604020202020204" pitchFamily="34" charset="0"/>
              <a:buChar char="•"/>
            </a:pPr>
            <a:r>
              <a:rPr lang="en-US"/>
              <a:t>Built-in protection for Rockwell Automation platforms like ControlLogix and FactoryTalk.</a:t>
            </a:r>
          </a:p>
          <a:p>
            <a:pPr marL="628650" lvl="1" indent="-171450">
              <a:buFont typeface="Arial" panose="020B0604020202020204" pitchFamily="34" charset="0"/>
              <a:buChar char="•"/>
            </a:pPr>
            <a:r>
              <a:rPr lang="en-US"/>
              <a:t>Application whitelisting to allow only approved software to run on critical systems.</a:t>
            </a:r>
          </a:p>
          <a:p>
            <a:pPr marL="628650" lvl="1" indent="-171450">
              <a:buFont typeface="Arial" panose="020B0604020202020204" pitchFamily="34" charset="0"/>
              <a:buChar char="•"/>
            </a:pPr>
            <a:r>
              <a:rPr lang="en-US"/>
              <a:t>Real-time threat detection to prevent unauthorized access and malware.</a:t>
            </a:r>
          </a:p>
          <a:p>
            <a:pPr marL="628650" lvl="1" indent="-171450">
              <a:buFont typeface="Arial" panose="020B0604020202020204" pitchFamily="34" charset="0"/>
              <a:buChar char="•"/>
            </a:pPr>
            <a:r>
              <a:rPr lang="en-US"/>
              <a:t>Integration with Rockwell’s industrial systems for seamless management and monitoring.</a:t>
            </a:r>
          </a:p>
          <a:p>
            <a:pPr marL="628650" lvl="1" indent="-171450">
              <a:buFont typeface="Arial" panose="020B0604020202020204" pitchFamily="34" charset="0"/>
              <a:buChar char="•"/>
            </a:pPr>
            <a:r>
              <a:rPr lang="en-US"/>
              <a:t>Designed to meet industrial cybersecurity standards and ensure operational integrity.</a:t>
            </a:r>
          </a:p>
          <a:p>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AEF3ED82-5BF8-6197-274D-3540A3E0F114}"/>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AF7E094E-3DB3-145D-89B6-DB8B67C3F768}"/>
              </a:ext>
            </a:extLst>
          </p:cNvPr>
          <p:cNvSpPr>
            <a:spLocks noGrp="1"/>
          </p:cNvSpPr>
          <p:nvPr>
            <p:ph type="sldNum" sz="quarter" idx="5"/>
          </p:nvPr>
        </p:nvSpPr>
        <p:spPr/>
        <p:txBody>
          <a:bodyPr/>
          <a:lstStyle/>
          <a:p>
            <a:fld id="{352683B9-BE6E-4598-85C0-E9020C903FF0}" type="slidenum">
              <a:rPr lang="en-US" smtClean="0"/>
              <a:pPr/>
              <a:t>45</a:t>
            </a:fld>
            <a:endParaRPr lang="en-US"/>
          </a:p>
        </p:txBody>
      </p:sp>
    </p:spTree>
    <p:extLst>
      <p:ext uri="{BB962C8B-B14F-4D97-AF65-F5344CB8AC3E}">
        <p14:creationId xmlns:p14="http://schemas.microsoft.com/office/powerpoint/2010/main" val="5857088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2FF4C-5560-26D9-63B9-F822221097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E269FD-06C0-537C-25CF-2F375DB3F6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80B598-3DB0-3847-D87F-923A2BBA85C0}"/>
              </a:ext>
            </a:extLst>
          </p:cNvPr>
          <p:cNvSpPr>
            <a:spLocks noGrp="1"/>
          </p:cNvSpPr>
          <p:nvPr>
            <p:ph type="body" idx="1"/>
          </p:nvPr>
        </p:nvSpPr>
        <p:spPr/>
        <p:txBody>
          <a:bodyPr/>
          <a:lstStyle/>
          <a:p>
            <a:r>
              <a:rPr lang="en-US" b="0" i="0">
                <a:solidFill>
                  <a:srgbClr val="001D35"/>
                </a:solidFill>
                <a:effectLst/>
                <a:latin typeface="Google Sans"/>
              </a:rPr>
              <a:t>Definition Source - ChatGPT</a:t>
            </a:r>
          </a:p>
        </p:txBody>
      </p:sp>
      <p:sp>
        <p:nvSpPr>
          <p:cNvPr id="4" name="Date Placeholder 3">
            <a:extLst>
              <a:ext uri="{FF2B5EF4-FFF2-40B4-BE49-F238E27FC236}">
                <a16:creationId xmlns:a16="http://schemas.microsoft.com/office/drawing/2014/main" id="{19525A69-D63B-0139-E330-8C3E4887B91C}"/>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57C3ACDE-7EE1-7B0C-9CA3-234846DC9DE9}"/>
              </a:ext>
            </a:extLst>
          </p:cNvPr>
          <p:cNvSpPr>
            <a:spLocks noGrp="1"/>
          </p:cNvSpPr>
          <p:nvPr>
            <p:ph type="sldNum" sz="quarter" idx="5"/>
          </p:nvPr>
        </p:nvSpPr>
        <p:spPr/>
        <p:txBody>
          <a:bodyPr/>
          <a:lstStyle/>
          <a:p>
            <a:fld id="{352683B9-BE6E-4598-85C0-E9020C903FF0}" type="slidenum">
              <a:rPr lang="en-US" smtClean="0"/>
              <a:pPr/>
              <a:t>46</a:t>
            </a:fld>
            <a:endParaRPr lang="en-US"/>
          </a:p>
        </p:txBody>
      </p:sp>
    </p:spTree>
    <p:extLst>
      <p:ext uri="{BB962C8B-B14F-4D97-AF65-F5344CB8AC3E}">
        <p14:creationId xmlns:p14="http://schemas.microsoft.com/office/powerpoint/2010/main" val="9115641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B96D1-1B81-0AC1-B591-E38C21D75F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E8C276-F01C-1FE0-D9C1-06A42EBC9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80937A-51CC-C796-1A85-47078F26E887}"/>
              </a:ext>
            </a:extLst>
          </p:cNvPr>
          <p:cNvSpPr>
            <a:spLocks noGrp="1"/>
          </p:cNvSpPr>
          <p:nvPr>
            <p:ph type="body" idx="1"/>
          </p:nvPr>
        </p:nvSpPr>
        <p:spPr/>
        <p:txBody>
          <a:bodyPr/>
          <a:lstStyle/>
          <a:p>
            <a:r>
              <a:rPr lang="en-US" b="1"/>
              <a:t>Real-Time Monitoring</a:t>
            </a:r>
            <a:r>
              <a:rPr lang="en-US"/>
              <a:t>: Tools for real-time analysis of processes, network activity, and file system changes.</a:t>
            </a:r>
          </a:p>
          <a:p>
            <a:endParaRPr lang="en-US" b="1"/>
          </a:p>
          <a:p>
            <a:r>
              <a:rPr lang="en-US" b="1"/>
              <a:t>Malware Detection</a:t>
            </a:r>
            <a:r>
              <a:rPr lang="en-US"/>
              <a:t>: Detect suspicious processes, hidden services, or anomalous behaviors indicative of compromise.</a:t>
            </a:r>
          </a:p>
          <a:p>
            <a:endParaRPr lang="en-US" b="1"/>
          </a:p>
          <a:p>
            <a:r>
              <a:rPr lang="en-US" b="1"/>
              <a:t>Forensic Analysis</a:t>
            </a:r>
            <a:r>
              <a:rPr lang="en-US"/>
              <a:t>: Gather evidence for investigations, including logs of user activity or system changes.</a:t>
            </a:r>
          </a:p>
          <a:p>
            <a:endParaRPr lang="en-US" b="1"/>
          </a:p>
          <a:p>
            <a:r>
              <a:rPr lang="en-US" b="1"/>
              <a:t>Lightweight and Portable</a:t>
            </a:r>
            <a:r>
              <a:rPr lang="en-US"/>
              <a:t>: Tools are portable and run without installation, minimizing their impact on critical systems.</a:t>
            </a:r>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F2E205DA-BEBA-D1A9-D942-E7BC54E47D4B}"/>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1DE19020-F008-E85D-4268-1D6FDCCB7A2D}"/>
              </a:ext>
            </a:extLst>
          </p:cNvPr>
          <p:cNvSpPr>
            <a:spLocks noGrp="1"/>
          </p:cNvSpPr>
          <p:nvPr>
            <p:ph type="sldNum" sz="quarter" idx="5"/>
          </p:nvPr>
        </p:nvSpPr>
        <p:spPr/>
        <p:txBody>
          <a:bodyPr/>
          <a:lstStyle/>
          <a:p>
            <a:fld id="{352683B9-BE6E-4598-85C0-E9020C903FF0}" type="slidenum">
              <a:rPr lang="en-US" smtClean="0"/>
              <a:pPr/>
              <a:t>47</a:t>
            </a:fld>
            <a:endParaRPr lang="en-US"/>
          </a:p>
        </p:txBody>
      </p:sp>
    </p:spTree>
    <p:extLst>
      <p:ext uri="{BB962C8B-B14F-4D97-AF65-F5344CB8AC3E}">
        <p14:creationId xmlns:p14="http://schemas.microsoft.com/office/powerpoint/2010/main" val="40414714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DAAFB-1D71-5DF0-347D-EA49ED1C8E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C36B10-A249-5230-6083-CD53A0898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8CE3B-70BD-1EDE-6ACD-85D61A183E73}"/>
              </a:ext>
            </a:extLst>
          </p:cNvPr>
          <p:cNvSpPr>
            <a:spLocks noGrp="1"/>
          </p:cNvSpPr>
          <p:nvPr>
            <p:ph type="body" idx="1"/>
          </p:nvPr>
        </p:nvSpPr>
        <p:spPr/>
        <p:txBody>
          <a:bodyPr/>
          <a:lstStyle/>
          <a:p>
            <a:r>
              <a:rPr lang="en-US" b="1"/>
              <a:t>Process Explorer</a:t>
            </a:r>
          </a:p>
          <a:p>
            <a:pPr marL="171450" indent="-171450">
              <a:buFont typeface="Arial" panose="020B0604020202020204" pitchFamily="34" charset="0"/>
              <a:buChar char="•"/>
            </a:pPr>
            <a:r>
              <a:rPr lang="en-US" b="1"/>
              <a:t>Purpose</a:t>
            </a:r>
            <a:r>
              <a:rPr lang="en-US"/>
              <a:t>: Monitors running processes in real-time, providing detailed insights.</a:t>
            </a:r>
          </a:p>
          <a:p>
            <a:pPr marL="171450" indent="-171450">
              <a:buFont typeface="Arial" panose="020B0604020202020204" pitchFamily="34" charset="0"/>
              <a:buChar char="•"/>
            </a:pPr>
            <a:r>
              <a:rPr lang="en-US" b="1"/>
              <a:t>Use in ICS</a:t>
            </a:r>
            <a:r>
              <a:rPr lang="en-US"/>
              <a:t>:</a:t>
            </a:r>
          </a:p>
          <a:p>
            <a:pPr marL="628650" lvl="1" indent="-171450">
              <a:buFont typeface="Arial" panose="020B0604020202020204" pitchFamily="34" charset="0"/>
              <a:buChar char="•"/>
            </a:pPr>
            <a:r>
              <a:rPr lang="en-US"/>
              <a:t>Detect malicious or unauthorized processes on SCADA servers or workstations.</a:t>
            </a:r>
          </a:p>
          <a:p>
            <a:pPr marL="628650" lvl="1" indent="-171450">
              <a:buFont typeface="Arial" panose="020B0604020202020204" pitchFamily="34" charset="0"/>
              <a:buChar char="•"/>
            </a:pPr>
            <a:r>
              <a:rPr lang="en-US"/>
              <a:t>Identify processes consuming excessive resources, which may indicate malware.</a:t>
            </a:r>
          </a:p>
          <a:p>
            <a:pPr marL="628650" lvl="1" indent="-171450">
              <a:buFont typeface="Arial" panose="020B0604020202020204" pitchFamily="34" charset="0"/>
              <a:buChar char="•"/>
            </a:pPr>
            <a:r>
              <a:rPr lang="en-US"/>
              <a:t>Inspect process attributes, such as loaded DLLs, memory usage, and parent-child relationships.</a:t>
            </a:r>
          </a:p>
          <a:p>
            <a:pPr marL="171450" indent="-171450">
              <a:buFont typeface="Arial" panose="020B0604020202020204" pitchFamily="34" charset="0"/>
              <a:buChar char="•"/>
            </a:pPr>
            <a:r>
              <a:rPr lang="en-US" b="1"/>
              <a:t>Example</a:t>
            </a:r>
            <a:r>
              <a:rPr lang="en-US"/>
              <a:t>: Use to detect malware masquerading as legitimate ICS applications.</a:t>
            </a:r>
          </a:p>
          <a:p>
            <a:endParaRPr lang="en-US" b="1"/>
          </a:p>
          <a:p>
            <a:r>
              <a:rPr lang="en-US" b="1"/>
              <a:t>Process Monitor (</a:t>
            </a:r>
            <a:r>
              <a:rPr lang="en-US" b="1" err="1"/>
              <a:t>ProcMon</a:t>
            </a:r>
            <a:r>
              <a:rPr lang="en-US" b="1"/>
              <a:t>)</a:t>
            </a:r>
          </a:p>
          <a:p>
            <a:pPr>
              <a:buFont typeface="Arial" panose="020B0604020202020204" pitchFamily="34" charset="0"/>
              <a:buChar char="•"/>
            </a:pPr>
            <a:r>
              <a:rPr lang="en-US" b="1"/>
              <a:t>Purpose</a:t>
            </a:r>
            <a:r>
              <a:rPr lang="en-US"/>
              <a:t>: Tracks file system, registry, and network activity in real-time.</a:t>
            </a:r>
          </a:p>
          <a:p>
            <a:pPr>
              <a:buFont typeface="Arial" panose="020B0604020202020204" pitchFamily="34" charset="0"/>
              <a:buChar char="•"/>
            </a:pPr>
            <a:r>
              <a:rPr lang="en-US" b="1"/>
              <a:t>Use in ICS</a:t>
            </a:r>
            <a:r>
              <a:rPr lang="en-US"/>
              <a:t>:</a:t>
            </a:r>
          </a:p>
          <a:p>
            <a:pPr marL="742950" lvl="1" indent="-285750">
              <a:buFont typeface="Arial" panose="020B0604020202020204" pitchFamily="34" charset="0"/>
              <a:buChar char="•"/>
            </a:pPr>
            <a:r>
              <a:rPr lang="en-US"/>
              <a:t>Detect unauthorized file modifications, such as tampering with ICS configuration files.</a:t>
            </a:r>
          </a:p>
          <a:p>
            <a:pPr marL="742950" lvl="1" indent="-285750">
              <a:buFont typeface="Arial" panose="020B0604020202020204" pitchFamily="34" charset="0"/>
              <a:buChar char="•"/>
            </a:pPr>
            <a:r>
              <a:rPr lang="en-US"/>
              <a:t>Monitor registry changes to identify malware persistence mechanisms.</a:t>
            </a:r>
          </a:p>
          <a:p>
            <a:pPr marL="742950" lvl="1" indent="-285750">
              <a:buFont typeface="Arial" panose="020B0604020202020204" pitchFamily="34" charset="0"/>
              <a:buChar char="•"/>
            </a:pPr>
            <a:r>
              <a:rPr lang="en-US"/>
              <a:t>Identify suspicious file access patterns, such as ransomware encrypting files.</a:t>
            </a:r>
          </a:p>
          <a:p>
            <a:pPr>
              <a:buFont typeface="Arial" panose="020B0604020202020204" pitchFamily="34" charset="0"/>
              <a:buChar char="•"/>
            </a:pPr>
            <a:r>
              <a:rPr lang="en-US" b="1"/>
              <a:t>Example</a:t>
            </a:r>
            <a:r>
              <a:rPr lang="en-US"/>
              <a:t>: Track changes made to a critical SCADA configuration file to verify integrity.</a:t>
            </a:r>
          </a:p>
          <a:p>
            <a:endParaRPr lang="en-US" b="1"/>
          </a:p>
          <a:p>
            <a:r>
              <a:rPr lang="en-US" b="1"/>
              <a:t>Autoruns</a:t>
            </a:r>
          </a:p>
          <a:p>
            <a:pPr marL="171450" indent="-171450">
              <a:buFont typeface="Arial" panose="020B0604020202020204" pitchFamily="34" charset="0"/>
              <a:buChar char="•"/>
            </a:pPr>
            <a:r>
              <a:rPr lang="en-US" b="1"/>
              <a:t>Purpose</a:t>
            </a:r>
            <a:r>
              <a:rPr lang="en-US"/>
              <a:t>: Identifies programs configured to run at startup or during system boot.</a:t>
            </a:r>
          </a:p>
          <a:p>
            <a:pPr marL="171450" indent="-171450">
              <a:buFont typeface="Arial" panose="020B0604020202020204" pitchFamily="34" charset="0"/>
              <a:buChar char="•"/>
            </a:pPr>
            <a:r>
              <a:rPr lang="en-US" b="1"/>
              <a:t>Use in ICS</a:t>
            </a:r>
            <a:r>
              <a:rPr lang="en-US"/>
              <a:t>:</a:t>
            </a:r>
          </a:p>
          <a:p>
            <a:pPr marL="628650" lvl="1" indent="-171450">
              <a:buFont typeface="Arial" panose="020B0604020202020204" pitchFamily="34" charset="0"/>
              <a:buChar char="•"/>
            </a:pPr>
            <a:r>
              <a:rPr lang="en-US"/>
              <a:t>Detect unauthorized applications or malware persisting on engineering workstations or SCADA servers.</a:t>
            </a:r>
          </a:p>
          <a:p>
            <a:pPr marL="628650" lvl="1" indent="-171450">
              <a:buFont typeface="Arial" panose="020B0604020202020204" pitchFamily="34" charset="0"/>
              <a:buChar char="•"/>
            </a:pPr>
            <a:r>
              <a:rPr lang="en-US"/>
              <a:t>Analyze </a:t>
            </a:r>
            <a:r>
              <a:rPr lang="en-US" err="1"/>
              <a:t>autostart</a:t>
            </a:r>
            <a:r>
              <a:rPr lang="en-US"/>
              <a:t> entries, such as services, scheduled tasks, or drivers.</a:t>
            </a:r>
          </a:p>
          <a:p>
            <a:pPr marL="171450" indent="-171450">
              <a:buFont typeface="Arial" panose="020B0604020202020204" pitchFamily="34" charset="0"/>
              <a:buChar char="•"/>
            </a:pPr>
            <a:r>
              <a:rPr lang="en-US" b="1"/>
              <a:t>Example</a:t>
            </a:r>
            <a:r>
              <a:rPr lang="en-US"/>
              <a:t>: Identify a rogue service configured to start automatically in an ICS environment.</a:t>
            </a:r>
          </a:p>
          <a:p>
            <a:endParaRPr lang="en-US" b="1"/>
          </a:p>
          <a:p>
            <a:r>
              <a:rPr lang="en-US" b="1" err="1"/>
              <a:t>TCPView</a:t>
            </a:r>
            <a:endParaRPr lang="en-US" b="1"/>
          </a:p>
          <a:p>
            <a:pPr marL="171450" indent="-171450">
              <a:buFont typeface="Arial" panose="020B0604020202020204" pitchFamily="34" charset="0"/>
              <a:buChar char="•"/>
            </a:pPr>
            <a:r>
              <a:rPr lang="en-US" b="1"/>
              <a:t>Purpose</a:t>
            </a:r>
            <a:r>
              <a:rPr lang="en-US"/>
              <a:t>: Displays detailed information about active TCP and UDP network connections.</a:t>
            </a:r>
          </a:p>
          <a:p>
            <a:pPr marL="171450" indent="-171450">
              <a:buFont typeface="Arial" panose="020B0604020202020204" pitchFamily="34" charset="0"/>
              <a:buChar char="•"/>
            </a:pPr>
            <a:r>
              <a:rPr lang="en-US" b="1"/>
              <a:t>Use in ICS</a:t>
            </a:r>
            <a:r>
              <a:rPr lang="en-US"/>
              <a:t>:</a:t>
            </a:r>
          </a:p>
          <a:p>
            <a:pPr marL="628650" lvl="1" indent="-171450">
              <a:buFont typeface="Arial" panose="020B0604020202020204" pitchFamily="34" charset="0"/>
              <a:buChar char="•"/>
            </a:pPr>
            <a:r>
              <a:rPr lang="en-US"/>
              <a:t>Identify unauthorized network communications between ICS devices or external systems.</a:t>
            </a:r>
          </a:p>
          <a:p>
            <a:pPr marL="628650" lvl="1" indent="-171450">
              <a:buFont typeface="Arial" panose="020B0604020202020204" pitchFamily="34" charset="0"/>
              <a:buChar char="•"/>
            </a:pPr>
            <a:r>
              <a:rPr lang="en-US"/>
              <a:t>Detect connections to known malicious IPs or command-and-control servers.</a:t>
            </a:r>
          </a:p>
          <a:p>
            <a:pPr marL="628650" lvl="1" indent="-171450">
              <a:buFont typeface="Arial" panose="020B0604020202020204" pitchFamily="34" charset="0"/>
              <a:buChar char="•"/>
            </a:pPr>
            <a:r>
              <a:rPr lang="en-US"/>
              <a:t>Monitor suspicious activity on ICS-specific ports (e.g., Modbus/TCP or DNP3).</a:t>
            </a:r>
          </a:p>
          <a:p>
            <a:pPr marL="171450" indent="-171450">
              <a:buFont typeface="Arial" panose="020B0604020202020204" pitchFamily="34" charset="0"/>
              <a:buChar char="•"/>
            </a:pPr>
            <a:r>
              <a:rPr lang="en-US" b="1"/>
              <a:t>Example</a:t>
            </a:r>
            <a:r>
              <a:rPr lang="en-US"/>
              <a:t>: Spot unexpected outbound traffic from a SCADA server to a foreign IP.</a:t>
            </a:r>
          </a:p>
          <a:p>
            <a:endParaRPr lang="en-US" b="1"/>
          </a:p>
          <a:p>
            <a:r>
              <a:rPr lang="en-US" b="1"/>
              <a:t>Sysmon (System Monitor)</a:t>
            </a:r>
          </a:p>
          <a:p>
            <a:pPr marL="171450" indent="-171450">
              <a:buFont typeface="Arial" panose="020B0604020202020204" pitchFamily="34" charset="0"/>
              <a:buChar char="•"/>
            </a:pPr>
            <a:r>
              <a:rPr lang="en-US" b="1"/>
              <a:t>Purpose</a:t>
            </a:r>
            <a:r>
              <a:rPr lang="en-US"/>
              <a:t>: Provides detailed event logs for processes, file changes, network activity, and more.</a:t>
            </a:r>
          </a:p>
          <a:p>
            <a:pPr marL="171450" indent="-171450">
              <a:buFont typeface="Arial" panose="020B0604020202020204" pitchFamily="34" charset="0"/>
              <a:buChar char="•"/>
            </a:pPr>
            <a:r>
              <a:rPr lang="en-US" b="1"/>
              <a:t>Use in ICS</a:t>
            </a:r>
            <a:r>
              <a:rPr lang="en-US"/>
              <a:t>:</a:t>
            </a:r>
          </a:p>
          <a:p>
            <a:pPr marL="628650" lvl="1" indent="-171450">
              <a:buFont typeface="Arial" panose="020B0604020202020204" pitchFamily="34" charset="0"/>
              <a:buChar char="•"/>
            </a:pPr>
            <a:r>
              <a:rPr lang="en-US"/>
              <a:t>Detect advanced threats by monitoring specific event types (e.g., process creation, file modification).</a:t>
            </a:r>
          </a:p>
          <a:p>
            <a:pPr marL="628650" lvl="1" indent="-171450">
              <a:buFont typeface="Arial" panose="020B0604020202020204" pitchFamily="34" charset="0"/>
              <a:buChar char="•"/>
            </a:pPr>
            <a:r>
              <a:rPr lang="en-US"/>
              <a:t>Correlate Sysmon logs with SIEM or threat intelligence systems to identify suspicious behavior.</a:t>
            </a:r>
          </a:p>
          <a:p>
            <a:pPr marL="171450" indent="-171450">
              <a:buFont typeface="Arial" panose="020B0604020202020204" pitchFamily="34" charset="0"/>
              <a:buChar char="•"/>
            </a:pPr>
            <a:r>
              <a:rPr lang="en-US" b="1"/>
              <a:t>Example</a:t>
            </a:r>
            <a:r>
              <a:rPr lang="en-US"/>
              <a:t>: Monitor an unauthorized user executing PowerShell scripts on an HMI workstation.</a:t>
            </a:r>
          </a:p>
          <a:p>
            <a:endParaRPr lang="en-US" b="1"/>
          </a:p>
          <a:p>
            <a:r>
              <a:rPr lang="en-US" b="1" err="1"/>
              <a:t>PsTools</a:t>
            </a:r>
            <a:endParaRPr lang="en-US" b="1"/>
          </a:p>
          <a:p>
            <a:pPr marL="171450" indent="-171450">
              <a:buFont typeface="Arial" panose="020B0604020202020204" pitchFamily="34" charset="0"/>
              <a:buChar char="•"/>
            </a:pPr>
            <a:r>
              <a:rPr lang="en-US" b="1"/>
              <a:t>Purpose</a:t>
            </a:r>
            <a:r>
              <a:rPr lang="en-US"/>
              <a:t>: A set of tools for managing and monitoring remote systems.</a:t>
            </a:r>
          </a:p>
          <a:p>
            <a:pPr marL="171450" indent="-171450">
              <a:buFont typeface="Arial" panose="020B0604020202020204" pitchFamily="34" charset="0"/>
              <a:buChar char="•"/>
            </a:pPr>
            <a:r>
              <a:rPr lang="en-US" b="1"/>
              <a:t>Key Tools</a:t>
            </a:r>
            <a:r>
              <a:rPr lang="en-US"/>
              <a:t>:</a:t>
            </a:r>
          </a:p>
          <a:p>
            <a:pPr marL="628650" lvl="1" indent="-171450">
              <a:buFont typeface="Arial" panose="020B0604020202020204" pitchFamily="34" charset="0"/>
              <a:buChar char="•"/>
            </a:pPr>
            <a:r>
              <a:rPr lang="en-US" b="1" err="1"/>
              <a:t>PsExec</a:t>
            </a:r>
            <a:r>
              <a:rPr lang="en-US"/>
              <a:t>: Execute commands remotely, useful for investigating systems without physical access.</a:t>
            </a:r>
          </a:p>
          <a:p>
            <a:pPr marL="628650" lvl="1" indent="-171450">
              <a:buFont typeface="Arial" panose="020B0604020202020204" pitchFamily="34" charset="0"/>
              <a:buChar char="•"/>
            </a:pPr>
            <a:r>
              <a:rPr lang="en-US" b="1" err="1"/>
              <a:t>PsList</a:t>
            </a:r>
            <a:r>
              <a:rPr lang="en-US"/>
              <a:t>: Display information about processes running on a remote system.</a:t>
            </a:r>
          </a:p>
          <a:p>
            <a:pPr marL="628650" lvl="1" indent="-171450">
              <a:buFont typeface="Arial" panose="020B0604020202020204" pitchFamily="34" charset="0"/>
              <a:buChar char="•"/>
            </a:pPr>
            <a:r>
              <a:rPr lang="en-US" b="1" err="1"/>
              <a:t>PsKill</a:t>
            </a:r>
            <a:r>
              <a:rPr lang="en-US"/>
              <a:t>: Terminate suspicious processes remotely.</a:t>
            </a:r>
          </a:p>
          <a:p>
            <a:pPr marL="171450" indent="-171450">
              <a:buFont typeface="Arial" panose="020B0604020202020204" pitchFamily="34" charset="0"/>
              <a:buChar char="•"/>
            </a:pPr>
            <a:r>
              <a:rPr lang="en-US" b="1"/>
              <a:t>Use in ICS</a:t>
            </a:r>
            <a:r>
              <a:rPr lang="en-US"/>
              <a:t>:</a:t>
            </a:r>
          </a:p>
          <a:p>
            <a:pPr marL="628650" lvl="1" indent="-171450">
              <a:buFont typeface="Arial" panose="020B0604020202020204" pitchFamily="34" charset="0"/>
              <a:buChar char="•"/>
            </a:pPr>
            <a:r>
              <a:rPr lang="en-US"/>
              <a:t>Perform remote diagnostics on systems within an OT network.</a:t>
            </a:r>
          </a:p>
          <a:p>
            <a:pPr marL="628650" lvl="1" indent="-171450">
              <a:buFont typeface="Arial" panose="020B0604020202020204" pitchFamily="34" charset="0"/>
              <a:buChar char="•"/>
            </a:pPr>
            <a:r>
              <a:rPr lang="en-US"/>
              <a:t>Investigate processes on systems that may not allow direct access due to security restrictions.</a:t>
            </a:r>
          </a:p>
          <a:p>
            <a:pPr marL="171450" indent="-171450">
              <a:buFont typeface="Arial" panose="020B0604020202020204" pitchFamily="34" charset="0"/>
              <a:buChar char="•"/>
            </a:pPr>
            <a:r>
              <a:rPr lang="en-US" b="1"/>
              <a:t>Example</a:t>
            </a:r>
            <a:r>
              <a:rPr lang="en-US"/>
              <a:t>: Use </a:t>
            </a:r>
            <a:r>
              <a:rPr lang="en-US" err="1"/>
              <a:t>PsList</a:t>
            </a:r>
            <a:r>
              <a:rPr lang="en-US"/>
              <a:t> to inspect processes running on a remote PLC management server.</a:t>
            </a:r>
          </a:p>
          <a:p>
            <a:endParaRPr lang="en-US" b="1"/>
          </a:p>
          <a:p>
            <a:r>
              <a:rPr lang="en-US" b="1"/>
              <a:t>Disk Usage (Du)</a:t>
            </a:r>
          </a:p>
          <a:p>
            <a:pPr>
              <a:buFont typeface="Arial" panose="020B0604020202020204" pitchFamily="34" charset="0"/>
              <a:buChar char="•"/>
            </a:pPr>
            <a:r>
              <a:rPr lang="en-US" b="1"/>
              <a:t>Purpose</a:t>
            </a:r>
            <a:r>
              <a:rPr lang="en-US"/>
              <a:t>: Analyzes disk usage and identifies large or hidden files.</a:t>
            </a:r>
          </a:p>
          <a:p>
            <a:pPr>
              <a:buFont typeface="Arial" panose="020B0604020202020204" pitchFamily="34" charset="0"/>
              <a:buChar char="•"/>
            </a:pPr>
            <a:r>
              <a:rPr lang="en-US" b="1"/>
              <a:t>Use in ICS</a:t>
            </a:r>
            <a:r>
              <a:rPr lang="en-US"/>
              <a:t>:</a:t>
            </a:r>
          </a:p>
          <a:p>
            <a:pPr marL="742950" lvl="1" indent="-285750">
              <a:buFont typeface="Arial" panose="020B0604020202020204" pitchFamily="34" charset="0"/>
              <a:buChar char="•"/>
            </a:pPr>
            <a:r>
              <a:rPr lang="en-US"/>
              <a:t>Detect hidden files or directories created by malware on SCADA servers.</a:t>
            </a:r>
          </a:p>
          <a:p>
            <a:pPr marL="742950" lvl="1" indent="-285750">
              <a:buFont typeface="Arial" panose="020B0604020202020204" pitchFamily="34" charset="0"/>
              <a:buChar char="•"/>
            </a:pPr>
            <a:r>
              <a:rPr lang="en-US"/>
              <a:t>Monitor disk usage trends on critical systems to prevent outages or resource exhaustion.</a:t>
            </a:r>
          </a:p>
          <a:p>
            <a:pPr>
              <a:buFont typeface="Arial" panose="020B0604020202020204" pitchFamily="34" charset="0"/>
              <a:buChar char="•"/>
            </a:pPr>
            <a:r>
              <a:rPr lang="en-US" b="1"/>
              <a:t>Example</a:t>
            </a:r>
            <a:r>
              <a:rPr lang="en-US"/>
              <a:t>: Identify a hidden directory used by malware to store exfiltrated data.</a:t>
            </a:r>
          </a:p>
          <a:p>
            <a:endParaRPr lang="en-US" b="1"/>
          </a:p>
          <a:p>
            <a:r>
              <a:rPr lang="en-US" b="1" err="1"/>
              <a:t>BgInfo</a:t>
            </a:r>
            <a:endParaRPr lang="en-US" b="1"/>
          </a:p>
          <a:p>
            <a:pPr marL="171450" indent="-171450">
              <a:buFont typeface="Arial" panose="020B0604020202020204" pitchFamily="34" charset="0"/>
              <a:buChar char="•"/>
            </a:pPr>
            <a:r>
              <a:rPr lang="en-US" b="1"/>
              <a:t>Purpose</a:t>
            </a:r>
            <a:r>
              <a:rPr lang="en-US"/>
              <a:t>: Displays critical system information on the desktop background.</a:t>
            </a:r>
          </a:p>
          <a:p>
            <a:pPr marL="171450" indent="-171450">
              <a:buFont typeface="Arial" panose="020B0604020202020204" pitchFamily="34" charset="0"/>
              <a:buChar char="•"/>
            </a:pPr>
            <a:r>
              <a:rPr lang="en-US" b="1"/>
              <a:t>Use in ICS</a:t>
            </a:r>
            <a:r>
              <a:rPr lang="en-US"/>
              <a:t>:</a:t>
            </a:r>
          </a:p>
          <a:p>
            <a:pPr marL="628650" lvl="1" indent="-171450">
              <a:buFont typeface="Arial" panose="020B0604020202020204" pitchFamily="34" charset="0"/>
              <a:buChar char="•"/>
            </a:pPr>
            <a:r>
              <a:rPr lang="en-US"/>
              <a:t>Provide at-a-glance visibility into system details, such as hostname, IP address, and uptime.</a:t>
            </a:r>
          </a:p>
          <a:p>
            <a:pPr marL="171450" indent="-171450">
              <a:buFont typeface="Arial" panose="020B0604020202020204" pitchFamily="34" charset="0"/>
              <a:buChar char="•"/>
            </a:pPr>
            <a:r>
              <a:rPr lang="en-US" b="1"/>
              <a:t>Example</a:t>
            </a:r>
            <a:r>
              <a:rPr lang="en-US"/>
              <a:t>: Use in environments where quick identification of system information is essential during incidents.</a:t>
            </a:r>
          </a:p>
          <a:p>
            <a:endParaRPr lang="en-US" b="1"/>
          </a:p>
          <a:p>
            <a:r>
              <a:rPr lang="en-US" b="1" err="1"/>
              <a:t>SigCheck</a:t>
            </a:r>
            <a:endParaRPr lang="en-US" b="1"/>
          </a:p>
          <a:p>
            <a:pPr marL="171450" indent="-171450">
              <a:buFont typeface="Arial" panose="020B0604020202020204" pitchFamily="34" charset="0"/>
              <a:buChar char="•"/>
            </a:pPr>
            <a:r>
              <a:rPr lang="en-US" b="1"/>
              <a:t>Purpose</a:t>
            </a:r>
            <a:r>
              <a:rPr lang="en-US"/>
              <a:t>: Verifies the digital signatures of files to check their integrity and authenticity.</a:t>
            </a:r>
          </a:p>
          <a:p>
            <a:pPr marL="171450" indent="-171450">
              <a:buFont typeface="Arial" panose="020B0604020202020204" pitchFamily="34" charset="0"/>
              <a:buChar char="•"/>
            </a:pPr>
            <a:r>
              <a:rPr lang="en-US" b="1"/>
              <a:t>Use in ICS</a:t>
            </a:r>
            <a:r>
              <a:rPr lang="en-US"/>
              <a:t>:</a:t>
            </a:r>
          </a:p>
          <a:p>
            <a:pPr marL="628650" lvl="1" indent="-171450">
              <a:buFont typeface="Arial" panose="020B0604020202020204" pitchFamily="34" charset="0"/>
              <a:buChar char="•"/>
            </a:pPr>
            <a:r>
              <a:rPr lang="en-US"/>
              <a:t>Identify unsigned or maliciously tampered files on engineering workstations.</a:t>
            </a:r>
          </a:p>
          <a:p>
            <a:pPr marL="171450" indent="-171450">
              <a:buFont typeface="Arial" panose="020B0604020202020204" pitchFamily="34" charset="0"/>
              <a:buChar char="•"/>
            </a:pPr>
            <a:r>
              <a:rPr lang="en-US" b="1"/>
              <a:t>Example</a:t>
            </a:r>
            <a:r>
              <a:rPr lang="en-US"/>
              <a:t>: Verify that all critical ICS software components are digitally signed and untampered.</a:t>
            </a:r>
          </a:p>
          <a:p>
            <a:endParaRPr lang="en-US" b="1"/>
          </a:p>
          <a:p>
            <a:r>
              <a:rPr lang="en-US" b="1" err="1"/>
              <a:t>AccessChk</a:t>
            </a:r>
            <a:endParaRPr lang="en-US" b="1"/>
          </a:p>
          <a:p>
            <a:pPr marL="171450" indent="-171450">
              <a:buFont typeface="Arial" panose="020B0604020202020204" pitchFamily="34" charset="0"/>
              <a:buChar char="•"/>
            </a:pPr>
            <a:r>
              <a:rPr lang="en-US" b="1"/>
              <a:t>Purpose</a:t>
            </a:r>
            <a:r>
              <a:rPr lang="en-US"/>
              <a:t>: Analyzes file system, registry, and service permissions.</a:t>
            </a:r>
          </a:p>
          <a:p>
            <a:pPr marL="171450" indent="-171450">
              <a:buFont typeface="Arial" panose="020B0604020202020204" pitchFamily="34" charset="0"/>
              <a:buChar char="•"/>
            </a:pPr>
            <a:r>
              <a:rPr lang="en-US" b="1"/>
              <a:t>Use in ICS</a:t>
            </a:r>
            <a:r>
              <a:rPr lang="en-US"/>
              <a:t>:</a:t>
            </a:r>
          </a:p>
          <a:p>
            <a:pPr marL="628650" lvl="1" indent="-171450">
              <a:buFont typeface="Arial" panose="020B0604020202020204" pitchFamily="34" charset="0"/>
              <a:buChar char="•"/>
            </a:pPr>
            <a:r>
              <a:rPr lang="en-US"/>
              <a:t>Detect improper permissions that could allow unauthorized changes to critical ICS files or services.</a:t>
            </a:r>
          </a:p>
          <a:p>
            <a:pPr marL="171450" indent="-171450">
              <a:buFont typeface="Arial" panose="020B0604020202020204" pitchFamily="34" charset="0"/>
              <a:buChar char="•"/>
            </a:pPr>
            <a:r>
              <a:rPr lang="en-US" b="1"/>
              <a:t>Example</a:t>
            </a:r>
            <a:r>
              <a:rPr lang="en-US"/>
              <a:t>: Check if unauthorized users have access to SCADA configuration files.</a:t>
            </a:r>
          </a:p>
          <a:p>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E68AFED5-EB1B-F37B-8AEB-7CDC9F614D37}"/>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EA552364-F803-3A22-A45F-686E9106F4CF}"/>
              </a:ext>
            </a:extLst>
          </p:cNvPr>
          <p:cNvSpPr>
            <a:spLocks noGrp="1"/>
          </p:cNvSpPr>
          <p:nvPr>
            <p:ph type="sldNum" sz="quarter" idx="5"/>
          </p:nvPr>
        </p:nvSpPr>
        <p:spPr/>
        <p:txBody>
          <a:bodyPr/>
          <a:lstStyle/>
          <a:p>
            <a:fld id="{352683B9-BE6E-4598-85C0-E9020C903FF0}" type="slidenum">
              <a:rPr lang="en-US" smtClean="0"/>
              <a:pPr/>
              <a:t>48</a:t>
            </a:fld>
            <a:endParaRPr lang="en-US"/>
          </a:p>
        </p:txBody>
      </p:sp>
    </p:spTree>
    <p:extLst>
      <p:ext uri="{BB962C8B-B14F-4D97-AF65-F5344CB8AC3E}">
        <p14:creationId xmlns:p14="http://schemas.microsoft.com/office/powerpoint/2010/main" val="42810810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44D15-95D3-4A88-3A98-12BEE7443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257E13-891D-E09C-37E3-181C6634D5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A4B7F-D342-A425-9265-716426854126}"/>
              </a:ext>
            </a:extLst>
          </p:cNvPr>
          <p:cNvSpPr>
            <a:spLocks noGrp="1"/>
          </p:cNvSpPr>
          <p:nvPr>
            <p:ph type="body" idx="1"/>
          </p:nvPr>
        </p:nvSpPr>
        <p:spPr/>
        <p:txBody>
          <a:bodyPr/>
          <a:lstStyle/>
          <a:p>
            <a:r>
              <a:rPr lang="en-US" b="1"/>
              <a:t>Nozomi Networks</a:t>
            </a:r>
          </a:p>
          <a:p>
            <a:pPr marL="171450" indent="-171450">
              <a:buFont typeface="Arial" panose="020B0604020202020204" pitchFamily="34" charset="0"/>
              <a:buChar char="•"/>
            </a:pPr>
            <a:r>
              <a:rPr lang="en-US" b="1"/>
              <a:t>Purpose</a:t>
            </a:r>
            <a:r>
              <a:rPr lang="en-US"/>
              <a:t>: ICS/SCADA network monitoring and threat detection.</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Real-time visibility into operational technology (OT) networks.</a:t>
            </a:r>
          </a:p>
          <a:p>
            <a:pPr marL="628650" lvl="1" indent="-171450">
              <a:buFont typeface="Arial" panose="020B0604020202020204" pitchFamily="34" charset="0"/>
              <a:buChar char="•"/>
            </a:pPr>
            <a:r>
              <a:rPr lang="en-US"/>
              <a:t>Behavioral analysis of ICS devices and processes.</a:t>
            </a:r>
          </a:p>
          <a:p>
            <a:pPr marL="628650" lvl="1" indent="-171450">
              <a:buFont typeface="Arial" panose="020B0604020202020204" pitchFamily="34" charset="0"/>
              <a:buChar char="•"/>
            </a:pPr>
            <a:r>
              <a:rPr lang="en-US"/>
              <a:t>Integration with SIEMs for centralized analysis.</a:t>
            </a:r>
          </a:p>
          <a:p>
            <a:endParaRPr lang="en-US" b="1"/>
          </a:p>
          <a:p>
            <a:r>
              <a:rPr lang="en-US" b="1" err="1"/>
              <a:t>Claroty</a:t>
            </a:r>
            <a:endParaRPr lang="en-US" b="1"/>
          </a:p>
          <a:p>
            <a:pPr marL="171450" indent="-171450">
              <a:buFont typeface="Arial" panose="020B0604020202020204" pitchFamily="34" charset="0"/>
              <a:buChar char="•"/>
            </a:pPr>
            <a:r>
              <a:rPr lang="en-US" b="1"/>
              <a:t>Purpose</a:t>
            </a:r>
            <a:r>
              <a:rPr lang="en-US"/>
              <a:t>: Security for OT and industrial environments.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Asset discovery and continuous monitoring.</a:t>
            </a:r>
          </a:p>
          <a:p>
            <a:pPr marL="628650" lvl="1" indent="-171450">
              <a:buFont typeface="Arial" panose="020B0604020202020204" pitchFamily="34" charset="0"/>
              <a:buChar char="•"/>
            </a:pPr>
            <a:r>
              <a:rPr lang="en-US"/>
              <a:t>Anomaly detection using behavior analytics.</a:t>
            </a:r>
          </a:p>
          <a:p>
            <a:pPr marL="628650" lvl="1" indent="-171450">
              <a:buFont typeface="Arial" panose="020B0604020202020204" pitchFamily="34" charset="0"/>
              <a:buChar char="•"/>
            </a:pPr>
            <a:r>
              <a:rPr lang="en-US"/>
              <a:t>Integration with IT and OT security platforms.</a:t>
            </a:r>
          </a:p>
          <a:p>
            <a:endParaRPr lang="en-US" b="1"/>
          </a:p>
          <a:p>
            <a:r>
              <a:rPr lang="en-US" b="1"/>
              <a:t>Dragos</a:t>
            </a:r>
          </a:p>
          <a:p>
            <a:pPr marL="171450" indent="-171450">
              <a:buFont typeface="Arial" panose="020B0604020202020204" pitchFamily="34" charset="0"/>
              <a:buChar char="•"/>
            </a:pPr>
            <a:r>
              <a:rPr lang="en-US" b="1"/>
              <a:t>Purpose</a:t>
            </a:r>
            <a:r>
              <a:rPr lang="en-US"/>
              <a:t>: Industrial cybersecurity and threat detection.</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Monitors ICS-specific protocols (e.g., Modbus, DNP3).</a:t>
            </a:r>
          </a:p>
          <a:p>
            <a:pPr marL="628650" lvl="1" indent="-171450">
              <a:buFont typeface="Arial" panose="020B0604020202020204" pitchFamily="34" charset="0"/>
              <a:buChar char="•"/>
            </a:pPr>
            <a:r>
              <a:rPr lang="en-US"/>
              <a:t>Provides threat intelligence specific to OT.</a:t>
            </a:r>
          </a:p>
          <a:p>
            <a:pPr marL="628650" lvl="1" indent="-171450">
              <a:buFont typeface="Arial" panose="020B0604020202020204" pitchFamily="34" charset="0"/>
              <a:buChar char="•"/>
            </a:pPr>
            <a:r>
              <a:rPr lang="en-US"/>
              <a:t>Incident response and forensic tools for industrial networks.</a:t>
            </a:r>
          </a:p>
          <a:p>
            <a:pPr marL="628650" marR="0" lvl="1"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t>Excellent asset identification and discovery capabilities.</a:t>
            </a:r>
          </a:p>
          <a:p>
            <a:endParaRPr lang="en-US" b="1"/>
          </a:p>
          <a:p>
            <a:r>
              <a:rPr lang="en-US" b="1" err="1"/>
              <a:t>Tenable.ot</a:t>
            </a:r>
            <a:endParaRPr lang="en-US" b="1"/>
          </a:p>
          <a:p>
            <a:pPr marL="171450" indent="-171450">
              <a:buFont typeface="Arial" panose="020B0604020202020204" pitchFamily="34" charset="0"/>
              <a:buChar char="•"/>
            </a:pPr>
            <a:r>
              <a:rPr lang="en-US" b="1"/>
              <a:t>Purpose</a:t>
            </a:r>
            <a:r>
              <a:rPr lang="en-US"/>
              <a:t>: Vulnerability management for OT environments.</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Passive monitoring of OT traffic and devices.</a:t>
            </a:r>
          </a:p>
          <a:p>
            <a:pPr marL="628650" lvl="1" indent="-171450">
              <a:buFont typeface="Arial" panose="020B0604020202020204" pitchFamily="34" charset="0"/>
              <a:buChar char="•"/>
            </a:pPr>
            <a:r>
              <a:rPr lang="en-US"/>
              <a:t>Detects configuration changes and unauthorized access.</a:t>
            </a:r>
          </a:p>
          <a:p>
            <a:pPr marL="628650" lvl="1" indent="-171450">
              <a:buFont typeface="Arial" panose="020B0604020202020204" pitchFamily="34" charset="0"/>
              <a:buChar char="•"/>
            </a:pPr>
            <a:r>
              <a:rPr lang="en-US"/>
              <a:t>Risk assessment for ICS components.</a:t>
            </a:r>
          </a:p>
          <a:p>
            <a:endParaRPr lang="en-US" b="1"/>
          </a:p>
          <a:p>
            <a:r>
              <a:rPr lang="en-US" b="1" err="1"/>
              <a:t>Indegy</a:t>
            </a:r>
            <a:r>
              <a:rPr lang="en-US" b="1"/>
              <a:t> (Acquired by Tenable)</a:t>
            </a:r>
          </a:p>
          <a:p>
            <a:pPr marL="171450" indent="-171450">
              <a:buFont typeface="Arial" panose="020B0604020202020204" pitchFamily="34" charset="0"/>
              <a:buChar char="•"/>
            </a:pPr>
            <a:r>
              <a:rPr lang="en-US" b="1"/>
              <a:t>Purpose</a:t>
            </a:r>
            <a:r>
              <a:rPr lang="en-US"/>
              <a:t>: Industrial process monitoring and security.</a:t>
            </a:r>
          </a:p>
          <a:p>
            <a:pPr marL="171450" indent="-171450">
              <a:buFont typeface="Arial" panose="020B0604020202020204" pitchFamily="34" charset="0"/>
              <a:buChar char="•"/>
            </a:pPr>
            <a:r>
              <a:rPr lang="en-US" b="1"/>
              <a:t>Key Features</a:t>
            </a:r>
            <a:r>
              <a:rPr lang="en-US"/>
              <a:t>:</a:t>
            </a:r>
          </a:p>
          <a:p>
            <a:pPr marL="628650" lvl="1" indent="-171450">
              <a:buFont typeface="Arial" panose="020B0604020202020204" pitchFamily="34" charset="0"/>
              <a:buChar char="•"/>
            </a:pPr>
            <a:r>
              <a:rPr lang="en-US"/>
              <a:t>Tracks user actions on industrial systems.</a:t>
            </a:r>
          </a:p>
          <a:p>
            <a:pPr marL="628650" lvl="1" indent="-171450">
              <a:buFont typeface="Arial" panose="020B0604020202020204" pitchFamily="34" charset="0"/>
              <a:buChar char="•"/>
            </a:pPr>
            <a:r>
              <a:rPr lang="en-US"/>
              <a:t>Detects configuration changes and unauthorized activities.</a:t>
            </a:r>
          </a:p>
          <a:p>
            <a:pPr marL="0" indent="0">
              <a:buFont typeface="Arial" panose="020B0604020202020204" pitchFamily="34" charset="0"/>
              <a:buNone/>
            </a:pPr>
            <a:endParaRPr lang="en-US" b="0" i="0">
              <a:solidFill>
                <a:srgbClr val="001D35"/>
              </a:solidFill>
              <a:effectLst/>
              <a:latin typeface="Google Sans"/>
            </a:endParaRPr>
          </a:p>
        </p:txBody>
      </p:sp>
      <p:sp>
        <p:nvSpPr>
          <p:cNvPr id="4" name="Date Placeholder 3">
            <a:extLst>
              <a:ext uri="{FF2B5EF4-FFF2-40B4-BE49-F238E27FC236}">
                <a16:creationId xmlns:a16="http://schemas.microsoft.com/office/drawing/2014/main" id="{166FD358-E79E-4127-3B72-7BA8CAF5E30D}"/>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4FA2E9C0-7539-04F6-B4E4-FD0E1690BED1}"/>
              </a:ext>
            </a:extLst>
          </p:cNvPr>
          <p:cNvSpPr>
            <a:spLocks noGrp="1"/>
          </p:cNvSpPr>
          <p:nvPr>
            <p:ph type="sldNum" sz="quarter" idx="5"/>
          </p:nvPr>
        </p:nvSpPr>
        <p:spPr/>
        <p:txBody>
          <a:bodyPr/>
          <a:lstStyle/>
          <a:p>
            <a:fld id="{352683B9-BE6E-4598-85C0-E9020C903FF0}" type="slidenum">
              <a:rPr lang="en-US" smtClean="0"/>
              <a:pPr/>
              <a:t>49</a:t>
            </a:fld>
            <a:endParaRPr lang="en-US"/>
          </a:p>
        </p:txBody>
      </p:sp>
    </p:spTree>
    <p:extLst>
      <p:ext uri="{BB962C8B-B14F-4D97-AF65-F5344CB8AC3E}">
        <p14:creationId xmlns:p14="http://schemas.microsoft.com/office/powerpoint/2010/main" val="1373181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00B59-E2A2-701B-7CE5-25B8B61A3E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95FDE7-903A-FD7E-49CB-00AF8E9287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84C794-B2BB-7CD4-FED4-E16D1A3CA355}"/>
              </a:ext>
            </a:extLst>
          </p:cNvPr>
          <p:cNvSpPr>
            <a:spLocks noGrp="1"/>
          </p:cNvSpPr>
          <p:nvPr>
            <p:ph type="body" idx="1"/>
          </p:nvPr>
        </p:nvSpPr>
        <p:spPr/>
        <p:txBody>
          <a:bodyPr/>
          <a:lstStyle/>
          <a:p>
            <a:pPr>
              <a:buFont typeface="Arial" panose="020B0604020202020204" pitchFamily="34" charset="0"/>
              <a:buNone/>
            </a:pPr>
            <a:r>
              <a:rPr lang="en-US"/>
              <a:t>Events are typically benign occurrences, such as a security log indicating a user had more than 3 failed login attempts on their workstation.  An event like this can easily be remedied by contacting the employee and resetting their password, if necessary.  </a:t>
            </a:r>
          </a:p>
          <a:p>
            <a:pPr>
              <a:buFont typeface="Arial" panose="020B0604020202020204" pitchFamily="34" charset="0"/>
              <a:buNone/>
            </a:pPr>
            <a:endParaRPr lang="en-US"/>
          </a:p>
          <a:p>
            <a:pPr>
              <a:buFont typeface="Arial" panose="020B0604020202020204" pitchFamily="34" charset="0"/>
              <a:buNone/>
            </a:pPr>
            <a:r>
              <a:rPr lang="en-US"/>
              <a:t>An incident is the occurrence of some type of malicious or malignant activity, including overt human action (like a DOS attack or phishing attempts) and natural disasters, specifically those that disrupt network or physical operations.  </a:t>
            </a:r>
          </a:p>
          <a:p>
            <a:endParaRPr lang="en-US"/>
          </a:p>
        </p:txBody>
      </p:sp>
      <p:sp>
        <p:nvSpPr>
          <p:cNvPr id="4" name="Date Placeholder 3">
            <a:extLst>
              <a:ext uri="{FF2B5EF4-FFF2-40B4-BE49-F238E27FC236}">
                <a16:creationId xmlns:a16="http://schemas.microsoft.com/office/drawing/2014/main" id="{49F6C9A5-1844-46D8-2752-9602D3D5F2A7}"/>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AAA440B1-EE52-FCB5-6265-35F784EEC8C9}"/>
              </a:ext>
            </a:extLst>
          </p:cNvPr>
          <p:cNvSpPr>
            <a:spLocks noGrp="1"/>
          </p:cNvSpPr>
          <p:nvPr>
            <p:ph type="sldNum" sz="quarter" idx="5"/>
          </p:nvPr>
        </p:nvSpPr>
        <p:spPr/>
        <p:txBody>
          <a:bodyPr/>
          <a:lstStyle/>
          <a:p>
            <a:fld id="{352683B9-BE6E-4598-85C0-E9020C903FF0}" type="slidenum">
              <a:rPr lang="en-US" smtClean="0"/>
              <a:pPr/>
              <a:t>5</a:t>
            </a:fld>
            <a:endParaRPr lang="en-US"/>
          </a:p>
        </p:txBody>
      </p:sp>
    </p:spTree>
    <p:extLst>
      <p:ext uri="{BB962C8B-B14F-4D97-AF65-F5344CB8AC3E}">
        <p14:creationId xmlns:p14="http://schemas.microsoft.com/office/powerpoint/2010/main" val="1966361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6C4AE-15A1-09B2-06AC-F3252E56D9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CD7E5-F6EB-F3CC-D610-F4C090C4CD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473878-C0DB-7CBF-96E2-DA53A5371F3E}"/>
              </a:ext>
            </a:extLst>
          </p:cNvPr>
          <p:cNvSpPr>
            <a:spLocks noGrp="1"/>
          </p:cNvSpPr>
          <p:nvPr>
            <p:ph type="body" idx="1"/>
          </p:nvPr>
        </p:nvSpPr>
        <p:spPr/>
        <p:txBody>
          <a:bodyPr/>
          <a:lstStyle/>
          <a:p>
            <a:pPr algn="l" rtl="0" fontAlgn="base">
              <a:lnSpc>
                <a:spcPts val="1200"/>
              </a:lnSpc>
              <a:buFont typeface="Arial" panose="020B0604020202020204" pitchFamily="34" charset="0"/>
              <a:buNone/>
            </a:pPr>
            <a:r>
              <a:rPr lang="en-US" sz="1800" b="1" i="0">
                <a:solidFill>
                  <a:srgbClr val="000000"/>
                </a:solidFill>
                <a:effectLst/>
                <a:latin typeface="Arial" panose="020B0604020202020204" pitchFamily="34" charset="0"/>
              </a:rPr>
              <a:t>Practical Exercise: </a:t>
            </a:r>
          </a:p>
          <a:p>
            <a:pPr algn="l" rtl="0" fontAlgn="base">
              <a:lnSpc>
                <a:spcPts val="1200"/>
              </a:lnSpc>
              <a:buFont typeface="Arial" panose="020B0604020202020204" pitchFamily="34" charset="0"/>
              <a:buNone/>
            </a:pPr>
            <a:endParaRPr lang="en-US" sz="1800" b="1" i="0">
              <a:solidFill>
                <a:srgbClr val="000000"/>
              </a:solidFill>
              <a:effectLst/>
              <a:latin typeface="Arial" panose="020B0604020202020204" pitchFamily="34" charset="0"/>
            </a:endParaRPr>
          </a:p>
          <a:p>
            <a:pPr marL="285750" indent="-285750" algn="l" rtl="0" fontAlgn="base">
              <a:lnSpc>
                <a:spcPts val="1200"/>
              </a:lnSpc>
              <a:buFont typeface="Arial" panose="020B0604020202020204" pitchFamily="34" charset="0"/>
              <a:buChar char="•"/>
            </a:pPr>
            <a:r>
              <a:rPr lang="en-US" sz="1800" b="0" i="0">
                <a:solidFill>
                  <a:srgbClr val="000000"/>
                </a:solidFill>
                <a:effectLst/>
                <a:latin typeface="Arial" panose="020B0604020202020204" pitchFamily="34" charset="0"/>
              </a:rPr>
              <a:t>Students will be given a series of potential threats using MITRE’s ICS ATT&amp;CK Matrix.  </a:t>
            </a:r>
          </a:p>
          <a:p>
            <a:pPr marL="285750" indent="-285750" algn="l" rtl="0" fontAlgn="base">
              <a:lnSpc>
                <a:spcPts val="1200"/>
              </a:lnSpc>
              <a:buFont typeface="Arial" panose="020B0604020202020204" pitchFamily="34" charset="0"/>
              <a:buChar char="•"/>
            </a:pPr>
            <a:r>
              <a:rPr lang="en-US" sz="1800" b="0" i="0">
                <a:solidFill>
                  <a:srgbClr val="000000"/>
                </a:solidFill>
                <a:effectLst/>
                <a:latin typeface="Arial" panose="020B0604020202020204" pitchFamily="34" charset="0"/>
              </a:rPr>
              <a:t>Students will be tasked with writing rules designed to generate alerts using Suricata and Elastic. </a:t>
            </a:r>
          </a:p>
          <a:p>
            <a:pPr marL="285750" indent="-285750" algn="l" rtl="0" fontAlgn="base">
              <a:lnSpc>
                <a:spcPts val="1200"/>
              </a:lnSpc>
              <a:buFont typeface="Arial" panose="020B0604020202020204" pitchFamily="34" charset="0"/>
              <a:buChar char="•"/>
            </a:pPr>
            <a:r>
              <a:rPr lang="en-US" sz="1800" b="0" i="0">
                <a:solidFill>
                  <a:srgbClr val="000000"/>
                </a:solidFill>
                <a:effectLst/>
                <a:latin typeface="Arial" panose="020B0604020202020204" pitchFamily="34" charset="0"/>
              </a:rPr>
              <a:t>Students will also need to demonstrate log analysis, how to monitor and detect suspicious processes and user activity, and how to conduct index querying using Elastic.  </a:t>
            </a:r>
          </a:p>
          <a:p>
            <a:endParaRPr lang="en-US" b="0"/>
          </a:p>
        </p:txBody>
      </p:sp>
      <p:sp>
        <p:nvSpPr>
          <p:cNvPr id="4" name="Date Placeholder 3">
            <a:extLst>
              <a:ext uri="{FF2B5EF4-FFF2-40B4-BE49-F238E27FC236}">
                <a16:creationId xmlns:a16="http://schemas.microsoft.com/office/drawing/2014/main" id="{A8FDD49A-B8FA-2B6B-9B57-C2A8969B522A}"/>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D94C5D1E-A0D0-9D15-2BC9-58F9AE50BC8C}"/>
              </a:ext>
            </a:extLst>
          </p:cNvPr>
          <p:cNvSpPr>
            <a:spLocks noGrp="1"/>
          </p:cNvSpPr>
          <p:nvPr>
            <p:ph type="sldNum" sz="quarter" idx="5"/>
          </p:nvPr>
        </p:nvSpPr>
        <p:spPr/>
        <p:txBody>
          <a:bodyPr/>
          <a:lstStyle/>
          <a:p>
            <a:fld id="{352683B9-BE6E-4598-85C0-E9020C903FF0}" type="slidenum">
              <a:rPr lang="en-US" smtClean="0"/>
              <a:pPr/>
              <a:t>50</a:t>
            </a:fld>
            <a:endParaRPr lang="en-US"/>
          </a:p>
        </p:txBody>
      </p:sp>
    </p:spTree>
    <p:extLst>
      <p:ext uri="{BB962C8B-B14F-4D97-AF65-F5344CB8AC3E}">
        <p14:creationId xmlns:p14="http://schemas.microsoft.com/office/powerpoint/2010/main" val="409032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0CED1-7FF5-0993-E673-B7985B591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9B3155-F76B-F23D-1C3A-AE9A5BB703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47CB75-A09A-519E-A6AA-D7B078C4B913}"/>
              </a:ext>
            </a:extLst>
          </p:cNvPr>
          <p:cNvSpPr>
            <a:spLocks noGrp="1"/>
          </p:cNvSpPr>
          <p:nvPr>
            <p:ph type="body" idx="1"/>
          </p:nvPr>
        </p:nvSpPr>
        <p:spPr/>
        <p:txBody>
          <a:bodyPr/>
          <a:lstStyle/>
          <a:p>
            <a:r>
              <a:rPr lang="en-US" b="1"/>
              <a:t>Types of Alerts in Intrusion Detection</a:t>
            </a:r>
          </a:p>
          <a:p>
            <a:endParaRPr lang="en-US" b="1"/>
          </a:p>
          <a:p>
            <a:pPr marL="228600" indent="-228600">
              <a:buFont typeface="+mj-lt"/>
              <a:buAutoNum type="arabicPeriod"/>
            </a:pPr>
            <a:r>
              <a:rPr lang="en-US" b="1"/>
              <a:t>Signature-Based Alerts</a:t>
            </a:r>
            <a:r>
              <a:rPr lang="en-US"/>
              <a:t>:</a:t>
            </a:r>
          </a:p>
          <a:p>
            <a:pPr marL="685800" lvl="1" indent="-228600">
              <a:buFont typeface="+mj-lt"/>
              <a:buAutoNum type="arabicPeriod"/>
            </a:pPr>
            <a:r>
              <a:rPr lang="en-US"/>
              <a:t>Triggered when activity matches a known signature or pattern of malicious behavior.</a:t>
            </a:r>
          </a:p>
          <a:p>
            <a:pPr marL="685800" lvl="1" indent="-228600">
              <a:buFont typeface="+mj-lt"/>
              <a:buAutoNum type="arabicPeriod"/>
            </a:pPr>
            <a:r>
              <a:rPr lang="en-US"/>
              <a:t>Example: Detecting a specific malware hash or exploit payload.</a:t>
            </a:r>
          </a:p>
          <a:p>
            <a:pPr marL="228600" indent="-228600">
              <a:buFont typeface="+mj-lt"/>
              <a:buAutoNum type="arabicPeriod"/>
            </a:pPr>
            <a:r>
              <a:rPr lang="en-US" b="1"/>
              <a:t>Anomaly-Based Alerts</a:t>
            </a:r>
            <a:r>
              <a:rPr lang="en-US"/>
              <a:t>:</a:t>
            </a:r>
          </a:p>
          <a:p>
            <a:pPr marL="685800" lvl="1" indent="-228600">
              <a:buFont typeface="+mj-lt"/>
              <a:buAutoNum type="arabicPeriod"/>
            </a:pPr>
            <a:r>
              <a:rPr lang="en-US"/>
              <a:t>Generated when activity deviates from established baselines or normal behavior.</a:t>
            </a:r>
          </a:p>
          <a:p>
            <a:pPr marL="685800" lvl="1" indent="-228600">
              <a:buFont typeface="+mj-lt"/>
              <a:buAutoNum type="arabicPeriod"/>
            </a:pPr>
            <a:r>
              <a:rPr lang="en-US"/>
              <a:t>Example: A sudden spike in outbound data traffic.</a:t>
            </a:r>
          </a:p>
          <a:p>
            <a:pPr marL="228600" indent="-228600">
              <a:buFont typeface="+mj-lt"/>
              <a:buAutoNum type="arabicPeriod"/>
            </a:pPr>
            <a:r>
              <a:rPr lang="en-US" b="1"/>
              <a:t>Behavioral-Based Alerts</a:t>
            </a:r>
            <a:r>
              <a:rPr lang="en-US"/>
              <a:t>:</a:t>
            </a:r>
          </a:p>
          <a:p>
            <a:pPr marL="685800" lvl="1" indent="-228600">
              <a:buFont typeface="+mj-lt"/>
              <a:buAutoNum type="arabicPeriod"/>
            </a:pPr>
            <a:r>
              <a:rPr lang="en-US"/>
              <a:t>Detected based on unusual actions or sequences of actions.</a:t>
            </a:r>
          </a:p>
          <a:p>
            <a:pPr marL="685800" lvl="1" indent="-228600">
              <a:buFont typeface="+mj-lt"/>
              <a:buAutoNum type="arabicPeriod"/>
            </a:pPr>
            <a:r>
              <a:rPr lang="en-US"/>
              <a:t>Example: Lateral movement between systems in a network.</a:t>
            </a:r>
          </a:p>
          <a:p>
            <a:pPr marL="228600" indent="-228600">
              <a:buFont typeface="+mj-lt"/>
              <a:buAutoNum type="arabicPeriod"/>
            </a:pPr>
            <a:r>
              <a:rPr lang="en-US" b="1"/>
              <a:t>Threshold-Based Alerts</a:t>
            </a:r>
            <a:r>
              <a:rPr lang="en-US"/>
              <a:t>:</a:t>
            </a:r>
          </a:p>
          <a:p>
            <a:pPr marL="685800" lvl="1" indent="-228600">
              <a:buFont typeface="+mj-lt"/>
              <a:buAutoNum type="arabicPeriod"/>
            </a:pPr>
            <a:r>
              <a:rPr lang="en-US"/>
              <a:t>Triggered when a predefined threshold is exceeded.</a:t>
            </a:r>
          </a:p>
          <a:p>
            <a:pPr marL="685800" lvl="1" indent="-228600">
              <a:buFont typeface="+mj-lt"/>
              <a:buAutoNum type="arabicPeriod"/>
            </a:pPr>
            <a:r>
              <a:rPr lang="en-US"/>
              <a:t>Example: More than 5 failed login attempts from the same IP in 10 minutes.</a:t>
            </a:r>
          </a:p>
          <a:p>
            <a:pPr marL="685800" lvl="1" indent="-228600">
              <a:buFont typeface="+mj-lt"/>
              <a:buAutoNum type="arabicPeriod"/>
            </a:pPr>
            <a:endParaRPr lang="en-US"/>
          </a:p>
          <a:p>
            <a:pPr marL="457200" lvl="1" indent="0">
              <a:buFont typeface="+mj-lt"/>
              <a:buNone/>
            </a:pPr>
            <a:endParaRPr lang="en-US"/>
          </a:p>
          <a:p>
            <a:r>
              <a:rPr lang="en-US" b="1"/>
              <a:t>Alert Lifecycle</a:t>
            </a:r>
          </a:p>
          <a:p>
            <a:endParaRPr lang="en-US" b="1"/>
          </a:p>
          <a:p>
            <a:pPr marL="228600" indent="-228600">
              <a:buFont typeface="+mj-lt"/>
              <a:buAutoNum type="arabicPeriod"/>
            </a:pPr>
            <a:r>
              <a:rPr lang="en-US" b="1"/>
              <a:t>Detection</a:t>
            </a:r>
            <a:r>
              <a:rPr lang="en-US"/>
              <a:t>:</a:t>
            </a:r>
          </a:p>
          <a:p>
            <a:pPr marL="685800" lvl="1" indent="-228600">
              <a:buFont typeface="+mj-lt"/>
              <a:buAutoNum type="arabicPeriod"/>
            </a:pPr>
            <a:r>
              <a:rPr lang="en-US"/>
              <a:t>The IDS/IPS monitors traffic or system activity and matches it against predefined rules, signatures, or baselines.</a:t>
            </a:r>
          </a:p>
          <a:p>
            <a:pPr marL="228600" indent="-228600">
              <a:buFont typeface="+mj-lt"/>
              <a:buAutoNum type="arabicPeriod"/>
            </a:pPr>
            <a:r>
              <a:rPr lang="en-US" b="1"/>
              <a:t>Alert Generation</a:t>
            </a:r>
            <a:r>
              <a:rPr lang="en-US"/>
              <a:t>:</a:t>
            </a:r>
          </a:p>
          <a:p>
            <a:pPr marL="685800" lvl="1" indent="-228600">
              <a:buFont typeface="+mj-lt"/>
              <a:buAutoNum type="arabicPeriod"/>
            </a:pPr>
            <a:r>
              <a:rPr lang="en-US"/>
              <a:t>If a match is found or an anomaly is detected, an alert is generated and logged.</a:t>
            </a:r>
          </a:p>
          <a:p>
            <a:pPr marL="228600" indent="-228600">
              <a:buFont typeface="+mj-lt"/>
              <a:buAutoNum type="arabicPeriod"/>
            </a:pPr>
            <a:r>
              <a:rPr lang="en-US" b="1"/>
              <a:t>Notification</a:t>
            </a:r>
            <a:r>
              <a:rPr lang="en-US"/>
              <a:t>:</a:t>
            </a:r>
          </a:p>
          <a:p>
            <a:pPr marL="685800" lvl="1" indent="-228600">
              <a:buFont typeface="+mj-lt"/>
              <a:buAutoNum type="arabicPeriod"/>
            </a:pPr>
            <a:r>
              <a:rPr lang="en-US"/>
              <a:t>Alerts are forwarded to security teams via dashboards, emails, SMS, or other communication channels.</a:t>
            </a:r>
          </a:p>
          <a:p>
            <a:pPr marL="228600" indent="-228600">
              <a:buFont typeface="+mj-lt"/>
              <a:buAutoNum type="arabicPeriod"/>
            </a:pPr>
            <a:r>
              <a:rPr lang="en-US" b="1"/>
              <a:t>Triage</a:t>
            </a:r>
            <a:r>
              <a:rPr lang="en-US"/>
              <a:t>:</a:t>
            </a:r>
          </a:p>
          <a:p>
            <a:pPr marL="685800" lvl="1" indent="-228600">
              <a:buFont typeface="+mj-lt"/>
              <a:buAutoNum type="arabicPeriod"/>
            </a:pPr>
            <a:r>
              <a:rPr lang="en-US"/>
              <a:t>Analysts review and prioritize the alert based on severity and context.</a:t>
            </a:r>
          </a:p>
          <a:p>
            <a:pPr marL="228600" indent="-228600">
              <a:buFont typeface="+mj-lt"/>
              <a:buAutoNum type="arabicPeriod"/>
            </a:pPr>
            <a:r>
              <a:rPr lang="en-US" b="1"/>
              <a:t>Investigation</a:t>
            </a:r>
            <a:r>
              <a:rPr lang="en-US"/>
              <a:t>:</a:t>
            </a:r>
          </a:p>
          <a:p>
            <a:pPr marL="685800" lvl="1" indent="-228600">
              <a:buFont typeface="+mj-lt"/>
              <a:buAutoNum type="arabicPeriod"/>
            </a:pPr>
            <a:r>
              <a:rPr lang="en-US"/>
              <a:t>Detailed analysis is performed to confirm whether the alert indicates a true or false positive.</a:t>
            </a:r>
          </a:p>
          <a:p>
            <a:pPr marL="228600" indent="-228600">
              <a:buFont typeface="+mj-lt"/>
              <a:buAutoNum type="arabicPeriod"/>
            </a:pPr>
            <a:r>
              <a:rPr lang="en-US" b="1"/>
              <a:t>Response</a:t>
            </a:r>
            <a:r>
              <a:rPr lang="en-US"/>
              <a:t>:</a:t>
            </a:r>
          </a:p>
          <a:p>
            <a:pPr marL="685800" lvl="1" indent="-228600">
              <a:buFont typeface="+mj-lt"/>
              <a:buAutoNum type="arabicPeriod"/>
            </a:pPr>
            <a:r>
              <a:rPr lang="en-US"/>
              <a:t>If confirmed as a threat, appropriate actions (e.g., blocking IPs, isolating systems) are taken.</a:t>
            </a:r>
          </a:p>
          <a:p>
            <a:endParaRPr lang="en-US"/>
          </a:p>
        </p:txBody>
      </p:sp>
      <p:sp>
        <p:nvSpPr>
          <p:cNvPr id="4" name="Date Placeholder 3">
            <a:extLst>
              <a:ext uri="{FF2B5EF4-FFF2-40B4-BE49-F238E27FC236}">
                <a16:creationId xmlns:a16="http://schemas.microsoft.com/office/drawing/2014/main" id="{B5E065EF-A58A-EAC0-F784-A641D3859B31}"/>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AADEA124-A72C-29BA-754F-014061128557}"/>
              </a:ext>
            </a:extLst>
          </p:cNvPr>
          <p:cNvSpPr>
            <a:spLocks noGrp="1"/>
          </p:cNvSpPr>
          <p:nvPr>
            <p:ph type="sldNum" sz="quarter" idx="5"/>
          </p:nvPr>
        </p:nvSpPr>
        <p:spPr/>
        <p:txBody>
          <a:bodyPr/>
          <a:lstStyle/>
          <a:p>
            <a:fld id="{352683B9-BE6E-4598-85C0-E9020C903FF0}" type="slidenum">
              <a:rPr lang="en-US" smtClean="0"/>
              <a:pPr/>
              <a:t>6</a:t>
            </a:fld>
            <a:endParaRPr lang="en-US"/>
          </a:p>
        </p:txBody>
      </p:sp>
    </p:spTree>
    <p:extLst>
      <p:ext uri="{BB962C8B-B14F-4D97-AF65-F5344CB8AC3E}">
        <p14:creationId xmlns:p14="http://schemas.microsoft.com/office/powerpoint/2010/main" val="81555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77976-0087-CDEC-44E1-C17CF259D9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B451A3-3584-9F0D-0FE7-C90A29D4FE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29AC4D-39FE-6BFC-91A3-F71545C23F85}"/>
              </a:ext>
            </a:extLst>
          </p:cNvPr>
          <p:cNvSpPr>
            <a:spLocks noGrp="1"/>
          </p:cNvSpPr>
          <p:nvPr>
            <p:ph type="body" idx="1"/>
          </p:nvPr>
        </p:nvSpPr>
        <p:spPr/>
        <p:txBody>
          <a:bodyPr/>
          <a:lstStyle/>
          <a:p>
            <a:r>
              <a:rPr lang="en-US"/>
              <a:t>An </a:t>
            </a:r>
            <a:r>
              <a:rPr lang="en-US" b="1"/>
              <a:t>Indicator of Compromise</a:t>
            </a:r>
            <a:r>
              <a:rPr lang="en-US"/>
              <a:t> is any data artifact that can be used to detect a malicious activity or security breach. This can include suspicious file hashes, unusual IP addresses, or patterns of behavior that deviate from the norm.  </a:t>
            </a:r>
          </a:p>
          <a:p>
            <a:endParaRPr lang="en-US"/>
          </a:p>
          <a:p>
            <a:r>
              <a:rPr lang="en-US"/>
              <a:t>An incident can contain one ore more IOCs, so it is helpful to understand the different types of IOCs one might find in an ICS environment. </a:t>
            </a:r>
          </a:p>
          <a:p>
            <a:endParaRPr lang="en-US"/>
          </a:p>
          <a:p>
            <a:endParaRPr lang="en-US"/>
          </a:p>
          <a:p>
            <a:r>
              <a:rPr lang="en-US"/>
              <a:t>IOC Definition - </a:t>
            </a:r>
            <a:r>
              <a:rPr lang="en-US">
                <a:hlinkClick r:id="rId3"/>
              </a:rPr>
              <a:t>What Are Indicators of Compromise (IOC)? | Microsoft Security</a:t>
            </a:r>
            <a:endParaRPr lang="en-US"/>
          </a:p>
        </p:txBody>
      </p:sp>
      <p:sp>
        <p:nvSpPr>
          <p:cNvPr id="4" name="Date Placeholder 3">
            <a:extLst>
              <a:ext uri="{FF2B5EF4-FFF2-40B4-BE49-F238E27FC236}">
                <a16:creationId xmlns:a16="http://schemas.microsoft.com/office/drawing/2014/main" id="{0000C1FF-3B77-4406-888C-ABB9F3D99966}"/>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80B68C48-BEE0-EC9B-7012-2198B8531355}"/>
              </a:ext>
            </a:extLst>
          </p:cNvPr>
          <p:cNvSpPr>
            <a:spLocks noGrp="1"/>
          </p:cNvSpPr>
          <p:nvPr>
            <p:ph type="sldNum" sz="quarter" idx="5"/>
          </p:nvPr>
        </p:nvSpPr>
        <p:spPr/>
        <p:txBody>
          <a:bodyPr/>
          <a:lstStyle/>
          <a:p>
            <a:fld id="{352683B9-BE6E-4598-85C0-E9020C903FF0}" type="slidenum">
              <a:rPr lang="en-US" smtClean="0"/>
              <a:pPr/>
              <a:t>7</a:t>
            </a:fld>
            <a:endParaRPr lang="en-US"/>
          </a:p>
        </p:txBody>
      </p:sp>
    </p:spTree>
    <p:extLst>
      <p:ext uri="{BB962C8B-B14F-4D97-AF65-F5344CB8AC3E}">
        <p14:creationId xmlns:p14="http://schemas.microsoft.com/office/powerpoint/2010/main" val="2891003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a:t>Intrusion detection refers to the systematic use of manual and/or automated methods, procedures, and tools to identify and report on malicious activity targeting both physical and logical assets within an environment. In an </a:t>
            </a:r>
            <a:r>
              <a:rPr lang="en-US" b="1"/>
              <a:t>industrial control system (ICS)</a:t>
            </a:r>
            <a:r>
              <a:rPr lang="en-US"/>
              <a:t> setting, this can include abnormal activities that threaten the functionality, safety, or reliability of operational technology (OT) components critical to process control.</a:t>
            </a:r>
          </a:p>
          <a:p>
            <a:pPr>
              <a:buFont typeface="Arial" panose="020B0604020202020204" pitchFamily="34" charset="0"/>
              <a:buNone/>
            </a:pPr>
            <a:endParaRPr lang="en-US"/>
          </a:p>
          <a:p>
            <a:pPr>
              <a:buFont typeface="Arial" panose="020B0604020202020204" pitchFamily="34" charset="0"/>
              <a:buNone/>
            </a:pPr>
            <a:r>
              <a:rPr lang="en-US"/>
              <a:t>An incident is usually detected using :</a:t>
            </a:r>
          </a:p>
          <a:p>
            <a:pPr>
              <a:buFont typeface="Arial" panose="020B0604020202020204" pitchFamily="34" charset="0"/>
              <a:buNone/>
            </a:pPr>
            <a:endParaRPr lang="en-US"/>
          </a:p>
          <a:p>
            <a:pPr marL="171450" indent="-171450">
              <a:buFont typeface="Arial" panose="020B0604020202020204" pitchFamily="34" charset="0"/>
              <a:buChar char="•"/>
            </a:pPr>
            <a:r>
              <a:rPr lang="en-US"/>
              <a:t>Manual Detection Techniques</a:t>
            </a:r>
          </a:p>
          <a:p>
            <a:pPr marL="171450" indent="-171450">
              <a:buFont typeface="Arial" panose="020B0604020202020204" pitchFamily="34" charset="0"/>
              <a:buChar char="•"/>
            </a:pPr>
            <a:r>
              <a:rPr lang="en-US"/>
              <a:t>Automated Detection Techniques</a:t>
            </a:r>
          </a:p>
          <a:p>
            <a:pPr marL="628650" lvl="1" indent="-171450">
              <a:buFont typeface="Arial" panose="020B0604020202020204" pitchFamily="34" charset="0"/>
              <a:buChar char="•"/>
            </a:pPr>
            <a:r>
              <a:rPr lang="en-US"/>
              <a:t>This involves the use of alerts generated by IDS/IPS, SIEMs, detection algorithms, and Machine Learning platforms. </a:t>
            </a:r>
          </a:p>
          <a:p>
            <a:pPr>
              <a:buFont typeface="Arial" panose="020B0604020202020204" pitchFamily="34" charset="0"/>
              <a:buNone/>
            </a:pPr>
            <a:endParaRPr lang="en-US"/>
          </a:p>
          <a:p>
            <a:r>
              <a:rPr lang="en-US" b="1"/>
              <a:t>Physical Resources:</a:t>
            </a:r>
          </a:p>
          <a:p>
            <a:endParaRPr lang="en-US"/>
          </a:p>
          <a:p>
            <a:pPr lvl="1">
              <a:buFont typeface="Arial" panose="020B0604020202020204" pitchFamily="34" charset="0"/>
              <a:buChar char="•"/>
            </a:pPr>
            <a:r>
              <a:rPr lang="en-US" b="1"/>
              <a:t>   Servers:</a:t>
            </a:r>
            <a:r>
              <a:rPr lang="en-US"/>
              <a:t> Host critical applications, databases, and ICS-specific systems. Intrusion detection involves monitoring access, resource usage, and logs for signs of compromise, such as unauthorized logins or unusual process activity.</a:t>
            </a:r>
          </a:p>
          <a:p>
            <a:pPr lvl="1">
              <a:buFont typeface="Arial" panose="020B0604020202020204" pitchFamily="34" charset="0"/>
              <a:buChar char="•"/>
            </a:pPr>
            <a:r>
              <a:rPr lang="en-US" b="1"/>
              <a:t>   Programmable Logic Controllers (PLCs):</a:t>
            </a:r>
            <a:r>
              <a:rPr lang="en-US"/>
              <a:t> These devices execute operational commands. Intrusion detection monitors for unauthorized access to PLCs or anomalies in their programming and execution.</a:t>
            </a:r>
          </a:p>
          <a:p>
            <a:pPr lvl="1">
              <a:buFont typeface="Arial" panose="020B0604020202020204" pitchFamily="34" charset="0"/>
              <a:buChar char="•"/>
            </a:pPr>
            <a:r>
              <a:rPr lang="en-US" b="1"/>
              <a:t>   Remote Terminal Units (RTUs):</a:t>
            </a:r>
            <a:r>
              <a:rPr lang="en-US"/>
              <a:t> Devices that interface with field equipment. Detection focuses on monitoring command traffic to RTUs to identify unauthorized manipulation.</a:t>
            </a:r>
          </a:p>
          <a:p>
            <a:pPr lvl="1">
              <a:buFont typeface="Arial" panose="020B0604020202020204" pitchFamily="34" charset="0"/>
              <a:buChar char="•"/>
            </a:pPr>
            <a:r>
              <a:rPr lang="en-US" b="1"/>
              <a:t>   Human-Machine Interfaces (HMIs):</a:t>
            </a:r>
            <a:r>
              <a:rPr lang="en-US"/>
              <a:t> User interfaces for operators to control industrial processes. Detection includes monitoring for unauthorized user actions or abnormal interactions.</a:t>
            </a:r>
          </a:p>
          <a:p>
            <a:pPr lvl="1">
              <a:buFont typeface="Arial" panose="020B0604020202020204" pitchFamily="34" charset="0"/>
              <a:buChar char="•"/>
            </a:pPr>
            <a:r>
              <a:rPr lang="en-US" b="1"/>
              <a:t>   Network Cabling and Hardware:</a:t>
            </a:r>
            <a:r>
              <a:rPr lang="en-US"/>
              <a:t> Physical connections that transmit control data. Intrusion detection can include examining network traffic for signs of tampering or unauthorized packet injection.</a:t>
            </a:r>
          </a:p>
          <a:p>
            <a:pPr>
              <a:buFont typeface="Arial" panose="020B0604020202020204" pitchFamily="34" charset="0"/>
              <a:buNone/>
            </a:pPr>
            <a:endParaRPr lang="en-US"/>
          </a:p>
          <a:p>
            <a:r>
              <a:rPr lang="en-US" b="1"/>
              <a:t>Logical Resources:</a:t>
            </a:r>
          </a:p>
          <a:p>
            <a:endParaRPr lang="en-US"/>
          </a:p>
          <a:p>
            <a:pPr lvl="1">
              <a:buFont typeface="Arial" panose="020B0604020202020204" pitchFamily="34" charset="0"/>
              <a:buChar char="•"/>
            </a:pPr>
            <a:r>
              <a:rPr lang="en-US" b="1"/>
              <a:t>   Computer Networks:</a:t>
            </a:r>
            <a:r>
              <a:rPr lang="en-US"/>
              <a:t> The backbone for communication in ICS. Intrusion detection tools monitor network traffic for unauthorized access, lateral movement, or command injection targeting ICS protocols like Modbus, DNP3, and OPC-UA.</a:t>
            </a:r>
          </a:p>
          <a:p>
            <a:pPr lvl="1">
              <a:buFont typeface="Arial" panose="020B0604020202020204" pitchFamily="34" charset="0"/>
              <a:buChar char="•"/>
            </a:pPr>
            <a:r>
              <a:rPr lang="en-US" b="1"/>
              <a:t>   Ports:</a:t>
            </a:r>
            <a:r>
              <a:rPr lang="en-US"/>
              <a:t> Logical entry points for communication, such as TCP/UDP ports. Intrusion detection includes scanning for open, unused ports or abnormal port activity that could indicate a breach.</a:t>
            </a:r>
          </a:p>
          <a:p>
            <a:pPr lvl="1">
              <a:buFont typeface="Arial" panose="020B0604020202020204" pitchFamily="34" charset="0"/>
              <a:buChar char="•"/>
            </a:pPr>
            <a:r>
              <a:rPr lang="en-US" b="1"/>
              <a:t>   Software Applications:</a:t>
            </a:r>
            <a:r>
              <a:rPr lang="en-US"/>
              <a:t> ICS software, SCADA systems, and operational tools are targeted by malware and exploits. Monitoring involves detecting unusual software behavior, unauthorized installations, or changes to application configurations.</a:t>
            </a:r>
          </a:p>
          <a:p>
            <a:pPr>
              <a:buFont typeface="Arial" panose="020B0604020202020204" pitchFamily="34" charset="0"/>
              <a:buNone/>
            </a:pPr>
            <a:endParaRPr lang="en-US"/>
          </a:p>
          <a:p>
            <a:pPr>
              <a:buFont typeface="Arial" panose="020B0604020202020204" pitchFamily="34" charset="0"/>
              <a:buNone/>
            </a:pPr>
            <a:r>
              <a:rPr lang="en-US"/>
              <a:t>Definition Source:  Ian T. Burres</a:t>
            </a:r>
          </a:p>
          <a:p>
            <a:pPr>
              <a:buFont typeface="Arial" panose="020B0604020202020204" pitchFamily="34" charset="0"/>
              <a:buNone/>
            </a:pPr>
            <a:endParaRPr lang="en-US"/>
          </a:p>
          <a:p>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8</a:t>
            </a:fld>
            <a:endParaRPr lang="en-US"/>
          </a:p>
        </p:txBody>
      </p:sp>
    </p:spTree>
    <p:extLst>
      <p:ext uri="{BB962C8B-B14F-4D97-AF65-F5344CB8AC3E}">
        <p14:creationId xmlns:p14="http://schemas.microsoft.com/office/powerpoint/2010/main" val="3988911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9B94B-0E68-FC33-FEC6-96A82F455E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BB7304-D3C7-8E92-5EA7-5528BBD36B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20E90C-87C7-5FE9-8CB7-4E7503180096}"/>
              </a:ext>
            </a:extLst>
          </p:cNvPr>
          <p:cNvSpPr>
            <a:spLocks noGrp="1"/>
          </p:cNvSpPr>
          <p:nvPr>
            <p:ph type="body" idx="1"/>
          </p:nvPr>
        </p:nvSpPr>
        <p:spPr/>
        <p:txBody>
          <a:bodyPr/>
          <a:lstStyle/>
          <a:p>
            <a:r>
              <a:rPr lang="en-US"/>
              <a:t>Intrusion Detection Systems (IDS) focus specifically on identifying malicious activity within a defined scope, such as monitoring network traffic or host activities. Unlike the broader concept of intrusion detection, which may encompass various methodologies and practices, IDS is an implemented system (hardware or software) designed to monitor and identify specific threats in real-time.</a:t>
            </a:r>
          </a:p>
          <a:p>
            <a:endParaRPr lang="en-US"/>
          </a:p>
          <a:p>
            <a:r>
              <a:rPr lang="en-US"/>
              <a:t>IDS can be deployed as hardware appliances, software applications, or a combination of both:</a:t>
            </a:r>
          </a:p>
          <a:p>
            <a:endParaRPr lang="en-US"/>
          </a:p>
          <a:p>
            <a:pPr lvl="0">
              <a:buFont typeface="Arial" panose="020B0604020202020204" pitchFamily="34" charset="0"/>
              <a:buChar char="•"/>
            </a:pPr>
            <a:r>
              <a:rPr lang="en-US" b="1"/>
              <a:t>   Hardware IDS:</a:t>
            </a:r>
            <a:r>
              <a:rPr lang="en-US"/>
              <a:t> Physical devices that monitor traffic at critical network junctions, like between internal and external networks.</a:t>
            </a:r>
          </a:p>
          <a:p>
            <a:pPr lvl="1">
              <a:buFont typeface="Arial" panose="020B0604020202020204" pitchFamily="34" charset="0"/>
              <a:buChar char="•"/>
            </a:pPr>
            <a:r>
              <a:rPr lang="en-US"/>
              <a:t>   Example of hardware intrusion detection systems are motion sensors, thermal cameras, and dedicated hardware units (like Waterfall) designed to perform intrusion detection functions. </a:t>
            </a:r>
          </a:p>
          <a:p>
            <a:pPr lvl="1">
              <a:buFont typeface="Arial" panose="020B0604020202020204" pitchFamily="34" charset="0"/>
              <a:buNone/>
            </a:pPr>
            <a:endParaRPr lang="en-US"/>
          </a:p>
          <a:p>
            <a:pPr lvl="0">
              <a:buFont typeface="Arial" panose="020B0604020202020204" pitchFamily="34" charset="0"/>
              <a:buChar char="•"/>
            </a:pPr>
            <a:r>
              <a:rPr lang="en-US" b="1"/>
              <a:t>   Software IDS:</a:t>
            </a:r>
            <a:r>
              <a:rPr lang="en-US"/>
              <a:t> Applications installed on servers, endpoints, or network management systems that analyze traffic, logs, or processes. These systems work by integrating seamlessly into the monitored environment to detect potential intrusions effectively.  </a:t>
            </a:r>
          </a:p>
          <a:p>
            <a:pPr lvl="1">
              <a:buFont typeface="Arial" panose="020B0604020202020204" pitchFamily="34" charset="0"/>
              <a:buChar char="•"/>
            </a:pPr>
            <a:r>
              <a:rPr lang="en-US"/>
              <a:t>   Example of software intrusion detection systems are Suricata, Snort, and the Elastic Security Stack.  </a:t>
            </a:r>
          </a:p>
          <a:p>
            <a:endParaRPr lang="en-US"/>
          </a:p>
          <a:p>
            <a:endParaRPr lang="en-US"/>
          </a:p>
          <a:p>
            <a:r>
              <a:rPr lang="en-US" b="1"/>
              <a:t>Primarily a Passive System That Alerts Administrators to Potential Threats:</a:t>
            </a:r>
          </a:p>
          <a:p>
            <a:br>
              <a:rPr lang="en-US"/>
            </a:br>
            <a:r>
              <a:rPr lang="en-US"/>
              <a:t>IDS operates passively by observing and analyzing traffic or system events without directly intervening. Such as:</a:t>
            </a:r>
          </a:p>
          <a:p>
            <a:pPr lvl="1">
              <a:buFont typeface="Arial" panose="020B0604020202020204" pitchFamily="34" charset="0"/>
              <a:buChar char="•"/>
            </a:pPr>
            <a:r>
              <a:rPr lang="en-US"/>
              <a:t>   Raises alerts when suspicious activity is detected.</a:t>
            </a:r>
          </a:p>
          <a:p>
            <a:pPr lvl="1">
              <a:buFont typeface="Arial" panose="020B0604020202020204" pitchFamily="34" charset="0"/>
              <a:buChar char="•"/>
            </a:pPr>
            <a:r>
              <a:rPr lang="en-US"/>
              <a:t>   Allows administrators to investigate and respond to incidents. This passive nature makes IDS less intrusive to existing network performance compared to active systems like Intrusion Prevention Systems (IPS). (Which we will discuss on the next slide)</a:t>
            </a:r>
          </a:p>
          <a:p>
            <a:endParaRPr lang="en-US"/>
          </a:p>
          <a:p>
            <a:r>
              <a:rPr lang="en-US" b="1"/>
              <a:t>Not Capable of Mitigating Risks:</a:t>
            </a:r>
          </a:p>
          <a:p>
            <a:br>
              <a:rPr lang="en-US"/>
            </a:br>
            <a:r>
              <a:rPr lang="en-US"/>
              <a:t>While IDS excels at detection, it does not inherently block or prevent threats. It requires:</a:t>
            </a:r>
          </a:p>
          <a:p>
            <a:pPr lvl="1">
              <a:buFont typeface="Arial" panose="020B0604020202020204" pitchFamily="34" charset="0"/>
              <a:buChar char="•"/>
            </a:pPr>
            <a:r>
              <a:rPr lang="en-US" b="1"/>
              <a:t>   Manual Intervention:</a:t>
            </a:r>
            <a:r>
              <a:rPr lang="en-US"/>
              <a:t> Security teams act on alerts by isolating affected systems or blocking malicious traffic.</a:t>
            </a:r>
          </a:p>
          <a:p>
            <a:pPr lvl="1">
              <a:buFont typeface="Arial" panose="020B0604020202020204" pitchFamily="34" charset="0"/>
              <a:buChar char="•"/>
            </a:pPr>
            <a:r>
              <a:rPr lang="en-US" b="1"/>
              <a:t>   Integration with Other Tools:</a:t>
            </a:r>
            <a:r>
              <a:rPr lang="en-US"/>
              <a:t> To automate responses, IDS can feed alerts to firewalls, IPS, or Security Information and Event Management (SIEM) systems (like Splunk or ELK). The lack of built-in mitigation makes IDS a complementary tool rather than a standalone defense mechanism.</a:t>
            </a:r>
          </a:p>
          <a:p>
            <a:endParaRPr lang="en-US"/>
          </a:p>
          <a:p>
            <a:r>
              <a:rPr lang="en-US" b="1"/>
              <a:t>Capable of Reporting and Logging Alerts:</a:t>
            </a:r>
          </a:p>
          <a:p>
            <a:br>
              <a:rPr lang="en-US"/>
            </a:br>
            <a:r>
              <a:rPr lang="en-US"/>
              <a:t>IDS generates detailed logs and reports that include:</a:t>
            </a:r>
          </a:p>
          <a:p>
            <a:pPr lvl="1">
              <a:buFont typeface="Arial" panose="020B0604020202020204" pitchFamily="34" charset="0"/>
              <a:buChar char="•"/>
            </a:pPr>
            <a:r>
              <a:rPr lang="en-US" b="1"/>
              <a:t>   Event Metadata:</a:t>
            </a:r>
            <a:r>
              <a:rPr lang="en-US"/>
              <a:t> Source and destination IPs, timestamps, and protocol details.</a:t>
            </a:r>
          </a:p>
          <a:p>
            <a:pPr lvl="1">
              <a:buFont typeface="Arial" panose="020B0604020202020204" pitchFamily="34" charset="0"/>
              <a:buChar char="•"/>
            </a:pPr>
            <a:r>
              <a:rPr lang="en-US" b="1"/>
              <a:t>   Alert Details:</a:t>
            </a:r>
            <a:r>
              <a:rPr lang="en-US"/>
              <a:t> Type of anomaly detected, such as suspicious patterns, unauthorized access, or known malware signatures. These logs are invaluable for forensic analysis, compliance auditing, and improving future detection capabilities.</a:t>
            </a:r>
          </a:p>
          <a:p>
            <a:endParaRPr lang="en-US"/>
          </a:p>
          <a:p>
            <a:r>
              <a:rPr lang="en-US" b="1"/>
              <a:t>Completely Dependent on Effective Rule Generation:</a:t>
            </a:r>
            <a:br>
              <a:rPr lang="en-US"/>
            </a:br>
            <a:endParaRPr lang="en-US"/>
          </a:p>
          <a:p>
            <a:r>
              <a:rPr lang="en-US"/>
              <a:t>The performance of an IDS relies heavily on the quality and accuracy of its detection rules. These rules dictate:</a:t>
            </a:r>
          </a:p>
          <a:p>
            <a:pPr lvl="1">
              <a:buFont typeface="Arial" panose="020B0604020202020204" pitchFamily="34" charset="0"/>
              <a:buChar char="•"/>
            </a:pPr>
            <a:r>
              <a:rPr lang="en-US" b="1"/>
              <a:t>   What to Monitor:</a:t>
            </a:r>
            <a:r>
              <a:rPr lang="en-US"/>
              <a:t> Specific signatures, behaviors, or traffic patterns.</a:t>
            </a:r>
          </a:p>
          <a:p>
            <a:pPr lvl="1">
              <a:buFont typeface="Arial" panose="020B0604020202020204" pitchFamily="34" charset="0"/>
              <a:buChar char="•"/>
            </a:pPr>
            <a:r>
              <a:rPr lang="en-US" b="1"/>
              <a:t>   How to Respond:</a:t>
            </a:r>
            <a:r>
              <a:rPr lang="en-US"/>
              <a:t> Severity levels and alert mechanisms. Poorly written or outdated rules can lead to:</a:t>
            </a:r>
          </a:p>
          <a:p>
            <a:pPr lvl="2">
              <a:buFont typeface="Arial" panose="020B0604020202020204" pitchFamily="34" charset="0"/>
              <a:buChar char="•"/>
            </a:pPr>
            <a:r>
              <a:rPr lang="en-US" b="1"/>
              <a:t>   False Positives:</a:t>
            </a:r>
            <a:r>
              <a:rPr lang="en-US"/>
              <a:t> Legitimate activity flagged as malicious, overwhelming administrators with unnecessary alerts.</a:t>
            </a:r>
          </a:p>
          <a:p>
            <a:pPr lvl="2">
              <a:buFont typeface="Arial" panose="020B0604020202020204" pitchFamily="34" charset="0"/>
              <a:buChar char="•"/>
            </a:pPr>
            <a:r>
              <a:rPr lang="en-US" b="1"/>
              <a:t>   False Negatives:</a:t>
            </a:r>
            <a:r>
              <a:rPr lang="en-US"/>
              <a:t> Actual threats passing undetected due to insufficient rule coverage. Continuous rule updates and fine-tuning are critical for effective IDS operation.</a:t>
            </a:r>
          </a:p>
          <a:p>
            <a:pPr lvl="2">
              <a:buFont typeface="Arial" panose="020B0604020202020204" pitchFamily="34" charset="0"/>
              <a:buNone/>
            </a:pPr>
            <a:endParaRPr lang="en-US"/>
          </a:p>
          <a:p>
            <a:endParaRPr lang="en-US"/>
          </a:p>
        </p:txBody>
      </p:sp>
      <p:sp>
        <p:nvSpPr>
          <p:cNvPr id="4" name="Date Placeholder 3">
            <a:extLst>
              <a:ext uri="{FF2B5EF4-FFF2-40B4-BE49-F238E27FC236}">
                <a16:creationId xmlns:a16="http://schemas.microsoft.com/office/drawing/2014/main" id="{D6C4B2E7-3B8A-813A-8158-A34D2D9859AB}"/>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C8EB3487-C45A-20AD-1A0D-796D1CBE281A}"/>
              </a:ext>
            </a:extLst>
          </p:cNvPr>
          <p:cNvSpPr>
            <a:spLocks noGrp="1"/>
          </p:cNvSpPr>
          <p:nvPr>
            <p:ph type="sldNum" sz="quarter" idx="5"/>
          </p:nvPr>
        </p:nvSpPr>
        <p:spPr/>
        <p:txBody>
          <a:bodyPr/>
          <a:lstStyle/>
          <a:p>
            <a:fld id="{352683B9-BE6E-4598-85C0-E9020C903FF0}" type="slidenum">
              <a:rPr lang="en-US" smtClean="0"/>
              <a:pPr/>
              <a:t>9</a:t>
            </a:fld>
            <a:endParaRPr lang="en-US"/>
          </a:p>
        </p:txBody>
      </p:sp>
    </p:spTree>
    <p:extLst>
      <p:ext uri="{BB962C8B-B14F-4D97-AF65-F5344CB8AC3E}">
        <p14:creationId xmlns:p14="http://schemas.microsoft.com/office/powerpoint/2010/main" val="145010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1"/>
          <p:cNvSpPr>
            <a:spLocks noGrp="1"/>
          </p:cNvSpPr>
          <p:nvPr>
            <p:ph type="pic" idx="2"/>
          </p:nvPr>
        </p:nvSpPr>
        <p:spPr>
          <a:xfrm>
            <a:off x="5183188" y="987425"/>
            <a:ext cx="6172200" cy="4873625"/>
          </a:xfrm>
          <a:prstGeom prst="rect">
            <a:avLst/>
          </a:prstGeom>
          <a:noFill/>
          <a:ln>
            <a:noFill/>
          </a:ln>
        </p:spPr>
      </p:sp>
      <p:sp>
        <p:nvSpPr>
          <p:cNvPr id="145" name="Google Shape;145;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1"/>
          <p:cNvSpPr>
            <a:spLocks noGrp="1"/>
          </p:cNvSpPr>
          <p:nvPr>
            <p:ph type="pic" idx="2"/>
          </p:nvPr>
        </p:nvSpPr>
        <p:spPr>
          <a:xfrm>
            <a:off x="5183188" y="987425"/>
            <a:ext cx="6172200" cy="4873625"/>
          </a:xfrm>
          <a:prstGeom prst="rect">
            <a:avLst/>
          </a:prstGeom>
          <a:noFill/>
          <a:ln>
            <a:noFill/>
          </a:ln>
        </p:spPr>
      </p:sp>
      <p:sp>
        <p:nvSpPr>
          <p:cNvPr id="69" name="Google Shape;69;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15" name="Google Shape;15;p20"/>
          <p:cNvPicPr preferRelativeResize="0"/>
          <p:nvPr/>
        </p:nvPicPr>
        <p:blipFill rotWithShape="1">
          <a:blip r:embed="rId1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91" name="Google Shape;91;p22" descr="Graphical user interface&#10;&#10;Description automatically generated with medium confidence"/>
          <p:cNvPicPr preferRelativeResize="0"/>
          <p:nvPr/>
        </p:nvPicPr>
        <p:blipFill rotWithShape="1">
          <a:blip r:embed="rId1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lastic.co/guide/en/security/current/rules-ui-create.html"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hyperlink" Target="https://nps.edu/web/c3o/labtainers" TargetMode="External"/><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hyperlink" Target="https://www.isa.org/standards-and-publications/isa-standards/isa-iec-62443-series-of-standards" TargetMode="External"/><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hyperlink" Target="https://csrc.nist.gov/pubs/sp/800/82/r2/fina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hyperlink" Target="https://www.gao.gov/blog/solarwinds-cyberattack-demands-significant-federal-and-private-sector-response-infographic" TargetMode="External"/><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microsoft.com/office/2018/10/relationships/comments" Target="../comments/modernComment_2B4_19DF7AC1.xml"/><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security/business/security-101/what-is-an-endpoint"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hyperlink" Target="https://www.microsoft.com/en-us/security/business/security-101/what-is-malwar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804000" y="2934295"/>
            <a:ext cx="10584000" cy="2077492"/>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7500"/>
              <a:buFont typeface="Arial"/>
              <a:buNone/>
            </a:pPr>
            <a:r>
              <a:rPr lang="en-GB" sz="7500" b="1">
                <a:solidFill>
                  <a:schemeClr val="lt1"/>
                </a:solidFill>
                <a:latin typeface="Arial"/>
                <a:ea typeface="Arial"/>
                <a:cs typeface="Arial"/>
                <a:sym typeface="Arial"/>
              </a:rPr>
              <a:t>CyberSkills2Work</a:t>
            </a:r>
            <a:br>
              <a:rPr lang="en-GB" sz="5000" b="1">
                <a:solidFill>
                  <a:schemeClr val="lt1"/>
                </a:solidFill>
                <a:latin typeface="Arial"/>
                <a:ea typeface="Arial"/>
                <a:cs typeface="Arial"/>
                <a:sym typeface="Arial"/>
              </a:rPr>
            </a:br>
            <a:r>
              <a:rPr lang="en-GB" sz="3000" b="1">
                <a:solidFill>
                  <a:schemeClr val="lt1"/>
                </a:solidFill>
                <a:latin typeface="Arial"/>
                <a:ea typeface="Arial"/>
                <a:cs typeface="Arial"/>
                <a:sym typeface="Arial"/>
              </a:rPr>
              <a:t>The National Cybersecurity Workforce</a:t>
            </a:r>
            <a:br>
              <a:rPr lang="en-GB" sz="3000" b="1">
                <a:solidFill>
                  <a:schemeClr val="lt1"/>
                </a:solidFill>
                <a:latin typeface="Arial"/>
                <a:ea typeface="Arial"/>
                <a:cs typeface="Arial"/>
                <a:sym typeface="Arial"/>
              </a:rPr>
            </a:br>
            <a:r>
              <a:rPr lang="en-GB" sz="3000" b="1">
                <a:solidFill>
                  <a:schemeClr val="lt1"/>
                </a:solidFill>
                <a:latin typeface="Arial"/>
                <a:ea typeface="Arial"/>
                <a:cs typeface="Arial"/>
                <a:sym typeface="Arial"/>
              </a:rPr>
              <a:t>Development Program</a:t>
            </a:r>
            <a:endParaRPr sz="3000" b="1">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236EB-FD46-AF40-04F2-530CAE977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3963D-551F-9ED5-7A17-C22A08107916}"/>
              </a:ext>
            </a:extLst>
          </p:cNvPr>
          <p:cNvSpPr>
            <a:spLocks noGrp="1"/>
          </p:cNvSpPr>
          <p:nvPr>
            <p:ph type="title"/>
          </p:nvPr>
        </p:nvSpPr>
        <p:spPr>
          <a:xfrm>
            <a:off x="2209800" y="533400"/>
            <a:ext cx="7772400" cy="1052052"/>
          </a:xfrm>
        </p:spPr>
        <p:txBody>
          <a:bodyPr>
            <a:normAutofit fontScale="90000"/>
          </a:bodyPr>
          <a:lstStyle/>
          <a:p>
            <a:r>
              <a:rPr lang="en-US"/>
              <a:t>Intrusion Prevention Systems (IPS)</a:t>
            </a:r>
          </a:p>
        </p:txBody>
      </p:sp>
      <p:sp>
        <p:nvSpPr>
          <p:cNvPr id="4" name="Content Placeholder 3">
            <a:extLst>
              <a:ext uri="{FF2B5EF4-FFF2-40B4-BE49-F238E27FC236}">
                <a16:creationId xmlns:a16="http://schemas.microsoft.com/office/drawing/2014/main" id="{F7EC7D9A-2FDC-522D-3761-8FD652907451}"/>
              </a:ext>
            </a:extLst>
          </p:cNvPr>
          <p:cNvSpPr>
            <a:spLocks noGrp="1"/>
          </p:cNvSpPr>
          <p:nvPr>
            <p:ph idx="1"/>
          </p:nvPr>
        </p:nvSpPr>
        <p:spPr>
          <a:xfrm>
            <a:off x="2209800" y="1730478"/>
            <a:ext cx="7772400" cy="4572000"/>
          </a:xfrm>
        </p:spPr>
        <p:txBody>
          <a:bodyPr/>
          <a:lstStyle/>
          <a:p>
            <a:r>
              <a:rPr lang="en-US"/>
              <a:t>Actively blocks and prevents malicious activities detected in the network or system.</a:t>
            </a:r>
          </a:p>
          <a:p>
            <a:r>
              <a:rPr lang="en-US"/>
              <a:t>Goes beyond detection to mitigate risks</a:t>
            </a:r>
          </a:p>
          <a:p>
            <a:endParaRPr lang="en-US"/>
          </a:p>
        </p:txBody>
      </p:sp>
      <p:pic>
        <p:nvPicPr>
          <p:cNvPr id="5" name="Picture 4">
            <a:extLst>
              <a:ext uri="{FF2B5EF4-FFF2-40B4-BE49-F238E27FC236}">
                <a16:creationId xmlns:a16="http://schemas.microsoft.com/office/drawing/2014/main" id="{EF4279F5-723A-97DC-F236-8AEFDBB6BF5F}"/>
              </a:ext>
            </a:extLst>
          </p:cNvPr>
          <p:cNvPicPr>
            <a:picLocks noChangeAspect="1"/>
          </p:cNvPicPr>
          <p:nvPr/>
        </p:nvPicPr>
        <p:blipFill>
          <a:blip r:embed="rId3"/>
          <a:stretch>
            <a:fillRect/>
          </a:stretch>
        </p:blipFill>
        <p:spPr>
          <a:xfrm>
            <a:off x="4742266" y="3200401"/>
            <a:ext cx="5925734" cy="3001969"/>
          </a:xfrm>
          <a:prstGeom prst="rect">
            <a:avLst/>
          </a:prstGeom>
        </p:spPr>
      </p:pic>
    </p:spTree>
    <p:extLst>
      <p:ext uri="{BB962C8B-B14F-4D97-AF65-F5344CB8AC3E}">
        <p14:creationId xmlns:p14="http://schemas.microsoft.com/office/powerpoint/2010/main" val="1483376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41A05-9D3D-669B-2723-11AAAB98B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371E91-F643-84C8-28CE-20A3869D79DA}"/>
              </a:ext>
            </a:extLst>
          </p:cNvPr>
          <p:cNvSpPr>
            <a:spLocks noGrp="1"/>
          </p:cNvSpPr>
          <p:nvPr>
            <p:ph type="title"/>
          </p:nvPr>
        </p:nvSpPr>
        <p:spPr>
          <a:xfrm>
            <a:off x="2209800" y="533400"/>
            <a:ext cx="7772400" cy="1143000"/>
          </a:xfrm>
        </p:spPr>
        <p:txBody>
          <a:bodyPr/>
          <a:lstStyle/>
          <a:p>
            <a:r>
              <a:rPr lang="en-US"/>
              <a:t>Types of IDS/IPS </a:t>
            </a:r>
          </a:p>
        </p:txBody>
      </p:sp>
      <p:sp>
        <p:nvSpPr>
          <p:cNvPr id="4" name="Content Placeholder 3">
            <a:extLst>
              <a:ext uri="{FF2B5EF4-FFF2-40B4-BE49-F238E27FC236}">
                <a16:creationId xmlns:a16="http://schemas.microsoft.com/office/drawing/2014/main" id="{37319C66-4404-B874-ADF0-0D4219BB02FB}"/>
              </a:ext>
            </a:extLst>
          </p:cNvPr>
          <p:cNvSpPr>
            <a:spLocks noGrp="1"/>
          </p:cNvSpPr>
          <p:nvPr>
            <p:ph idx="1"/>
          </p:nvPr>
        </p:nvSpPr>
        <p:spPr>
          <a:xfrm>
            <a:off x="2209800" y="1295400"/>
            <a:ext cx="7772400" cy="4572000"/>
          </a:xfrm>
        </p:spPr>
        <p:txBody>
          <a:bodyPr/>
          <a:lstStyle/>
          <a:p>
            <a:pPr marL="0" indent="0">
              <a:buNone/>
            </a:pPr>
            <a:endParaRPr lang="en-US"/>
          </a:p>
          <a:p>
            <a:r>
              <a:rPr lang="en-US"/>
              <a:t>Network-based IDS (NIDS)</a:t>
            </a:r>
          </a:p>
          <a:p>
            <a:r>
              <a:rPr lang="en-US"/>
              <a:t>Host-based IDS(HIDS)</a:t>
            </a:r>
          </a:p>
          <a:p>
            <a:r>
              <a:rPr lang="en-US"/>
              <a:t>Signature-based IDS</a:t>
            </a:r>
          </a:p>
          <a:p>
            <a:r>
              <a:rPr lang="en-US"/>
              <a:t>Behavioral-based IDS</a:t>
            </a:r>
          </a:p>
          <a:p>
            <a:pPr lvl="1"/>
            <a:r>
              <a:rPr lang="en-US"/>
              <a:t>Anomaly-based IDS</a:t>
            </a:r>
          </a:p>
          <a:p>
            <a:pPr lvl="1"/>
            <a:r>
              <a:rPr lang="en-US"/>
              <a:t>Heuristic IDS</a:t>
            </a:r>
          </a:p>
          <a:p>
            <a:r>
              <a:rPr lang="en-US"/>
              <a:t>Hybrid IDS</a:t>
            </a:r>
          </a:p>
        </p:txBody>
      </p:sp>
    </p:spTree>
    <p:extLst>
      <p:ext uri="{BB962C8B-B14F-4D97-AF65-F5344CB8AC3E}">
        <p14:creationId xmlns:p14="http://schemas.microsoft.com/office/powerpoint/2010/main" val="167819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89EB8-0A90-3FFD-67B0-86B062E12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724AF-B725-3071-3082-DEDB9D963AD3}"/>
              </a:ext>
            </a:extLst>
          </p:cNvPr>
          <p:cNvSpPr>
            <a:spLocks noGrp="1"/>
          </p:cNvSpPr>
          <p:nvPr>
            <p:ph type="title"/>
          </p:nvPr>
        </p:nvSpPr>
        <p:spPr>
          <a:xfrm>
            <a:off x="2209800" y="600493"/>
            <a:ext cx="7772400" cy="838200"/>
          </a:xfrm>
        </p:spPr>
        <p:txBody>
          <a:bodyPr/>
          <a:lstStyle/>
          <a:p>
            <a:r>
              <a:rPr lang="en-US"/>
              <a:t>Placement in the Network</a:t>
            </a:r>
          </a:p>
        </p:txBody>
      </p:sp>
      <p:pic>
        <p:nvPicPr>
          <p:cNvPr id="5" name="Picture 4">
            <a:extLst>
              <a:ext uri="{FF2B5EF4-FFF2-40B4-BE49-F238E27FC236}">
                <a16:creationId xmlns:a16="http://schemas.microsoft.com/office/drawing/2014/main" id="{C4067446-9E43-F392-C5BF-DF7E6D285FCD}"/>
              </a:ext>
            </a:extLst>
          </p:cNvPr>
          <p:cNvPicPr>
            <a:picLocks noChangeAspect="1"/>
          </p:cNvPicPr>
          <p:nvPr/>
        </p:nvPicPr>
        <p:blipFill>
          <a:blip r:embed="rId3"/>
          <a:stretch>
            <a:fillRect/>
          </a:stretch>
        </p:blipFill>
        <p:spPr>
          <a:xfrm>
            <a:off x="3516198" y="1385119"/>
            <a:ext cx="5780202" cy="4833694"/>
          </a:xfrm>
          <a:prstGeom prst="rect">
            <a:avLst/>
          </a:prstGeom>
        </p:spPr>
      </p:pic>
    </p:spTree>
    <p:extLst>
      <p:ext uri="{BB962C8B-B14F-4D97-AF65-F5344CB8AC3E}">
        <p14:creationId xmlns:p14="http://schemas.microsoft.com/office/powerpoint/2010/main" val="360801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B743D-BF49-0523-E346-30BFE0BDF8AD}"/>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9C2F8649-1490-2FFA-AF7B-15B4B155F4F5}"/>
              </a:ext>
            </a:extLst>
          </p:cNvPr>
          <p:cNvSpPr>
            <a:spLocks noGrp="1" noChangeArrowheads="1"/>
          </p:cNvSpPr>
          <p:nvPr>
            <p:ph type="title"/>
          </p:nvPr>
        </p:nvSpPr>
        <p:spPr>
          <a:xfrm>
            <a:off x="2209800" y="685800"/>
            <a:ext cx="7772400" cy="1066800"/>
          </a:xfrm>
        </p:spPr>
        <p:txBody>
          <a:bodyPr>
            <a:normAutofit fontScale="90000"/>
          </a:bodyPr>
          <a:lstStyle/>
          <a:p>
            <a:r>
              <a:rPr lang="en-US"/>
              <a:t>IPS/IDS in Industrial Control Systems</a:t>
            </a:r>
          </a:p>
        </p:txBody>
      </p:sp>
      <p:sp>
        <p:nvSpPr>
          <p:cNvPr id="4" name="Content Placeholder 3">
            <a:extLst>
              <a:ext uri="{FF2B5EF4-FFF2-40B4-BE49-F238E27FC236}">
                <a16:creationId xmlns:a16="http://schemas.microsoft.com/office/drawing/2014/main" id="{7C015264-A994-AD67-2BBE-F0D943A0DF15}"/>
              </a:ext>
            </a:extLst>
          </p:cNvPr>
          <p:cNvSpPr>
            <a:spLocks noGrp="1"/>
          </p:cNvSpPr>
          <p:nvPr>
            <p:ph idx="1"/>
          </p:nvPr>
        </p:nvSpPr>
        <p:spPr>
          <a:xfrm>
            <a:off x="2209800" y="1752600"/>
            <a:ext cx="7772400" cy="4419600"/>
          </a:xfrm>
        </p:spPr>
        <p:txBody>
          <a:bodyPr/>
          <a:lstStyle/>
          <a:p>
            <a:r>
              <a:rPr lang="en-US"/>
              <a:t>Monitoring Industrial Protocols:</a:t>
            </a:r>
          </a:p>
          <a:p>
            <a:pPr lvl="1"/>
            <a:r>
              <a:rPr lang="en-US"/>
              <a:t>Modbus, DNP3, OPC-UA</a:t>
            </a:r>
          </a:p>
          <a:p>
            <a:r>
              <a:rPr lang="en-US"/>
              <a:t>Baseline behavior analysis</a:t>
            </a:r>
          </a:p>
          <a:p>
            <a:pPr lvl="1"/>
            <a:r>
              <a:rPr lang="en-US"/>
              <a:t>Ex. PLC-to-PLC communications</a:t>
            </a:r>
          </a:p>
          <a:p>
            <a:r>
              <a:rPr lang="en-US"/>
              <a:t>Threat detection</a:t>
            </a:r>
          </a:p>
          <a:p>
            <a:r>
              <a:rPr lang="en-US"/>
              <a:t>Inline Traffic Filtering</a:t>
            </a:r>
          </a:p>
          <a:p>
            <a:r>
              <a:rPr lang="en-US"/>
              <a:t>Stopping known attacks</a:t>
            </a:r>
          </a:p>
          <a:p>
            <a:r>
              <a:rPr lang="en-US">
                <a:latin typeface="Times New Roman"/>
                <a:cs typeface="Times New Roman"/>
              </a:rPr>
              <a:t>Examples:  Suricata/Snort in IPS mode, Dragos Platform and Nozomi Networks (IDS only)</a:t>
            </a:r>
          </a:p>
        </p:txBody>
      </p:sp>
    </p:spTree>
    <p:extLst>
      <p:ext uri="{BB962C8B-B14F-4D97-AF65-F5344CB8AC3E}">
        <p14:creationId xmlns:p14="http://schemas.microsoft.com/office/powerpoint/2010/main" val="2906091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FDE25-5020-D3D8-C811-EF55E1C7A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A9F58-69FB-1782-B8FA-394F7449D2F1}"/>
              </a:ext>
            </a:extLst>
          </p:cNvPr>
          <p:cNvSpPr>
            <a:spLocks noGrp="1"/>
          </p:cNvSpPr>
          <p:nvPr>
            <p:ph type="title"/>
          </p:nvPr>
        </p:nvSpPr>
        <p:spPr>
          <a:xfrm>
            <a:off x="2133600" y="533400"/>
            <a:ext cx="7848600" cy="990600"/>
          </a:xfrm>
        </p:spPr>
        <p:txBody>
          <a:bodyPr>
            <a:normAutofit fontScale="90000"/>
          </a:bodyPr>
          <a:lstStyle/>
          <a:p>
            <a:r>
              <a:rPr lang="en-US"/>
              <a:t>Security Information and Event Management (SIEMs)</a:t>
            </a:r>
          </a:p>
        </p:txBody>
      </p:sp>
      <p:sp>
        <p:nvSpPr>
          <p:cNvPr id="4" name="Content Placeholder 3">
            <a:extLst>
              <a:ext uri="{FF2B5EF4-FFF2-40B4-BE49-F238E27FC236}">
                <a16:creationId xmlns:a16="http://schemas.microsoft.com/office/drawing/2014/main" id="{ED320022-39B8-F300-916F-F5BBE9DF6859}"/>
              </a:ext>
            </a:extLst>
          </p:cNvPr>
          <p:cNvSpPr>
            <a:spLocks noGrp="1"/>
          </p:cNvSpPr>
          <p:nvPr>
            <p:ph idx="1"/>
          </p:nvPr>
        </p:nvSpPr>
        <p:spPr>
          <a:xfrm>
            <a:off x="2133600" y="1524000"/>
            <a:ext cx="8153400" cy="4572000"/>
          </a:xfrm>
        </p:spPr>
        <p:txBody>
          <a:bodyPr>
            <a:normAutofit lnSpcReduction="10000"/>
          </a:bodyPr>
          <a:lstStyle/>
          <a:p>
            <a:r>
              <a:rPr lang="en-US"/>
              <a:t>Collects, analyzes, and correlates log data from various sources within a networked environment</a:t>
            </a:r>
          </a:p>
          <a:p>
            <a:r>
              <a:rPr lang="en-US"/>
              <a:t>Capable of generating alerts</a:t>
            </a:r>
          </a:p>
          <a:p>
            <a:r>
              <a:rPr lang="en-US"/>
              <a:t>Can be used to create intrusion detection rules</a:t>
            </a:r>
          </a:p>
          <a:p>
            <a:r>
              <a:rPr lang="en-US"/>
              <a:t>Often used in conjunction with an IDS/IPS</a:t>
            </a:r>
          </a:p>
          <a:p>
            <a:r>
              <a:rPr lang="en-US"/>
              <a:t>Uses Indexes</a:t>
            </a:r>
          </a:p>
          <a:p>
            <a:r>
              <a:rPr lang="en-US"/>
              <a:t>Examples:</a:t>
            </a:r>
          </a:p>
          <a:p>
            <a:pPr lvl="1"/>
            <a:r>
              <a:rPr lang="en-US"/>
              <a:t>Splunk</a:t>
            </a:r>
          </a:p>
          <a:p>
            <a:pPr lvl="1"/>
            <a:r>
              <a:rPr lang="en-US"/>
              <a:t>ELK Stack</a:t>
            </a:r>
          </a:p>
          <a:p>
            <a:pPr lvl="1"/>
            <a:r>
              <a:rPr lang="en-US"/>
              <a:t>IBM Security </a:t>
            </a:r>
            <a:r>
              <a:rPr lang="en-US" err="1"/>
              <a:t>QRadar</a:t>
            </a:r>
            <a:endParaRPr lang="en-US"/>
          </a:p>
          <a:p>
            <a:endParaRPr lang="en-US"/>
          </a:p>
        </p:txBody>
      </p:sp>
    </p:spTree>
    <p:extLst>
      <p:ext uri="{BB962C8B-B14F-4D97-AF65-F5344CB8AC3E}">
        <p14:creationId xmlns:p14="http://schemas.microsoft.com/office/powerpoint/2010/main" val="266280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0F57B-D37C-19D6-9BB4-7E24C7B3C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24FEB-2CF2-147C-800D-8F83D4841797}"/>
              </a:ext>
            </a:extLst>
          </p:cNvPr>
          <p:cNvSpPr>
            <a:spLocks noGrp="1"/>
          </p:cNvSpPr>
          <p:nvPr>
            <p:ph type="title"/>
          </p:nvPr>
        </p:nvSpPr>
        <p:spPr>
          <a:xfrm>
            <a:off x="2133600" y="533400"/>
            <a:ext cx="7848600" cy="990600"/>
          </a:xfrm>
        </p:spPr>
        <p:txBody>
          <a:bodyPr/>
          <a:lstStyle/>
          <a:p>
            <a:r>
              <a:rPr lang="en-US"/>
              <a:t>ELK Stack</a:t>
            </a:r>
          </a:p>
        </p:txBody>
      </p:sp>
      <p:sp>
        <p:nvSpPr>
          <p:cNvPr id="4" name="Content Placeholder 3">
            <a:extLst>
              <a:ext uri="{FF2B5EF4-FFF2-40B4-BE49-F238E27FC236}">
                <a16:creationId xmlns:a16="http://schemas.microsoft.com/office/drawing/2014/main" id="{CD6A9D80-5A07-E60F-A15C-3EF70B6FC928}"/>
              </a:ext>
            </a:extLst>
          </p:cNvPr>
          <p:cNvSpPr>
            <a:spLocks noGrp="1"/>
          </p:cNvSpPr>
          <p:nvPr>
            <p:ph idx="1"/>
          </p:nvPr>
        </p:nvSpPr>
        <p:spPr>
          <a:xfrm>
            <a:off x="2231923" y="1697241"/>
            <a:ext cx="8153400" cy="4572000"/>
          </a:xfrm>
        </p:spPr>
        <p:txBody>
          <a:bodyPr/>
          <a:lstStyle/>
          <a:p>
            <a:r>
              <a:rPr lang="en-US">
                <a:latin typeface="Times New Roman"/>
                <a:cs typeface="Times New Roman"/>
              </a:rPr>
              <a:t>Quickly becoming the most popular SIEM implemented in ICS environments</a:t>
            </a:r>
          </a:p>
          <a:p>
            <a:r>
              <a:rPr lang="en-US"/>
              <a:t>Core Components of the ELK Stack</a:t>
            </a:r>
          </a:p>
          <a:p>
            <a:pPr lvl="1"/>
            <a:r>
              <a:rPr lang="en-US"/>
              <a:t>Elasticsearch</a:t>
            </a:r>
          </a:p>
          <a:p>
            <a:pPr lvl="1"/>
            <a:r>
              <a:rPr lang="en-US"/>
              <a:t>Logstash</a:t>
            </a:r>
          </a:p>
          <a:p>
            <a:pPr lvl="1"/>
            <a:r>
              <a:rPr lang="en-US"/>
              <a:t>Kibana</a:t>
            </a:r>
          </a:p>
          <a:p>
            <a:r>
              <a:rPr lang="en-US"/>
              <a:t>Optional Components:</a:t>
            </a:r>
          </a:p>
          <a:p>
            <a:pPr lvl="1"/>
            <a:r>
              <a:rPr lang="en-US"/>
              <a:t>Beats</a:t>
            </a:r>
          </a:p>
          <a:p>
            <a:pPr lvl="2"/>
            <a:r>
              <a:rPr lang="en-US" err="1"/>
              <a:t>Filebeat</a:t>
            </a:r>
            <a:r>
              <a:rPr lang="en-US"/>
              <a:t>, Heartbeat, </a:t>
            </a:r>
            <a:r>
              <a:rPr lang="en-US" err="1"/>
              <a:t>etc</a:t>
            </a:r>
            <a:r>
              <a:rPr lang="en-US"/>
              <a:t>…</a:t>
            </a:r>
          </a:p>
          <a:p>
            <a:pPr lvl="1"/>
            <a:r>
              <a:rPr lang="en-US"/>
              <a:t>Elastic Agents</a:t>
            </a:r>
          </a:p>
          <a:p>
            <a:pPr marL="457200" lvl="1" indent="0">
              <a:buNone/>
            </a:pPr>
            <a:endParaRPr lang="en-US"/>
          </a:p>
          <a:p>
            <a:pPr lvl="1"/>
            <a:endParaRPr lang="en-US"/>
          </a:p>
        </p:txBody>
      </p:sp>
    </p:spTree>
    <p:extLst>
      <p:ext uri="{BB962C8B-B14F-4D97-AF65-F5344CB8AC3E}">
        <p14:creationId xmlns:p14="http://schemas.microsoft.com/office/powerpoint/2010/main" val="3166215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49598-4B9F-6EE7-190A-A44B5BD4D1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211A77-6A27-2500-D18A-E0158A5F687E}"/>
              </a:ext>
            </a:extLst>
          </p:cNvPr>
          <p:cNvSpPr>
            <a:spLocks noGrp="1"/>
          </p:cNvSpPr>
          <p:nvPr>
            <p:ph type="title"/>
          </p:nvPr>
        </p:nvSpPr>
        <p:spPr>
          <a:xfrm>
            <a:off x="2133600" y="533400"/>
            <a:ext cx="7848600" cy="990600"/>
          </a:xfrm>
        </p:spPr>
        <p:txBody>
          <a:bodyPr/>
          <a:lstStyle/>
          <a:p>
            <a:r>
              <a:rPr lang="en-US"/>
              <a:t>Illustration of the ELK Stack</a:t>
            </a:r>
          </a:p>
        </p:txBody>
      </p:sp>
      <p:sp>
        <p:nvSpPr>
          <p:cNvPr id="4" name="Content Placeholder 3">
            <a:extLst>
              <a:ext uri="{FF2B5EF4-FFF2-40B4-BE49-F238E27FC236}">
                <a16:creationId xmlns:a16="http://schemas.microsoft.com/office/drawing/2014/main" id="{69DA2290-4DBA-254A-CC14-00CDA1DF40F0}"/>
              </a:ext>
            </a:extLst>
          </p:cNvPr>
          <p:cNvSpPr>
            <a:spLocks noGrp="1"/>
          </p:cNvSpPr>
          <p:nvPr>
            <p:ph idx="1"/>
          </p:nvPr>
        </p:nvSpPr>
        <p:spPr>
          <a:xfrm>
            <a:off x="2231923" y="1697241"/>
            <a:ext cx="8153400" cy="4572000"/>
          </a:xfrm>
        </p:spPr>
        <p:txBody>
          <a:bodyPr/>
          <a:lstStyle/>
          <a:p>
            <a:pPr marL="457200" lvl="1" indent="0">
              <a:buNone/>
            </a:pPr>
            <a:endParaRPr lang="en-US"/>
          </a:p>
          <a:p>
            <a:pPr lvl="1"/>
            <a:endParaRPr lang="en-US"/>
          </a:p>
        </p:txBody>
      </p:sp>
      <p:pic>
        <p:nvPicPr>
          <p:cNvPr id="3" name="Picture 2">
            <a:extLst>
              <a:ext uri="{FF2B5EF4-FFF2-40B4-BE49-F238E27FC236}">
                <a16:creationId xmlns:a16="http://schemas.microsoft.com/office/drawing/2014/main" id="{6CA76012-927A-00C3-A144-DB69CA5E3F26}"/>
              </a:ext>
            </a:extLst>
          </p:cNvPr>
          <p:cNvPicPr>
            <a:picLocks noChangeAspect="1"/>
          </p:cNvPicPr>
          <p:nvPr/>
        </p:nvPicPr>
        <p:blipFill>
          <a:blip r:embed="rId3"/>
          <a:stretch>
            <a:fillRect/>
          </a:stretch>
        </p:blipFill>
        <p:spPr>
          <a:xfrm>
            <a:off x="1931688" y="1371601"/>
            <a:ext cx="8328625" cy="4730299"/>
          </a:xfrm>
          <a:prstGeom prst="rect">
            <a:avLst/>
          </a:prstGeom>
        </p:spPr>
      </p:pic>
    </p:spTree>
    <p:extLst>
      <p:ext uri="{BB962C8B-B14F-4D97-AF65-F5344CB8AC3E}">
        <p14:creationId xmlns:p14="http://schemas.microsoft.com/office/powerpoint/2010/main" val="4210968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09B3A-6933-E0B8-D6CB-BC538B27C0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A8A432-07E1-8F00-C4BA-94D7F7EE2C1F}"/>
              </a:ext>
            </a:extLst>
          </p:cNvPr>
          <p:cNvSpPr>
            <a:spLocks noGrp="1"/>
          </p:cNvSpPr>
          <p:nvPr>
            <p:ph type="title"/>
          </p:nvPr>
        </p:nvSpPr>
        <p:spPr>
          <a:xfrm>
            <a:off x="1905001" y="512558"/>
            <a:ext cx="8632723" cy="1011442"/>
          </a:xfrm>
        </p:spPr>
        <p:txBody>
          <a:bodyPr/>
          <a:lstStyle/>
          <a:p>
            <a:r>
              <a:rPr lang="en-US"/>
              <a:t>Intrusion Detection Rules</a:t>
            </a:r>
          </a:p>
        </p:txBody>
      </p:sp>
      <p:sp>
        <p:nvSpPr>
          <p:cNvPr id="5" name="Content Placeholder 4">
            <a:extLst>
              <a:ext uri="{FF2B5EF4-FFF2-40B4-BE49-F238E27FC236}">
                <a16:creationId xmlns:a16="http://schemas.microsoft.com/office/drawing/2014/main" id="{0C3416AA-DE4D-56AD-97A1-6784E7A195BC}"/>
              </a:ext>
            </a:extLst>
          </p:cNvPr>
          <p:cNvSpPr>
            <a:spLocks noGrp="1"/>
          </p:cNvSpPr>
          <p:nvPr>
            <p:ph idx="1"/>
          </p:nvPr>
        </p:nvSpPr>
        <p:spPr/>
        <p:txBody>
          <a:bodyPr/>
          <a:lstStyle/>
          <a:p>
            <a:r>
              <a:rPr lang="en-US"/>
              <a:t>Predefined conditions or patterns that specify:</a:t>
            </a:r>
          </a:p>
          <a:p>
            <a:pPr lvl="1"/>
            <a:r>
              <a:rPr lang="en-US"/>
              <a:t>what an IDS/IPS should monitor</a:t>
            </a:r>
          </a:p>
          <a:p>
            <a:pPr lvl="1"/>
            <a:r>
              <a:rPr lang="en-US"/>
              <a:t>how it should respond to malicious activity</a:t>
            </a:r>
          </a:p>
          <a:p>
            <a:pPr lvl="1"/>
            <a:r>
              <a:rPr lang="en-US"/>
              <a:t>what severity/priority level to use when categorizing incidents</a:t>
            </a:r>
          </a:p>
          <a:p>
            <a:r>
              <a:rPr lang="en-US"/>
              <a:t>Rules are stored on the server and sensors</a:t>
            </a:r>
          </a:p>
          <a:p>
            <a:r>
              <a:rPr lang="en-US"/>
              <a:t>Rules are contained in rulesets</a:t>
            </a:r>
          </a:p>
          <a:p>
            <a:pPr lvl="1"/>
            <a:r>
              <a:rPr lang="en-US"/>
              <a:t>System ruleset</a:t>
            </a:r>
          </a:p>
          <a:p>
            <a:pPr lvl="1"/>
            <a:r>
              <a:rPr lang="en-US"/>
              <a:t>Custom ruleset</a:t>
            </a:r>
          </a:p>
          <a:p>
            <a:endParaRPr lang="en-US"/>
          </a:p>
        </p:txBody>
      </p:sp>
    </p:spTree>
    <p:extLst>
      <p:ext uri="{BB962C8B-B14F-4D97-AF65-F5344CB8AC3E}">
        <p14:creationId xmlns:p14="http://schemas.microsoft.com/office/powerpoint/2010/main" val="3519912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4F853-0695-2734-41EA-467E707AF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B198B-59C9-C5B5-77F0-269232941E97}"/>
              </a:ext>
            </a:extLst>
          </p:cNvPr>
          <p:cNvSpPr>
            <a:spLocks noGrp="1"/>
          </p:cNvSpPr>
          <p:nvPr>
            <p:ph type="title"/>
          </p:nvPr>
        </p:nvSpPr>
        <p:spPr>
          <a:xfrm>
            <a:off x="1905001" y="588758"/>
            <a:ext cx="8632723" cy="1011442"/>
          </a:xfrm>
        </p:spPr>
        <p:txBody>
          <a:bodyPr>
            <a:normAutofit fontScale="90000"/>
          </a:bodyPr>
          <a:lstStyle/>
          <a:p>
            <a:r>
              <a:rPr lang="en-US"/>
              <a:t>Anatomy of an Intrusion Detection Rule</a:t>
            </a:r>
          </a:p>
        </p:txBody>
      </p:sp>
      <p:sp>
        <p:nvSpPr>
          <p:cNvPr id="5" name="Content Placeholder 4">
            <a:extLst>
              <a:ext uri="{FF2B5EF4-FFF2-40B4-BE49-F238E27FC236}">
                <a16:creationId xmlns:a16="http://schemas.microsoft.com/office/drawing/2014/main" id="{F1E81D67-3175-91F5-87AE-9F1EA8AE1F67}"/>
              </a:ext>
            </a:extLst>
          </p:cNvPr>
          <p:cNvSpPr>
            <a:spLocks noGrp="1"/>
          </p:cNvSpPr>
          <p:nvPr>
            <p:ph idx="1"/>
          </p:nvPr>
        </p:nvSpPr>
        <p:spPr/>
        <p:txBody>
          <a:bodyPr/>
          <a:lstStyle/>
          <a:p>
            <a:r>
              <a:rPr lang="en-US"/>
              <a:t>The rule header</a:t>
            </a:r>
          </a:p>
          <a:p>
            <a:pPr lvl="1"/>
            <a:r>
              <a:rPr lang="en-US"/>
              <a:t>Action</a:t>
            </a:r>
          </a:p>
          <a:p>
            <a:pPr lvl="1"/>
            <a:r>
              <a:rPr lang="en-US"/>
              <a:t>Protocol</a:t>
            </a:r>
          </a:p>
          <a:p>
            <a:pPr lvl="1"/>
            <a:r>
              <a:rPr lang="en-US"/>
              <a:t>Source / Destination IP</a:t>
            </a:r>
          </a:p>
          <a:p>
            <a:r>
              <a:rPr lang="en-US"/>
              <a:t>Rule options</a:t>
            </a:r>
          </a:p>
          <a:p>
            <a:pPr lvl="1"/>
            <a:r>
              <a:rPr lang="en-US"/>
              <a:t>Message (msg)</a:t>
            </a:r>
          </a:p>
          <a:p>
            <a:pPr lvl="1"/>
            <a:r>
              <a:rPr lang="en-US"/>
              <a:t>Content</a:t>
            </a:r>
          </a:p>
          <a:p>
            <a:pPr lvl="1"/>
            <a:r>
              <a:rPr lang="en-US"/>
              <a:t>flags</a:t>
            </a:r>
          </a:p>
          <a:p>
            <a:r>
              <a:rPr lang="en-US"/>
              <a:t>Metadata and comments</a:t>
            </a:r>
          </a:p>
          <a:p>
            <a:endParaRPr lang="en-US"/>
          </a:p>
        </p:txBody>
      </p:sp>
    </p:spTree>
    <p:extLst>
      <p:ext uri="{BB962C8B-B14F-4D97-AF65-F5344CB8AC3E}">
        <p14:creationId xmlns:p14="http://schemas.microsoft.com/office/powerpoint/2010/main" val="888668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C1F4B-94B6-2CBA-5D5A-A39BF63D2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761459-10B0-83E7-5A50-9901EEF968DC}"/>
              </a:ext>
            </a:extLst>
          </p:cNvPr>
          <p:cNvSpPr>
            <a:spLocks noGrp="1"/>
          </p:cNvSpPr>
          <p:nvPr>
            <p:ph type="title"/>
          </p:nvPr>
        </p:nvSpPr>
        <p:spPr>
          <a:xfrm>
            <a:off x="1905001" y="588758"/>
            <a:ext cx="8632723" cy="1011442"/>
          </a:xfrm>
        </p:spPr>
        <p:txBody>
          <a:bodyPr/>
          <a:lstStyle/>
          <a:p>
            <a:r>
              <a:rPr lang="en-US"/>
              <a:t>Example of ID Rules</a:t>
            </a:r>
          </a:p>
        </p:txBody>
      </p:sp>
      <p:sp>
        <p:nvSpPr>
          <p:cNvPr id="5" name="Content Placeholder 4">
            <a:extLst>
              <a:ext uri="{FF2B5EF4-FFF2-40B4-BE49-F238E27FC236}">
                <a16:creationId xmlns:a16="http://schemas.microsoft.com/office/drawing/2014/main" id="{FD1C0AC6-40F9-CE1E-B1DD-AB7E135F8A18}"/>
              </a:ext>
            </a:extLst>
          </p:cNvPr>
          <p:cNvSpPr>
            <a:spLocks noGrp="1"/>
          </p:cNvSpPr>
          <p:nvPr>
            <p:ph idx="1"/>
          </p:nvPr>
        </p:nvSpPr>
        <p:spPr/>
        <p:txBody>
          <a:bodyPr/>
          <a:lstStyle/>
          <a:p>
            <a:r>
              <a:rPr lang="en-US"/>
              <a:t>Suricata Rule:</a:t>
            </a:r>
          </a:p>
          <a:p>
            <a:pPr lvl="1"/>
            <a:r>
              <a:rPr lang="en-US" b="1"/>
              <a:t>alert</a:t>
            </a:r>
            <a:r>
              <a:rPr lang="en-US"/>
              <a:t> tcp </a:t>
            </a:r>
            <a:r>
              <a:rPr lang="en-US">
                <a:solidFill>
                  <a:srgbClr val="0070C0"/>
                </a:solidFill>
              </a:rPr>
              <a:t>any </a:t>
            </a:r>
            <a:r>
              <a:rPr lang="en-US" err="1">
                <a:solidFill>
                  <a:srgbClr val="0070C0"/>
                </a:solidFill>
              </a:rPr>
              <a:t>any</a:t>
            </a:r>
            <a:r>
              <a:rPr lang="en-US">
                <a:solidFill>
                  <a:srgbClr val="0070C0"/>
                </a:solidFill>
              </a:rPr>
              <a:t> </a:t>
            </a:r>
            <a:r>
              <a:rPr lang="en-US"/>
              <a:t>-&gt; 192.168.1.0/24 502 (msg</a:t>
            </a:r>
            <a:r>
              <a:rPr lang="en-US">
                <a:solidFill>
                  <a:srgbClr val="00B050"/>
                </a:solidFill>
              </a:rPr>
              <a:t>:"ICS Breach Attempt - Unauthorized Modbus Write Command"</a:t>
            </a:r>
            <a:r>
              <a:rPr lang="en-US"/>
              <a:t>; content:"\x05"; offset:7; depth:1; dsize:&gt;8; flow:to_server,established; classtype:attempted-admin; sid:1000001; rev:1;)</a:t>
            </a:r>
          </a:p>
          <a:p>
            <a:r>
              <a:rPr lang="en-US"/>
              <a:t>Snort Rule:</a:t>
            </a:r>
          </a:p>
          <a:p>
            <a:pPr lvl="1"/>
            <a:r>
              <a:rPr lang="en-US" b="1"/>
              <a:t>alert</a:t>
            </a:r>
            <a:r>
              <a:rPr lang="en-US"/>
              <a:t> tcp </a:t>
            </a:r>
            <a:r>
              <a:rPr lang="en-US">
                <a:solidFill>
                  <a:srgbClr val="0070C0"/>
                </a:solidFill>
              </a:rPr>
              <a:t>any </a:t>
            </a:r>
            <a:r>
              <a:rPr lang="en-US" err="1">
                <a:solidFill>
                  <a:srgbClr val="0070C0"/>
                </a:solidFill>
              </a:rPr>
              <a:t>any</a:t>
            </a:r>
            <a:r>
              <a:rPr lang="en-US">
                <a:solidFill>
                  <a:srgbClr val="0070C0"/>
                </a:solidFill>
              </a:rPr>
              <a:t> </a:t>
            </a:r>
            <a:r>
              <a:rPr lang="en-US"/>
              <a:t>-&gt; 192.168.1.0/24 80 (msg</a:t>
            </a:r>
            <a:r>
              <a:rPr lang="en-US">
                <a:solidFill>
                  <a:srgbClr val="00B050"/>
                </a:solidFill>
              </a:rPr>
              <a:t>:"SQL Injection Attempt"; content:"</a:t>
            </a:r>
            <a:r>
              <a:rPr lang="en-US"/>
              <a:t>SELECT * FROM"; nocase; threshold:type limit, track by_src, count 1, seconds 60; sid:100001; rev:1;)</a:t>
            </a:r>
          </a:p>
        </p:txBody>
      </p:sp>
    </p:spTree>
    <p:extLst>
      <p:ext uri="{BB962C8B-B14F-4D97-AF65-F5344CB8AC3E}">
        <p14:creationId xmlns:p14="http://schemas.microsoft.com/office/powerpoint/2010/main" val="2916515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804000" y="2628000"/>
            <a:ext cx="10584000" cy="1517100"/>
            <a:chOff x="804000" y="2209891"/>
            <a:chExt cx="10584000" cy="1517100"/>
          </a:xfrm>
        </p:grpSpPr>
        <p:sp>
          <p:nvSpPr>
            <p:cNvPr id="171" name="Google Shape;171;p2"/>
            <p:cNvSpPr txBox="1"/>
            <p:nvPr/>
          </p:nvSpPr>
          <p:spPr>
            <a:xfrm>
              <a:off x="804000" y="2785891"/>
              <a:ext cx="10584000" cy="941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000"/>
                </a:spcBef>
                <a:spcAft>
                  <a:spcPts val="0"/>
                </a:spcAft>
                <a:buNone/>
              </a:pPr>
              <a:r>
                <a:rPr lang="en-GB" sz="1600" dirty="0">
                  <a:solidFill>
                    <a:schemeClr val="dk1"/>
                  </a:solidFill>
                </a:rPr>
                <a:t>This program is funded by the National Security Agency National </a:t>
              </a:r>
              <a:r>
                <a:rPr lang="en-GB" sz="1600" dirty="0" err="1">
                  <a:solidFill>
                    <a:schemeClr val="dk1"/>
                  </a:solidFill>
                </a:rPr>
                <a:t>Centers</a:t>
              </a:r>
              <a:r>
                <a:rPr lang="en-GB" sz="1600" dirty="0">
                  <a:solidFill>
                    <a:schemeClr val="dk1"/>
                  </a:solidFill>
                </a:rPr>
                <a:t> of Academic Excellence in Cybersecurity (NCAE-C) Program.</a:t>
              </a:r>
              <a:endParaRPr sz="1200" dirty="0">
                <a:solidFill>
                  <a:srgbClr val="222222"/>
                </a:solidFill>
                <a:highlight>
                  <a:srgbClr val="FFFFFF"/>
                </a:highlight>
              </a:endParaRPr>
            </a:p>
            <a:p>
              <a:pPr marL="0" marR="0" lvl="0" indent="0" algn="l" rtl="0">
                <a:lnSpc>
                  <a:spcPct val="125000"/>
                </a:lnSpc>
                <a:spcBef>
                  <a:spcPts val="1000"/>
                </a:spcBef>
                <a:spcAft>
                  <a:spcPts val="0"/>
                </a:spcAft>
                <a:buClr>
                  <a:schemeClr val="dk1"/>
                </a:buClr>
                <a:buSzPts val="1600"/>
                <a:buFont typeface="Arial"/>
                <a:buNone/>
              </a:pPr>
              <a:r>
                <a:rPr lang="en-GB" sz="1600" b="0" i="0" u="none" strike="noStrike" cap="none" dirty="0">
                  <a:solidFill>
                    <a:schemeClr val="dk1"/>
                  </a:solidFill>
                  <a:latin typeface="Arial"/>
                  <a:ea typeface="Arial"/>
                  <a:cs typeface="Arial"/>
                  <a:sym typeface="Arial"/>
                </a:rPr>
                <a:t>For additional information, please visit www.CyberSkills2Work.org. </a:t>
              </a:r>
              <a:endParaRPr dirty="0"/>
            </a:p>
          </p:txBody>
        </p:sp>
        <p:sp>
          <p:nvSpPr>
            <p:cNvPr id="172" name="Google Shape;172;p2"/>
            <p:cNvSpPr txBox="1"/>
            <p:nvPr/>
          </p:nvSpPr>
          <p:spPr>
            <a:xfrm>
              <a:off x="804000" y="220989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i="0" u="none" strike="noStrike" cap="none">
                  <a:solidFill>
                    <a:srgbClr val="7F7F7F"/>
                  </a:solidFill>
                  <a:latin typeface="Arial"/>
                  <a:ea typeface="Arial"/>
                  <a:cs typeface="Arial"/>
                  <a:sym typeface="Arial"/>
                </a:rPr>
                <a:t>Acknowledgement</a:t>
              </a:r>
              <a:endParaRPr/>
            </a:p>
          </p:txBody>
        </p:sp>
      </p:grpSp>
      <p:sp>
        <p:nvSpPr>
          <p:cNvPr id="173" name="Google Shape;173;p2"/>
          <p:cNvSpPr txBox="1">
            <a:spLocks noGrp="1"/>
          </p:cNvSpPr>
          <p:nvPr>
            <p:ph type="ctrTitle"/>
          </p:nvPr>
        </p:nvSpPr>
        <p:spPr>
          <a:xfrm>
            <a:off x="804000" y="634460"/>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Industrial Control Systems Security</a:t>
            </a:r>
            <a:endParaRPr sz="2000" b="1" dirty="0">
              <a:solidFill>
                <a:srgbClr val="0072CE"/>
              </a:solidFill>
              <a:latin typeface="Arial"/>
              <a:ea typeface="Arial"/>
              <a:cs typeface="Arial"/>
              <a:sym typeface="Arial"/>
            </a:endParaRPr>
          </a:p>
        </p:txBody>
      </p:sp>
      <p:sp>
        <p:nvSpPr>
          <p:cNvPr id="174" name="Google Shape;174;p2"/>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i="0" u="none" strike="noStrike" cap="none">
                <a:solidFill>
                  <a:schemeClr val="lt1"/>
                </a:solidFill>
                <a:latin typeface="Arial"/>
                <a:ea typeface="Arial"/>
                <a:cs typeface="Arial"/>
                <a:sym typeface="Arial"/>
              </a:rPr>
              <a:t>Course Title</a:t>
            </a:r>
            <a:endParaRPr/>
          </a:p>
        </p:txBody>
      </p:sp>
      <p:sp>
        <p:nvSpPr>
          <p:cNvPr id="175" name="Google Shape;175;p2"/>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76" name="Google Shape;176;p2"/>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a:t>
            </a:r>
            <a:r>
              <a:rPr lang="en-GB" sz="1100" b="1">
                <a:solidFill>
                  <a:schemeClr val="lt1"/>
                </a:solidFill>
              </a:rPr>
              <a:t>4</a:t>
            </a:r>
            <a:r>
              <a:rPr lang="en-GB" sz="1100" b="1">
                <a:solidFill>
                  <a:schemeClr val="lt1"/>
                </a:solidFill>
                <a:latin typeface="Arial"/>
                <a:ea typeface="Arial"/>
                <a:cs typeface="Arial"/>
                <a:sym typeface="Arial"/>
              </a:rPr>
              <a:t> CyberSkills2Work - Institution Name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8FADC-886F-E0D8-CBE2-D47B3CD8C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462D65-88D3-BD54-021E-26E79C188DBC}"/>
              </a:ext>
            </a:extLst>
          </p:cNvPr>
          <p:cNvSpPr>
            <a:spLocks noGrp="1"/>
          </p:cNvSpPr>
          <p:nvPr>
            <p:ph type="title"/>
          </p:nvPr>
        </p:nvSpPr>
        <p:spPr>
          <a:xfrm>
            <a:off x="1905001" y="588758"/>
            <a:ext cx="8632723" cy="1011442"/>
          </a:xfrm>
        </p:spPr>
        <p:txBody>
          <a:bodyPr/>
          <a:lstStyle/>
          <a:p>
            <a:r>
              <a:rPr lang="en-US"/>
              <a:t>Writing Rules in Elastic</a:t>
            </a:r>
          </a:p>
        </p:txBody>
      </p:sp>
      <p:sp>
        <p:nvSpPr>
          <p:cNvPr id="5" name="Content Placeholder 4">
            <a:extLst>
              <a:ext uri="{FF2B5EF4-FFF2-40B4-BE49-F238E27FC236}">
                <a16:creationId xmlns:a16="http://schemas.microsoft.com/office/drawing/2014/main" id="{EC7D9DBB-5BAC-65D9-D3A9-867C78C548D8}"/>
              </a:ext>
            </a:extLst>
          </p:cNvPr>
          <p:cNvSpPr>
            <a:spLocks noGrp="1"/>
          </p:cNvSpPr>
          <p:nvPr>
            <p:ph idx="1"/>
          </p:nvPr>
        </p:nvSpPr>
        <p:spPr/>
        <p:txBody>
          <a:bodyPr/>
          <a:lstStyle/>
          <a:p>
            <a:r>
              <a:rPr lang="en-US"/>
              <a:t>According to the Elastic Guide*</a:t>
            </a:r>
          </a:p>
          <a:p>
            <a:pPr lvl="1"/>
            <a:r>
              <a:rPr lang="en-US"/>
              <a:t>Define the rule type. The configuration for this step varies depending on the rule type.</a:t>
            </a:r>
          </a:p>
          <a:p>
            <a:pPr lvl="1"/>
            <a:r>
              <a:rPr lang="en-US"/>
              <a:t>Configure basic rule settings.</a:t>
            </a:r>
          </a:p>
          <a:p>
            <a:pPr lvl="1"/>
            <a:r>
              <a:rPr lang="en-US"/>
              <a:t>Configure advanced rule settings (optional).</a:t>
            </a:r>
          </a:p>
          <a:p>
            <a:pPr lvl="1"/>
            <a:r>
              <a:rPr lang="en-US"/>
              <a:t>Set the rule’s schedule.</a:t>
            </a:r>
          </a:p>
          <a:p>
            <a:pPr lvl="1"/>
            <a:r>
              <a:rPr lang="en-US"/>
              <a:t>Set up rule actions (optional).</a:t>
            </a:r>
          </a:p>
          <a:p>
            <a:pPr lvl="1"/>
            <a:r>
              <a:rPr lang="en-US"/>
              <a:t>Set up response actions (optional).</a:t>
            </a:r>
          </a:p>
          <a:p>
            <a:pPr marL="0" indent="0">
              <a:buNone/>
            </a:pPr>
            <a:r>
              <a:rPr lang="en-US"/>
              <a:t>* </a:t>
            </a:r>
            <a:r>
              <a:rPr lang="en-US">
                <a:hlinkClick r:id="rId3"/>
              </a:rPr>
              <a:t>Create a detection rule | Elastic Security Solution [8.17] | Elastic</a:t>
            </a:r>
            <a:endParaRPr lang="en-US"/>
          </a:p>
        </p:txBody>
      </p:sp>
    </p:spTree>
    <p:extLst>
      <p:ext uri="{BB962C8B-B14F-4D97-AF65-F5344CB8AC3E}">
        <p14:creationId xmlns:p14="http://schemas.microsoft.com/office/powerpoint/2010/main" val="289541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5B9D96-5A3A-0A17-825A-9FC3848EB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0836F5-A0FA-D81D-FC69-1DBA3D0CABB9}"/>
              </a:ext>
            </a:extLst>
          </p:cNvPr>
          <p:cNvSpPr>
            <a:spLocks noGrp="1"/>
          </p:cNvSpPr>
          <p:nvPr>
            <p:ph type="title"/>
          </p:nvPr>
        </p:nvSpPr>
        <p:spPr>
          <a:xfrm>
            <a:off x="1905001" y="588758"/>
            <a:ext cx="8632723" cy="1011442"/>
          </a:xfrm>
        </p:spPr>
        <p:txBody>
          <a:bodyPr/>
          <a:lstStyle/>
          <a:p>
            <a:r>
              <a:rPr lang="en-US"/>
              <a:t>Custom Query Rules</a:t>
            </a:r>
          </a:p>
        </p:txBody>
      </p:sp>
      <p:sp>
        <p:nvSpPr>
          <p:cNvPr id="5" name="Content Placeholder 4">
            <a:extLst>
              <a:ext uri="{FF2B5EF4-FFF2-40B4-BE49-F238E27FC236}">
                <a16:creationId xmlns:a16="http://schemas.microsoft.com/office/drawing/2014/main" id="{6A05C233-FF08-DAC9-66C9-AC1AA1B0D808}"/>
              </a:ext>
            </a:extLst>
          </p:cNvPr>
          <p:cNvSpPr>
            <a:spLocks noGrp="1"/>
          </p:cNvSpPr>
          <p:nvPr>
            <p:ph idx="1"/>
          </p:nvPr>
        </p:nvSpPr>
        <p:spPr/>
        <p:txBody>
          <a:bodyPr/>
          <a:lstStyle/>
          <a:p>
            <a:r>
              <a:rPr lang="en-US"/>
              <a:t>Select Custom Query in Kibana</a:t>
            </a:r>
          </a:p>
          <a:p>
            <a:r>
              <a:rPr lang="en-US"/>
              <a:t>Define which Elasticsearch indices the rule searches for alerts</a:t>
            </a:r>
          </a:p>
          <a:p>
            <a:r>
              <a:rPr lang="en-US"/>
              <a:t>Use the filter and query fields</a:t>
            </a:r>
          </a:p>
          <a:p>
            <a:r>
              <a:rPr lang="en-US"/>
              <a:t>Example query:</a:t>
            </a:r>
          </a:p>
          <a:p>
            <a:pPr lvl="1"/>
            <a:r>
              <a:rPr lang="en-US" b="0" i="0" err="1">
                <a:solidFill>
                  <a:srgbClr val="555555"/>
                </a:solidFill>
                <a:effectLst/>
                <a:latin typeface="Consolas" panose="020B0609020204030204" pitchFamily="49" charset="0"/>
              </a:rPr>
              <a:t>event.action:"Process</a:t>
            </a:r>
            <a:r>
              <a:rPr lang="en-US" b="0" i="0">
                <a:solidFill>
                  <a:srgbClr val="555555"/>
                </a:solidFill>
                <a:effectLst/>
                <a:latin typeface="Consolas" panose="020B0609020204030204" pitchFamily="49" charset="0"/>
              </a:rPr>
              <a:t> Create (rule: </a:t>
            </a:r>
            <a:r>
              <a:rPr lang="en-US" b="0" i="0" err="1">
                <a:solidFill>
                  <a:srgbClr val="555555"/>
                </a:solidFill>
                <a:effectLst/>
                <a:latin typeface="Consolas" panose="020B0609020204030204" pitchFamily="49" charset="0"/>
              </a:rPr>
              <a:t>ProcessCreate</a:t>
            </a:r>
            <a:r>
              <a:rPr lang="en-US" b="0" i="0">
                <a:solidFill>
                  <a:srgbClr val="555555"/>
                </a:solidFill>
                <a:effectLst/>
                <a:latin typeface="Consolas" panose="020B0609020204030204" pitchFamily="49" charset="0"/>
              </a:rPr>
              <a:t>)" and </a:t>
            </a:r>
            <a:r>
              <a:rPr lang="en-US" b="0" i="0" err="1">
                <a:solidFill>
                  <a:srgbClr val="555555"/>
                </a:solidFill>
                <a:effectLst/>
                <a:latin typeface="Consolas" panose="020B0609020204030204" pitchFamily="49" charset="0"/>
              </a:rPr>
              <a:t>process.name:"vssadmin.exe</a:t>
            </a:r>
            <a:r>
              <a:rPr lang="en-US" b="0" i="0">
                <a:solidFill>
                  <a:srgbClr val="555555"/>
                </a:solidFill>
                <a:effectLst/>
                <a:latin typeface="Consolas" panose="020B0609020204030204" pitchFamily="49" charset="0"/>
              </a:rPr>
              <a:t>" and </a:t>
            </a:r>
            <a:r>
              <a:rPr lang="en-US" b="0" i="0" err="1">
                <a:solidFill>
                  <a:srgbClr val="555555"/>
                </a:solidFill>
                <a:effectLst/>
                <a:latin typeface="Consolas" panose="020B0609020204030204" pitchFamily="49" charset="0"/>
              </a:rPr>
              <a:t>process.args</a:t>
            </a:r>
            <a:r>
              <a:rPr lang="en-US" b="0" i="0">
                <a:solidFill>
                  <a:srgbClr val="555555"/>
                </a:solidFill>
                <a:effectLst/>
                <a:latin typeface="Consolas" panose="020B0609020204030204" pitchFamily="49" charset="0"/>
              </a:rPr>
              <a:t>:("delete" and "shadows")</a:t>
            </a:r>
            <a:endParaRPr lang="en-US"/>
          </a:p>
        </p:txBody>
      </p:sp>
    </p:spTree>
    <p:extLst>
      <p:ext uri="{BB962C8B-B14F-4D97-AF65-F5344CB8AC3E}">
        <p14:creationId xmlns:p14="http://schemas.microsoft.com/office/powerpoint/2010/main" val="1229073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F9AD5-B4E0-B310-CD8F-BF9372E61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585A2-8857-C5FB-A660-630C98E5886D}"/>
              </a:ext>
            </a:extLst>
          </p:cNvPr>
          <p:cNvSpPr>
            <a:spLocks noGrp="1"/>
          </p:cNvSpPr>
          <p:nvPr>
            <p:ph type="title"/>
          </p:nvPr>
        </p:nvSpPr>
        <p:spPr>
          <a:xfrm>
            <a:off x="1905001" y="588758"/>
            <a:ext cx="8632723" cy="1011442"/>
          </a:xfrm>
        </p:spPr>
        <p:txBody>
          <a:bodyPr/>
          <a:lstStyle/>
          <a:p>
            <a:r>
              <a:rPr lang="en-US"/>
              <a:t>Python in Intrusion Detection</a:t>
            </a:r>
          </a:p>
        </p:txBody>
      </p:sp>
      <p:sp>
        <p:nvSpPr>
          <p:cNvPr id="5" name="Content Placeholder 4">
            <a:extLst>
              <a:ext uri="{FF2B5EF4-FFF2-40B4-BE49-F238E27FC236}">
                <a16:creationId xmlns:a16="http://schemas.microsoft.com/office/drawing/2014/main" id="{C58D60AB-857F-14B1-070E-F430EB8A9647}"/>
              </a:ext>
            </a:extLst>
          </p:cNvPr>
          <p:cNvSpPr>
            <a:spLocks noGrp="1"/>
          </p:cNvSpPr>
          <p:nvPr>
            <p:ph idx="1"/>
          </p:nvPr>
        </p:nvSpPr>
        <p:spPr/>
        <p:txBody>
          <a:bodyPr/>
          <a:lstStyle/>
          <a:p>
            <a:r>
              <a:rPr lang="en-US"/>
              <a:t>Algorithm Development</a:t>
            </a:r>
          </a:p>
          <a:p>
            <a:r>
              <a:rPr lang="en-US"/>
              <a:t>Data Processing and Analysis</a:t>
            </a:r>
          </a:p>
          <a:p>
            <a:pPr lvl="1"/>
            <a:r>
              <a:rPr lang="en-US"/>
              <a:t>Pandas, </a:t>
            </a:r>
            <a:r>
              <a:rPr lang="en-US" err="1"/>
              <a:t>Numpy</a:t>
            </a:r>
            <a:r>
              <a:rPr lang="en-US"/>
              <a:t>, Matplotlib/Seaborn</a:t>
            </a:r>
          </a:p>
          <a:p>
            <a:r>
              <a:rPr lang="en-US"/>
              <a:t>Integration with Machine Learning</a:t>
            </a:r>
          </a:p>
          <a:p>
            <a:pPr lvl="1"/>
            <a:r>
              <a:rPr lang="en-US"/>
              <a:t>Scikit Learn, TensorFlow, </a:t>
            </a:r>
            <a:r>
              <a:rPr lang="en-US" err="1"/>
              <a:t>PyTorch</a:t>
            </a:r>
            <a:endParaRPr lang="en-US"/>
          </a:p>
          <a:p>
            <a:r>
              <a:rPr lang="en-US"/>
              <a:t>Log Parsing and Event Correlation</a:t>
            </a:r>
          </a:p>
          <a:p>
            <a:r>
              <a:rPr lang="en-US"/>
              <a:t>Automation</a:t>
            </a:r>
          </a:p>
          <a:p>
            <a:r>
              <a:rPr lang="en-US"/>
              <a:t>Integration</a:t>
            </a:r>
          </a:p>
          <a:p>
            <a:pPr lvl="1"/>
            <a:r>
              <a:rPr lang="en-US"/>
              <a:t>Snort, Suricata, ELK</a:t>
            </a:r>
          </a:p>
        </p:txBody>
      </p:sp>
    </p:spTree>
    <p:extLst>
      <p:ext uri="{BB962C8B-B14F-4D97-AF65-F5344CB8AC3E}">
        <p14:creationId xmlns:p14="http://schemas.microsoft.com/office/powerpoint/2010/main" val="1779923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3C0A5-089A-00EA-A02F-B1943BF301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C22E5-3C3A-C1E2-65E9-9AB97C9A7BBE}"/>
              </a:ext>
            </a:extLst>
          </p:cNvPr>
          <p:cNvSpPr>
            <a:spLocks noGrp="1"/>
          </p:cNvSpPr>
          <p:nvPr>
            <p:ph type="title"/>
          </p:nvPr>
        </p:nvSpPr>
        <p:spPr>
          <a:xfrm>
            <a:off x="2209800" y="2438400"/>
            <a:ext cx="7772400" cy="838200"/>
          </a:xfrm>
        </p:spPr>
        <p:txBody>
          <a:bodyPr wrap="square" anchor="ctr">
            <a:noAutofit/>
          </a:bodyPr>
          <a:lstStyle/>
          <a:p>
            <a:r>
              <a:rPr lang="en-US" sz="5400"/>
              <a:t>Intrusion Detection Laboratory using Splunk’s Boss of the SOC</a:t>
            </a:r>
          </a:p>
        </p:txBody>
      </p:sp>
    </p:spTree>
    <p:extLst>
      <p:ext uri="{BB962C8B-B14F-4D97-AF65-F5344CB8AC3E}">
        <p14:creationId xmlns:p14="http://schemas.microsoft.com/office/powerpoint/2010/main" val="723686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5B868-AC04-7628-42AE-34D164672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50839-A827-F2DC-2DD6-A07F1D83A63B}"/>
              </a:ext>
            </a:extLst>
          </p:cNvPr>
          <p:cNvSpPr>
            <a:spLocks noGrp="1"/>
          </p:cNvSpPr>
          <p:nvPr>
            <p:ph type="title"/>
          </p:nvPr>
        </p:nvSpPr>
        <p:spPr>
          <a:xfrm>
            <a:off x="1905001" y="522390"/>
            <a:ext cx="8632723" cy="1011442"/>
          </a:xfrm>
        </p:spPr>
        <p:txBody>
          <a:bodyPr/>
          <a:lstStyle/>
          <a:p>
            <a:r>
              <a:rPr lang="en-US"/>
              <a:t>7.1.2 Learning Objectives</a:t>
            </a:r>
          </a:p>
        </p:txBody>
      </p:sp>
      <p:sp>
        <p:nvSpPr>
          <p:cNvPr id="5" name="Content Placeholder 4">
            <a:extLst>
              <a:ext uri="{FF2B5EF4-FFF2-40B4-BE49-F238E27FC236}">
                <a16:creationId xmlns:a16="http://schemas.microsoft.com/office/drawing/2014/main" id="{D5741502-C2E1-34FE-E0B2-ED3B4CC9CB78}"/>
              </a:ext>
            </a:extLst>
          </p:cNvPr>
          <p:cNvSpPr>
            <a:spLocks noGrp="1"/>
          </p:cNvSpPr>
          <p:nvPr>
            <p:ph idx="1"/>
          </p:nvPr>
        </p:nvSpPr>
        <p:spPr>
          <a:xfrm>
            <a:off x="2209800" y="1521542"/>
            <a:ext cx="7772400" cy="4572000"/>
          </a:xfrm>
        </p:spPr>
        <p:txBody>
          <a:bodyPr/>
          <a:lstStyle/>
          <a:p>
            <a:r>
              <a:rPr lang="en-US"/>
              <a:t>Learn to inspect logs in Windows and Linux/Unix systems</a:t>
            </a:r>
          </a:p>
          <a:p>
            <a:r>
              <a:rPr lang="en-US"/>
              <a:t>Understand how to collect logs in an ICS environments</a:t>
            </a:r>
          </a:p>
          <a:p>
            <a:r>
              <a:rPr lang="en-US"/>
              <a:t>Learn how to properly store logs</a:t>
            </a:r>
          </a:p>
          <a:p>
            <a:r>
              <a:rPr lang="en-US"/>
              <a:t>Learn how to take measure to prevent the deletion of logs by bad actors</a:t>
            </a:r>
          </a:p>
          <a:p>
            <a:r>
              <a:rPr lang="en-US"/>
              <a:t>Learn to maintain the integrity of logs for legal purposes</a:t>
            </a:r>
          </a:p>
          <a:p>
            <a:endParaRPr lang="en-US"/>
          </a:p>
        </p:txBody>
      </p:sp>
    </p:spTree>
    <p:extLst>
      <p:ext uri="{BB962C8B-B14F-4D97-AF65-F5344CB8AC3E}">
        <p14:creationId xmlns:p14="http://schemas.microsoft.com/office/powerpoint/2010/main" val="2274473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F2C0C-A1BC-20BD-F606-1AED4F6FF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08ABA3-A2BA-2F1D-A2B2-ACE277A9B63E}"/>
              </a:ext>
            </a:extLst>
          </p:cNvPr>
          <p:cNvSpPr>
            <a:spLocks noGrp="1"/>
          </p:cNvSpPr>
          <p:nvPr>
            <p:ph type="title"/>
          </p:nvPr>
        </p:nvSpPr>
        <p:spPr>
          <a:xfrm>
            <a:off x="1905001" y="522390"/>
            <a:ext cx="8632723" cy="1011442"/>
          </a:xfrm>
        </p:spPr>
        <p:txBody>
          <a:bodyPr/>
          <a:lstStyle/>
          <a:p>
            <a:r>
              <a:rPr lang="en-US"/>
              <a:t>Windows Logs</a:t>
            </a:r>
          </a:p>
        </p:txBody>
      </p:sp>
      <p:sp>
        <p:nvSpPr>
          <p:cNvPr id="5" name="Content Placeholder 4">
            <a:extLst>
              <a:ext uri="{FF2B5EF4-FFF2-40B4-BE49-F238E27FC236}">
                <a16:creationId xmlns:a16="http://schemas.microsoft.com/office/drawing/2014/main" id="{4A49F663-EE69-0CAD-CA4B-DD772FF8678E}"/>
              </a:ext>
            </a:extLst>
          </p:cNvPr>
          <p:cNvSpPr>
            <a:spLocks noGrp="1"/>
          </p:cNvSpPr>
          <p:nvPr>
            <p:ph idx="1"/>
          </p:nvPr>
        </p:nvSpPr>
        <p:spPr>
          <a:xfrm>
            <a:off x="2209800" y="1521542"/>
            <a:ext cx="7772400" cy="4572000"/>
          </a:xfrm>
        </p:spPr>
        <p:txBody>
          <a:bodyPr/>
          <a:lstStyle/>
          <a:p>
            <a:r>
              <a:rPr lang="en-US"/>
              <a:t>Detailed records of system, security, and application event that occur on a Windows operating system.</a:t>
            </a:r>
          </a:p>
          <a:p>
            <a:r>
              <a:rPr lang="en-US"/>
              <a:t>Types of Windows Logs:</a:t>
            </a:r>
          </a:p>
          <a:p>
            <a:pPr lvl="1"/>
            <a:r>
              <a:rPr lang="en-US"/>
              <a:t>Application Logs</a:t>
            </a:r>
          </a:p>
          <a:p>
            <a:pPr lvl="1"/>
            <a:r>
              <a:rPr lang="en-US"/>
              <a:t>Security Logs</a:t>
            </a:r>
          </a:p>
          <a:p>
            <a:pPr lvl="1"/>
            <a:r>
              <a:rPr lang="en-US"/>
              <a:t>System Logs</a:t>
            </a:r>
          </a:p>
          <a:p>
            <a:pPr lvl="1"/>
            <a:r>
              <a:rPr lang="en-US"/>
              <a:t>Setup Logs</a:t>
            </a:r>
          </a:p>
          <a:p>
            <a:pPr lvl="1"/>
            <a:r>
              <a:rPr lang="en-US"/>
              <a:t>Forwarded Events</a:t>
            </a:r>
          </a:p>
        </p:txBody>
      </p:sp>
    </p:spTree>
    <p:extLst>
      <p:ext uri="{BB962C8B-B14F-4D97-AF65-F5344CB8AC3E}">
        <p14:creationId xmlns:p14="http://schemas.microsoft.com/office/powerpoint/2010/main" val="2861990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E2C73-F98A-EC68-4297-63911E208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389D3E-AFF1-5CA3-B8B8-236E121E131F}"/>
              </a:ext>
            </a:extLst>
          </p:cNvPr>
          <p:cNvSpPr>
            <a:spLocks noGrp="1"/>
          </p:cNvSpPr>
          <p:nvPr>
            <p:ph type="title"/>
          </p:nvPr>
        </p:nvSpPr>
        <p:spPr>
          <a:xfrm>
            <a:off x="1905001" y="522390"/>
            <a:ext cx="8632723" cy="1011442"/>
          </a:xfrm>
        </p:spPr>
        <p:txBody>
          <a:bodyPr>
            <a:normAutofit fontScale="90000"/>
          </a:bodyPr>
          <a:lstStyle/>
          <a:p>
            <a:r>
              <a:rPr lang="en-US"/>
              <a:t>Example Windows Logs (Event Viewer)</a:t>
            </a:r>
          </a:p>
        </p:txBody>
      </p:sp>
      <p:pic>
        <p:nvPicPr>
          <p:cNvPr id="3" name="Content Placeholder 2">
            <a:extLst>
              <a:ext uri="{FF2B5EF4-FFF2-40B4-BE49-F238E27FC236}">
                <a16:creationId xmlns:a16="http://schemas.microsoft.com/office/drawing/2014/main" id="{B1780B95-F3EC-F52D-050A-081962C2BECA}"/>
              </a:ext>
            </a:extLst>
          </p:cNvPr>
          <p:cNvPicPr>
            <a:picLocks noGrp="1" noChangeAspect="1"/>
          </p:cNvPicPr>
          <p:nvPr>
            <p:ph idx="1"/>
          </p:nvPr>
        </p:nvPicPr>
        <p:blipFill>
          <a:blip r:embed="rId3"/>
          <a:stretch>
            <a:fillRect/>
          </a:stretch>
        </p:blipFill>
        <p:spPr>
          <a:xfrm>
            <a:off x="2528181" y="1371601"/>
            <a:ext cx="7530219" cy="4918899"/>
          </a:xfrm>
          <a:prstGeom prst="rect">
            <a:avLst/>
          </a:prstGeom>
        </p:spPr>
      </p:pic>
    </p:spTree>
    <p:extLst>
      <p:ext uri="{BB962C8B-B14F-4D97-AF65-F5344CB8AC3E}">
        <p14:creationId xmlns:p14="http://schemas.microsoft.com/office/powerpoint/2010/main" val="739357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A7F08-979F-0F67-65DE-A10D18A903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6175A-808D-C604-5AF2-7CCDCC73B271}"/>
              </a:ext>
            </a:extLst>
          </p:cNvPr>
          <p:cNvSpPr>
            <a:spLocks noGrp="1"/>
          </p:cNvSpPr>
          <p:nvPr>
            <p:ph type="title"/>
          </p:nvPr>
        </p:nvSpPr>
        <p:spPr>
          <a:xfrm>
            <a:off x="1905001" y="522390"/>
            <a:ext cx="8632723" cy="1011442"/>
          </a:xfrm>
        </p:spPr>
        <p:txBody>
          <a:bodyPr/>
          <a:lstStyle/>
          <a:p>
            <a:r>
              <a:rPr lang="en-US"/>
              <a:t>Linux/Unix Logs</a:t>
            </a:r>
          </a:p>
        </p:txBody>
      </p:sp>
      <p:sp>
        <p:nvSpPr>
          <p:cNvPr id="5" name="Content Placeholder 4">
            <a:extLst>
              <a:ext uri="{FF2B5EF4-FFF2-40B4-BE49-F238E27FC236}">
                <a16:creationId xmlns:a16="http://schemas.microsoft.com/office/drawing/2014/main" id="{46FE8645-AEC7-4E10-3ED2-AE39C6525580}"/>
              </a:ext>
            </a:extLst>
          </p:cNvPr>
          <p:cNvSpPr>
            <a:spLocks noGrp="1"/>
          </p:cNvSpPr>
          <p:nvPr>
            <p:ph idx="1"/>
          </p:nvPr>
        </p:nvSpPr>
        <p:spPr/>
        <p:txBody>
          <a:bodyPr/>
          <a:lstStyle/>
          <a:p>
            <a:r>
              <a:rPr lang="en-US"/>
              <a:t>Linux logs record the following information:</a:t>
            </a:r>
          </a:p>
          <a:p>
            <a:pPr lvl="1"/>
            <a:r>
              <a:rPr lang="en-US"/>
              <a:t>System Information</a:t>
            </a:r>
          </a:p>
          <a:p>
            <a:pPr lvl="1"/>
            <a:r>
              <a:rPr lang="en-US"/>
              <a:t>Authentication and Authorization</a:t>
            </a:r>
          </a:p>
          <a:p>
            <a:pPr lvl="1"/>
            <a:r>
              <a:rPr lang="en-US"/>
              <a:t>Boot Records</a:t>
            </a:r>
          </a:p>
          <a:p>
            <a:pPr lvl="1"/>
            <a:r>
              <a:rPr lang="en-US"/>
              <a:t>Kernel Messages and Events</a:t>
            </a:r>
          </a:p>
          <a:p>
            <a:pPr lvl="1"/>
            <a:r>
              <a:rPr lang="en-US"/>
              <a:t>Schedule Tasks (Cron Logs)</a:t>
            </a:r>
          </a:p>
          <a:p>
            <a:pPr lvl="1"/>
            <a:r>
              <a:rPr lang="en-US"/>
              <a:t>Package Installations</a:t>
            </a:r>
          </a:p>
          <a:p>
            <a:pPr lvl="1"/>
            <a:r>
              <a:rPr lang="en-US"/>
              <a:t>Mail server activity</a:t>
            </a:r>
          </a:p>
          <a:p>
            <a:pPr lvl="1"/>
            <a:r>
              <a:rPr lang="en-US"/>
              <a:t>Application Usage</a:t>
            </a:r>
          </a:p>
          <a:p>
            <a:pPr lvl="1"/>
            <a:r>
              <a:rPr lang="en-US" err="1"/>
              <a:t>Systemd</a:t>
            </a:r>
            <a:r>
              <a:rPr lang="en-US"/>
              <a:t> Journals</a:t>
            </a:r>
          </a:p>
        </p:txBody>
      </p:sp>
    </p:spTree>
    <p:extLst>
      <p:ext uri="{BB962C8B-B14F-4D97-AF65-F5344CB8AC3E}">
        <p14:creationId xmlns:p14="http://schemas.microsoft.com/office/powerpoint/2010/main" val="2028313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953AB-AD49-FCB5-F60F-DF5232469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893413-0275-800B-4891-495C0D55524E}"/>
              </a:ext>
            </a:extLst>
          </p:cNvPr>
          <p:cNvSpPr>
            <a:spLocks noGrp="1"/>
          </p:cNvSpPr>
          <p:nvPr>
            <p:ph type="title"/>
          </p:nvPr>
        </p:nvSpPr>
        <p:spPr>
          <a:xfrm>
            <a:off x="1905001" y="522390"/>
            <a:ext cx="8632723" cy="1011442"/>
          </a:xfrm>
        </p:spPr>
        <p:txBody>
          <a:bodyPr/>
          <a:lstStyle/>
          <a:p>
            <a:r>
              <a:rPr lang="en-US"/>
              <a:t>Example Linux/Unix Logs (</a:t>
            </a:r>
            <a:r>
              <a:rPr lang="en-US" err="1"/>
              <a:t>dmesg</a:t>
            </a:r>
            <a:r>
              <a:rPr lang="en-US"/>
              <a:t>)</a:t>
            </a:r>
          </a:p>
        </p:txBody>
      </p:sp>
      <p:pic>
        <p:nvPicPr>
          <p:cNvPr id="3" name="Content Placeholder 2">
            <a:extLst>
              <a:ext uri="{FF2B5EF4-FFF2-40B4-BE49-F238E27FC236}">
                <a16:creationId xmlns:a16="http://schemas.microsoft.com/office/drawing/2014/main" id="{1CCB8350-F53C-7B1A-13A3-F582358B96D3}"/>
              </a:ext>
            </a:extLst>
          </p:cNvPr>
          <p:cNvPicPr>
            <a:picLocks noGrp="1" noChangeAspect="1"/>
          </p:cNvPicPr>
          <p:nvPr>
            <p:ph idx="1"/>
          </p:nvPr>
        </p:nvPicPr>
        <p:blipFill>
          <a:blip r:embed="rId3"/>
          <a:stretch>
            <a:fillRect/>
          </a:stretch>
        </p:blipFill>
        <p:spPr>
          <a:xfrm>
            <a:off x="1771472" y="1533832"/>
            <a:ext cx="8649057" cy="4635894"/>
          </a:xfrm>
          <a:prstGeom prst="rect">
            <a:avLst/>
          </a:prstGeom>
        </p:spPr>
      </p:pic>
    </p:spTree>
    <p:extLst>
      <p:ext uri="{BB962C8B-B14F-4D97-AF65-F5344CB8AC3E}">
        <p14:creationId xmlns:p14="http://schemas.microsoft.com/office/powerpoint/2010/main" val="41304931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ED896-0EE0-ECBB-CEB7-050BB2D4F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4D21C7-3C15-8FEC-753F-6FB992FC28B9}"/>
              </a:ext>
            </a:extLst>
          </p:cNvPr>
          <p:cNvSpPr>
            <a:spLocks noGrp="1"/>
          </p:cNvSpPr>
          <p:nvPr>
            <p:ph type="title"/>
          </p:nvPr>
        </p:nvSpPr>
        <p:spPr>
          <a:xfrm>
            <a:off x="1905001" y="522390"/>
            <a:ext cx="8632723" cy="1011442"/>
          </a:xfrm>
        </p:spPr>
        <p:txBody>
          <a:bodyPr>
            <a:normAutofit fontScale="90000"/>
          </a:bodyPr>
          <a:lstStyle/>
          <a:p>
            <a:r>
              <a:rPr lang="en-US" b="1">
                <a:solidFill>
                  <a:srgbClr val="0070C0"/>
                </a:solidFill>
              </a:rPr>
              <a:t>Optional</a:t>
            </a:r>
            <a:r>
              <a:rPr lang="en-US"/>
              <a:t> </a:t>
            </a:r>
            <a:r>
              <a:rPr lang="en-US" err="1"/>
              <a:t>Labtainer</a:t>
            </a:r>
            <a:r>
              <a:rPr lang="en-US"/>
              <a:t> Linux Log Exercise</a:t>
            </a:r>
          </a:p>
        </p:txBody>
      </p:sp>
      <p:sp>
        <p:nvSpPr>
          <p:cNvPr id="5" name="Content Placeholder 4">
            <a:extLst>
              <a:ext uri="{FF2B5EF4-FFF2-40B4-BE49-F238E27FC236}">
                <a16:creationId xmlns:a16="http://schemas.microsoft.com/office/drawing/2014/main" id="{F5E262BB-E52A-3F91-0DC8-87016D13729A}"/>
              </a:ext>
            </a:extLst>
          </p:cNvPr>
          <p:cNvSpPr>
            <a:spLocks noGrp="1"/>
          </p:cNvSpPr>
          <p:nvPr>
            <p:ph idx="1"/>
          </p:nvPr>
        </p:nvSpPr>
        <p:spPr>
          <a:xfrm>
            <a:off x="2209800" y="1533832"/>
            <a:ext cx="7772400" cy="4572000"/>
          </a:xfrm>
        </p:spPr>
        <p:txBody>
          <a:bodyPr/>
          <a:lstStyle/>
          <a:p>
            <a:r>
              <a:rPr lang="en-US"/>
              <a:t>Open your Ubuntu </a:t>
            </a:r>
            <a:r>
              <a:rPr lang="en-US" err="1"/>
              <a:t>Labtainer</a:t>
            </a:r>
            <a:r>
              <a:rPr lang="en-US"/>
              <a:t> virtual machine and start the lab by issuing the following command from the CLI:</a:t>
            </a:r>
          </a:p>
          <a:p>
            <a:pPr lvl="1"/>
            <a:r>
              <a:rPr lang="en-US" sz="2800" err="1"/>
              <a:t>labtainer</a:t>
            </a:r>
            <a:r>
              <a:rPr lang="en-US" sz="2800"/>
              <a:t> sys-log</a:t>
            </a:r>
          </a:p>
          <a:p>
            <a:r>
              <a:rPr lang="en-US"/>
              <a:t>If you have not setup a </a:t>
            </a:r>
            <a:r>
              <a:rPr lang="en-US" err="1"/>
              <a:t>Labtainer</a:t>
            </a:r>
            <a:r>
              <a:rPr lang="en-US"/>
              <a:t> environment, you may do so by following the instructions container here:</a:t>
            </a:r>
          </a:p>
          <a:p>
            <a:pPr lvl="1"/>
            <a:r>
              <a:rPr lang="en-US" err="1">
                <a:solidFill>
                  <a:srgbClr val="0070C0"/>
                </a:solidFill>
                <a:hlinkClick r:id="rId3">
                  <a:extLst>
                    <a:ext uri="{A12FA001-AC4F-418D-AE19-62706E023703}">
                      <ahyp:hlinkClr xmlns:ahyp="http://schemas.microsoft.com/office/drawing/2018/hyperlinkcolor" val="tx"/>
                    </a:ext>
                  </a:extLst>
                </a:hlinkClick>
              </a:rPr>
              <a:t>Labtainers</a:t>
            </a:r>
            <a:r>
              <a:rPr lang="en-US">
                <a:solidFill>
                  <a:srgbClr val="0070C0"/>
                </a:solidFill>
                <a:hlinkClick r:id="rId3">
                  <a:extLst>
                    <a:ext uri="{A12FA001-AC4F-418D-AE19-62706E023703}">
                      <ahyp:hlinkClr xmlns:ahyp="http://schemas.microsoft.com/office/drawing/2018/hyperlinkcolor" val="tx"/>
                    </a:ext>
                  </a:extLst>
                </a:hlinkClick>
              </a:rPr>
              <a:t> - Center for Cybersecurity and Cyber Operations - Naval Postgraduate School</a:t>
            </a:r>
            <a:endParaRPr lang="en-US">
              <a:solidFill>
                <a:srgbClr val="0070C0"/>
              </a:solidFill>
            </a:endParaRPr>
          </a:p>
        </p:txBody>
      </p:sp>
    </p:spTree>
    <p:extLst>
      <p:ext uri="{BB962C8B-B14F-4D97-AF65-F5344CB8AC3E}">
        <p14:creationId xmlns:p14="http://schemas.microsoft.com/office/powerpoint/2010/main" val="3429674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D045353-0C59-41DD-B196-81CBC89B38CD}"/>
              </a:ext>
            </a:extLst>
          </p:cNvPr>
          <p:cNvSpPr txBox="1">
            <a:spLocks noChangeArrowheads="1"/>
          </p:cNvSpPr>
          <p:nvPr/>
        </p:nvSpPr>
        <p:spPr bwMode="auto">
          <a:xfrm>
            <a:off x="3276601" y="749608"/>
            <a:ext cx="6585339"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aseline="0">
                <a:solidFill>
                  <a:schemeClr val="tx2"/>
                </a:solidFill>
                <a:effectLst/>
                <a:latin typeface="Times New Roman" pitchFamily="18" charset="0"/>
                <a:ea typeface="+mj-ea"/>
                <a:cs typeface="+mj-cs"/>
              </a:defRPr>
            </a:lvl1pPr>
            <a:lvl2pPr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2pPr>
            <a:lvl3pPr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3pPr>
            <a:lvl4pPr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4pPr>
            <a:lvl5pPr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5pPr>
            <a:lvl6pPr marL="457200"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6pPr>
            <a:lvl7pPr marL="914400"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7pPr>
            <a:lvl8pPr marL="1371600"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8pPr>
            <a:lvl9pPr marL="1828800"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9pPr>
          </a:lstStyle>
          <a:p>
            <a:endParaRPr lang="en-US" sz="2800" b="1" dirty="0">
              <a:solidFill>
                <a:schemeClr val="tx1"/>
              </a:solidFill>
            </a:endParaRPr>
          </a:p>
          <a:p>
            <a:r>
              <a:rPr lang="en-US" sz="3600" b="1" dirty="0">
                <a:solidFill>
                  <a:schemeClr val="tx1"/>
                </a:solidFill>
              </a:rPr>
              <a:t>Intrusion Detection</a:t>
            </a:r>
          </a:p>
          <a:p>
            <a:endParaRPr lang="en-US" sz="2800" b="1" baseline="30000" dirty="0">
              <a:solidFill>
                <a:schemeClr val="tx1"/>
              </a:solidFill>
            </a:endParaRPr>
          </a:p>
          <a:p>
            <a:r>
              <a:rPr lang="en-US" sz="2800" b="1" baseline="30000" dirty="0">
                <a:solidFill>
                  <a:schemeClr val="tx1"/>
                </a:solidFill>
              </a:rPr>
              <a:t>Module 8</a:t>
            </a:r>
          </a:p>
          <a:p>
            <a:endParaRPr lang="en-US" sz="3200" b="1" baseline="30000" dirty="0">
              <a:solidFill>
                <a:schemeClr val="tx1"/>
              </a:solidFill>
            </a:endParaRPr>
          </a:p>
          <a:p>
            <a:endParaRPr lang="en-US" sz="3200" b="1" dirty="0">
              <a:solidFill>
                <a:schemeClr val="tx1"/>
              </a:solidFill>
            </a:endParaRPr>
          </a:p>
        </p:txBody>
      </p:sp>
      <p:pic>
        <p:nvPicPr>
          <p:cNvPr id="3" name="Picture 2">
            <a:extLst>
              <a:ext uri="{FF2B5EF4-FFF2-40B4-BE49-F238E27FC236}">
                <a16:creationId xmlns:a16="http://schemas.microsoft.com/office/drawing/2014/main" id="{89E77705-D524-79A8-EA7C-612CACF84920}"/>
              </a:ext>
            </a:extLst>
          </p:cNvPr>
          <p:cNvPicPr>
            <a:picLocks noChangeAspect="1"/>
          </p:cNvPicPr>
          <p:nvPr/>
        </p:nvPicPr>
        <p:blipFill>
          <a:blip r:embed="rId3"/>
          <a:stretch>
            <a:fillRect/>
          </a:stretch>
        </p:blipFill>
        <p:spPr>
          <a:xfrm>
            <a:off x="2085166" y="1828801"/>
            <a:ext cx="8021669" cy="4036219"/>
          </a:xfrm>
          <a:prstGeom prst="rect">
            <a:avLst/>
          </a:prstGeom>
        </p:spPr>
      </p:pic>
    </p:spTree>
    <p:extLst>
      <p:ext uri="{BB962C8B-B14F-4D97-AF65-F5344CB8AC3E}">
        <p14:creationId xmlns:p14="http://schemas.microsoft.com/office/powerpoint/2010/main" val="2014767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2926E-0E3F-AB04-D27B-3E28FEC62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B3D28-2CCD-728F-26BA-79140E98C012}"/>
              </a:ext>
            </a:extLst>
          </p:cNvPr>
          <p:cNvSpPr>
            <a:spLocks noGrp="1"/>
          </p:cNvSpPr>
          <p:nvPr>
            <p:ph type="title"/>
          </p:nvPr>
        </p:nvSpPr>
        <p:spPr>
          <a:xfrm>
            <a:off x="1905001" y="522390"/>
            <a:ext cx="8632723" cy="1011442"/>
          </a:xfrm>
        </p:spPr>
        <p:txBody>
          <a:bodyPr/>
          <a:lstStyle/>
          <a:p>
            <a:r>
              <a:rPr lang="en-US">
                <a:solidFill>
                  <a:schemeClr val="tx1"/>
                </a:solidFill>
              </a:rPr>
              <a:t>Collecting Log in ICS Environments</a:t>
            </a:r>
          </a:p>
        </p:txBody>
      </p:sp>
      <p:sp>
        <p:nvSpPr>
          <p:cNvPr id="5" name="Content Placeholder 4">
            <a:extLst>
              <a:ext uri="{FF2B5EF4-FFF2-40B4-BE49-F238E27FC236}">
                <a16:creationId xmlns:a16="http://schemas.microsoft.com/office/drawing/2014/main" id="{F4272A38-07F5-0A34-7C1C-54D929219D45}"/>
              </a:ext>
            </a:extLst>
          </p:cNvPr>
          <p:cNvSpPr>
            <a:spLocks noGrp="1"/>
          </p:cNvSpPr>
          <p:nvPr>
            <p:ph idx="1"/>
          </p:nvPr>
        </p:nvSpPr>
        <p:spPr>
          <a:xfrm>
            <a:off x="2209800" y="1533832"/>
            <a:ext cx="7772400" cy="4572000"/>
          </a:xfrm>
        </p:spPr>
        <p:txBody>
          <a:bodyPr/>
          <a:lstStyle/>
          <a:p>
            <a:r>
              <a:rPr lang="en-US"/>
              <a:t>Collecting logs in an </a:t>
            </a:r>
            <a:r>
              <a:rPr lang="en-US" b="1"/>
              <a:t>Industrial Control System (ICS)</a:t>
            </a:r>
            <a:r>
              <a:rPr lang="en-US"/>
              <a:t> environment requires a careful approach to ensure that sensitive operational data is captured without disrupting critical processes. </a:t>
            </a:r>
            <a:endParaRPr lang="en-US">
              <a:solidFill>
                <a:srgbClr val="0070C0"/>
              </a:solidFill>
            </a:endParaRPr>
          </a:p>
        </p:txBody>
      </p:sp>
    </p:spTree>
    <p:extLst>
      <p:ext uri="{BB962C8B-B14F-4D97-AF65-F5344CB8AC3E}">
        <p14:creationId xmlns:p14="http://schemas.microsoft.com/office/powerpoint/2010/main" val="4148533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E6A5F5-017D-7078-259F-EC8A01385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FE6A5-D97F-7D14-1D3C-45DFBAABBA15}"/>
              </a:ext>
            </a:extLst>
          </p:cNvPr>
          <p:cNvSpPr>
            <a:spLocks noGrp="1"/>
          </p:cNvSpPr>
          <p:nvPr>
            <p:ph type="title"/>
          </p:nvPr>
        </p:nvSpPr>
        <p:spPr>
          <a:xfrm>
            <a:off x="1905001" y="522390"/>
            <a:ext cx="8632723" cy="1011442"/>
          </a:xfrm>
        </p:spPr>
        <p:txBody>
          <a:bodyPr>
            <a:normAutofit fontScale="90000"/>
          </a:bodyPr>
          <a:lstStyle/>
          <a:p>
            <a:r>
              <a:rPr lang="en-US">
                <a:solidFill>
                  <a:schemeClr val="tx1"/>
                </a:solidFill>
              </a:rPr>
              <a:t>Identifying Sources for Log Data in ICS</a:t>
            </a:r>
          </a:p>
        </p:txBody>
      </p:sp>
      <p:sp>
        <p:nvSpPr>
          <p:cNvPr id="5" name="Content Placeholder 4">
            <a:extLst>
              <a:ext uri="{FF2B5EF4-FFF2-40B4-BE49-F238E27FC236}">
                <a16:creationId xmlns:a16="http://schemas.microsoft.com/office/drawing/2014/main" id="{CAAB6537-76BA-68FD-6AE1-1E4C2CE937B3}"/>
              </a:ext>
            </a:extLst>
          </p:cNvPr>
          <p:cNvSpPr>
            <a:spLocks noGrp="1"/>
          </p:cNvSpPr>
          <p:nvPr>
            <p:ph idx="1"/>
          </p:nvPr>
        </p:nvSpPr>
        <p:spPr>
          <a:xfrm>
            <a:off x="2209800" y="1533832"/>
            <a:ext cx="7772400" cy="4572000"/>
          </a:xfrm>
        </p:spPr>
        <p:txBody>
          <a:bodyPr/>
          <a:lstStyle/>
          <a:p>
            <a:r>
              <a:rPr lang="en-US"/>
              <a:t>Control Systems</a:t>
            </a:r>
          </a:p>
          <a:p>
            <a:r>
              <a:rPr lang="en-US"/>
              <a:t>Network Infrastructure</a:t>
            </a:r>
          </a:p>
          <a:p>
            <a:r>
              <a:rPr lang="en-US"/>
              <a:t>Operating Systems</a:t>
            </a:r>
          </a:p>
          <a:p>
            <a:r>
              <a:rPr lang="en-US"/>
              <a:t>Applications</a:t>
            </a:r>
          </a:p>
          <a:p>
            <a:r>
              <a:rPr lang="en-US"/>
              <a:t>Security Devices</a:t>
            </a:r>
          </a:p>
          <a:p>
            <a:r>
              <a:rPr lang="en-US"/>
              <a:t>Physical Devices</a:t>
            </a:r>
          </a:p>
        </p:txBody>
      </p:sp>
    </p:spTree>
    <p:extLst>
      <p:ext uri="{BB962C8B-B14F-4D97-AF65-F5344CB8AC3E}">
        <p14:creationId xmlns:p14="http://schemas.microsoft.com/office/powerpoint/2010/main" val="13616242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9BBFA-4208-D445-915C-60687B63B6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EC86ED-1A6E-5F7B-EB81-79E22E052682}"/>
              </a:ext>
            </a:extLst>
          </p:cNvPr>
          <p:cNvSpPr>
            <a:spLocks noGrp="1"/>
          </p:cNvSpPr>
          <p:nvPr>
            <p:ph type="title"/>
          </p:nvPr>
        </p:nvSpPr>
        <p:spPr>
          <a:xfrm>
            <a:off x="1905001" y="522390"/>
            <a:ext cx="8632723" cy="1011442"/>
          </a:xfrm>
        </p:spPr>
        <p:txBody>
          <a:bodyPr/>
          <a:lstStyle/>
          <a:p>
            <a:r>
              <a:rPr lang="en-US">
                <a:solidFill>
                  <a:schemeClr val="tx1"/>
                </a:solidFill>
              </a:rPr>
              <a:t>Log Collection Methods</a:t>
            </a:r>
          </a:p>
        </p:txBody>
      </p:sp>
      <p:sp>
        <p:nvSpPr>
          <p:cNvPr id="5" name="Content Placeholder 4">
            <a:extLst>
              <a:ext uri="{FF2B5EF4-FFF2-40B4-BE49-F238E27FC236}">
                <a16:creationId xmlns:a16="http://schemas.microsoft.com/office/drawing/2014/main" id="{CAAF679B-A338-7527-95E5-5AA46F5F8629}"/>
              </a:ext>
            </a:extLst>
          </p:cNvPr>
          <p:cNvSpPr>
            <a:spLocks noGrp="1"/>
          </p:cNvSpPr>
          <p:nvPr>
            <p:ph idx="1"/>
          </p:nvPr>
        </p:nvSpPr>
        <p:spPr>
          <a:xfrm>
            <a:off x="2209800" y="1533832"/>
            <a:ext cx="7772400" cy="4572000"/>
          </a:xfrm>
        </p:spPr>
        <p:txBody>
          <a:bodyPr/>
          <a:lstStyle/>
          <a:p>
            <a:r>
              <a:rPr lang="en-US"/>
              <a:t>Syslog</a:t>
            </a:r>
          </a:p>
          <a:p>
            <a:r>
              <a:rPr lang="en-US"/>
              <a:t>SNMP</a:t>
            </a:r>
          </a:p>
          <a:p>
            <a:r>
              <a:rPr lang="en-US"/>
              <a:t>Native Logging Features</a:t>
            </a:r>
          </a:p>
          <a:p>
            <a:r>
              <a:rPr lang="en-US"/>
              <a:t>Log Forwarders (including IPS Universal Forwarders)</a:t>
            </a:r>
          </a:p>
          <a:p>
            <a:r>
              <a:rPr lang="en-US"/>
              <a:t>Network Monitoring</a:t>
            </a:r>
          </a:p>
          <a:p>
            <a:r>
              <a:rPr lang="en-US"/>
              <a:t>Remote Device Polling</a:t>
            </a:r>
          </a:p>
          <a:p>
            <a:r>
              <a:rPr lang="en-US"/>
              <a:t>SIEM Integration</a:t>
            </a:r>
          </a:p>
          <a:p>
            <a:r>
              <a:rPr lang="en-US"/>
              <a:t>ICS-Specific Tools</a:t>
            </a:r>
          </a:p>
        </p:txBody>
      </p:sp>
    </p:spTree>
    <p:extLst>
      <p:ext uri="{BB962C8B-B14F-4D97-AF65-F5344CB8AC3E}">
        <p14:creationId xmlns:p14="http://schemas.microsoft.com/office/powerpoint/2010/main" val="3576313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D198-EDE2-FA4C-A052-6E44E4563164}"/>
              </a:ext>
            </a:extLst>
          </p:cNvPr>
          <p:cNvSpPr>
            <a:spLocks noGrp="1"/>
          </p:cNvSpPr>
          <p:nvPr>
            <p:ph type="title"/>
          </p:nvPr>
        </p:nvSpPr>
        <p:spPr/>
        <p:txBody>
          <a:bodyPr/>
          <a:lstStyle/>
          <a:p>
            <a:r>
              <a:rPr lang="en-US"/>
              <a:t>Log Aggregation</a:t>
            </a:r>
          </a:p>
        </p:txBody>
      </p:sp>
      <p:sp>
        <p:nvSpPr>
          <p:cNvPr id="3" name="Content Placeholder 2">
            <a:extLst>
              <a:ext uri="{FF2B5EF4-FFF2-40B4-BE49-F238E27FC236}">
                <a16:creationId xmlns:a16="http://schemas.microsoft.com/office/drawing/2014/main" id="{EC52610F-1BE8-513F-B2A5-8F4754CACDE5}"/>
              </a:ext>
            </a:extLst>
          </p:cNvPr>
          <p:cNvSpPr>
            <a:spLocks noGrp="1"/>
          </p:cNvSpPr>
          <p:nvPr>
            <p:ph idx="1"/>
          </p:nvPr>
        </p:nvSpPr>
        <p:spPr/>
        <p:txBody>
          <a:bodyPr/>
          <a:lstStyle/>
          <a:p>
            <a:pPr marL="0" indent="0">
              <a:buNone/>
            </a:pPr>
            <a:r>
              <a:rPr lang="en-US"/>
              <a:t>Involves collecting, centralizing, and analyzing logs from various industrial systems, devices, and security tools.</a:t>
            </a:r>
          </a:p>
          <a:p>
            <a:r>
              <a:rPr lang="en-US"/>
              <a:t>Important for: threat detection, incident response and forensics, compliance and auditing</a:t>
            </a:r>
          </a:p>
          <a:p>
            <a:r>
              <a:rPr lang="en-US"/>
              <a:t> OT-Focused Log Aggregation Tools:</a:t>
            </a:r>
          </a:p>
          <a:p>
            <a:pPr lvl="1"/>
            <a:r>
              <a:rPr lang="en-US"/>
              <a:t>Splunk for ICS</a:t>
            </a:r>
          </a:p>
          <a:p>
            <a:pPr lvl="1"/>
            <a:r>
              <a:rPr lang="en-US"/>
              <a:t>IBM </a:t>
            </a:r>
            <a:r>
              <a:rPr lang="en-US" err="1"/>
              <a:t>Qradar</a:t>
            </a:r>
            <a:endParaRPr lang="en-US"/>
          </a:p>
          <a:p>
            <a:pPr lvl="1"/>
            <a:r>
              <a:rPr lang="en-US" err="1"/>
              <a:t>LogRhythym</a:t>
            </a:r>
            <a:endParaRPr lang="en-US"/>
          </a:p>
          <a:p>
            <a:pPr lvl="1"/>
            <a:r>
              <a:rPr lang="en-US"/>
              <a:t>Azure Sentinel</a:t>
            </a:r>
          </a:p>
          <a:p>
            <a:endParaRPr lang="en-US"/>
          </a:p>
        </p:txBody>
      </p:sp>
    </p:spTree>
    <p:extLst>
      <p:ext uri="{BB962C8B-B14F-4D97-AF65-F5344CB8AC3E}">
        <p14:creationId xmlns:p14="http://schemas.microsoft.com/office/powerpoint/2010/main" val="24593141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8C69-8877-BB00-B399-46AEA51FC5B1}"/>
              </a:ext>
            </a:extLst>
          </p:cNvPr>
          <p:cNvSpPr>
            <a:spLocks noGrp="1"/>
          </p:cNvSpPr>
          <p:nvPr>
            <p:ph type="title"/>
          </p:nvPr>
        </p:nvSpPr>
        <p:spPr/>
        <p:txBody>
          <a:bodyPr/>
          <a:lstStyle/>
          <a:p>
            <a:r>
              <a:rPr lang="en-US"/>
              <a:t>Log Aggregation Exercise</a:t>
            </a:r>
          </a:p>
        </p:txBody>
      </p:sp>
      <p:sp>
        <p:nvSpPr>
          <p:cNvPr id="3" name="Content Placeholder 2">
            <a:extLst>
              <a:ext uri="{FF2B5EF4-FFF2-40B4-BE49-F238E27FC236}">
                <a16:creationId xmlns:a16="http://schemas.microsoft.com/office/drawing/2014/main" id="{B17F5123-CE32-69D6-36A1-81D8CBDE4B8D}"/>
              </a:ext>
            </a:extLst>
          </p:cNvPr>
          <p:cNvSpPr>
            <a:spLocks noGrp="1"/>
          </p:cNvSpPr>
          <p:nvPr>
            <p:ph idx="1"/>
          </p:nvPr>
        </p:nvSpPr>
        <p:spPr>
          <a:xfrm>
            <a:off x="2209800" y="1371600"/>
            <a:ext cx="7772400" cy="4572000"/>
          </a:xfrm>
        </p:spPr>
        <p:txBody>
          <a:bodyPr/>
          <a:lstStyle/>
          <a:p>
            <a:pPr marL="0" indent="0">
              <a:buNone/>
            </a:pPr>
            <a:r>
              <a:rPr lang="en-US"/>
              <a:t>In this exercise, you will learn how to aggregate log data using:</a:t>
            </a:r>
          </a:p>
          <a:p>
            <a:r>
              <a:rPr lang="en-US">
                <a:effectLst/>
                <a:cs typeface="Times New Roman" panose="02020603050405020304" pitchFamily="18" charset="0"/>
              </a:rPr>
              <a:t>Windows machines (to mimic Engineering workstations, Data Historians, etc.)</a:t>
            </a:r>
          </a:p>
          <a:p>
            <a:r>
              <a:rPr lang="en-US">
                <a:effectLst/>
                <a:cs typeface="Times New Roman" panose="02020603050405020304" pitchFamily="18" charset="0"/>
              </a:rPr>
              <a:t>OT Network monitoring platforms, to simulate ingesting data from OT networks.</a:t>
            </a:r>
          </a:p>
          <a:p>
            <a:r>
              <a:rPr lang="en-US">
                <a:effectLst/>
                <a:cs typeface="Times New Roman" panose="02020603050405020304" pitchFamily="18" charset="0"/>
              </a:rPr>
              <a:t>1-2 OT devices, like IEDs and HMIs. </a:t>
            </a:r>
          </a:p>
          <a:p>
            <a:pPr marL="0" indent="0">
              <a:buNone/>
            </a:pPr>
            <a:r>
              <a:rPr lang="en-US">
                <a:cs typeface="Times New Roman" panose="02020603050405020304" pitchFamily="18" charset="0"/>
              </a:rPr>
              <a:t>You will subsequently explore the traffic and logs and provide a summary of your findings to your instructor. </a:t>
            </a:r>
            <a:endParaRPr lang="en-US">
              <a:effectLst/>
              <a:cs typeface="Times New Roman" panose="02020603050405020304" pitchFamily="18" charset="0"/>
            </a:endParaRPr>
          </a:p>
          <a:p>
            <a:pPr marL="0" indent="0">
              <a:buNone/>
            </a:pPr>
            <a:endParaRPr lang="en-US">
              <a:effectLst/>
              <a:cs typeface="Times New Roman" panose="02020603050405020304" pitchFamily="18" charset="0"/>
            </a:endParaRPr>
          </a:p>
          <a:p>
            <a:endParaRPr lang="en-US">
              <a:effectLst/>
              <a:cs typeface="Times New Roman" panose="02020603050405020304" pitchFamily="18" charset="0"/>
            </a:endParaRPr>
          </a:p>
          <a:p>
            <a:endParaRPr lang="en-US"/>
          </a:p>
        </p:txBody>
      </p:sp>
    </p:spTree>
    <p:extLst>
      <p:ext uri="{BB962C8B-B14F-4D97-AF65-F5344CB8AC3E}">
        <p14:creationId xmlns:p14="http://schemas.microsoft.com/office/powerpoint/2010/main" val="4167494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8F1CC-3627-1EF6-E402-C2901DC125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5E42D4-9C2D-5E40-5D0C-F104FC1DFE90}"/>
              </a:ext>
            </a:extLst>
          </p:cNvPr>
          <p:cNvSpPr>
            <a:spLocks noGrp="1"/>
          </p:cNvSpPr>
          <p:nvPr>
            <p:ph type="title"/>
          </p:nvPr>
        </p:nvSpPr>
        <p:spPr>
          <a:xfrm>
            <a:off x="1905001" y="292425"/>
            <a:ext cx="8632723" cy="1011442"/>
          </a:xfrm>
        </p:spPr>
        <p:txBody>
          <a:bodyPr/>
          <a:lstStyle/>
          <a:p>
            <a:r>
              <a:rPr lang="en-US">
                <a:solidFill>
                  <a:schemeClr val="tx1"/>
                </a:solidFill>
              </a:rPr>
              <a:t>Example Workflow</a:t>
            </a:r>
          </a:p>
        </p:txBody>
      </p:sp>
      <p:sp>
        <p:nvSpPr>
          <p:cNvPr id="5" name="Content Placeholder 4">
            <a:extLst>
              <a:ext uri="{FF2B5EF4-FFF2-40B4-BE49-F238E27FC236}">
                <a16:creationId xmlns:a16="http://schemas.microsoft.com/office/drawing/2014/main" id="{F67C96BF-E508-F24A-E53D-BD601DC6CB96}"/>
              </a:ext>
            </a:extLst>
          </p:cNvPr>
          <p:cNvSpPr>
            <a:spLocks noGrp="1"/>
          </p:cNvSpPr>
          <p:nvPr>
            <p:ph idx="1"/>
          </p:nvPr>
        </p:nvSpPr>
        <p:spPr>
          <a:xfrm>
            <a:off x="2209800" y="1143000"/>
            <a:ext cx="7772400" cy="4572000"/>
          </a:xfrm>
        </p:spPr>
        <p:txBody>
          <a:bodyPr>
            <a:normAutofit fontScale="92500" lnSpcReduction="10000"/>
          </a:bodyPr>
          <a:lstStyle/>
          <a:p>
            <a:r>
              <a:rPr lang="en-US"/>
              <a:t>SCADA System Logs</a:t>
            </a:r>
          </a:p>
          <a:p>
            <a:r>
              <a:rPr lang="en-US"/>
              <a:t>IDS/IPS</a:t>
            </a:r>
          </a:p>
          <a:p>
            <a:pPr lvl="1"/>
            <a:r>
              <a:rPr lang="en-US"/>
              <a:t>Can forward logs to SIEMS</a:t>
            </a:r>
          </a:p>
          <a:p>
            <a:r>
              <a:rPr lang="en-US"/>
              <a:t>Firewalls</a:t>
            </a:r>
          </a:p>
          <a:p>
            <a:r>
              <a:rPr lang="en-US"/>
              <a:t>PLCS</a:t>
            </a:r>
          </a:p>
          <a:p>
            <a:pPr lvl="1"/>
            <a:r>
              <a:rPr lang="en-US"/>
              <a:t>Most modern PLCs have the capability to log data</a:t>
            </a:r>
          </a:p>
          <a:p>
            <a:pPr lvl="1"/>
            <a:r>
              <a:rPr lang="en-US"/>
              <a:t>Older models are not capable of generating logs</a:t>
            </a:r>
          </a:p>
          <a:p>
            <a:r>
              <a:rPr lang="en-US"/>
              <a:t>Log Server</a:t>
            </a:r>
          </a:p>
          <a:p>
            <a:pPr lvl="1"/>
            <a:r>
              <a:rPr lang="en-US"/>
              <a:t>Log aggregation from SCADA, firewalls, and PLCs</a:t>
            </a:r>
          </a:p>
          <a:p>
            <a:r>
              <a:rPr lang="en-US"/>
              <a:t>SIEM</a:t>
            </a:r>
          </a:p>
          <a:p>
            <a:pPr lvl="1"/>
            <a:r>
              <a:rPr lang="en-US"/>
              <a:t>Correlates logs, generates alerts</a:t>
            </a:r>
          </a:p>
        </p:txBody>
      </p:sp>
    </p:spTree>
    <p:extLst>
      <p:ext uri="{BB962C8B-B14F-4D97-AF65-F5344CB8AC3E}">
        <p14:creationId xmlns:p14="http://schemas.microsoft.com/office/powerpoint/2010/main" val="540117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BDA4D-7AFD-994A-C7ED-9C26E77B8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9BED68-845F-71B2-C092-C833CB6C4BA0}"/>
              </a:ext>
            </a:extLst>
          </p:cNvPr>
          <p:cNvSpPr>
            <a:spLocks noGrp="1"/>
          </p:cNvSpPr>
          <p:nvPr>
            <p:ph type="title"/>
          </p:nvPr>
        </p:nvSpPr>
        <p:spPr>
          <a:xfrm>
            <a:off x="1905001" y="522390"/>
            <a:ext cx="8632723" cy="1011442"/>
          </a:xfrm>
        </p:spPr>
        <p:txBody>
          <a:bodyPr>
            <a:normAutofit fontScale="90000"/>
          </a:bodyPr>
          <a:lstStyle/>
          <a:p>
            <a:r>
              <a:rPr lang="en-US">
                <a:solidFill>
                  <a:schemeClr val="tx1"/>
                </a:solidFill>
              </a:rPr>
              <a:t>Proper Storage of Logs to Maintain Forensic Integrity</a:t>
            </a:r>
          </a:p>
        </p:txBody>
      </p:sp>
      <p:sp>
        <p:nvSpPr>
          <p:cNvPr id="5" name="Content Placeholder 4">
            <a:extLst>
              <a:ext uri="{FF2B5EF4-FFF2-40B4-BE49-F238E27FC236}">
                <a16:creationId xmlns:a16="http://schemas.microsoft.com/office/drawing/2014/main" id="{C8A20BE6-A96D-4AD9-5E57-477A5DA5B7E7}"/>
              </a:ext>
            </a:extLst>
          </p:cNvPr>
          <p:cNvSpPr>
            <a:spLocks noGrp="1"/>
          </p:cNvSpPr>
          <p:nvPr>
            <p:ph idx="1"/>
          </p:nvPr>
        </p:nvSpPr>
        <p:spPr>
          <a:xfrm>
            <a:off x="2209800" y="1533832"/>
            <a:ext cx="7772400" cy="4572000"/>
          </a:xfrm>
        </p:spPr>
        <p:txBody>
          <a:bodyPr>
            <a:normAutofit lnSpcReduction="10000"/>
          </a:bodyPr>
          <a:lstStyle/>
          <a:p>
            <a:r>
              <a:rPr lang="en-US"/>
              <a:t>Proper storage of logs is critical in ensuring that they can be trusted as reliable evidence during investigations or audits. The goal is to prevent tampering, ensure data preservation, and maintain a clear chain of custody. </a:t>
            </a:r>
          </a:p>
          <a:p>
            <a:r>
              <a:rPr lang="en-US"/>
              <a:t>Authenticity</a:t>
            </a:r>
          </a:p>
          <a:p>
            <a:r>
              <a:rPr lang="en-US"/>
              <a:t>Integrity</a:t>
            </a:r>
          </a:p>
          <a:p>
            <a:r>
              <a:rPr lang="en-US"/>
              <a:t>Non-Repudiation</a:t>
            </a:r>
          </a:p>
          <a:p>
            <a:r>
              <a:rPr lang="en-US"/>
              <a:t>Availability</a:t>
            </a:r>
          </a:p>
          <a:p>
            <a:r>
              <a:rPr lang="en-US"/>
              <a:t>Retention</a:t>
            </a:r>
          </a:p>
        </p:txBody>
      </p:sp>
    </p:spTree>
    <p:extLst>
      <p:ext uri="{BB962C8B-B14F-4D97-AF65-F5344CB8AC3E}">
        <p14:creationId xmlns:p14="http://schemas.microsoft.com/office/powerpoint/2010/main" val="29290357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136D7-4AA2-360E-324B-35387F44B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B0B1C-2C9F-51EF-733B-914D1C8E99FC}"/>
              </a:ext>
            </a:extLst>
          </p:cNvPr>
          <p:cNvSpPr>
            <a:spLocks noGrp="1"/>
          </p:cNvSpPr>
          <p:nvPr>
            <p:ph type="title"/>
          </p:nvPr>
        </p:nvSpPr>
        <p:spPr>
          <a:xfrm>
            <a:off x="1905001" y="343225"/>
            <a:ext cx="8632723" cy="1011442"/>
          </a:xfrm>
        </p:spPr>
        <p:txBody>
          <a:bodyPr/>
          <a:lstStyle/>
          <a:p>
            <a:r>
              <a:rPr lang="en-US">
                <a:solidFill>
                  <a:schemeClr val="tx1"/>
                </a:solidFill>
              </a:rPr>
              <a:t>Best Practices for Log Storage</a:t>
            </a:r>
          </a:p>
        </p:txBody>
      </p:sp>
      <p:sp>
        <p:nvSpPr>
          <p:cNvPr id="5" name="Content Placeholder 4">
            <a:extLst>
              <a:ext uri="{FF2B5EF4-FFF2-40B4-BE49-F238E27FC236}">
                <a16:creationId xmlns:a16="http://schemas.microsoft.com/office/drawing/2014/main" id="{91CA53D9-BABF-A9CE-25A2-7B500355CDEE}"/>
              </a:ext>
            </a:extLst>
          </p:cNvPr>
          <p:cNvSpPr>
            <a:spLocks noGrp="1"/>
          </p:cNvSpPr>
          <p:nvPr>
            <p:ph idx="1"/>
          </p:nvPr>
        </p:nvSpPr>
        <p:spPr>
          <a:xfrm>
            <a:off x="2209800" y="1295400"/>
            <a:ext cx="7772400" cy="4572000"/>
          </a:xfrm>
        </p:spPr>
        <p:txBody>
          <a:bodyPr>
            <a:normAutofit fontScale="92500" lnSpcReduction="10000"/>
          </a:bodyPr>
          <a:lstStyle/>
          <a:p>
            <a:r>
              <a:rPr lang="en-US"/>
              <a:t>Centralized Log Storage</a:t>
            </a:r>
          </a:p>
          <a:p>
            <a:r>
              <a:rPr lang="en-US"/>
              <a:t>Encrypt Logs</a:t>
            </a:r>
          </a:p>
          <a:p>
            <a:r>
              <a:rPr lang="en-US"/>
              <a:t>Use Write-Once, Read-Many Media</a:t>
            </a:r>
          </a:p>
          <a:p>
            <a:r>
              <a:rPr lang="en-US"/>
              <a:t>Implement Log Hashing</a:t>
            </a:r>
          </a:p>
          <a:p>
            <a:r>
              <a:rPr lang="en-US"/>
              <a:t>Time Stamping</a:t>
            </a:r>
          </a:p>
          <a:p>
            <a:r>
              <a:rPr lang="en-US"/>
              <a:t>Implement Access Control</a:t>
            </a:r>
          </a:p>
          <a:p>
            <a:r>
              <a:rPr lang="en-US"/>
              <a:t>Regular Backups</a:t>
            </a:r>
          </a:p>
          <a:p>
            <a:r>
              <a:rPr lang="en-US"/>
              <a:t>Redundancy</a:t>
            </a:r>
          </a:p>
          <a:p>
            <a:r>
              <a:rPr lang="en-US"/>
              <a:t>Immutable Logging</a:t>
            </a:r>
          </a:p>
          <a:p>
            <a:r>
              <a:rPr lang="en-US"/>
              <a:t>Log Retention Policies</a:t>
            </a:r>
          </a:p>
        </p:txBody>
      </p:sp>
    </p:spTree>
    <p:extLst>
      <p:ext uri="{BB962C8B-B14F-4D97-AF65-F5344CB8AC3E}">
        <p14:creationId xmlns:p14="http://schemas.microsoft.com/office/powerpoint/2010/main" val="20093969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6E023-C13D-2A88-3AC1-F1A4ABAF2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2E89A-0CD0-840F-FD12-25B267F99D28}"/>
              </a:ext>
            </a:extLst>
          </p:cNvPr>
          <p:cNvSpPr>
            <a:spLocks noGrp="1"/>
          </p:cNvSpPr>
          <p:nvPr>
            <p:ph type="title"/>
          </p:nvPr>
        </p:nvSpPr>
        <p:spPr>
          <a:xfrm>
            <a:off x="1905001" y="522390"/>
            <a:ext cx="8632723" cy="1011442"/>
          </a:xfrm>
        </p:spPr>
        <p:txBody>
          <a:bodyPr/>
          <a:lstStyle/>
          <a:p>
            <a:r>
              <a:rPr lang="en-US">
                <a:solidFill>
                  <a:schemeClr val="tx1"/>
                </a:solidFill>
              </a:rPr>
              <a:t>Challenges in ICS Log Collection</a:t>
            </a:r>
          </a:p>
        </p:txBody>
      </p:sp>
      <p:sp>
        <p:nvSpPr>
          <p:cNvPr id="5" name="Content Placeholder 4">
            <a:extLst>
              <a:ext uri="{FF2B5EF4-FFF2-40B4-BE49-F238E27FC236}">
                <a16:creationId xmlns:a16="http://schemas.microsoft.com/office/drawing/2014/main" id="{B87659F4-0C12-A3A4-5010-EE0152F79501}"/>
              </a:ext>
            </a:extLst>
          </p:cNvPr>
          <p:cNvSpPr>
            <a:spLocks noGrp="1"/>
          </p:cNvSpPr>
          <p:nvPr>
            <p:ph idx="1"/>
          </p:nvPr>
        </p:nvSpPr>
        <p:spPr>
          <a:xfrm>
            <a:off x="2209800" y="1533832"/>
            <a:ext cx="7772400" cy="4572000"/>
          </a:xfrm>
        </p:spPr>
        <p:txBody>
          <a:bodyPr/>
          <a:lstStyle/>
          <a:p>
            <a:r>
              <a:rPr lang="en-US"/>
              <a:t>Legacy Systems</a:t>
            </a:r>
          </a:p>
          <a:p>
            <a:r>
              <a:rPr lang="en-US"/>
              <a:t>Resource Constraints</a:t>
            </a:r>
          </a:p>
          <a:p>
            <a:r>
              <a:rPr lang="en-US"/>
              <a:t>Latency Sensitivity</a:t>
            </a:r>
          </a:p>
          <a:p>
            <a:r>
              <a:rPr lang="en-US"/>
              <a:t>Data Volume</a:t>
            </a:r>
          </a:p>
        </p:txBody>
      </p:sp>
    </p:spTree>
    <p:extLst>
      <p:ext uri="{BB962C8B-B14F-4D97-AF65-F5344CB8AC3E}">
        <p14:creationId xmlns:p14="http://schemas.microsoft.com/office/powerpoint/2010/main" val="23051547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C4DEF-36E3-C6C3-619C-6B48B3BE0A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50EB53-09ED-C4CC-FF70-EF279FA75594}"/>
              </a:ext>
            </a:extLst>
          </p:cNvPr>
          <p:cNvSpPr>
            <a:spLocks noGrp="1"/>
          </p:cNvSpPr>
          <p:nvPr>
            <p:ph type="title"/>
          </p:nvPr>
        </p:nvSpPr>
        <p:spPr>
          <a:xfrm>
            <a:off x="1905001" y="343225"/>
            <a:ext cx="8632723" cy="1011442"/>
          </a:xfrm>
        </p:spPr>
        <p:txBody>
          <a:bodyPr/>
          <a:lstStyle/>
          <a:p>
            <a:r>
              <a:rPr lang="en-US">
                <a:solidFill>
                  <a:schemeClr val="tx1"/>
                </a:solidFill>
              </a:rPr>
              <a:t>Logging Standards and Compliance</a:t>
            </a:r>
          </a:p>
        </p:txBody>
      </p:sp>
      <p:sp>
        <p:nvSpPr>
          <p:cNvPr id="5" name="Content Placeholder 4">
            <a:extLst>
              <a:ext uri="{FF2B5EF4-FFF2-40B4-BE49-F238E27FC236}">
                <a16:creationId xmlns:a16="http://schemas.microsoft.com/office/drawing/2014/main" id="{4A5F1C9E-5EE3-F176-311C-500ADC68DC82}"/>
              </a:ext>
            </a:extLst>
          </p:cNvPr>
          <p:cNvSpPr>
            <a:spLocks noGrp="1"/>
          </p:cNvSpPr>
          <p:nvPr>
            <p:ph idx="1"/>
          </p:nvPr>
        </p:nvSpPr>
        <p:spPr>
          <a:xfrm>
            <a:off x="2209800" y="1295400"/>
            <a:ext cx="7772400" cy="4572000"/>
          </a:xfrm>
        </p:spPr>
        <p:txBody>
          <a:bodyPr/>
          <a:lstStyle/>
          <a:p>
            <a:pPr>
              <a:buFont typeface="Arial" panose="020B0604020202020204" pitchFamily="34" charset="0"/>
              <a:buChar char="•"/>
            </a:pPr>
            <a:r>
              <a:rPr lang="en-US"/>
              <a:t>Ensure compliance with standards and regulations such as:</a:t>
            </a:r>
          </a:p>
          <a:p>
            <a:pPr>
              <a:buFont typeface="Arial" panose="020B0604020202020204" pitchFamily="34" charset="0"/>
              <a:buChar char="•"/>
            </a:pPr>
            <a:r>
              <a:rPr lang="en-US" b="1"/>
              <a:t>NERC CIP</a:t>
            </a:r>
            <a:r>
              <a:rPr lang="en-US"/>
              <a:t>: For energy sector ICS.</a:t>
            </a:r>
          </a:p>
          <a:p>
            <a:pPr>
              <a:buFont typeface="Arial" panose="020B0604020202020204" pitchFamily="34" charset="0"/>
              <a:buChar char="•"/>
            </a:pPr>
            <a:r>
              <a:rPr lang="en-US" b="1"/>
              <a:t>ISA/IEC 62443</a:t>
            </a:r>
            <a:r>
              <a:rPr lang="en-US"/>
              <a:t>: Industrial cybersecurity framework.</a:t>
            </a:r>
          </a:p>
          <a:p>
            <a:pPr lvl="1">
              <a:buFont typeface="Arial" panose="020B0604020202020204" pitchFamily="34" charset="0"/>
              <a:buChar char="•"/>
            </a:pPr>
            <a:r>
              <a:rPr lang="en-US" b="1">
                <a:solidFill>
                  <a:schemeClr val="accent2"/>
                </a:solidFill>
                <a:hlinkClick r:id="rId3">
                  <a:extLst>
                    <a:ext uri="{A12FA001-AC4F-418D-AE19-62706E023703}">
                      <ahyp:hlinkClr xmlns:ahyp="http://schemas.microsoft.com/office/drawing/2018/hyperlinkcolor" val="tx"/>
                    </a:ext>
                  </a:extLst>
                </a:hlinkClick>
              </a:rPr>
              <a:t>ISA/IEC 62443 Series of Standards – ISA</a:t>
            </a:r>
            <a:endParaRPr lang="en-US" b="1">
              <a:solidFill>
                <a:schemeClr val="accent2"/>
              </a:solidFill>
            </a:endParaRPr>
          </a:p>
          <a:p>
            <a:pPr>
              <a:buFont typeface="Arial" panose="020B0604020202020204" pitchFamily="34" charset="0"/>
              <a:buChar char="•"/>
            </a:pPr>
            <a:r>
              <a:rPr lang="en-US" b="1"/>
              <a:t>NIST SP 800-82</a:t>
            </a:r>
            <a:r>
              <a:rPr lang="en-US"/>
              <a:t>: Guidelines for securing ICS environments.</a:t>
            </a:r>
          </a:p>
          <a:p>
            <a:pPr lvl="1">
              <a:buFont typeface="Arial" panose="020B0604020202020204" pitchFamily="34" charset="0"/>
              <a:buChar char="•"/>
            </a:pPr>
            <a:r>
              <a:rPr lang="en-US" b="1">
                <a:solidFill>
                  <a:schemeClr val="accent2"/>
                </a:solidFill>
                <a:hlinkClick r:id="rId4">
                  <a:extLst>
                    <a:ext uri="{A12FA001-AC4F-418D-AE19-62706E023703}">
                      <ahyp:hlinkClr xmlns:ahyp="http://schemas.microsoft.com/office/drawing/2018/hyperlinkcolor" val="tx"/>
                    </a:ext>
                  </a:extLst>
                </a:hlinkClick>
              </a:rPr>
              <a:t>SP 800-82 Rev. 2, Guide to Industrial Control Systems (ICS) Security | CSRC</a:t>
            </a:r>
            <a:endParaRPr lang="en-US" b="1">
              <a:solidFill>
                <a:schemeClr val="accent2"/>
              </a:solidFill>
            </a:endParaRPr>
          </a:p>
          <a:p>
            <a:endParaRPr lang="en-US"/>
          </a:p>
        </p:txBody>
      </p:sp>
    </p:spTree>
    <p:extLst>
      <p:ext uri="{BB962C8B-B14F-4D97-AF65-F5344CB8AC3E}">
        <p14:creationId xmlns:p14="http://schemas.microsoft.com/office/powerpoint/2010/main" val="3700148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0B055-11A6-4603-4920-1C5659D817E3}"/>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1D284876-00A8-BC01-DA3A-7E6351FD880E}"/>
              </a:ext>
            </a:extLst>
          </p:cNvPr>
          <p:cNvSpPr>
            <a:spLocks noGrp="1" noChangeArrowheads="1"/>
          </p:cNvSpPr>
          <p:nvPr>
            <p:ph type="title"/>
          </p:nvPr>
        </p:nvSpPr>
        <p:spPr>
          <a:xfrm>
            <a:off x="2209800" y="685800"/>
            <a:ext cx="7772400" cy="838200"/>
          </a:xfrm>
        </p:spPr>
        <p:txBody>
          <a:bodyPr/>
          <a:lstStyle/>
          <a:p>
            <a:r>
              <a:rPr lang="en-US" dirty="0"/>
              <a:t>8.0 Lesson Objectives</a:t>
            </a:r>
          </a:p>
        </p:txBody>
      </p:sp>
      <p:sp>
        <p:nvSpPr>
          <p:cNvPr id="5123" name="Rectangle 3">
            <a:extLst>
              <a:ext uri="{FF2B5EF4-FFF2-40B4-BE49-F238E27FC236}">
                <a16:creationId xmlns:a16="http://schemas.microsoft.com/office/drawing/2014/main" id="{5C4B992D-0340-8CCB-BB70-6FE2D8349472}"/>
              </a:ext>
            </a:extLst>
          </p:cNvPr>
          <p:cNvSpPr>
            <a:spLocks noGrp="1" noChangeArrowheads="1"/>
          </p:cNvSpPr>
          <p:nvPr>
            <p:ph idx="1"/>
          </p:nvPr>
        </p:nvSpPr>
        <p:spPr>
          <a:xfrm>
            <a:off x="2019300" y="1519946"/>
            <a:ext cx="8153400" cy="3647799"/>
          </a:xfrm>
        </p:spPr>
        <p:txBody>
          <a:bodyPr>
            <a:normAutofit fontScale="92500" lnSpcReduction="10000"/>
          </a:bodyPr>
          <a:lstStyle/>
          <a:p>
            <a:r>
              <a:rPr lang="en-US" dirty="0">
                <a:latin typeface="Times New Roman"/>
                <a:cs typeface="Times New Roman"/>
              </a:rPr>
              <a:t>Understand the fundamental role intrusion detection plays in IT/OT systems</a:t>
            </a:r>
          </a:p>
          <a:p>
            <a:r>
              <a:rPr lang="en-US" dirty="0">
                <a:latin typeface="Times New Roman"/>
                <a:cs typeface="Times New Roman"/>
              </a:rPr>
              <a:t>Learn how to identify indicators of compromise (IOC)</a:t>
            </a:r>
          </a:p>
          <a:p>
            <a:r>
              <a:rPr lang="en-US" dirty="0">
                <a:latin typeface="Times New Roman"/>
                <a:cs typeface="Times New Roman"/>
              </a:rPr>
              <a:t>Learn how to implement IDS/IPS in OT systems.</a:t>
            </a:r>
          </a:p>
          <a:p>
            <a:r>
              <a:rPr lang="en-US" dirty="0"/>
              <a:t>Learn how to generate alerts, including:</a:t>
            </a:r>
          </a:p>
          <a:p>
            <a:pPr lvl="1"/>
            <a:r>
              <a:rPr lang="en-US" dirty="0"/>
              <a:t>How to write detection rules</a:t>
            </a:r>
          </a:p>
          <a:p>
            <a:pPr lvl="1"/>
            <a:r>
              <a:rPr lang="en-US" dirty="0"/>
              <a:t>How to reduce false positive and false negatives</a:t>
            </a:r>
          </a:p>
          <a:p>
            <a:r>
              <a:rPr lang="en-US" dirty="0">
                <a:latin typeface="Times New Roman"/>
                <a:cs typeface="Times New Roman"/>
              </a:rPr>
              <a:t>Become familiar with Security Incident and Event Management platforms, like ELK, Splunk. </a:t>
            </a:r>
            <a:endParaRPr lang="en-US" dirty="0">
              <a:cs typeface="Times New Roman"/>
            </a:endParaRPr>
          </a:p>
          <a:p>
            <a:pPr marL="0" indent="0">
              <a:buNone/>
            </a:pPr>
            <a:endParaRPr lang="en-US" dirty="0">
              <a:cs typeface="Times New Roman" pitchFamily="18" charset="0"/>
            </a:endParaRPr>
          </a:p>
        </p:txBody>
      </p:sp>
    </p:spTree>
    <p:extLst>
      <p:ext uri="{BB962C8B-B14F-4D97-AF65-F5344CB8AC3E}">
        <p14:creationId xmlns:p14="http://schemas.microsoft.com/office/powerpoint/2010/main" val="175638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8D30A-0CE7-5C54-FAB4-EC743C6842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414019-4E92-BB2F-63B0-16357F3C1ABF}"/>
              </a:ext>
            </a:extLst>
          </p:cNvPr>
          <p:cNvSpPr>
            <a:spLocks noGrp="1"/>
          </p:cNvSpPr>
          <p:nvPr>
            <p:ph type="title"/>
          </p:nvPr>
        </p:nvSpPr>
        <p:spPr>
          <a:xfrm>
            <a:off x="1905001" y="343225"/>
            <a:ext cx="8632723" cy="1011442"/>
          </a:xfrm>
        </p:spPr>
        <p:txBody>
          <a:bodyPr/>
          <a:lstStyle/>
          <a:p>
            <a:r>
              <a:rPr lang="en-US">
                <a:solidFill>
                  <a:schemeClr val="tx1"/>
                </a:solidFill>
              </a:rPr>
              <a:t>Learning Objectives 7.1.3</a:t>
            </a:r>
          </a:p>
        </p:txBody>
      </p:sp>
      <p:sp>
        <p:nvSpPr>
          <p:cNvPr id="5" name="Content Placeholder 4">
            <a:extLst>
              <a:ext uri="{FF2B5EF4-FFF2-40B4-BE49-F238E27FC236}">
                <a16:creationId xmlns:a16="http://schemas.microsoft.com/office/drawing/2014/main" id="{5F98CEF2-7AB6-BC39-6A4F-79325B8EFDBF}"/>
              </a:ext>
            </a:extLst>
          </p:cNvPr>
          <p:cNvSpPr>
            <a:spLocks noGrp="1"/>
          </p:cNvSpPr>
          <p:nvPr>
            <p:ph idx="1"/>
          </p:nvPr>
        </p:nvSpPr>
        <p:spPr>
          <a:xfrm>
            <a:off x="2209800" y="1295400"/>
            <a:ext cx="7772400" cy="4572000"/>
          </a:xfrm>
        </p:spPr>
        <p:txBody>
          <a:bodyPr/>
          <a:lstStyle/>
          <a:p>
            <a:r>
              <a:rPr lang="en-US"/>
              <a:t>Implement techniques and tools to monitor processes and user activity</a:t>
            </a:r>
          </a:p>
          <a:p>
            <a:endParaRPr lang="en-US"/>
          </a:p>
          <a:p>
            <a:r>
              <a:rPr lang="en-US"/>
              <a:t>Complete the Intrusion Detection Practical Exercise.</a:t>
            </a:r>
          </a:p>
        </p:txBody>
      </p:sp>
    </p:spTree>
    <p:extLst>
      <p:ext uri="{BB962C8B-B14F-4D97-AF65-F5344CB8AC3E}">
        <p14:creationId xmlns:p14="http://schemas.microsoft.com/office/powerpoint/2010/main" val="26603022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F53FA-924C-7142-1863-41482E8C01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72033C-DB27-8162-FF7C-5C42BD0B038E}"/>
              </a:ext>
            </a:extLst>
          </p:cNvPr>
          <p:cNvSpPr>
            <a:spLocks noGrp="1"/>
          </p:cNvSpPr>
          <p:nvPr>
            <p:ph type="title"/>
          </p:nvPr>
        </p:nvSpPr>
        <p:spPr>
          <a:xfrm>
            <a:off x="1905001" y="343225"/>
            <a:ext cx="8632723" cy="1011442"/>
          </a:xfrm>
        </p:spPr>
        <p:txBody>
          <a:bodyPr/>
          <a:lstStyle/>
          <a:p>
            <a:r>
              <a:rPr lang="en-US">
                <a:solidFill>
                  <a:schemeClr val="tx1"/>
                </a:solidFill>
              </a:rPr>
              <a:t>Monitoring Tools</a:t>
            </a:r>
          </a:p>
        </p:txBody>
      </p:sp>
      <p:sp>
        <p:nvSpPr>
          <p:cNvPr id="5" name="Content Placeholder 4">
            <a:extLst>
              <a:ext uri="{FF2B5EF4-FFF2-40B4-BE49-F238E27FC236}">
                <a16:creationId xmlns:a16="http://schemas.microsoft.com/office/drawing/2014/main" id="{507F65D1-415D-02A9-4CAD-8455D72F368E}"/>
              </a:ext>
            </a:extLst>
          </p:cNvPr>
          <p:cNvSpPr>
            <a:spLocks noGrp="1"/>
          </p:cNvSpPr>
          <p:nvPr>
            <p:ph idx="1"/>
          </p:nvPr>
        </p:nvSpPr>
        <p:spPr>
          <a:xfrm>
            <a:off x="2209800" y="1137249"/>
            <a:ext cx="7772400" cy="5377526"/>
          </a:xfrm>
        </p:spPr>
        <p:txBody>
          <a:bodyPr/>
          <a:lstStyle/>
          <a:p>
            <a:pPr marL="0" indent="0">
              <a:buNone/>
            </a:pPr>
            <a:r>
              <a:rPr lang="en-US" dirty="0">
                <a:latin typeface="Times New Roman"/>
                <a:cs typeface="Times New Roman"/>
              </a:rPr>
              <a:t>Industry Specific OT Monitoring Tools:</a:t>
            </a:r>
          </a:p>
          <a:p>
            <a:pPr marL="514350" indent="-514350">
              <a:buAutoNum type="arabicPeriod"/>
            </a:pPr>
            <a:r>
              <a:rPr lang="en-US" dirty="0">
                <a:solidFill>
                  <a:srgbClr val="FF0000"/>
                </a:solidFill>
                <a:latin typeface="Times New Roman"/>
                <a:cs typeface="Times New Roman"/>
              </a:rPr>
              <a:t>OT </a:t>
            </a:r>
            <a:r>
              <a:rPr lang="en-US" dirty="0">
                <a:latin typeface="Times New Roman"/>
                <a:cs typeface="Times New Roman"/>
              </a:rPr>
              <a:t>Network Monitoring Platforms</a:t>
            </a:r>
          </a:p>
          <a:p>
            <a:pPr lvl="1">
              <a:buFont typeface="Courier New"/>
              <a:buChar char="o"/>
            </a:pPr>
            <a:r>
              <a:rPr lang="en-US" dirty="0">
                <a:latin typeface="Times New Roman"/>
                <a:cs typeface="Times New Roman"/>
              </a:rPr>
              <a:t>Nozomi Networks</a:t>
            </a:r>
          </a:p>
          <a:p>
            <a:pPr lvl="1">
              <a:buFont typeface="Courier New"/>
              <a:buChar char="o"/>
            </a:pPr>
            <a:r>
              <a:rPr lang="en-US" dirty="0">
                <a:latin typeface="Times New Roman"/>
                <a:cs typeface="Times New Roman"/>
              </a:rPr>
              <a:t>Dragos</a:t>
            </a:r>
          </a:p>
          <a:p>
            <a:pPr lvl="1">
              <a:buFont typeface="Courier New"/>
              <a:buChar char="o"/>
            </a:pPr>
            <a:r>
              <a:rPr lang="en-US" dirty="0" err="1">
                <a:latin typeface="Times New Roman"/>
                <a:cs typeface="Times New Roman"/>
              </a:rPr>
              <a:t>Tenable.ot</a:t>
            </a:r>
            <a:r>
              <a:rPr lang="en-US" dirty="0">
                <a:latin typeface="Times New Roman"/>
                <a:cs typeface="Times New Roman"/>
              </a:rPr>
              <a:t>, </a:t>
            </a:r>
            <a:r>
              <a:rPr lang="en-US" dirty="0" err="1">
                <a:latin typeface="Times New Roman"/>
                <a:cs typeface="Times New Roman"/>
              </a:rPr>
              <a:t>Claroty</a:t>
            </a:r>
            <a:endParaRPr lang="en-US" dirty="0">
              <a:latin typeface="Times New Roman"/>
              <a:cs typeface="Times New Roman"/>
            </a:endParaRPr>
          </a:p>
          <a:p>
            <a:pPr lvl="1">
              <a:buFont typeface="Courier New"/>
              <a:buChar char="o"/>
            </a:pPr>
            <a:r>
              <a:rPr lang="en-US" dirty="0" err="1">
                <a:latin typeface="Times New Roman"/>
                <a:cs typeface="Times New Roman"/>
              </a:rPr>
              <a:t>Indegy</a:t>
            </a:r>
            <a:r>
              <a:rPr lang="en-US" dirty="0">
                <a:latin typeface="Times New Roman"/>
                <a:cs typeface="Times New Roman"/>
              </a:rPr>
              <a:t> (Acquired by Tenable)</a:t>
            </a:r>
          </a:p>
          <a:p>
            <a:pPr lvl="1">
              <a:buFont typeface="Courier New"/>
              <a:buChar char="o"/>
            </a:pPr>
            <a:r>
              <a:rPr lang="en-US" dirty="0">
                <a:latin typeface="Times New Roman"/>
                <a:cs typeface="Times New Roman"/>
              </a:rPr>
              <a:t>Cisco Cyber Vision</a:t>
            </a:r>
          </a:p>
          <a:p>
            <a:pPr lvl="1">
              <a:buFont typeface="Courier New"/>
              <a:buChar char="o"/>
            </a:pPr>
            <a:r>
              <a:rPr lang="en-US" dirty="0" err="1">
                <a:latin typeface="Times New Roman"/>
                <a:cs typeface="Times New Roman"/>
              </a:rPr>
              <a:t>Forescout</a:t>
            </a:r>
            <a:r>
              <a:rPr lang="en-US" dirty="0">
                <a:latin typeface="Times New Roman"/>
                <a:cs typeface="Times New Roman"/>
              </a:rPr>
              <a:t> OT Security</a:t>
            </a:r>
          </a:p>
          <a:p>
            <a:pPr>
              <a:buAutoNum type="arabicPeriod"/>
            </a:pPr>
            <a:r>
              <a:rPr lang="en-US" dirty="0">
                <a:latin typeface="Times New Roman"/>
                <a:cs typeface="Times New Roman"/>
              </a:rPr>
              <a:t>Endpoint Monitoring Tools</a:t>
            </a:r>
          </a:p>
          <a:p>
            <a:pPr lvl="1">
              <a:buFont typeface="Courier New"/>
              <a:buChar char="o"/>
            </a:pPr>
            <a:r>
              <a:rPr lang="en-US" dirty="0">
                <a:latin typeface="Times New Roman"/>
                <a:cs typeface="Times New Roman"/>
              </a:rPr>
              <a:t>CrowdStrike, </a:t>
            </a:r>
            <a:r>
              <a:rPr lang="en-US" dirty="0" err="1">
                <a:latin typeface="Times New Roman"/>
                <a:cs typeface="Times New Roman"/>
              </a:rPr>
              <a:t>SentinalOne</a:t>
            </a:r>
            <a:endParaRPr lang="en-US" dirty="0">
              <a:latin typeface="Times New Roman"/>
              <a:cs typeface="Times New Roman"/>
            </a:endParaRPr>
          </a:p>
          <a:p>
            <a:pPr>
              <a:buAutoNum type="arabicPeriod"/>
            </a:pPr>
            <a:endParaRPr lang="en-US" dirty="0">
              <a:cs typeface="Times New Roman" pitchFamily="18" charset="0"/>
            </a:endParaRPr>
          </a:p>
        </p:txBody>
      </p:sp>
    </p:spTree>
    <p:extLst>
      <p:ext uri="{BB962C8B-B14F-4D97-AF65-F5344CB8AC3E}">
        <p14:creationId xmlns:p14="http://schemas.microsoft.com/office/powerpoint/2010/main" val="7908683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FC1AE-D46C-9A7E-2ADB-06501D14B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82BAD7-BD7E-CD95-E3AA-3C55E3EA36FA}"/>
              </a:ext>
            </a:extLst>
          </p:cNvPr>
          <p:cNvSpPr>
            <a:spLocks noGrp="1"/>
          </p:cNvSpPr>
          <p:nvPr>
            <p:ph type="title"/>
          </p:nvPr>
        </p:nvSpPr>
        <p:spPr>
          <a:xfrm>
            <a:off x="1905001" y="343225"/>
            <a:ext cx="8632723" cy="1011442"/>
          </a:xfrm>
        </p:spPr>
        <p:txBody>
          <a:bodyPr/>
          <a:lstStyle/>
          <a:p>
            <a:r>
              <a:rPr lang="en-US">
                <a:solidFill>
                  <a:schemeClr val="tx1"/>
                </a:solidFill>
              </a:rPr>
              <a:t>Monitoring Tools (cont’d)</a:t>
            </a:r>
          </a:p>
        </p:txBody>
      </p:sp>
      <p:sp>
        <p:nvSpPr>
          <p:cNvPr id="5" name="Content Placeholder 4">
            <a:extLst>
              <a:ext uri="{FF2B5EF4-FFF2-40B4-BE49-F238E27FC236}">
                <a16:creationId xmlns:a16="http://schemas.microsoft.com/office/drawing/2014/main" id="{21B1BB6A-FAB5-9E58-7511-2DD6B29A65D0}"/>
              </a:ext>
            </a:extLst>
          </p:cNvPr>
          <p:cNvSpPr>
            <a:spLocks noGrp="1"/>
          </p:cNvSpPr>
          <p:nvPr>
            <p:ph idx="1"/>
          </p:nvPr>
        </p:nvSpPr>
        <p:spPr>
          <a:xfrm>
            <a:off x="2209800" y="1137325"/>
            <a:ext cx="7772400" cy="4572000"/>
          </a:xfrm>
        </p:spPr>
        <p:txBody>
          <a:bodyPr>
            <a:normAutofit fontScale="92500" lnSpcReduction="10000"/>
          </a:bodyPr>
          <a:lstStyle/>
          <a:p>
            <a:pPr marL="0" indent="0">
              <a:buNone/>
            </a:pPr>
            <a:r>
              <a:rPr lang="en-US">
                <a:latin typeface="Times New Roman"/>
                <a:cs typeface="Times New Roman"/>
              </a:rPr>
              <a:t>Protocol Analyzers: </a:t>
            </a:r>
          </a:p>
          <a:p>
            <a:r>
              <a:rPr lang="en-US">
                <a:latin typeface="Times New Roman"/>
                <a:cs typeface="Times New Roman"/>
              </a:rPr>
              <a:t>Wireshark</a:t>
            </a:r>
          </a:p>
          <a:p>
            <a:pPr lvl="1"/>
            <a:r>
              <a:rPr lang="en-US">
                <a:latin typeface="Times New Roman"/>
                <a:cs typeface="Times New Roman"/>
              </a:rPr>
              <a:t>Can decode protocols like Modbus, DNP3</a:t>
            </a:r>
          </a:p>
          <a:p>
            <a:pPr marL="0" indent="0">
              <a:buNone/>
            </a:pPr>
            <a:r>
              <a:rPr lang="en-US">
                <a:latin typeface="Times New Roman"/>
                <a:cs typeface="Times New Roman"/>
              </a:rPr>
              <a:t>Network Security Monitors: </a:t>
            </a:r>
          </a:p>
          <a:p>
            <a:r>
              <a:rPr lang="en-US">
                <a:latin typeface="Times New Roman"/>
                <a:cs typeface="Times New Roman"/>
              </a:rPr>
              <a:t>Zeek (formerly Bro)</a:t>
            </a:r>
          </a:p>
          <a:p>
            <a:r>
              <a:rPr lang="en-US">
                <a:latin typeface="Times New Roman"/>
                <a:cs typeface="Times New Roman"/>
              </a:rPr>
              <a:t>SolarWinds NPM</a:t>
            </a:r>
          </a:p>
          <a:p>
            <a:pPr lvl="1"/>
            <a:r>
              <a:rPr lang="en-US">
                <a:latin typeface="Times New Roman"/>
                <a:cs typeface="Times New Roman"/>
              </a:rPr>
              <a:t>Was breached in September 2019</a:t>
            </a:r>
          </a:p>
          <a:p>
            <a:pPr lvl="1"/>
            <a:r>
              <a:rPr lang="en-US">
                <a:latin typeface="Times New Roman"/>
                <a:cs typeface="Times New Roman"/>
              </a:rPr>
              <a:t>FireEye (the developer) later rebranded as Trellix</a:t>
            </a:r>
          </a:p>
          <a:p>
            <a:pPr lvl="1"/>
            <a:r>
              <a:rPr lang="en-US">
                <a:latin typeface="Times New Roman"/>
                <a:cs typeface="Times New Roman"/>
              </a:rPr>
              <a:t>Still in use today</a:t>
            </a:r>
          </a:p>
          <a:p>
            <a:pPr lvl="1"/>
            <a:r>
              <a:rPr lang="en-US" b="1">
                <a:solidFill>
                  <a:schemeClr val="accent2"/>
                </a:solidFill>
                <a:latin typeface="Times New Roman"/>
                <a:cs typeface="Times New Roman"/>
                <a:hlinkClick r:id="rId3">
                  <a:extLst>
                    <a:ext uri="{A12FA001-AC4F-418D-AE19-62706E023703}">
                      <ahyp:hlinkClr xmlns:ahyp="http://schemas.microsoft.com/office/drawing/2018/hyperlinkcolor" val="tx"/>
                    </a:ext>
                  </a:extLst>
                </a:hlinkClick>
              </a:rPr>
              <a:t>SolarWinds Cyberattack Demands Significant Federal and Private-Sector Response (infographic) | U.S. GAO</a:t>
            </a:r>
            <a:endParaRPr lang="en-US" b="1">
              <a:solidFill>
                <a:schemeClr val="accent2"/>
              </a:solidFill>
              <a:latin typeface="Times New Roman"/>
              <a:cs typeface="Times New Roman"/>
            </a:endParaRPr>
          </a:p>
          <a:p>
            <a:endParaRPr lang="en-US"/>
          </a:p>
        </p:txBody>
      </p:sp>
    </p:spTree>
    <p:extLst>
      <p:ext uri="{BB962C8B-B14F-4D97-AF65-F5344CB8AC3E}">
        <p14:creationId xmlns:p14="http://schemas.microsoft.com/office/powerpoint/2010/main" val="3494828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2540F-8FB4-21C6-FB28-936AF5A2C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7BF06E-BADD-08C3-A0AF-C35ECFF4C9E7}"/>
              </a:ext>
            </a:extLst>
          </p:cNvPr>
          <p:cNvSpPr>
            <a:spLocks noGrp="1"/>
          </p:cNvSpPr>
          <p:nvPr>
            <p:ph type="title"/>
          </p:nvPr>
        </p:nvSpPr>
        <p:spPr>
          <a:xfrm>
            <a:off x="1905001" y="343225"/>
            <a:ext cx="8632723" cy="1011442"/>
          </a:xfrm>
        </p:spPr>
        <p:txBody>
          <a:bodyPr/>
          <a:lstStyle/>
          <a:p>
            <a:r>
              <a:rPr lang="en-US">
                <a:solidFill>
                  <a:schemeClr val="tx1"/>
                </a:solidFill>
              </a:rPr>
              <a:t>Monitoring Tools (cont’d)</a:t>
            </a:r>
          </a:p>
        </p:txBody>
      </p:sp>
      <p:sp>
        <p:nvSpPr>
          <p:cNvPr id="5" name="Content Placeholder 4">
            <a:extLst>
              <a:ext uri="{FF2B5EF4-FFF2-40B4-BE49-F238E27FC236}">
                <a16:creationId xmlns:a16="http://schemas.microsoft.com/office/drawing/2014/main" id="{27CD0865-0D4C-CD9C-8062-7F75C6EB9142}"/>
              </a:ext>
            </a:extLst>
          </p:cNvPr>
          <p:cNvSpPr>
            <a:spLocks noGrp="1"/>
          </p:cNvSpPr>
          <p:nvPr>
            <p:ph idx="1"/>
          </p:nvPr>
        </p:nvSpPr>
        <p:spPr>
          <a:xfrm>
            <a:off x="2209800" y="1295400"/>
            <a:ext cx="7772400" cy="4572000"/>
          </a:xfrm>
        </p:spPr>
        <p:txBody>
          <a:bodyPr/>
          <a:lstStyle/>
          <a:p>
            <a:pPr marL="0" indent="0">
              <a:buNone/>
            </a:pPr>
            <a:r>
              <a:rPr lang="en-US" dirty="0">
                <a:latin typeface="Times New Roman"/>
                <a:cs typeface="Times New Roman"/>
              </a:rPr>
              <a:t>SIEM Platforms</a:t>
            </a:r>
          </a:p>
          <a:p>
            <a:pPr>
              <a:buFont typeface="Arial"/>
              <a:buChar char="•"/>
            </a:pPr>
            <a:r>
              <a:rPr lang="en-US" dirty="0">
                <a:latin typeface="Times New Roman"/>
                <a:cs typeface="Times New Roman"/>
              </a:rPr>
              <a:t>Splunk, ELK, IBM Q-RADAR</a:t>
            </a:r>
          </a:p>
          <a:p>
            <a:pPr marL="0" indent="0">
              <a:buNone/>
            </a:pPr>
            <a:r>
              <a:rPr lang="en-US" dirty="0">
                <a:latin typeface="Times New Roman"/>
                <a:cs typeface="Times New Roman"/>
              </a:rPr>
              <a:t>IDS/IPS</a:t>
            </a:r>
          </a:p>
          <a:p>
            <a:pPr>
              <a:buFont typeface="Arial"/>
              <a:buChar char="•"/>
            </a:pPr>
            <a:r>
              <a:rPr lang="en-US" dirty="0">
                <a:latin typeface="Times New Roman"/>
                <a:cs typeface="Times New Roman"/>
              </a:rPr>
              <a:t>Snort 3, Suricata for ICS, Trend Micro </a:t>
            </a:r>
            <a:r>
              <a:rPr lang="en-US" dirty="0" err="1">
                <a:latin typeface="Times New Roman"/>
                <a:cs typeface="Times New Roman"/>
              </a:rPr>
              <a:t>TippingPoint</a:t>
            </a:r>
            <a:endParaRPr lang="en-US" dirty="0">
              <a:latin typeface="Times New Roman"/>
              <a:cs typeface="Times New Roman"/>
            </a:endParaRPr>
          </a:p>
          <a:p>
            <a:pPr marL="0" indent="0">
              <a:buNone/>
            </a:pPr>
            <a:r>
              <a:rPr lang="en-US" dirty="0"/>
              <a:t>Windows Event Logs and Linux Audit Logs</a:t>
            </a:r>
            <a:endParaRPr lang="en-US" dirty="0">
              <a:cs typeface="Times New Roman" pitchFamily="18" charset="0"/>
            </a:endParaRPr>
          </a:p>
          <a:p>
            <a:pPr>
              <a:buFont typeface="Arial"/>
            </a:pPr>
            <a:r>
              <a:rPr lang="en-US" dirty="0" err="1">
                <a:latin typeface="Times New Roman"/>
                <a:cs typeface="Times New Roman"/>
              </a:rPr>
              <a:t>ObserveIT</a:t>
            </a:r>
            <a:endParaRPr lang="en-US" dirty="0">
              <a:latin typeface="Times New Roman"/>
              <a:cs typeface="Times New Roman"/>
            </a:endParaRPr>
          </a:p>
          <a:p>
            <a:pPr>
              <a:buFont typeface="Arial"/>
            </a:pPr>
            <a:r>
              <a:rPr lang="en-US" dirty="0" err="1">
                <a:latin typeface="Times New Roman"/>
                <a:cs typeface="Times New Roman"/>
              </a:rPr>
              <a:t>SentryOne</a:t>
            </a:r>
            <a:r>
              <a:rPr lang="en-US" dirty="0">
                <a:latin typeface="Times New Roman"/>
                <a:cs typeface="Times New Roman"/>
              </a:rPr>
              <a:t> SQL Sentry</a:t>
            </a:r>
          </a:p>
          <a:p>
            <a:pPr>
              <a:buFont typeface="Arial"/>
            </a:pPr>
            <a:r>
              <a:rPr lang="en-US" dirty="0">
                <a:latin typeface="Times New Roman"/>
                <a:cs typeface="Times New Roman"/>
              </a:rPr>
              <a:t>Syslog-ng </a:t>
            </a:r>
          </a:p>
        </p:txBody>
      </p:sp>
    </p:spTree>
    <p:extLst>
      <p:ext uri="{BB962C8B-B14F-4D97-AF65-F5344CB8AC3E}">
        <p14:creationId xmlns:p14="http://schemas.microsoft.com/office/powerpoint/2010/main" val="504154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4B578-BC1B-A735-F26B-7E495E509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8ED6B4-577A-74A2-C56E-5155A6280C1B}"/>
              </a:ext>
            </a:extLst>
          </p:cNvPr>
          <p:cNvSpPr>
            <a:spLocks noGrp="1"/>
          </p:cNvSpPr>
          <p:nvPr>
            <p:ph type="title"/>
          </p:nvPr>
        </p:nvSpPr>
        <p:spPr>
          <a:xfrm>
            <a:off x="1905001" y="343225"/>
            <a:ext cx="8632723" cy="1011442"/>
          </a:xfrm>
        </p:spPr>
        <p:txBody>
          <a:bodyPr/>
          <a:lstStyle/>
          <a:p>
            <a:r>
              <a:rPr lang="en-US">
                <a:solidFill>
                  <a:schemeClr val="tx1"/>
                </a:solidFill>
              </a:rPr>
              <a:t>Monitoring Tools (cont’d)</a:t>
            </a:r>
          </a:p>
        </p:txBody>
      </p:sp>
      <p:sp>
        <p:nvSpPr>
          <p:cNvPr id="5" name="Content Placeholder 4">
            <a:extLst>
              <a:ext uri="{FF2B5EF4-FFF2-40B4-BE49-F238E27FC236}">
                <a16:creationId xmlns:a16="http://schemas.microsoft.com/office/drawing/2014/main" id="{E7A16AC4-40F3-E293-C559-595BF6B99093}"/>
              </a:ext>
            </a:extLst>
          </p:cNvPr>
          <p:cNvSpPr>
            <a:spLocks noGrp="1"/>
          </p:cNvSpPr>
          <p:nvPr>
            <p:ph idx="1"/>
          </p:nvPr>
        </p:nvSpPr>
        <p:spPr>
          <a:xfrm>
            <a:off x="2209800" y="1295400"/>
            <a:ext cx="7772400" cy="4572000"/>
          </a:xfrm>
        </p:spPr>
        <p:txBody>
          <a:bodyPr/>
          <a:lstStyle/>
          <a:p>
            <a:pPr marL="0" indent="0">
              <a:buNone/>
            </a:pPr>
            <a:r>
              <a:rPr lang="en-US" dirty="0"/>
              <a:t>Process Monitoring Tools:</a:t>
            </a:r>
          </a:p>
          <a:p>
            <a:r>
              <a:rPr lang="en-US" dirty="0"/>
              <a:t>Sysmon (part of the </a:t>
            </a:r>
            <a:r>
              <a:rPr lang="en-US" dirty="0" err="1"/>
              <a:t>Sysinternals</a:t>
            </a:r>
            <a:r>
              <a:rPr lang="en-US" dirty="0"/>
              <a:t> Suite)</a:t>
            </a:r>
          </a:p>
          <a:p>
            <a:r>
              <a:rPr lang="en-US" dirty="0"/>
              <a:t>SCADA-Specific Tools</a:t>
            </a:r>
          </a:p>
          <a:p>
            <a:r>
              <a:rPr lang="en-US" dirty="0"/>
              <a:t>PRTG Network Monitor</a:t>
            </a:r>
          </a:p>
        </p:txBody>
      </p:sp>
    </p:spTree>
    <p:extLst>
      <p:ext uri="{BB962C8B-B14F-4D97-AF65-F5344CB8AC3E}">
        <p14:creationId xmlns:p14="http://schemas.microsoft.com/office/powerpoint/2010/main" val="27924166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14DAE-3A0E-1400-9E00-DEC2D0F01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AF30C7-8FC9-8D35-4499-E325A95DE6DA}"/>
              </a:ext>
            </a:extLst>
          </p:cNvPr>
          <p:cNvSpPr>
            <a:spLocks noGrp="1"/>
          </p:cNvSpPr>
          <p:nvPr>
            <p:ph type="title"/>
          </p:nvPr>
        </p:nvSpPr>
        <p:spPr>
          <a:xfrm>
            <a:off x="1905001" y="343225"/>
            <a:ext cx="8632723" cy="1011442"/>
          </a:xfrm>
        </p:spPr>
        <p:txBody>
          <a:bodyPr/>
          <a:lstStyle/>
          <a:p>
            <a:r>
              <a:rPr lang="en-US">
                <a:solidFill>
                  <a:schemeClr val="tx1"/>
                </a:solidFill>
              </a:rPr>
              <a:t>Monitoring Tools (cont’d)</a:t>
            </a:r>
          </a:p>
        </p:txBody>
      </p:sp>
      <p:sp>
        <p:nvSpPr>
          <p:cNvPr id="5" name="Content Placeholder 4">
            <a:extLst>
              <a:ext uri="{FF2B5EF4-FFF2-40B4-BE49-F238E27FC236}">
                <a16:creationId xmlns:a16="http://schemas.microsoft.com/office/drawing/2014/main" id="{0DDB7C7C-EF07-B709-73C0-3D495C59F0A0}"/>
              </a:ext>
            </a:extLst>
          </p:cNvPr>
          <p:cNvSpPr>
            <a:spLocks noGrp="1"/>
          </p:cNvSpPr>
          <p:nvPr>
            <p:ph idx="1"/>
          </p:nvPr>
        </p:nvSpPr>
        <p:spPr>
          <a:xfrm>
            <a:off x="2209800" y="1295400"/>
            <a:ext cx="7772400" cy="4572000"/>
          </a:xfrm>
        </p:spPr>
        <p:txBody>
          <a:bodyPr/>
          <a:lstStyle/>
          <a:p>
            <a:pPr marL="0" indent="0">
              <a:buNone/>
            </a:pPr>
            <a:r>
              <a:rPr lang="en-US"/>
              <a:t>Endpoint Monitoring Tools:</a:t>
            </a:r>
          </a:p>
          <a:p>
            <a:r>
              <a:rPr lang="en-US"/>
              <a:t>CrowdStrike Falcon</a:t>
            </a:r>
          </a:p>
          <a:p>
            <a:r>
              <a:rPr lang="en-US" err="1"/>
              <a:t>SentinelOne</a:t>
            </a:r>
            <a:endParaRPr lang="en-US"/>
          </a:p>
          <a:p>
            <a:r>
              <a:rPr lang="en-US"/>
              <a:t>Symantec Endpoint Protection</a:t>
            </a:r>
          </a:p>
          <a:p>
            <a:r>
              <a:rPr lang="en-US"/>
              <a:t>Trend Micro Industrial Endpoint Security</a:t>
            </a:r>
          </a:p>
          <a:p>
            <a:r>
              <a:rPr lang="en-US"/>
              <a:t>Rockwell Automation Endpoint Protection</a:t>
            </a:r>
          </a:p>
          <a:p>
            <a:endParaRPr lang="en-US"/>
          </a:p>
        </p:txBody>
      </p:sp>
    </p:spTree>
    <p:extLst>
      <p:ext uri="{BB962C8B-B14F-4D97-AF65-F5344CB8AC3E}">
        <p14:creationId xmlns:p14="http://schemas.microsoft.com/office/powerpoint/2010/main" val="1220645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020CC-841B-E261-F90A-42B78D01DF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A4C01F-F849-03CD-F07D-96F8F075AC76}"/>
              </a:ext>
            </a:extLst>
          </p:cNvPr>
          <p:cNvSpPr>
            <a:spLocks noGrp="1"/>
          </p:cNvSpPr>
          <p:nvPr>
            <p:ph type="title"/>
          </p:nvPr>
        </p:nvSpPr>
        <p:spPr>
          <a:xfrm>
            <a:off x="1905001" y="343225"/>
            <a:ext cx="8632723" cy="1011442"/>
          </a:xfrm>
        </p:spPr>
        <p:txBody>
          <a:bodyPr/>
          <a:lstStyle/>
          <a:p>
            <a:r>
              <a:rPr lang="en-US" err="1">
                <a:solidFill>
                  <a:schemeClr val="tx1"/>
                </a:solidFill>
              </a:rPr>
              <a:t>Sysinternals</a:t>
            </a:r>
            <a:r>
              <a:rPr lang="en-US">
                <a:solidFill>
                  <a:schemeClr val="tx1"/>
                </a:solidFill>
              </a:rPr>
              <a:t> Suite</a:t>
            </a:r>
          </a:p>
        </p:txBody>
      </p:sp>
      <p:sp>
        <p:nvSpPr>
          <p:cNvPr id="5" name="Content Placeholder 4">
            <a:extLst>
              <a:ext uri="{FF2B5EF4-FFF2-40B4-BE49-F238E27FC236}">
                <a16:creationId xmlns:a16="http://schemas.microsoft.com/office/drawing/2014/main" id="{CC729E60-BB65-7B25-6970-E5DA030D9E6A}"/>
              </a:ext>
            </a:extLst>
          </p:cNvPr>
          <p:cNvSpPr>
            <a:spLocks noGrp="1"/>
          </p:cNvSpPr>
          <p:nvPr>
            <p:ph idx="1"/>
          </p:nvPr>
        </p:nvSpPr>
        <p:spPr>
          <a:xfrm>
            <a:off x="2209800" y="1295400"/>
            <a:ext cx="7772400" cy="4572000"/>
          </a:xfrm>
        </p:spPr>
        <p:txBody>
          <a:bodyPr/>
          <a:lstStyle/>
          <a:p>
            <a:pPr marL="0" indent="0">
              <a:buNone/>
            </a:pPr>
            <a:r>
              <a:rPr lang="en-US" b="1" err="1"/>
              <a:t>Sysinternals</a:t>
            </a:r>
            <a:r>
              <a:rPr lang="en-US"/>
              <a:t> is a suite of advanced utilities created by Microsoft to help IT professionals, developers, and security analysts diagnose, troubleshoot, and monitor Windows-based systems and OT devices. While </a:t>
            </a:r>
            <a:r>
              <a:rPr lang="en-US" err="1"/>
              <a:t>Sysinternals</a:t>
            </a:r>
            <a:r>
              <a:rPr lang="en-US"/>
              <a:t> tools are not specifically designed for </a:t>
            </a:r>
            <a:r>
              <a:rPr lang="en-US" b="1"/>
              <a:t>Industrial Control Systems (ICS)</a:t>
            </a:r>
            <a:r>
              <a:rPr lang="en-US"/>
              <a:t>, they can be effectively used to detect, analyze, and respond to suspicious activity in ICS environments that run on Windows-based systems (such as SCADA servers, HMIs, and engineering workstations). </a:t>
            </a:r>
          </a:p>
        </p:txBody>
      </p:sp>
    </p:spTree>
    <p:extLst>
      <p:ext uri="{BB962C8B-B14F-4D97-AF65-F5344CB8AC3E}">
        <p14:creationId xmlns:p14="http://schemas.microsoft.com/office/powerpoint/2010/main" val="16625562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C8CC1-9F1C-BBA5-365B-88D5C29E67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81BF5C-6C23-0E85-F20F-B8F68A3B27D2}"/>
              </a:ext>
            </a:extLst>
          </p:cNvPr>
          <p:cNvSpPr>
            <a:spLocks noGrp="1"/>
          </p:cNvSpPr>
          <p:nvPr>
            <p:ph type="title"/>
          </p:nvPr>
        </p:nvSpPr>
        <p:spPr>
          <a:xfrm>
            <a:off x="1905001" y="343225"/>
            <a:ext cx="8632723" cy="1011442"/>
          </a:xfrm>
        </p:spPr>
        <p:txBody>
          <a:bodyPr/>
          <a:lstStyle/>
          <a:p>
            <a:r>
              <a:rPr lang="en-US">
                <a:solidFill>
                  <a:schemeClr val="tx1"/>
                </a:solidFill>
              </a:rPr>
              <a:t>Key Feature of </a:t>
            </a:r>
            <a:r>
              <a:rPr lang="en-US" err="1">
                <a:solidFill>
                  <a:schemeClr val="tx1"/>
                </a:solidFill>
              </a:rPr>
              <a:t>Sysinternals</a:t>
            </a:r>
            <a:endParaRPr lang="en-US">
              <a:solidFill>
                <a:schemeClr val="tx1"/>
              </a:solidFill>
            </a:endParaRPr>
          </a:p>
        </p:txBody>
      </p:sp>
      <p:sp>
        <p:nvSpPr>
          <p:cNvPr id="5" name="Content Placeholder 4">
            <a:extLst>
              <a:ext uri="{FF2B5EF4-FFF2-40B4-BE49-F238E27FC236}">
                <a16:creationId xmlns:a16="http://schemas.microsoft.com/office/drawing/2014/main" id="{C0AF8E8A-6BC3-C89E-25BF-CACD836E96EE}"/>
              </a:ext>
            </a:extLst>
          </p:cNvPr>
          <p:cNvSpPr>
            <a:spLocks noGrp="1"/>
          </p:cNvSpPr>
          <p:nvPr>
            <p:ph idx="1"/>
          </p:nvPr>
        </p:nvSpPr>
        <p:spPr>
          <a:xfrm>
            <a:off x="2209800" y="1295400"/>
            <a:ext cx="7772400" cy="4572000"/>
          </a:xfrm>
        </p:spPr>
        <p:txBody>
          <a:bodyPr/>
          <a:lstStyle/>
          <a:p>
            <a:r>
              <a:rPr lang="en-US"/>
              <a:t>Real-Time Monitoring</a:t>
            </a:r>
          </a:p>
          <a:p>
            <a:r>
              <a:rPr lang="en-US"/>
              <a:t>Malware Detection</a:t>
            </a:r>
          </a:p>
          <a:p>
            <a:r>
              <a:rPr lang="en-US"/>
              <a:t>Forensic Analysis</a:t>
            </a:r>
          </a:p>
          <a:p>
            <a:r>
              <a:rPr lang="en-US"/>
              <a:t>Lightweight and Portable</a:t>
            </a:r>
          </a:p>
          <a:p>
            <a:r>
              <a:rPr lang="en-US"/>
              <a:t>Comes natively with newer version of the Windows OS</a:t>
            </a:r>
          </a:p>
          <a:p>
            <a:pPr lvl="1"/>
            <a:r>
              <a:rPr lang="en-US"/>
              <a:t>Must be installed on older systems</a:t>
            </a:r>
          </a:p>
          <a:p>
            <a:pPr lvl="1"/>
            <a:r>
              <a:rPr lang="en-US"/>
              <a:t>Not natively supported on Windows OS’s prior to Windows 7.</a:t>
            </a:r>
          </a:p>
          <a:p>
            <a:pPr marL="0" indent="0">
              <a:buNone/>
            </a:pPr>
            <a:endParaRPr lang="en-US"/>
          </a:p>
        </p:txBody>
      </p:sp>
    </p:spTree>
    <p:extLst>
      <p:ext uri="{BB962C8B-B14F-4D97-AF65-F5344CB8AC3E}">
        <p14:creationId xmlns:p14="http://schemas.microsoft.com/office/powerpoint/2010/main" val="14993620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95121-62E9-F1CD-00AD-DCE233A22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C0979A-8A7B-C04D-C158-F24ED683E61C}"/>
              </a:ext>
            </a:extLst>
          </p:cNvPr>
          <p:cNvSpPr>
            <a:spLocks noGrp="1"/>
          </p:cNvSpPr>
          <p:nvPr>
            <p:ph type="title"/>
          </p:nvPr>
        </p:nvSpPr>
        <p:spPr>
          <a:xfrm>
            <a:off x="1905001" y="343225"/>
            <a:ext cx="8632723" cy="1011442"/>
          </a:xfrm>
        </p:spPr>
        <p:txBody>
          <a:bodyPr/>
          <a:lstStyle/>
          <a:p>
            <a:r>
              <a:rPr lang="en-US">
                <a:solidFill>
                  <a:schemeClr val="tx1"/>
                </a:solidFill>
              </a:rPr>
              <a:t>Key </a:t>
            </a:r>
            <a:r>
              <a:rPr lang="en-US" err="1">
                <a:solidFill>
                  <a:schemeClr val="tx1"/>
                </a:solidFill>
              </a:rPr>
              <a:t>Sysinternals</a:t>
            </a:r>
            <a:r>
              <a:rPr lang="en-US">
                <a:solidFill>
                  <a:schemeClr val="tx1"/>
                </a:solidFill>
              </a:rPr>
              <a:t> Tools for OT</a:t>
            </a:r>
          </a:p>
        </p:txBody>
      </p:sp>
      <p:sp>
        <p:nvSpPr>
          <p:cNvPr id="5" name="Content Placeholder 4">
            <a:extLst>
              <a:ext uri="{FF2B5EF4-FFF2-40B4-BE49-F238E27FC236}">
                <a16:creationId xmlns:a16="http://schemas.microsoft.com/office/drawing/2014/main" id="{1CBC2AF0-09D0-836E-8112-99B6102B6A1C}"/>
              </a:ext>
            </a:extLst>
          </p:cNvPr>
          <p:cNvSpPr>
            <a:spLocks noGrp="1"/>
          </p:cNvSpPr>
          <p:nvPr>
            <p:ph idx="1"/>
          </p:nvPr>
        </p:nvSpPr>
        <p:spPr>
          <a:xfrm>
            <a:off x="2057400" y="1143000"/>
            <a:ext cx="7772400" cy="4572000"/>
          </a:xfrm>
        </p:spPr>
        <p:txBody>
          <a:bodyPr>
            <a:normAutofit fontScale="92500" lnSpcReduction="10000"/>
          </a:bodyPr>
          <a:lstStyle/>
          <a:p>
            <a:r>
              <a:rPr lang="en-US"/>
              <a:t>Process Explorer (</a:t>
            </a:r>
            <a:r>
              <a:rPr lang="en-US" err="1"/>
              <a:t>Procexp</a:t>
            </a:r>
            <a:r>
              <a:rPr lang="en-US"/>
              <a:t>)</a:t>
            </a:r>
          </a:p>
          <a:p>
            <a:r>
              <a:rPr lang="en-US"/>
              <a:t>Process Monitor (</a:t>
            </a:r>
            <a:r>
              <a:rPr lang="en-US" err="1"/>
              <a:t>Procmon</a:t>
            </a:r>
            <a:r>
              <a:rPr lang="en-US"/>
              <a:t>)</a:t>
            </a:r>
          </a:p>
          <a:p>
            <a:r>
              <a:rPr lang="en-US"/>
              <a:t>Autoruns</a:t>
            </a:r>
          </a:p>
          <a:p>
            <a:r>
              <a:rPr lang="en-US" err="1"/>
              <a:t>TCPView</a:t>
            </a:r>
            <a:endParaRPr lang="en-US"/>
          </a:p>
          <a:p>
            <a:r>
              <a:rPr lang="en-US"/>
              <a:t>Sysmon </a:t>
            </a:r>
          </a:p>
          <a:p>
            <a:r>
              <a:rPr lang="en-US" err="1"/>
              <a:t>PsTools</a:t>
            </a:r>
            <a:endParaRPr lang="en-US"/>
          </a:p>
          <a:p>
            <a:r>
              <a:rPr lang="en-US"/>
              <a:t>Disk Usage (Du)</a:t>
            </a:r>
          </a:p>
          <a:p>
            <a:r>
              <a:rPr lang="en-US" err="1"/>
              <a:t>BgInfo</a:t>
            </a:r>
            <a:endParaRPr lang="en-US"/>
          </a:p>
          <a:p>
            <a:r>
              <a:rPr lang="en-US" err="1"/>
              <a:t>SigCheck</a:t>
            </a:r>
            <a:endParaRPr lang="en-US"/>
          </a:p>
          <a:p>
            <a:r>
              <a:rPr lang="en-US" err="1"/>
              <a:t>AccessChkl</a:t>
            </a:r>
            <a:endParaRPr lang="en-US"/>
          </a:p>
          <a:p>
            <a:pPr marL="0" indent="0">
              <a:buNone/>
            </a:pPr>
            <a:endParaRPr lang="en-US"/>
          </a:p>
        </p:txBody>
      </p:sp>
    </p:spTree>
    <p:extLst>
      <p:ext uri="{BB962C8B-B14F-4D97-AF65-F5344CB8AC3E}">
        <p14:creationId xmlns:p14="http://schemas.microsoft.com/office/powerpoint/2010/main" val="1278636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78A91-0DBF-F7AB-8470-D5060CD75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3DF128-D752-9997-CADC-CCC0A5C40605}"/>
              </a:ext>
            </a:extLst>
          </p:cNvPr>
          <p:cNvSpPr>
            <a:spLocks noGrp="1"/>
          </p:cNvSpPr>
          <p:nvPr>
            <p:ph type="title"/>
          </p:nvPr>
        </p:nvSpPr>
        <p:spPr>
          <a:xfrm>
            <a:off x="1905001" y="343225"/>
            <a:ext cx="8632723" cy="1011442"/>
          </a:xfrm>
        </p:spPr>
        <p:txBody>
          <a:bodyPr/>
          <a:lstStyle/>
          <a:p>
            <a:r>
              <a:rPr lang="en-US" dirty="0">
                <a:solidFill>
                  <a:schemeClr val="tx1"/>
                </a:solidFill>
              </a:rPr>
              <a:t>Monitoring Tools</a:t>
            </a:r>
            <a:endParaRPr lang="en-US" dirty="0">
              <a:solidFill>
                <a:srgbClr val="FF0000"/>
              </a:solidFill>
              <a:highlight>
                <a:srgbClr val="FFFF00"/>
              </a:highlight>
            </a:endParaRPr>
          </a:p>
        </p:txBody>
      </p:sp>
      <p:sp>
        <p:nvSpPr>
          <p:cNvPr id="5" name="Content Placeholder 4">
            <a:extLst>
              <a:ext uri="{FF2B5EF4-FFF2-40B4-BE49-F238E27FC236}">
                <a16:creationId xmlns:a16="http://schemas.microsoft.com/office/drawing/2014/main" id="{8B3EF01A-DE24-F157-8958-CF7444F138A2}"/>
              </a:ext>
            </a:extLst>
          </p:cNvPr>
          <p:cNvSpPr>
            <a:spLocks noGrp="1"/>
          </p:cNvSpPr>
          <p:nvPr>
            <p:ph idx="1"/>
          </p:nvPr>
        </p:nvSpPr>
        <p:spPr>
          <a:xfrm>
            <a:off x="2209800" y="1137249"/>
            <a:ext cx="7772400" cy="5377526"/>
          </a:xfrm>
        </p:spPr>
        <p:txBody>
          <a:bodyPr>
            <a:normAutofit/>
          </a:bodyPr>
          <a:lstStyle/>
          <a:p>
            <a:pPr marL="0" indent="0">
              <a:buNone/>
            </a:pPr>
            <a:r>
              <a:rPr lang="en-US" dirty="0">
                <a:latin typeface="Times New Roman"/>
                <a:cs typeface="Times New Roman"/>
              </a:rPr>
              <a:t>Industry Specific </a:t>
            </a:r>
            <a:r>
              <a:rPr lang="en-US" strike="sngStrike" dirty="0">
                <a:solidFill>
                  <a:srgbClr val="FF0000"/>
                </a:solidFill>
                <a:latin typeface="Times New Roman"/>
                <a:cs typeface="Times New Roman"/>
              </a:rPr>
              <a:t>OT </a:t>
            </a:r>
            <a:r>
              <a:rPr lang="en-US" dirty="0">
                <a:latin typeface="Times New Roman"/>
                <a:cs typeface="Times New Roman"/>
              </a:rPr>
              <a:t>Monitoring Tools:</a:t>
            </a:r>
          </a:p>
          <a:p>
            <a:pPr marL="514350" indent="-514350">
              <a:buAutoNum type="arabicPeriod"/>
            </a:pPr>
            <a:r>
              <a:rPr lang="en-US" dirty="0">
                <a:solidFill>
                  <a:srgbClr val="FF0000"/>
                </a:solidFill>
                <a:latin typeface="Times New Roman"/>
                <a:cs typeface="Times New Roman"/>
              </a:rPr>
              <a:t>OT </a:t>
            </a:r>
            <a:r>
              <a:rPr lang="en-US" dirty="0">
                <a:latin typeface="Times New Roman"/>
                <a:cs typeface="Times New Roman"/>
              </a:rPr>
              <a:t>Network Monitoring Platforms (including security sensors)</a:t>
            </a:r>
          </a:p>
          <a:p>
            <a:pPr lvl="1">
              <a:buFont typeface="Courier New"/>
              <a:buChar char="o"/>
            </a:pPr>
            <a:r>
              <a:rPr lang="en-US" dirty="0">
                <a:latin typeface="Times New Roman"/>
                <a:cs typeface="Times New Roman"/>
              </a:rPr>
              <a:t>Nozomi Networks, Dragos, </a:t>
            </a:r>
            <a:r>
              <a:rPr lang="en-US" dirty="0" err="1">
                <a:latin typeface="Times New Roman"/>
                <a:cs typeface="Times New Roman"/>
              </a:rPr>
              <a:t>Tenable.ot</a:t>
            </a:r>
            <a:r>
              <a:rPr lang="en-US" dirty="0">
                <a:latin typeface="Times New Roman"/>
                <a:cs typeface="Times New Roman"/>
              </a:rPr>
              <a:t>, </a:t>
            </a:r>
            <a:r>
              <a:rPr lang="en-US" dirty="0" err="1">
                <a:latin typeface="Times New Roman"/>
                <a:cs typeface="Times New Roman"/>
              </a:rPr>
              <a:t>Claroty</a:t>
            </a:r>
            <a:r>
              <a:rPr lang="en-US" dirty="0">
                <a:latin typeface="Times New Roman"/>
                <a:cs typeface="Times New Roman"/>
              </a:rPr>
              <a:t>, Cisco Cyber Vision, </a:t>
            </a:r>
            <a:r>
              <a:rPr lang="en-US" dirty="0" err="1">
                <a:latin typeface="Times New Roman"/>
                <a:cs typeface="Times New Roman"/>
              </a:rPr>
              <a:t>Forescout</a:t>
            </a:r>
            <a:r>
              <a:rPr lang="en-US" dirty="0">
                <a:latin typeface="Times New Roman"/>
                <a:cs typeface="Times New Roman"/>
              </a:rPr>
              <a:t> OT Security</a:t>
            </a:r>
          </a:p>
          <a:p>
            <a:pPr>
              <a:buAutoNum type="arabicPeriod"/>
            </a:pPr>
            <a:r>
              <a:rPr lang="en-US" dirty="0">
                <a:latin typeface="Times New Roman"/>
                <a:cs typeface="Times New Roman"/>
              </a:rPr>
              <a:t>IT Endpoint Monitoring Platforms (EDR, XDRs)</a:t>
            </a:r>
          </a:p>
          <a:p>
            <a:pPr lvl="1">
              <a:buFont typeface="Courier New"/>
              <a:buChar char="o"/>
            </a:pPr>
            <a:r>
              <a:rPr lang="en-US" dirty="0">
                <a:latin typeface="Times New Roman"/>
                <a:cs typeface="Times New Roman"/>
              </a:rPr>
              <a:t>CrowdStrike, </a:t>
            </a:r>
            <a:r>
              <a:rPr lang="en-US" dirty="0" err="1">
                <a:latin typeface="Times New Roman"/>
                <a:cs typeface="Times New Roman"/>
              </a:rPr>
              <a:t>SentinalOne</a:t>
            </a:r>
            <a:r>
              <a:rPr lang="en-US" dirty="0">
                <a:latin typeface="Times New Roman"/>
                <a:cs typeface="Times New Roman"/>
              </a:rPr>
              <a:t>, and others</a:t>
            </a:r>
          </a:p>
          <a:p>
            <a:pPr>
              <a:buAutoNum type="arabicPeriod"/>
            </a:pPr>
            <a:r>
              <a:rPr lang="en-US" dirty="0">
                <a:latin typeface="Times New Roman"/>
                <a:cs typeface="Times New Roman"/>
              </a:rPr>
              <a:t>IT Network Monitoring Platforms</a:t>
            </a:r>
          </a:p>
          <a:p>
            <a:pPr lvl="1">
              <a:buFont typeface="Courier New" panose="02070309020205020404" pitchFamily="49" charset="0"/>
              <a:buChar char="o"/>
            </a:pPr>
            <a:r>
              <a:rPr lang="en-US" dirty="0">
                <a:latin typeface="Times New Roman"/>
                <a:cs typeface="Times New Roman"/>
              </a:rPr>
              <a:t>Zeek (OSS), many others</a:t>
            </a:r>
          </a:p>
          <a:p>
            <a:pPr marL="514350" indent="-514350">
              <a:buFont typeface="+mj-lt"/>
              <a:buAutoNum type="arabicPeriod"/>
            </a:pPr>
            <a:r>
              <a:rPr lang="en-US" dirty="0">
                <a:latin typeface="Times New Roman"/>
                <a:cs typeface="Times New Roman"/>
              </a:rPr>
              <a:t>SIEM Platforms</a:t>
            </a:r>
          </a:p>
          <a:p>
            <a:pPr lvl="1">
              <a:buFont typeface="Courier New" panose="02070309020205020404" pitchFamily="49" charset="0"/>
              <a:buChar char="o"/>
            </a:pPr>
            <a:r>
              <a:rPr lang="en-US" dirty="0">
                <a:latin typeface="Times New Roman"/>
                <a:cs typeface="Times New Roman"/>
              </a:rPr>
              <a:t>Splunk, ELK, IBM Q-RADAR</a:t>
            </a:r>
          </a:p>
          <a:p>
            <a:pPr>
              <a:buFont typeface="Courier New" panose="02070309020205020404" pitchFamily="49" charset="0"/>
              <a:buChar char="o"/>
            </a:pPr>
            <a:endParaRPr lang="en-US" dirty="0">
              <a:latin typeface="Times New Roman"/>
              <a:cs typeface="Times New Roman"/>
            </a:endParaRPr>
          </a:p>
          <a:p>
            <a:pPr>
              <a:buFont typeface="Courier New"/>
              <a:buChar char="o"/>
            </a:pPr>
            <a:endParaRPr lang="en-US" dirty="0">
              <a:latin typeface="Times New Roman"/>
              <a:cs typeface="Times New Roman"/>
            </a:endParaRPr>
          </a:p>
          <a:p>
            <a:pPr marL="114300" indent="0">
              <a:buNone/>
            </a:pPr>
            <a:endParaRPr lang="en-US" dirty="0">
              <a:cs typeface="Times New Roman" pitchFamily="18" charset="0"/>
            </a:endParaRPr>
          </a:p>
        </p:txBody>
      </p:sp>
    </p:spTree>
    <p:extLst>
      <p:ext uri="{BB962C8B-B14F-4D97-AF65-F5344CB8AC3E}">
        <p14:creationId xmlns:p14="http://schemas.microsoft.com/office/powerpoint/2010/main" val="1772980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BC234-6050-7B9F-6152-3C77E4829E23}"/>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04329C3D-F97A-793F-99F0-04E1BEB26A4A}"/>
              </a:ext>
            </a:extLst>
          </p:cNvPr>
          <p:cNvSpPr>
            <a:spLocks noGrp="1" noChangeArrowheads="1"/>
          </p:cNvSpPr>
          <p:nvPr>
            <p:ph type="title"/>
          </p:nvPr>
        </p:nvSpPr>
        <p:spPr>
          <a:xfrm>
            <a:off x="2209800" y="685800"/>
            <a:ext cx="7772400" cy="838200"/>
          </a:xfrm>
        </p:spPr>
        <p:txBody>
          <a:bodyPr/>
          <a:lstStyle/>
          <a:p>
            <a:r>
              <a:rPr lang="en-US"/>
              <a:t>Events and Incidents</a:t>
            </a:r>
          </a:p>
        </p:txBody>
      </p:sp>
      <p:sp>
        <p:nvSpPr>
          <p:cNvPr id="5123" name="Rectangle 3">
            <a:extLst>
              <a:ext uri="{FF2B5EF4-FFF2-40B4-BE49-F238E27FC236}">
                <a16:creationId xmlns:a16="http://schemas.microsoft.com/office/drawing/2014/main" id="{E1F4A7B8-E879-F7C6-2118-BE720B407C68}"/>
              </a:ext>
            </a:extLst>
          </p:cNvPr>
          <p:cNvSpPr>
            <a:spLocks noGrp="1" noChangeArrowheads="1"/>
          </p:cNvSpPr>
          <p:nvPr>
            <p:ph idx="1"/>
          </p:nvPr>
        </p:nvSpPr>
        <p:spPr>
          <a:xfrm>
            <a:off x="2019300" y="1714499"/>
            <a:ext cx="8153400" cy="3910445"/>
          </a:xfrm>
        </p:spPr>
        <p:txBody>
          <a:bodyPr>
            <a:normAutofit lnSpcReduction="10000"/>
          </a:bodyPr>
          <a:lstStyle/>
          <a:p>
            <a:pPr marL="0" indent="0">
              <a:buNone/>
            </a:pPr>
            <a:r>
              <a:rPr lang="en-US" dirty="0"/>
              <a:t>An event is a general occurrence in a network or system that typically does not negatively impact a system or affect its security posture.</a:t>
            </a:r>
          </a:p>
          <a:p>
            <a:pPr lvl="1"/>
            <a:r>
              <a:rPr lang="en-US" dirty="0"/>
              <a:t>Example:  a user with several failed login attempts (because they simply forgot their password)</a:t>
            </a:r>
          </a:p>
          <a:p>
            <a:r>
              <a:rPr lang="en-US" dirty="0">
                <a:latin typeface="Times New Roman"/>
                <a:cs typeface="Times New Roman"/>
              </a:rPr>
              <a:t>An incident is a specific type of event, or series of related events, that negatively impacts a system and/or its security posture</a:t>
            </a:r>
          </a:p>
          <a:p>
            <a:pPr lvl="1"/>
            <a:r>
              <a:rPr lang="en-US" dirty="0"/>
              <a:t>Examples:  malware is delivered to the internal network, a breach is detected, a natural disaster like a hurricane.  </a:t>
            </a:r>
          </a:p>
          <a:p>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803608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D79CC-91D8-7CB7-7E44-EBB432673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07233-3DC5-4DF3-5025-68BBABBCB5F9}"/>
              </a:ext>
            </a:extLst>
          </p:cNvPr>
          <p:cNvSpPr>
            <a:spLocks noGrp="1"/>
          </p:cNvSpPr>
          <p:nvPr>
            <p:ph type="title"/>
          </p:nvPr>
        </p:nvSpPr>
        <p:spPr>
          <a:xfrm>
            <a:off x="2209800" y="2438400"/>
            <a:ext cx="7772400" cy="838200"/>
          </a:xfrm>
        </p:spPr>
        <p:txBody>
          <a:bodyPr wrap="square" anchor="ctr">
            <a:noAutofit/>
          </a:bodyPr>
          <a:lstStyle/>
          <a:p>
            <a:r>
              <a:rPr lang="en-US" sz="5400"/>
              <a:t>Practical Exercise</a:t>
            </a:r>
          </a:p>
        </p:txBody>
      </p:sp>
    </p:spTree>
    <p:extLst>
      <p:ext uri="{BB962C8B-B14F-4D97-AF65-F5344CB8AC3E}">
        <p14:creationId xmlns:p14="http://schemas.microsoft.com/office/powerpoint/2010/main" val="434076353"/>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742E9-E256-692A-0199-17CC9EDACEC2}"/>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99C39C47-0A76-705A-75DE-4FC6771D0689}"/>
              </a:ext>
            </a:extLst>
          </p:cNvPr>
          <p:cNvSpPr>
            <a:spLocks noGrp="1" noChangeArrowheads="1"/>
          </p:cNvSpPr>
          <p:nvPr>
            <p:ph type="title"/>
          </p:nvPr>
        </p:nvSpPr>
        <p:spPr>
          <a:xfrm>
            <a:off x="2133600" y="685800"/>
            <a:ext cx="7848600" cy="1028700"/>
          </a:xfrm>
        </p:spPr>
        <p:txBody>
          <a:bodyPr/>
          <a:lstStyle/>
          <a:p>
            <a:r>
              <a:rPr lang="en-US"/>
              <a:t>What is an Alert?</a:t>
            </a:r>
          </a:p>
        </p:txBody>
      </p:sp>
      <p:sp>
        <p:nvSpPr>
          <p:cNvPr id="5123" name="Rectangle 3">
            <a:extLst>
              <a:ext uri="{FF2B5EF4-FFF2-40B4-BE49-F238E27FC236}">
                <a16:creationId xmlns:a16="http://schemas.microsoft.com/office/drawing/2014/main" id="{84F16C85-66CD-A247-491F-C64C2F380CFD}"/>
              </a:ext>
            </a:extLst>
          </p:cNvPr>
          <p:cNvSpPr>
            <a:spLocks noGrp="1" noChangeArrowheads="1"/>
          </p:cNvSpPr>
          <p:nvPr>
            <p:ph idx="1"/>
          </p:nvPr>
        </p:nvSpPr>
        <p:spPr>
          <a:xfrm>
            <a:off x="2019300" y="1714499"/>
            <a:ext cx="8153400" cy="3771901"/>
          </a:xfrm>
        </p:spPr>
        <p:txBody>
          <a:bodyPr>
            <a:normAutofit fontScale="92500"/>
          </a:bodyPr>
          <a:lstStyle/>
          <a:p>
            <a:pPr marL="0" indent="0">
              <a:buNone/>
            </a:pPr>
            <a:r>
              <a:rPr lang="en-US" b="0" i="0" dirty="0">
                <a:solidFill>
                  <a:srgbClr val="000000"/>
                </a:solidFill>
                <a:effectLst/>
                <a:latin typeface="Times New Roman"/>
                <a:cs typeface="Times New Roman"/>
              </a:rPr>
              <a:t>An alert is an automated notification generated by an Intrusion Detection System, </a:t>
            </a:r>
            <a:r>
              <a:rPr lang="en-US" dirty="0">
                <a:solidFill>
                  <a:srgbClr val="000000"/>
                </a:solidFill>
                <a:latin typeface="Times New Roman"/>
                <a:cs typeface="Times New Roman"/>
              </a:rPr>
              <a:t>an Intrusion</a:t>
            </a:r>
            <a:r>
              <a:rPr lang="en-US" b="0" i="0" dirty="0">
                <a:solidFill>
                  <a:srgbClr val="000000"/>
                </a:solidFill>
                <a:effectLst/>
                <a:latin typeface="Times New Roman"/>
                <a:cs typeface="Times New Roman"/>
              </a:rPr>
              <a:t> Prevention System, </a:t>
            </a:r>
            <a:r>
              <a:rPr lang="en-US" dirty="0">
                <a:solidFill>
                  <a:srgbClr val="000000"/>
                </a:solidFill>
                <a:latin typeface="Times New Roman"/>
                <a:cs typeface="Times New Roman"/>
              </a:rPr>
              <a:t>a Security Incident Event Management platform, or</a:t>
            </a:r>
            <a:r>
              <a:rPr lang="en-US" b="0" i="0" dirty="0">
                <a:solidFill>
                  <a:srgbClr val="000000"/>
                </a:solidFill>
                <a:effectLst/>
                <a:latin typeface="Times New Roman"/>
                <a:cs typeface="Times New Roman"/>
              </a:rPr>
              <a:t> a related security tool</a:t>
            </a:r>
            <a:r>
              <a:rPr lang="en-US" dirty="0">
                <a:solidFill>
                  <a:srgbClr val="000000"/>
                </a:solidFill>
                <a:latin typeface="Times New Roman"/>
                <a:cs typeface="Times New Roman"/>
              </a:rPr>
              <a:t> </a:t>
            </a:r>
            <a:r>
              <a:rPr lang="en-US" b="0" i="0" dirty="0">
                <a:solidFill>
                  <a:srgbClr val="000000"/>
                </a:solidFill>
                <a:effectLst/>
                <a:latin typeface="Times New Roman"/>
                <a:cs typeface="Times New Roman"/>
              </a:rPr>
              <a:t>designed to generate alerts based on predefined rules, heuristics, or anomalies.  </a:t>
            </a:r>
          </a:p>
          <a:p>
            <a:r>
              <a:rPr lang="en-US" dirty="0">
                <a:solidFill>
                  <a:srgbClr val="000000"/>
                </a:solidFill>
                <a:cs typeface="Times New Roman" panose="02020603050405020304" pitchFamily="18" charset="0"/>
              </a:rPr>
              <a:t>Purpose of Alerts:</a:t>
            </a:r>
          </a:p>
          <a:p>
            <a:pPr lvl="1"/>
            <a:r>
              <a:rPr lang="en-US" dirty="0">
                <a:solidFill>
                  <a:srgbClr val="000000"/>
                </a:solidFill>
                <a:cs typeface="Times New Roman" panose="02020603050405020304" pitchFamily="18" charset="0"/>
              </a:rPr>
              <a:t>Threat Detection (identifies signs of malicious activity)</a:t>
            </a:r>
          </a:p>
          <a:p>
            <a:pPr lvl="1"/>
            <a:r>
              <a:rPr lang="en-US" dirty="0">
                <a:solidFill>
                  <a:srgbClr val="000000"/>
                </a:solidFill>
                <a:latin typeface="Times New Roman"/>
                <a:cs typeface="Times New Roman"/>
              </a:rPr>
              <a:t>Intrusion Detection (contains actionable information)</a:t>
            </a:r>
          </a:p>
          <a:p>
            <a:pPr lvl="1"/>
            <a:r>
              <a:rPr lang="en-US" dirty="0">
                <a:solidFill>
                  <a:srgbClr val="000000"/>
                </a:solidFill>
                <a:latin typeface="Times New Roman"/>
                <a:cs typeface="Times New Roman"/>
              </a:rPr>
              <a:t>Monitoring Compliance (adherence to security policies)</a:t>
            </a:r>
          </a:p>
          <a:p>
            <a:pPr lvl="1"/>
            <a:endParaRPr lang="en-US" dirty="0">
              <a:cs typeface="Times New Roman" panose="02020603050405020304" pitchFamily="18" charset="0"/>
            </a:endParaRPr>
          </a:p>
        </p:txBody>
      </p:sp>
    </p:spTree>
    <p:extLst>
      <p:ext uri="{BB962C8B-B14F-4D97-AF65-F5344CB8AC3E}">
        <p14:creationId xmlns:p14="http://schemas.microsoft.com/office/powerpoint/2010/main" val="1760044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C0DE4-E662-9624-48F6-EBCF57DDC3A8}"/>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F23A4682-4973-7927-97B0-E15DC34488D6}"/>
              </a:ext>
            </a:extLst>
          </p:cNvPr>
          <p:cNvSpPr>
            <a:spLocks noGrp="1" noChangeArrowheads="1"/>
          </p:cNvSpPr>
          <p:nvPr>
            <p:ph type="title"/>
          </p:nvPr>
        </p:nvSpPr>
        <p:spPr>
          <a:xfrm>
            <a:off x="2209800" y="685800"/>
            <a:ext cx="7772400" cy="838200"/>
          </a:xfrm>
        </p:spPr>
        <p:txBody>
          <a:bodyPr/>
          <a:lstStyle/>
          <a:p>
            <a:r>
              <a:rPr lang="en-US"/>
              <a:t>Indicators of Compromise</a:t>
            </a:r>
          </a:p>
        </p:txBody>
      </p:sp>
      <p:sp>
        <p:nvSpPr>
          <p:cNvPr id="5123" name="Rectangle 3">
            <a:extLst>
              <a:ext uri="{FF2B5EF4-FFF2-40B4-BE49-F238E27FC236}">
                <a16:creationId xmlns:a16="http://schemas.microsoft.com/office/drawing/2014/main" id="{4BEF6694-72BF-78A3-7405-058F7755132A}"/>
              </a:ext>
            </a:extLst>
          </p:cNvPr>
          <p:cNvSpPr>
            <a:spLocks noGrp="1" noChangeArrowheads="1"/>
          </p:cNvSpPr>
          <p:nvPr>
            <p:ph idx="1"/>
          </p:nvPr>
        </p:nvSpPr>
        <p:spPr>
          <a:xfrm>
            <a:off x="2019300" y="1714499"/>
            <a:ext cx="8153400" cy="2819793"/>
          </a:xfrm>
        </p:spPr>
        <p:txBody>
          <a:bodyPr>
            <a:normAutofit/>
          </a:bodyPr>
          <a:lstStyle/>
          <a:p>
            <a:pPr marL="0" indent="0">
              <a:buNone/>
            </a:pPr>
            <a:r>
              <a:rPr lang="en-US" b="0" i="0" dirty="0">
                <a:solidFill>
                  <a:srgbClr val="000000"/>
                </a:solidFill>
                <a:effectLst/>
                <a:cs typeface="Times New Roman" panose="02020603050405020304" pitchFamily="18" charset="0"/>
              </a:rPr>
              <a:t>An indicator of compromise (IOC) is evidence that someone may have breached an organization’s network or </a:t>
            </a:r>
            <a:r>
              <a:rPr lang="en-US" b="1" i="0" dirty="0">
                <a:solidFill>
                  <a:srgbClr val="0070C0"/>
                </a:solidFill>
                <a:effectLst/>
                <a:cs typeface="Times New Roman" panose="02020603050405020304" pitchFamily="18" charset="0"/>
                <a:hlinkClick r:id="rId3">
                  <a:extLst>
                    <a:ext uri="{A12FA001-AC4F-418D-AE19-62706E023703}">
                      <ahyp:hlinkClr xmlns:ahyp="http://schemas.microsoft.com/office/drawing/2018/hyperlinkcolor" val="tx"/>
                    </a:ext>
                  </a:extLst>
                </a:hlinkClick>
              </a:rPr>
              <a:t>endpoint</a:t>
            </a:r>
            <a:r>
              <a:rPr lang="en-US" b="1" i="0" dirty="0">
                <a:solidFill>
                  <a:srgbClr val="0070C0"/>
                </a:solidFill>
                <a:effectLst/>
                <a:cs typeface="Times New Roman" panose="02020603050405020304" pitchFamily="18" charset="0"/>
              </a:rPr>
              <a:t>. </a:t>
            </a:r>
            <a:r>
              <a:rPr lang="en-US" b="0" i="0" dirty="0">
                <a:solidFill>
                  <a:srgbClr val="000000"/>
                </a:solidFill>
                <a:effectLst/>
                <a:cs typeface="Times New Roman" panose="02020603050405020304" pitchFamily="18" charset="0"/>
              </a:rPr>
              <a:t>This forensic data doesn’t just indicate a potential threat, it signals that an attack, such as </a:t>
            </a:r>
            <a:r>
              <a:rPr lang="en-US" b="1" i="0" dirty="0">
                <a:solidFill>
                  <a:srgbClr val="0070C0"/>
                </a:solidFill>
                <a:effectLst/>
                <a:cs typeface="Times New Roman" panose="02020603050405020304" pitchFamily="18" charset="0"/>
                <a:hlinkClick r:id="rId4">
                  <a:extLst>
                    <a:ext uri="{A12FA001-AC4F-418D-AE19-62706E023703}">
                      <ahyp:hlinkClr xmlns:ahyp="http://schemas.microsoft.com/office/drawing/2018/hyperlinkcolor" val="tx"/>
                    </a:ext>
                  </a:extLst>
                </a:hlinkClick>
              </a:rPr>
              <a:t>malware</a:t>
            </a:r>
            <a:r>
              <a:rPr lang="en-US" b="0" i="0" dirty="0">
                <a:solidFill>
                  <a:srgbClr val="000000"/>
                </a:solidFill>
                <a:effectLst/>
                <a:cs typeface="Times New Roman" panose="02020603050405020304" pitchFamily="18" charset="0"/>
              </a:rPr>
              <a:t>, compromised credentials, or data exfiltration, has already occurred.  - Microsoft</a:t>
            </a:r>
            <a:endParaRPr lang="en-US" dirty="0">
              <a:cs typeface="Times New Roman" panose="02020603050405020304" pitchFamily="18" charset="0"/>
            </a:endParaRPr>
          </a:p>
        </p:txBody>
      </p:sp>
    </p:spTree>
    <p:extLst>
      <p:ext uri="{BB962C8B-B14F-4D97-AF65-F5344CB8AC3E}">
        <p14:creationId xmlns:p14="http://schemas.microsoft.com/office/powerpoint/2010/main" val="3772074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209800" y="685800"/>
            <a:ext cx="7772400" cy="838200"/>
          </a:xfrm>
        </p:spPr>
        <p:txBody>
          <a:bodyPr/>
          <a:lstStyle/>
          <a:p>
            <a:r>
              <a:rPr lang="en-US"/>
              <a:t>What is Intrusion Detection?</a:t>
            </a:r>
          </a:p>
        </p:txBody>
      </p:sp>
      <p:sp>
        <p:nvSpPr>
          <p:cNvPr id="5123" name="Rectangle 3"/>
          <p:cNvSpPr>
            <a:spLocks noGrp="1" noChangeArrowheads="1"/>
          </p:cNvSpPr>
          <p:nvPr>
            <p:ph idx="1"/>
          </p:nvPr>
        </p:nvSpPr>
        <p:spPr>
          <a:xfrm>
            <a:off x="2019300" y="1714499"/>
            <a:ext cx="8153400" cy="3591792"/>
          </a:xfrm>
        </p:spPr>
        <p:txBody>
          <a:bodyPr>
            <a:normAutofit fontScale="92500" lnSpcReduction="10000"/>
          </a:bodyPr>
          <a:lstStyle/>
          <a:p>
            <a:pPr marL="0" indent="0">
              <a:buNone/>
            </a:pPr>
            <a:r>
              <a:rPr lang="en-US" dirty="0"/>
              <a:t>Definition: </a:t>
            </a:r>
            <a:r>
              <a:rPr lang="en-US" b="0" i="0" dirty="0">
                <a:solidFill>
                  <a:srgbClr val="1F1F1F"/>
                </a:solidFill>
                <a:effectLst/>
                <a:latin typeface="ElsevierSans"/>
              </a:rPr>
              <a:t>The implementation of manual and/or </a:t>
            </a:r>
            <a:r>
              <a:rPr lang="en-US" b="1" i="0" dirty="0">
                <a:solidFill>
                  <a:srgbClr val="0070C0"/>
                </a:solidFill>
                <a:effectLst/>
                <a:latin typeface="ElsevierSans"/>
              </a:rPr>
              <a:t>automated</a:t>
            </a:r>
            <a:r>
              <a:rPr lang="en-US" b="0" i="0" dirty="0">
                <a:solidFill>
                  <a:srgbClr val="1F1F1F"/>
                </a:solidFill>
                <a:effectLst/>
                <a:latin typeface="ElsevierSans"/>
              </a:rPr>
              <a:t> procedures and tools used to detect malicious activity involving physical and logical resources.</a:t>
            </a:r>
            <a:endParaRPr lang="en-US" dirty="0"/>
          </a:p>
          <a:p>
            <a:r>
              <a:rPr lang="en-US" dirty="0"/>
              <a:t>Involves physical resources (servers, PLCs, RTUs, HMIs, network cabling)</a:t>
            </a:r>
          </a:p>
          <a:p>
            <a:r>
              <a:rPr lang="en-US" dirty="0">
                <a:latin typeface="Times New Roman"/>
                <a:cs typeface="Times New Roman"/>
              </a:rPr>
              <a:t>Involves logical resources (network communications, TCP/UDP ports, software applications)</a:t>
            </a:r>
          </a:p>
          <a:p>
            <a:r>
              <a:rPr lang="en-US" dirty="0"/>
              <a:t>The first layer of defense for network operations and security operation centers (SOCs)</a:t>
            </a:r>
          </a:p>
          <a:p>
            <a:pPr marL="0" indent="0">
              <a:buNone/>
            </a:pPr>
            <a:endParaRPr lang="en-US" dirty="0"/>
          </a:p>
        </p:txBody>
      </p:sp>
    </p:spTree>
    <p:extLst>
      <p:ext uri="{BB962C8B-B14F-4D97-AF65-F5344CB8AC3E}">
        <p14:creationId xmlns:p14="http://schemas.microsoft.com/office/powerpoint/2010/main" val="1273924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39989-ABA6-08FC-5C7F-6339313644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F7F804-AF03-8517-E2EF-E43A2949983F}"/>
              </a:ext>
            </a:extLst>
          </p:cNvPr>
          <p:cNvSpPr>
            <a:spLocks noGrp="1"/>
          </p:cNvSpPr>
          <p:nvPr>
            <p:ph type="title"/>
          </p:nvPr>
        </p:nvSpPr>
        <p:spPr>
          <a:xfrm>
            <a:off x="2209800" y="533400"/>
            <a:ext cx="7772400" cy="985082"/>
          </a:xfrm>
        </p:spPr>
        <p:txBody>
          <a:bodyPr>
            <a:normAutofit fontScale="90000"/>
          </a:bodyPr>
          <a:lstStyle/>
          <a:p>
            <a:r>
              <a:rPr lang="en-US"/>
              <a:t>Intrusion Detection Systems (IDS)</a:t>
            </a:r>
          </a:p>
        </p:txBody>
      </p:sp>
      <p:sp>
        <p:nvSpPr>
          <p:cNvPr id="4" name="Content Placeholder 3">
            <a:extLst>
              <a:ext uri="{FF2B5EF4-FFF2-40B4-BE49-F238E27FC236}">
                <a16:creationId xmlns:a16="http://schemas.microsoft.com/office/drawing/2014/main" id="{9B0B4D8F-E153-D92E-B7D5-A1C4373973AA}"/>
              </a:ext>
            </a:extLst>
          </p:cNvPr>
          <p:cNvSpPr>
            <a:spLocks noGrp="1"/>
          </p:cNvSpPr>
          <p:nvPr>
            <p:ph idx="1"/>
          </p:nvPr>
        </p:nvSpPr>
        <p:spPr/>
        <p:txBody>
          <a:bodyPr/>
          <a:lstStyle/>
          <a:p>
            <a:r>
              <a:rPr lang="en-US"/>
              <a:t>More specific than the general field or practice of intrusion detection.</a:t>
            </a:r>
          </a:p>
          <a:p>
            <a:r>
              <a:rPr lang="en-US"/>
              <a:t>Involves the use of either hardware devices or software applications</a:t>
            </a:r>
          </a:p>
          <a:p>
            <a:r>
              <a:rPr lang="en-US"/>
              <a:t>Primarily a passive system that alerts administrators to potential threats</a:t>
            </a:r>
          </a:p>
          <a:p>
            <a:r>
              <a:rPr lang="en-US"/>
              <a:t>Not capable of mitigating risks</a:t>
            </a:r>
          </a:p>
          <a:p>
            <a:r>
              <a:rPr lang="en-US"/>
              <a:t>Capable of reporting and logging alerts</a:t>
            </a:r>
          </a:p>
          <a:p>
            <a:r>
              <a:rPr lang="en-US"/>
              <a:t>Completely dependent on effective rule generation</a:t>
            </a:r>
          </a:p>
        </p:txBody>
      </p:sp>
    </p:spTree>
    <p:extLst>
      <p:ext uri="{BB962C8B-B14F-4D97-AF65-F5344CB8AC3E}">
        <p14:creationId xmlns:p14="http://schemas.microsoft.com/office/powerpoint/2010/main" val="35348157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3291</TotalTime>
  <Words>12194</Words>
  <Application>Microsoft Office PowerPoint</Application>
  <PresentationFormat>Widescreen</PresentationFormat>
  <Paragraphs>1458</Paragraphs>
  <Slides>50</Slides>
  <Notes>50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50</vt:i4>
      </vt:variant>
    </vt:vector>
  </HeadingPairs>
  <TitlesOfParts>
    <vt:vector size="60" baseType="lpstr">
      <vt:lpstr>Arial</vt:lpstr>
      <vt:lpstr>Calibri</vt:lpstr>
      <vt:lpstr>Consolas</vt:lpstr>
      <vt:lpstr>Courier New</vt:lpstr>
      <vt:lpstr>ElsevierSans</vt:lpstr>
      <vt:lpstr>Google Sans</vt:lpstr>
      <vt:lpstr>Roboto</vt:lpstr>
      <vt:lpstr>Times New Roman</vt:lpstr>
      <vt:lpstr>Office Theme</vt:lpstr>
      <vt:lpstr>Custom Design</vt:lpstr>
      <vt:lpstr>CyberSkills2Work The National Cybersecurity Workforce Development Program</vt:lpstr>
      <vt:lpstr>Industrial Control Systems Security</vt:lpstr>
      <vt:lpstr>PowerPoint Presentation</vt:lpstr>
      <vt:lpstr>8.0 Lesson Objectives</vt:lpstr>
      <vt:lpstr>Events and Incidents</vt:lpstr>
      <vt:lpstr>What is an Alert?</vt:lpstr>
      <vt:lpstr>Indicators of Compromise</vt:lpstr>
      <vt:lpstr>What is Intrusion Detection?</vt:lpstr>
      <vt:lpstr>Intrusion Detection Systems (IDS)</vt:lpstr>
      <vt:lpstr>Intrusion Prevention Systems (IPS)</vt:lpstr>
      <vt:lpstr>Types of IDS/IPS </vt:lpstr>
      <vt:lpstr>Placement in the Network</vt:lpstr>
      <vt:lpstr>IPS/IDS in Industrial Control Systems</vt:lpstr>
      <vt:lpstr>Security Information and Event Management (SIEMs)</vt:lpstr>
      <vt:lpstr>ELK Stack</vt:lpstr>
      <vt:lpstr>Illustration of the ELK Stack</vt:lpstr>
      <vt:lpstr>Intrusion Detection Rules</vt:lpstr>
      <vt:lpstr>Anatomy of an Intrusion Detection Rule</vt:lpstr>
      <vt:lpstr>Example of ID Rules</vt:lpstr>
      <vt:lpstr>Writing Rules in Elastic</vt:lpstr>
      <vt:lpstr>Custom Query Rules</vt:lpstr>
      <vt:lpstr>Python in Intrusion Detection</vt:lpstr>
      <vt:lpstr>Intrusion Detection Laboratory using Splunk’s Boss of the SOC</vt:lpstr>
      <vt:lpstr>7.1.2 Learning Objectives</vt:lpstr>
      <vt:lpstr>Windows Logs</vt:lpstr>
      <vt:lpstr>Example Windows Logs (Event Viewer)</vt:lpstr>
      <vt:lpstr>Linux/Unix Logs</vt:lpstr>
      <vt:lpstr>Example Linux/Unix Logs (dmesg)</vt:lpstr>
      <vt:lpstr>Optional Labtainer Linux Log Exercise</vt:lpstr>
      <vt:lpstr>Collecting Log in ICS Environments</vt:lpstr>
      <vt:lpstr>Identifying Sources for Log Data in ICS</vt:lpstr>
      <vt:lpstr>Log Collection Methods</vt:lpstr>
      <vt:lpstr>Log Aggregation</vt:lpstr>
      <vt:lpstr>Log Aggregation Exercise</vt:lpstr>
      <vt:lpstr>Example Workflow</vt:lpstr>
      <vt:lpstr>Proper Storage of Logs to Maintain Forensic Integrity</vt:lpstr>
      <vt:lpstr>Best Practices for Log Storage</vt:lpstr>
      <vt:lpstr>Challenges in ICS Log Collection</vt:lpstr>
      <vt:lpstr>Logging Standards and Compliance</vt:lpstr>
      <vt:lpstr>Learning Objectives 7.1.3</vt:lpstr>
      <vt:lpstr>Monitoring Tools</vt:lpstr>
      <vt:lpstr>Monitoring Tools (cont’d)</vt:lpstr>
      <vt:lpstr>Monitoring Tools (cont’d)</vt:lpstr>
      <vt:lpstr>Monitoring Tools (cont’d)</vt:lpstr>
      <vt:lpstr>Monitoring Tools (cont’d)</vt:lpstr>
      <vt:lpstr>Sysinternals Suite</vt:lpstr>
      <vt:lpstr>Key Feature of Sysinternals</vt:lpstr>
      <vt:lpstr>Key Sysinternals Tools for OT</vt:lpstr>
      <vt:lpstr>Monitoring Tools</vt:lpstr>
      <vt:lpstr>Practical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Razvan</dc:creator>
  <cp:lastModifiedBy>ian burres</cp:lastModifiedBy>
  <cp:revision>31</cp:revision>
  <dcterms:created xsi:type="dcterms:W3CDTF">2021-10-13T09:00:23Z</dcterms:created>
  <dcterms:modified xsi:type="dcterms:W3CDTF">2025-08-04T22:38:25Z</dcterms:modified>
</cp:coreProperties>
</file>