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30"/>
  </p:notesMasterIdLst>
  <p:sldIdLst>
    <p:sldId id="256" r:id="rId2"/>
    <p:sldId id="257" r:id="rId3"/>
    <p:sldId id="294" r:id="rId4"/>
    <p:sldId id="296" r:id="rId5"/>
    <p:sldId id="314" r:id="rId6"/>
    <p:sldId id="315" r:id="rId7"/>
    <p:sldId id="334" r:id="rId8"/>
    <p:sldId id="335" r:id="rId9"/>
    <p:sldId id="336" r:id="rId10"/>
    <p:sldId id="316" r:id="rId11"/>
    <p:sldId id="317" r:id="rId12"/>
    <p:sldId id="318" r:id="rId13"/>
    <p:sldId id="319" r:id="rId14"/>
    <p:sldId id="320" r:id="rId15"/>
    <p:sldId id="321" r:id="rId16"/>
    <p:sldId id="322" r:id="rId17"/>
    <p:sldId id="323" r:id="rId18"/>
    <p:sldId id="327" r:id="rId19"/>
    <p:sldId id="333" r:id="rId20"/>
    <p:sldId id="324" r:id="rId21"/>
    <p:sldId id="325" r:id="rId22"/>
    <p:sldId id="326" r:id="rId23"/>
    <p:sldId id="328" r:id="rId24"/>
    <p:sldId id="329" r:id="rId25"/>
    <p:sldId id="330" r:id="rId26"/>
    <p:sldId id="331" r:id="rId27"/>
    <p:sldId id="332" r:id="rId28"/>
    <p:sldId id="312"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OADLeH7Y7HmfqGoN8iYBjmdnzq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8"/>
    <p:restoredTop sz="59687"/>
  </p:normalViewPr>
  <p:slideViewPr>
    <p:cSldViewPr snapToGrid="0">
      <p:cViewPr varScale="1">
        <p:scale>
          <a:sx n="58" d="100"/>
          <a:sy n="58" d="100"/>
        </p:scale>
        <p:origin x="2490" y="282"/>
      </p:cViewPr>
      <p:guideLst/>
    </p:cSldViewPr>
  </p:slideViewPr>
  <p:notesTextViewPr>
    <p:cViewPr>
      <p:scale>
        <a:sx n="1" d="1"/>
        <a:sy n="1" d="1"/>
      </p:scale>
      <p:origin x="0" y="-196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inl.gov/national-security/cce/" TargetMode="External"/><Relationship Id="rId13" Type="http://schemas.openxmlformats.org/officeDocument/2006/relationships/hyperlink" Target="https://www.google.com/search?sca_esv=ea7b27f3c7f5bbf6&amp;rlz=1C5CHFA_enUS1093US1094&amp;cs=0&amp;sxsrf=AE3TifOPUiw7dkyrqPyeJwErAVAyqAy4lA%3A1749576803527&amp;q=Worst-Case+Scenario&amp;sa=X&amp;ved=2ahUKEwidhuq-seeNAxVgzfACHR7nOMUQxccNegQIPhAB&amp;mstk=AUtExfA0TaFLh9XV1xvidOF4y1MRNsHU5C3SSck8D8AEKYMdp3za6_6KHIH503JZaF88Kc4KenAExhPBBDjfJiZc1Gxm24s9SoZWR98l6wTTV2k8E40ISWbonDsYOkO6SRbi1BVkbQyvMhN4kKdDuJ-PBHySuU8wkWE-CMSYIaIZx8DR-_8&amp;csui=3" TargetMode="External"/><Relationship Id="rId3" Type="http://schemas.openxmlformats.org/officeDocument/2006/relationships/hyperlink" Target="https://www.google.com/search?sca_esv=ea7b27f3c7f5bbf6&amp;rlz=1C5CHFA_enUS1093US1094&amp;cs=0&amp;sxsrf=AE3TifOPUiw7dkyrqPyeJwErAVAyqAy4lA%3A1749576803527&amp;q=Impact+on+Critical+Functions&amp;sa=X&amp;ved=2ahUKEwidhuq-seeNAxVgzfACHR7nOMUQxccNegQIHBAD&amp;mstk=AUtExfA0TaFLh9XV1xvidOF4y1MRNsHU5C3SSck8D8AEKYMdp3za6_6KHIH503JZaF88Kc4KenAExhPBBDjfJiZc1Gxm24s9SoZWR98l6wTTV2k8E40ISWbonDsYOkO6SRbi1BVkbQyvMhN4kKdDuJ-PBHySuU8wkWE-CMSYIaIZx8DR-_8&amp;csui=3" TargetMode="External"/><Relationship Id="rId7" Type="http://schemas.openxmlformats.org/officeDocument/2006/relationships/hyperlink" Target="https://www.google.com/search?sca_esv=ea7b27f3c7f5bbf6&amp;rlz=1C5CHFA_enUS1093US1094&amp;cs=0&amp;sxsrf=AE3TifOPUiw7dkyrqPyeJwErAVAyqAy4lA%3A1749576803527&amp;q=Consequence-Driven+Cyber-informed+Engineering+%28CCE%29&amp;sa=X&amp;ved=2ahUKEwidhuq-seeNAxVgzfACHR7nOMUQxccNegQIJxAD&amp;mstk=AUtExfA0TaFLh9XV1xvidOF4y1MRNsHU5C3SSck8D8AEKYMdp3za6_6KHIH503JZaF88Kc4KenAExhPBBDjfJiZc1Gxm24s9SoZWR98l6wTTV2k8E40ISWbonDsYOkO6SRbi1BVkbQyvMhN4kKdDuJ-PBHySuU8wkWE-CMSYIaIZx8DR-_8&amp;csui=3" TargetMode="External"/><Relationship Id="rId12" Type="http://schemas.openxmlformats.org/officeDocument/2006/relationships/hyperlink" Target="https://www.google.com/search?sca_esv=ea7b27f3c7f5bbf6&amp;rlz=1C5CHFA_enUS1093US1094&amp;cs=0&amp;sxsrf=AE3TifOPUiw7dkyrqPyeJwErAVAyqAy4lA%3A1749576803527&amp;q=Phased+Analysis&amp;sa=X&amp;ved=2ahUKEwidhuq-seeNAxVgzfACHR7nOMUQxccNegQIPRAB&amp;mstk=AUtExfA0TaFLh9XV1xvidOF4y1MRNsHU5C3SSck8D8AEKYMdp3za6_6KHIH503JZaF88Kc4KenAExhPBBDjfJiZc1Gxm24s9SoZWR98l6wTTV2k8E40ISWbonDsYOkO6SRbi1BVkbQyvMhN4kKdDuJ-PBHySuU8wkWE-CMSYIaIZx8DR-_8&amp;csui=3"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google.com/search?sca_esv=ea7b27f3c7f5bbf6&amp;rlz=1C5CHFA_enUS1093US1094&amp;cs=0&amp;sxsrf=AE3TifOPUiw7dkyrqPyeJwErAVAyqAy4lA%3A1749576803527&amp;q=Defense+Strategies&amp;sa=X&amp;ved=2ahUKEwidhuq-seeNAxVgzfACHR7nOMUQxccNegQIEBAD&amp;mstk=AUtExfA0TaFLh9XV1xvidOF4y1MRNsHU5C3SSck8D8AEKYMdp3za6_6KHIH503JZaF88Kc4KenAExhPBBDjfJiZc1Gxm24s9SoZWR98l6wTTV2k8E40ISWbonDsYOkO6SRbi1BVkbQyvMhN4kKdDuJ-PBHySuU8wkWE-CMSYIaIZx8DR-_8&amp;csui=3" TargetMode="External"/><Relationship Id="rId11" Type="http://schemas.openxmlformats.org/officeDocument/2006/relationships/hyperlink" Target="https://www.google.com/search?sca_esv=ea7b27f3c7f5bbf6&amp;rlz=1C5CHFA_enUS1093US1094&amp;cs=0&amp;sxsrf=AE3TifOPUiw7dkyrqPyeJwErAVAyqAy4lA%3A1749576803527&amp;q=Functional+Impact+Analysis&amp;sa=X&amp;ved=2ahUKEwidhuq-seeNAxVgzfACHR7nOMUQxccNegQIMRAD&amp;mstk=AUtExfA0TaFLh9XV1xvidOF4y1MRNsHU5C3SSck8D8AEKYMdp3za6_6KHIH503JZaF88Kc4KenAExhPBBDjfJiZc1Gxm24s9SoZWR98l6wTTV2k8E40ISWbonDsYOkO6SRbi1BVkbQyvMhN4kKdDuJ-PBHySuU8wkWE-CMSYIaIZx8DR-_8&amp;csui=3" TargetMode="External"/><Relationship Id="rId5" Type="http://schemas.openxmlformats.org/officeDocument/2006/relationships/hyperlink" Target="https://www.google.com/search?sca_esv=ea7b27f3c7f5bbf6&amp;rlz=1C5CHFA_enUS1093US1094&amp;cs=0&amp;sxsrf=AE3TifOPUiw7dkyrqPyeJwErAVAyqAy4lA%3A1749576803527&amp;q=risk+assessments&amp;sa=X&amp;ved=2ahUKEwidhuq-seeNAxVgzfACHR7nOMUQxccNegQIGRAB&amp;mstk=AUtExfA0TaFLh9XV1xvidOF4y1MRNsHU5C3SSck8D8AEKYMdp3za6_6KHIH503JZaF88Kc4KenAExhPBBDjfJiZc1Gxm24s9SoZWR98l6wTTV2k8E40ISWbonDsYOkO6SRbi1BVkbQyvMhN4kKdDuJ-PBHySuU8wkWE-CMSYIaIZx8DR-_8&amp;csui=3" TargetMode="External"/><Relationship Id="rId15" Type="http://schemas.openxmlformats.org/officeDocument/2006/relationships/hyperlink" Target="https://gca.isa.org/blog/ics-cybersecurity-risk-assessment" TargetMode="External"/><Relationship Id="rId10" Type="http://schemas.openxmlformats.org/officeDocument/2006/relationships/hyperlink" Target="https://www.dragos.com/blog/industry-news/combating-cyber-attacks-with-consequence-driven-ics-cybersecurity/" TargetMode="External"/><Relationship Id="rId4" Type="http://schemas.openxmlformats.org/officeDocument/2006/relationships/hyperlink" Target="https://www.google.com/search?sca_esv=ea7b27f3c7f5bbf6&amp;rlz=1C5CHFA_enUS1093US1094&amp;cs=0&amp;sxsrf=AE3TifOPUiw7dkyrqPyeJwErAVAyqAy4lA%3A1749576803527&amp;q=Risk+Management&amp;sa=X&amp;ved=2ahUKEwidhuq-seeNAxVgzfACHR7nOMUQxccNegQIGxAD&amp;mstk=AUtExfA0TaFLh9XV1xvidOF4y1MRNsHU5C3SSck8D8AEKYMdp3za6_6KHIH503JZaF88Kc4KenAExhPBBDjfJiZc1Gxm24s9SoZWR98l6wTTV2k8E40ISWbonDsYOkO6SRbi1BVkbQyvMhN4kKdDuJ-PBHySuU8wkWE-CMSYIaIZx8DR-_8&amp;csui=3" TargetMode="External"/><Relationship Id="rId9" Type="http://schemas.openxmlformats.org/officeDocument/2006/relationships/hyperlink" Target="https://www.google.com/search?sca_esv=ea7b27f3c7f5bbf6&amp;rlz=1C5CHFA_enUS1093US1094&amp;cs=0&amp;sxsrf=AE3TifOPUiw7dkyrqPyeJwErAVAyqAy4lA%3A1749576803527&amp;q=Crown+Jewel+Analysis&amp;sa=X&amp;ved=2ahUKEwidhuq-seeNAxVgzfACHR7nOMUQxccNegQIKBAB&amp;mstk=AUtExfA0TaFLh9XV1xvidOF4y1MRNsHU5C3SSck8D8AEKYMdp3za6_6KHIH503JZaF88Kc4KenAExhPBBDjfJiZc1Gxm24s9SoZWR98l6wTTV2k8E40ISWbonDsYOkO6SRbi1BVkbQyvMhN4kKdDuJ-PBHySuU8wkWE-CMSYIaIZx8DR-_8&amp;csui=3" TargetMode="External"/><Relationship Id="rId14" Type="http://schemas.openxmlformats.org/officeDocument/2006/relationships/hyperlink" Target="https://www.google.com/search?sca_esv=ea7b27f3c7f5bbf6&amp;rlz=1C5CHFA_enUS1093US1094&amp;cs=0&amp;sxsrf=AE3TifOPUiw7dkyrqPyeJwErAVAyqAy4lA%3A1749576803527&amp;q=Risk+Assessment+Frameworks&amp;sa=X&amp;ved=2ahUKEwidhuq-seeNAxVgzfACHR7nOMUQxccNegQIRRAD&amp;mstk=AUtExfA0TaFLh9XV1xvidOF4y1MRNsHU5C3SSck8D8AEKYMdp3za6_6KHIH503JZaF88Kc4KenAExhPBBDjfJiZc1Gxm24s9SoZWR98l6wTTV2k8E40ISWbonDsYOkO6SRbi1BVkbQyvMhN4kKdDuJ-PBHySuU8wkWE-CMSYIaIZx8DR-_8&amp;csui=3"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google.com/search?rlz=1C5CHFA_enUS1093US1094&amp;cs=0&amp;sca_esv=ea7b27f3c7f5bbf6&amp;sxsrf=AE3TifNo8aCwHbbOsenCSe52Wte9xUglfg%3A1749566999835&amp;q=Implementing+and+monitoring+security+measures&amp;sa=X&amp;ved=2ahUKEwjps_P7jOeNAxXzLtAFHfynLl8QxccNegQIJRAD&amp;mstk=AUtExfC6Cj5YeWvnAUjkv96Q11dmody1A3gE6IFxBPX4f7D7VpF0Wi4mfyHSs5S5DfhwpF1qCTXkx7WF3BjiV6UCqokZ9SAD2s5-zOK4PpfeIs0sMvGeM69j-Z1n0oESjXIpEbaleQmdhEWwUhuI5hEc7KcHDcvUPaLZd1aEIcGzkNPr_Nc&amp;csui=3" TargetMode="External"/><Relationship Id="rId3" Type="http://schemas.openxmlformats.org/officeDocument/2006/relationships/hyperlink" Target="https://www.google.com/search?rlz=1C5CHFA_enUS1093US1094&amp;cs=0&amp;sca_esv=ea7b27f3c7f5bbf6&amp;sxsrf=AE3TifNo8aCwHbbOsenCSe52Wte9xUglfg%3A1749566999835&amp;q=Identifying+assets+and+critical+functions&amp;sa=X&amp;ved=2ahUKEwjps_P7jOeNAxXzLtAFHfynLl8QxccNegQIHBAD&amp;mstk=AUtExfC6Cj5YeWvnAUjkv96Q11dmody1A3gE6IFxBPX4f7D7VpF0Wi4mfyHSs5S5DfhwpF1qCTXkx7WF3BjiV6UCqokZ9SAD2s5-zOK4PpfeIs0sMvGeM69j-Z1n0oESjXIpEbaleQmdhEWwUhuI5hEc7KcHDcvUPaLZd1aEIcGzkNPr_Nc&amp;csui=3" TargetMode="External"/><Relationship Id="rId7" Type="http://schemas.openxmlformats.org/officeDocument/2006/relationships/hyperlink" Target="https://www.google.com/search?rlz=1C5CHFA_enUS1093US1094&amp;cs=0&amp;sca_esv=ea7b27f3c7f5bbf6&amp;sxsrf=AE3TifNo8aCwHbbOsenCSe52Wte9xUglfg%3A1749566999835&amp;q=Developing+mitigation+strategies&amp;sa=X&amp;ved=2ahUKEwjps_P7jOeNAxXzLtAFHfynLl8QxccNegQIKRAD&amp;mstk=AUtExfC6Cj5YeWvnAUjkv96Q11dmody1A3gE6IFxBPX4f7D7VpF0Wi4mfyHSs5S5DfhwpF1qCTXkx7WF3BjiV6UCqokZ9SAD2s5-zOK4PpfeIs0sMvGeM69j-Z1n0oESjXIpEbaleQmdhEWwUhuI5hEc7KcHDcvUPaLZd1aEIcGzkNPr_Nc&amp;csui=3"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www.google.com/search?rlz=1C5CHFA_enUS1093US1094&amp;cs=0&amp;sca_esv=ea7b27f3c7f5bbf6&amp;sxsrf=AE3TifNo8aCwHbbOsenCSe52Wte9xUglfg%3A1749566999835&amp;q=Prioritizing+risks&amp;sa=X&amp;ved=2ahUKEwjps_P7jOeNAxXzLtAFHfynLl8QxccNegQIKBAD&amp;mstk=AUtExfC6Cj5YeWvnAUjkv96Q11dmody1A3gE6IFxBPX4f7D7VpF0Wi4mfyHSs5S5DfhwpF1qCTXkx7WF3BjiV6UCqokZ9SAD2s5-zOK4PpfeIs0sMvGeM69j-Z1n0oESjXIpEbaleQmdhEWwUhuI5hEc7KcHDcvUPaLZd1aEIcGzkNPr_Nc&amp;csui=3" TargetMode="External"/><Relationship Id="rId5" Type="http://schemas.openxmlformats.org/officeDocument/2006/relationships/hyperlink" Target="https://www.google.com/search?rlz=1C5CHFA_enUS1093US1094&amp;cs=0&amp;sca_esv=ea7b27f3c7f5bbf6&amp;sxsrf=AE3TifNo8aCwHbbOsenCSe52Wte9xUglfg%3A1749566999835&amp;q=Analyzing+the+impact+of+threats&amp;sa=X&amp;ved=2ahUKEwjps_P7jOeNAxXzLtAFHfynLl8QxccNegQIKhAD&amp;mstk=AUtExfC6Cj5YeWvnAUjkv96Q11dmody1A3gE6IFxBPX4f7D7VpF0Wi4mfyHSs5S5DfhwpF1qCTXkx7WF3BjiV6UCqokZ9SAD2s5-zOK4PpfeIs0sMvGeM69j-Z1n0oESjXIpEbaleQmdhEWwUhuI5hEc7KcHDcvUPaLZd1aEIcGzkNPr_Nc&amp;csui=3" TargetMode="External"/><Relationship Id="rId4" Type="http://schemas.openxmlformats.org/officeDocument/2006/relationships/hyperlink" Target="https://www.google.com/search?rlz=1C5CHFA_enUS1093US1094&amp;cs=0&amp;sca_esv=ea7b27f3c7f5bbf6&amp;sxsrf=AE3TifNo8aCwHbbOsenCSe52Wte9xUglfg%3A1749566999835&amp;q=Assessing+threats+and+vulnerabilities&amp;sa=X&amp;ved=2ahUKEwjps_P7jOeNAxXzLtAFHfynLl8QxccNegQIJBAD&amp;mstk=AUtExfC6Cj5YeWvnAUjkv96Q11dmody1A3gE6IFxBPX4f7D7VpF0Wi4mfyHSs5S5DfhwpF1qCTXkx7WF3BjiV6UCqokZ9SAD2s5-zOK4PpfeIs0sMvGeM69j-Z1n0oESjXIpEbaleQmdhEWwUhuI5hEc7KcHDcvUPaLZd1aEIcGzkNPr_Nc&amp;csui=3"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oogle.com/search?sca_esv=0584e342056e488a&amp;cs=0&amp;sxsrf=AE3TifP23D_SgDvYs30fsMaI0Z8DC5o92Q%3A1753114602823&amp;q=DCS&amp;sa=X&amp;ved=2ahUKEwi50f7orM6OAxXBTTABHSKbPOsQxccNegQILxAB&amp;mstk=AUtExfC2G9GyRQ6Uwf3u6IgieJbX9b4xOijAldXMVKU6QJFvLB-EfAdmiknvW28sNx3Qg_4JHBhwTX0yhR_83zq_EIsdCNAW5irwzErm2XGFv2nAGf_MkVh5r07LUK3b7nC1xFuykw2rr02HWFqRCN2kLZdqyivO2bVv85GmFryaA_Q68BcQgzPO29rIs_RI3GwcttTi8C_mrwvIrRqrsKWv42_8fdmqMWETAnseGoMtV_Jj0GTUeXUcuOWV2upQnpBXo0v6QGMLpLiEAVyvmH9W3qAp&amp;csui=3"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google.com/search?sca_esv=0584e342056e488a&amp;cs=0&amp;sxsrf=AE3TifP23D_SgDvYs30fsMaI0Z8DC5o92Q%3A1753114602823&amp;q=Safety+Interlock+System&amp;sa=X&amp;ved=2ahUKEwi50f7orM6OAxXBTTABHSKbPOsQxccNegQIMhAD&amp;mstk=AUtExfC2G9GyRQ6Uwf3u6IgieJbX9b4xOijAldXMVKU6QJFvLB-EfAdmiknvW28sNx3Qg_4JHBhwTX0yhR_83zq_EIsdCNAW5irwzErm2XGFv2nAGf_MkVh5r07LUK3b7nC1xFuykw2rr02HWFqRCN2kLZdqyivO2bVv85GmFryaA_Q68BcQgzPO29rIs_RI3GwcttTi8C_mrwvIrRqrsKWv42_8fdmqMWETAnseGoMtV_Jj0GTUeXUcuOWV2upQnpBXo0v6QGMLpLiEAVyvmH9W3qAp&amp;csui=3" TargetMode="External"/><Relationship Id="rId5" Type="http://schemas.openxmlformats.org/officeDocument/2006/relationships/hyperlink" Target="https://www.google.com/search?sca_esv=0584e342056e488a&amp;cs=0&amp;sxsrf=AE3TifP23D_SgDvYs30fsMaI0Z8DC5o92Q%3A1753114602823&amp;q=Safety+Shutdown+System&amp;sa=X&amp;ved=2ahUKEwi50f7orM6OAxXBTTABHSKbPOsQxccNegQIMhAC&amp;mstk=AUtExfC2G9GyRQ6Uwf3u6IgieJbX9b4xOijAldXMVKU6QJFvLB-EfAdmiknvW28sNx3Qg_4JHBhwTX0yhR_83zq_EIsdCNAW5irwzErm2XGFv2nAGf_MkVh5r07LUK3b7nC1xFuykw2rr02HWFqRCN2kLZdqyivO2bVv85GmFryaA_Q68BcQgzPO29rIs_RI3GwcttTi8C_mrwvIrRqrsKWv42_8fdmqMWETAnseGoMtV_Jj0GTUeXUcuOWV2upQnpBXo0v6QGMLpLiEAVyvmH9W3qAp&amp;csui=3" TargetMode="External"/><Relationship Id="rId4" Type="http://schemas.openxmlformats.org/officeDocument/2006/relationships/hyperlink" Target="https://www.google.com/search?sca_esv=0584e342056e488a&amp;cs=0&amp;sxsrf=AE3TifP23D_SgDvYs30fsMaI0Z8DC5o92Q%3A1753114602823&amp;q=Emergency+Shutdown+System+%28ESD%29&amp;sa=X&amp;ved=2ahUKEwi50f7orM6OAxXBTTABHSKbPOsQxccNegQIMhAB&amp;mstk=AUtExfC2G9GyRQ6Uwf3u6IgieJbX9b4xOijAldXMVKU6QJFvLB-EfAdmiknvW28sNx3Qg_4JHBhwTX0yhR_83zq_EIsdCNAW5irwzErm2XGFv2nAGf_MkVh5r07LUK3b7nC1xFuykw2rr02HWFqRCN2kLZdqyivO2bVv85GmFryaA_Q68BcQgzPO29rIs_RI3GwcttTi8C_mrwvIrRqrsKWv42_8fdmqMWETAnseGoMtV_Jj0GTUeXUcuOWV2upQnpBXo0v6QGMLpLiEAVyvmH9W3qAp&amp;csui=3"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69247BD9-97F8-0AB8-26D9-56BA027BD1EF}"/>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E68A0E0-B5C7-B8CA-CCE3-48E1E432DF8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r>
              <a:rPr lang="en-US" dirty="0"/>
              <a:t>ISA/IEC 62443, Part 2-1 outlines a rigorous, repeatable process for performing </a:t>
            </a:r>
            <a:r>
              <a:rPr lang="en-US" b="1" dirty="0"/>
              <a:t>cybersecurity risk assessments</a:t>
            </a:r>
            <a:r>
              <a:rPr lang="en-US" dirty="0"/>
              <a:t> tailored to </a:t>
            </a:r>
            <a:r>
              <a:rPr lang="en-US" b="1" dirty="0"/>
              <a:t>industrial automation and control systems (IACS)</a:t>
            </a:r>
            <a:r>
              <a:rPr lang="en-US" dirty="0"/>
              <a:t>. This methodology ensures that </a:t>
            </a:r>
            <a:r>
              <a:rPr lang="en-US" b="1" dirty="0"/>
              <a:t>zones and conduits</a:t>
            </a:r>
            <a:r>
              <a:rPr lang="en-US" dirty="0"/>
              <a:t> are evaluated in context, and appropriate </a:t>
            </a:r>
            <a:r>
              <a:rPr lang="en-US" b="1" dirty="0"/>
              <a:t>Security Level Targets (SL-T)</a:t>
            </a:r>
            <a:r>
              <a:rPr lang="en-US" dirty="0"/>
              <a:t> are assigned.</a:t>
            </a:r>
          </a:p>
          <a:p>
            <a:endParaRPr lang="en-US" dirty="0"/>
          </a:p>
          <a:p>
            <a:r>
              <a:rPr lang="en-US" sz="1200" b="0" i="0" u="none" strike="noStrike" cap="none" dirty="0">
                <a:solidFill>
                  <a:schemeClr val="dk1"/>
                </a:solidFill>
                <a:effectLst/>
                <a:latin typeface="Calibri"/>
                <a:ea typeface="Calibri"/>
                <a:cs typeface="Calibri"/>
                <a:sym typeface="Calibri"/>
              </a:rPr>
              <a:t>This involves a structured approach to identifying, analyzing, and mitigating cybersecurity risks in industrial automation and control systems (IACS). It typically includes defining the scope, identifying threats and vulnerabilities, analyzing potential impacts, prioritizing risks, and documenting the findings. This process is a continuous lifecycle that includes phases like Assess, Develop and Implement, and Maintain, according to ISA/IEC 62443</a:t>
            </a:r>
            <a:endParaRPr lang="en-US" dirty="0"/>
          </a:p>
          <a:p>
            <a:endParaRPr lang="en-US" b="1" dirty="0"/>
          </a:p>
          <a:p>
            <a:pPr marL="0" lvl="0" indent="0" algn="l" rtl="0">
              <a:spcBef>
                <a:spcPts val="0"/>
              </a:spcBef>
              <a:spcAft>
                <a:spcPts val="0"/>
              </a:spcAft>
              <a:buNone/>
            </a:pPr>
            <a:r>
              <a:rPr lang="en-US" b="1" dirty="0"/>
              <a:t>NOTE:  The ISA/IEC 62443 Standards document is very expensive, like $350.00 USD expensive. </a:t>
            </a:r>
          </a:p>
        </p:txBody>
      </p:sp>
      <p:sp>
        <p:nvSpPr>
          <p:cNvPr id="179" name="Google Shape;179;p3:notes">
            <a:extLst>
              <a:ext uri="{FF2B5EF4-FFF2-40B4-BE49-F238E27FC236}">
                <a16:creationId xmlns:a16="http://schemas.microsoft.com/office/drawing/2014/main" id="{B9AFF6C1-83EC-E20B-332A-EECD1B6A77B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7346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0BC3BF43-6F85-9029-47D5-F9A5712BC4C5}"/>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6C241229-9DAC-2490-E86A-99DB25C97BF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endParaRPr lang="en-US" b="1" dirty="0"/>
          </a:p>
          <a:p>
            <a:r>
              <a:rPr lang="en-US" b="1" dirty="0"/>
              <a:t>Step 1: Identify the System Under Consideration (SUC)</a:t>
            </a:r>
          </a:p>
          <a:p>
            <a:endParaRPr lang="en-US" b="1" dirty="0"/>
          </a:p>
          <a:p>
            <a:r>
              <a:rPr lang="en-US" b="1" dirty="0"/>
              <a:t>What it means:</a:t>
            </a:r>
          </a:p>
          <a:p>
            <a:r>
              <a:rPr lang="en-US" dirty="0"/>
              <a:t>Define the scope of the assessment.</a:t>
            </a:r>
          </a:p>
          <a:p>
            <a:r>
              <a:rPr lang="en-US" dirty="0"/>
              <a:t>Identify and document the </a:t>
            </a:r>
            <a:r>
              <a:rPr lang="en-US" b="1" dirty="0"/>
              <a:t>assets</a:t>
            </a:r>
            <a:r>
              <a:rPr lang="en-US" dirty="0"/>
              <a:t>, </a:t>
            </a:r>
            <a:r>
              <a:rPr lang="en-US" b="1" dirty="0"/>
              <a:t>zones</a:t>
            </a:r>
            <a:r>
              <a:rPr lang="en-US" dirty="0"/>
              <a:t>, and </a:t>
            </a:r>
            <a:r>
              <a:rPr lang="en-US" b="1" dirty="0"/>
              <a:t>conduits</a:t>
            </a:r>
            <a:r>
              <a:rPr lang="en-US" dirty="0"/>
              <a:t> that will be evaluated.</a:t>
            </a:r>
          </a:p>
          <a:p>
            <a:r>
              <a:rPr lang="en-US" dirty="0"/>
              <a:t>SUC can be:</a:t>
            </a:r>
          </a:p>
          <a:p>
            <a:pPr lvl="1"/>
            <a:r>
              <a:rPr lang="en-US" dirty="0"/>
              <a:t>An entire plant network</a:t>
            </a:r>
          </a:p>
          <a:p>
            <a:pPr lvl="1"/>
            <a:r>
              <a:rPr lang="en-US" dirty="0"/>
              <a:t>A safety system (SIS)</a:t>
            </a:r>
          </a:p>
          <a:p>
            <a:pPr lvl="1"/>
            <a:r>
              <a:rPr lang="en-US" dirty="0"/>
              <a:t>A PLC/RTU subsystem</a:t>
            </a:r>
          </a:p>
          <a:p>
            <a:pPr lvl="1"/>
            <a:r>
              <a:rPr lang="en-US" dirty="0"/>
              <a:t>An individual zone (e.g., control room network)</a:t>
            </a:r>
          </a:p>
          <a:p>
            <a:endParaRPr lang="en-US" b="1" dirty="0"/>
          </a:p>
          <a:p>
            <a:r>
              <a:rPr lang="en-US" b="1" dirty="0"/>
              <a:t>Why it matters:</a:t>
            </a:r>
          </a:p>
          <a:p>
            <a:r>
              <a:rPr lang="en-US" dirty="0"/>
              <a:t>Clear scoping avoids overlooking components or over-extending analysis.</a:t>
            </a:r>
          </a:p>
          <a:p>
            <a:r>
              <a:rPr lang="en-US" dirty="0"/>
              <a:t>Ensures that assessment resources are focused on relevant systems.</a:t>
            </a:r>
          </a:p>
          <a:p>
            <a:endParaRPr lang="en-US" b="1" dirty="0"/>
          </a:p>
          <a:p>
            <a:r>
              <a:rPr lang="en-US" b="1" dirty="0"/>
              <a:t>Example:</a:t>
            </a:r>
          </a:p>
          <a:p>
            <a:r>
              <a:rPr lang="en-US" dirty="0"/>
              <a:t>Assessing the security of an engineering workstation (EWS) used to program PLCs within a Safety Instrumented System (SIS) zone.</a:t>
            </a:r>
          </a:p>
          <a:p>
            <a:endParaRPr lang="en-US" b="1"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2AD388AC-663F-1A38-B85E-E1042EC02D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9743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0CCD568-3DE3-4FE5-221A-8F3E7A05C44D}"/>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66679E2-4E73-5DCD-8C24-71E1975977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endParaRPr lang="en-US" b="1" dirty="0"/>
          </a:p>
          <a:p>
            <a:r>
              <a:rPr lang="en-US" b="1" dirty="0"/>
              <a:t>Step 2: Perform System Screening</a:t>
            </a:r>
          </a:p>
          <a:p>
            <a:endParaRPr lang="en-US" b="1" dirty="0"/>
          </a:p>
          <a:p>
            <a:r>
              <a:rPr lang="en-US" b="1" dirty="0"/>
              <a:t>What it means:</a:t>
            </a:r>
          </a:p>
          <a:p>
            <a:r>
              <a:rPr lang="en-US" dirty="0"/>
              <a:t>Analyze each asset within the SUC based on </a:t>
            </a:r>
            <a:r>
              <a:rPr lang="en-US" b="1" dirty="0"/>
              <a:t>exposure and criticality</a:t>
            </a:r>
            <a:r>
              <a:rPr lang="en-US" dirty="0"/>
              <a:t>:</a:t>
            </a:r>
          </a:p>
          <a:p>
            <a:pPr lvl="1"/>
            <a:r>
              <a:rPr lang="en-US" b="1" dirty="0"/>
              <a:t>Degree of programmability</a:t>
            </a:r>
            <a:r>
              <a:rPr lang="en-US" dirty="0"/>
              <a:t> (can it change process logic?)</a:t>
            </a:r>
          </a:p>
          <a:p>
            <a:pPr lvl="1"/>
            <a:r>
              <a:rPr lang="en-US" b="1" dirty="0"/>
              <a:t>Use of removable media or portable computers</a:t>
            </a:r>
            <a:endParaRPr lang="en-US" dirty="0"/>
          </a:p>
          <a:p>
            <a:pPr lvl="1"/>
            <a:r>
              <a:rPr lang="en-US" b="1" dirty="0"/>
              <a:t>OT network connectivity</a:t>
            </a:r>
            <a:r>
              <a:rPr lang="en-US" dirty="0"/>
              <a:t> (to L1, L2, L3)</a:t>
            </a:r>
          </a:p>
          <a:p>
            <a:pPr lvl="1"/>
            <a:r>
              <a:rPr lang="en-US" b="1" dirty="0"/>
              <a:t>External connectivity</a:t>
            </a:r>
            <a:r>
              <a:rPr lang="en-US" dirty="0"/>
              <a:t> (L4 corporate, internet, VPN)</a:t>
            </a:r>
          </a:p>
          <a:p>
            <a:endParaRPr lang="en-US" b="1" dirty="0"/>
          </a:p>
          <a:p>
            <a:r>
              <a:rPr lang="en-US" b="1" dirty="0"/>
              <a:t>Why it matters:</a:t>
            </a:r>
          </a:p>
          <a:p>
            <a:r>
              <a:rPr lang="en-US" dirty="0"/>
              <a:t>Prioritizes high-risk, high-impact nodes for further analysis.</a:t>
            </a:r>
          </a:p>
          <a:p>
            <a:r>
              <a:rPr lang="en-US" dirty="0"/>
              <a:t>Focuses effort on devices with </a:t>
            </a:r>
            <a:r>
              <a:rPr lang="en-US" b="1" dirty="0"/>
              <a:t>high attack surface</a:t>
            </a:r>
            <a:r>
              <a:rPr lang="en-US" dirty="0"/>
              <a:t>.</a:t>
            </a:r>
          </a:p>
          <a:p>
            <a:endParaRPr lang="en-US" b="1" dirty="0"/>
          </a:p>
          <a:p>
            <a:r>
              <a:rPr lang="en-US" b="1" dirty="0"/>
              <a:t>Example:</a:t>
            </a:r>
          </a:p>
          <a:p>
            <a:r>
              <a:rPr lang="en-US" dirty="0"/>
              <a:t>An operator HMI with USB ports, always connected to the PCN and L3.5 (Process Control Access Domain), is a higher-risk node than a read-only historian server.</a:t>
            </a:r>
          </a:p>
          <a:p>
            <a:endParaRPr lang="en-US" b="1"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8CD87DDB-5A67-64A8-BD02-F852B82890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9076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C865B02-384F-709D-4470-55A3C84CE5CB}"/>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FB2EE836-F7AD-912F-D5E3-9DDC06DA7B3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endParaRPr lang="en-US" b="1" dirty="0"/>
          </a:p>
          <a:p>
            <a:r>
              <a:rPr lang="en-US" b="1" dirty="0"/>
              <a:t>Step 3: Determine the Worst-Case Consequences</a:t>
            </a:r>
          </a:p>
          <a:p>
            <a:endParaRPr lang="en-US" b="1" dirty="0"/>
          </a:p>
          <a:p>
            <a:r>
              <a:rPr lang="en-US" b="1" dirty="0"/>
              <a:t>What it means:</a:t>
            </a:r>
          </a:p>
          <a:p>
            <a:r>
              <a:rPr lang="en-US" dirty="0"/>
              <a:t>Analyze what could happen if an asset were compromised, </a:t>
            </a:r>
            <a:r>
              <a:rPr lang="en-US" b="1" dirty="0"/>
              <a:t>ignoring all cyber protections</a:t>
            </a:r>
            <a:r>
              <a:rPr lang="en-US" dirty="0"/>
              <a:t>.</a:t>
            </a:r>
          </a:p>
          <a:p>
            <a:r>
              <a:rPr lang="en-US" dirty="0"/>
              <a:t>Focus on </a:t>
            </a:r>
            <a:r>
              <a:rPr lang="en-US" b="1" dirty="0"/>
              <a:t>unmitigated outcomes</a:t>
            </a:r>
            <a:r>
              <a:rPr lang="en-US" dirty="0"/>
              <a:t>—assume:</a:t>
            </a:r>
          </a:p>
          <a:p>
            <a:pPr lvl="1"/>
            <a:r>
              <a:rPr lang="en-US" dirty="0"/>
              <a:t>Firewalls fail</a:t>
            </a:r>
          </a:p>
          <a:p>
            <a:pPr lvl="1"/>
            <a:r>
              <a:rPr lang="en-US" dirty="0"/>
              <a:t>Antivirus disabled</a:t>
            </a:r>
          </a:p>
          <a:p>
            <a:pPr lvl="1"/>
            <a:r>
              <a:rPr lang="en-US" dirty="0"/>
              <a:t>No access control</a:t>
            </a:r>
          </a:p>
          <a:p>
            <a:endParaRPr lang="en-US" b="1" dirty="0"/>
          </a:p>
          <a:p>
            <a:r>
              <a:rPr lang="en-US" b="1" dirty="0"/>
              <a:t>Consequence Categories:</a:t>
            </a:r>
          </a:p>
          <a:p>
            <a:r>
              <a:rPr lang="en-US" dirty="0"/>
              <a:t>Health and Safety (H&amp;S)</a:t>
            </a:r>
          </a:p>
          <a:p>
            <a:r>
              <a:rPr lang="en-US" dirty="0"/>
              <a:t>Environmental (e.g., spills, emissions)</a:t>
            </a:r>
          </a:p>
          <a:p>
            <a:r>
              <a:rPr lang="en-US" dirty="0"/>
              <a:t>Financial (e.g., downtime, product loss)</a:t>
            </a:r>
          </a:p>
          <a:p>
            <a:r>
              <a:rPr lang="en-US" dirty="0"/>
              <a:t>Reputational</a:t>
            </a:r>
          </a:p>
          <a:p>
            <a:r>
              <a:rPr lang="en-US" dirty="0"/>
              <a:t>Regulatory</a:t>
            </a:r>
          </a:p>
          <a:p>
            <a:endParaRPr lang="en-US" b="1" dirty="0"/>
          </a:p>
          <a:p>
            <a:r>
              <a:rPr lang="en-US" b="1" dirty="0"/>
              <a:t>Why it matters:</a:t>
            </a:r>
          </a:p>
          <a:p>
            <a:r>
              <a:rPr lang="en-US" dirty="0"/>
              <a:t>Establishes the </a:t>
            </a:r>
            <a:r>
              <a:rPr lang="en-US" b="1" dirty="0"/>
              <a:t>baseline impact</a:t>
            </a:r>
            <a:r>
              <a:rPr lang="en-US" dirty="0"/>
              <a:t>.</a:t>
            </a:r>
          </a:p>
          <a:p>
            <a:r>
              <a:rPr lang="en-US" dirty="0"/>
              <a:t>Guides later decisions about what level of protection is “good enough.”</a:t>
            </a:r>
          </a:p>
          <a:p>
            <a:endParaRPr lang="en-US" b="1" dirty="0"/>
          </a:p>
          <a:p>
            <a:r>
              <a:rPr lang="en-US" b="1" dirty="0"/>
              <a:t>Example:</a:t>
            </a:r>
          </a:p>
          <a:p>
            <a:r>
              <a:rPr lang="en-US" dirty="0"/>
              <a:t>If a PLC in a chlorine dosing system is hacked and causes chemical over-injection, the worst-case consequence could be public poisoning and regulatory fines.</a:t>
            </a:r>
          </a:p>
          <a:p>
            <a:endParaRPr lang="en-US" b="1"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8E3AA81F-7122-DDF0-1B0F-A0BB6F16CC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3927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0F0FF4CE-CA3D-0785-32CB-3CBE687E5CDD}"/>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064B6E6-4AF3-84DF-4210-13CC07A9CCD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endParaRPr lang="en-US" b="1" dirty="0"/>
          </a:p>
          <a:p>
            <a:pPr fontAlgn="ctr"/>
            <a:r>
              <a:rPr lang="en-US" sz="1200" b="0" i="0" u="none" strike="noStrike" cap="none" dirty="0">
                <a:solidFill>
                  <a:schemeClr val="dk1"/>
                </a:solidFill>
                <a:effectLst/>
                <a:latin typeface="Calibri"/>
                <a:ea typeface="Calibri"/>
                <a:cs typeface="Calibri"/>
                <a:sym typeface="Calibri"/>
              </a:rPr>
              <a:t>Consequence evaluation in Industrial Control Systems (ICS) focuses on assessing the potential impact of cybersecurity threats on critical functions and processes. This process helps organizations understand the potential harm a breach could cause, ranging from process disruptions to safety incidents, and informs risk management decisions. </a:t>
            </a:r>
          </a:p>
          <a:p>
            <a:br>
              <a:rPr lang="en-US" sz="1200" b="0" i="0" u="none" strike="noStrike" cap="none" dirty="0">
                <a:solidFill>
                  <a:schemeClr val="dk1"/>
                </a:solidFill>
                <a:effectLst/>
                <a:latin typeface="Calibri"/>
                <a:ea typeface="Calibri"/>
                <a:cs typeface="Calibri"/>
                <a:sym typeface="Calibri"/>
              </a:rPr>
            </a:b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1. Understanding the Importance of Consequence Evaluation:</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3"/>
              </a:rPr>
              <a:t>Impact on Critical Functions:</a:t>
            </a:r>
            <a:endParaRPr lang="en-US" sz="1200" b="0" i="0" u="none" strike="noStrike" cap="none" dirty="0">
              <a:solidFill>
                <a:schemeClr val="dk1"/>
              </a:solidFill>
              <a:effectLst/>
              <a:latin typeface="Calibri"/>
              <a:ea typeface="Calibri"/>
              <a:cs typeface="Calibri"/>
              <a:sym typeface="Calibri"/>
              <a:hlinkClick r:id="rId3"/>
            </a:endParaRPr>
          </a:p>
          <a:p>
            <a:pPr fontAlgn="ctr"/>
            <a:r>
              <a:rPr lang="en-US" sz="1200" b="0" i="0" u="none" strike="noStrike" cap="none" dirty="0">
                <a:solidFill>
                  <a:schemeClr val="dk1"/>
                </a:solidFill>
                <a:effectLst/>
                <a:latin typeface="Calibri"/>
                <a:ea typeface="Calibri"/>
                <a:cs typeface="Calibri"/>
                <a:sym typeface="Calibri"/>
              </a:rPr>
              <a:t>ICS systems are vital for various industries, and cyberattacks can have significant consequences for processes, production, and safety. </a:t>
            </a:r>
          </a:p>
          <a:p>
            <a:r>
              <a:rPr lang="en-US" sz="1200" b="1" i="0" u="none" strike="noStrike" cap="none" dirty="0">
                <a:solidFill>
                  <a:schemeClr val="dk1"/>
                </a:solidFill>
                <a:effectLst/>
                <a:latin typeface="Calibri"/>
                <a:ea typeface="Calibri"/>
                <a:cs typeface="Calibri"/>
                <a:sym typeface="Calibri"/>
                <a:hlinkClick r:id="rId4"/>
              </a:rPr>
              <a:t>Risk Management:</a:t>
            </a:r>
            <a:endParaRPr lang="en-US" sz="1200" b="0" i="0" u="none" strike="noStrike" cap="none" dirty="0">
              <a:solidFill>
                <a:schemeClr val="dk1"/>
              </a:solidFill>
              <a:effectLst/>
              <a:latin typeface="Calibri"/>
              <a:ea typeface="Calibri"/>
              <a:cs typeface="Calibri"/>
              <a:sym typeface="Calibri"/>
              <a:hlinkClick r:id="rId4"/>
            </a:endParaRPr>
          </a:p>
          <a:p>
            <a:pPr fontAlgn="ctr"/>
            <a:r>
              <a:rPr lang="en-US" sz="1200" b="0" i="0" u="none" strike="noStrike" cap="none" dirty="0">
                <a:solidFill>
                  <a:schemeClr val="dk1"/>
                </a:solidFill>
                <a:effectLst/>
                <a:latin typeface="Calibri"/>
                <a:ea typeface="Calibri"/>
                <a:cs typeface="Calibri"/>
                <a:sym typeface="Calibri"/>
              </a:rPr>
              <a:t>Consequence evaluation is a crucial part of ICS </a:t>
            </a:r>
            <a:r>
              <a:rPr lang="en-US" sz="1200" b="0" i="0" u="none" strike="noStrike" cap="none" dirty="0">
                <a:solidFill>
                  <a:schemeClr val="dk1"/>
                </a:solidFill>
                <a:effectLst/>
                <a:latin typeface="Calibri"/>
                <a:ea typeface="Calibri"/>
                <a:cs typeface="Calibri"/>
                <a:sym typeface="Calibri"/>
                <a:hlinkClick r:id="rId5"/>
              </a:rPr>
              <a:t>risk assessments</a:t>
            </a:r>
            <a:r>
              <a:rPr lang="en-US" sz="1200" b="0" i="0" u="none" strike="noStrike" cap="none" dirty="0">
                <a:solidFill>
                  <a:schemeClr val="dk1"/>
                </a:solidFill>
                <a:effectLst/>
                <a:latin typeface="Calibri"/>
                <a:ea typeface="Calibri"/>
                <a:cs typeface="Calibri"/>
                <a:sym typeface="Calibri"/>
              </a:rPr>
              <a:t>, helping organizations prioritize threats and vulnerabilities based on their potential impact. </a:t>
            </a:r>
          </a:p>
          <a:p>
            <a:r>
              <a:rPr lang="en-US" sz="1200" b="1" i="0" u="none" strike="noStrike" cap="none" dirty="0">
                <a:solidFill>
                  <a:schemeClr val="dk1"/>
                </a:solidFill>
                <a:effectLst/>
                <a:latin typeface="Calibri"/>
                <a:ea typeface="Calibri"/>
                <a:cs typeface="Calibri"/>
                <a:sym typeface="Calibri"/>
                <a:hlinkClick r:id="rId6"/>
              </a:rPr>
              <a:t>Defense Strategies:</a:t>
            </a:r>
            <a:endParaRPr lang="en-US" sz="1200" b="0" i="0" u="none" strike="noStrike" cap="none" dirty="0">
              <a:solidFill>
                <a:schemeClr val="dk1"/>
              </a:solidFill>
              <a:effectLst/>
              <a:latin typeface="Calibri"/>
              <a:ea typeface="Calibri"/>
              <a:cs typeface="Calibri"/>
              <a:sym typeface="Calibri"/>
              <a:hlinkClick r:id="rId6"/>
            </a:endParaRPr>
          </a:p>
          <a:p>
            <a:pPr fontAlgn="ctr"/>
            <a:r>
              <a:rPr lang="en-US" sz="1200" b="0" i="0" u="none" strike="noStrike" cap="none" dirty="0">
                <a:solidFill>
                  <a:schemeClr val="dk1"/>
                </a:solidFill>
                <a:effectLst/>
                <a:latin typeface="Calibri"/>
                <a:ea typeface="Calibri"/>
                <a:cs typeface="Calibri"/>
                <a:sym typeface="Calibri"/>
              </a:rPr>
              <a:t>Understanding the potential consequences of attacks helps organizations develop effective cybersecurity defenses, including incident response plans.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2. Methods for Evaluating Consequences:</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7"/>
              </a:rPr>
              <a:t>Consequence-Driven Cyber-informed Engineering (CCE):</a:t>
            </a:r>
            <a:endParaRPr lang="en-US" sz="1200" b="0" i="0" u="none" strike="noStrike" cap="none" dirty="0">
              <a:solidFill>
                <a:schemeClr val="dk1"/>
              </a:solidFill>
              <a:effectLst/>
              <a:latin typeface="Calibri"/>
              <a:ea typeface="Calibri"/>
              <a:cs typeface="Calibri"/>
              <a:sym typeface="Calibri"/>
              <a:hlinkClick r:id="rId7"/>
            </a:endParaRPr>
          </a:p>
          <a:p>
            <a:pPr fontAlgn="ctr"/>
            <a:r>
              <a:rPr lang="en-US" sz="1200" b="0" i="0" u="none" strike="noStrike" cap="none" dirty="0">
                <a:solidFill>
                  <a:schemeClr val="dk1"/>
                </a:solidFill>
                <a:effectLst/>
                <a:latin typeface="Calibri"/>
                <a:ea typeface="Calibri"/>
                <a:cs typeface="Calibri"/>
                <a:sym typeface="Calibri"/>
              </a:rPr>
              <a:t>This methodology, developed by </a:t>
            </a:r>
            <a:r>
              <a:rPr lang="en-US" sz="1200" b="0" i="0" u="none" strike="noStrike" cap="none" dirty="0">
                <a:solidFill>
                  <a:schemeClr val="dk1"/>
                </a:solidFill>
                <a:effectLst/>
                <a:latin typeface="Calibri"/>
                <a:ea typeface="Calibri"/>
                <a:cs typeface="Calibri"/>
                <a:sym typeface="Calibri"/>
                <a:hlinkClick r:id="rId8"/>
              </a:rPr>
              <a:t>Idaho National Laboratory (.gov)</a:t>
            </a:r>
            <a:r>
              <a:rPr lang="en-US" sz="1200" b="0" i="0" u="none" strike="noStrike" cap="none" dirty="0">
                <a:solidFill>
                  <a:schemeClr val="dk1"/>
                </a:solidFill>
                <a:effectLst/>
                <a:latin typeface="Calibri"/>
                <a:ea typeface="Calibri"/>
                <a:cs typeface="Calibri"/>
                <a:sym typeface="Calibri"/>
              </a:rPr>
              <a:t>, helps identify critical functions and assess the impact of potential attacks. </a:t>
            </a:r>
          </a:p>
          <a:p>
            <a:r>
              <a:rPr lang="en-US" sz="1200" b="1" i="0" u="none" strike="noStrike" cap="none" dirty="0">
                <a:solidFill>
                  <a:schemeClr val="dk1"/>
                </a:solidFill>
                <a:effectLst/>
                <a:latin typeface="Calibri"/>
                <a:ea typeface="Calibri"/>
                <a:cs typeface="Calibri"/>
                <a:sym typeface="Calibri"/>
                <a:hlinkClick r:id="rId9"/>
              </a:rPr>
              <a:t>Crown Jewel Analysis</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This approach focuses on identifying the most critical assets within an ICS environment and evaluating the consequences of their compromise, </a:t>
            </a:r>
            <a:r>
              <a:rPr lang="en-US" sz="1200" b="0" i="0" u="none" strike="noStrike" cap="none" dirty="0">
                <a:solidFill>
                  <a:schemeClr val="dk1"/>
                </a:solidFill>
                <a:effectLst/>
                <a:latin typeface="Calibri"/>
                <a:ea typeface="Calibri"/>
                <a:cs typeface="Calibri"/>
                <a:sym typeface="Calibri"/>
                <a:hlinkClick r:id="rId10"/>
              </a:rPr>
              <a:t>according to Dragos</a:t>
            </a:r>
            <a:r>
              <a:rPr lang="en-US" sz="1200" b="0" i="0" u="none" strike="noStrike" cap="none" dirty="0">
                <a:solidFill>
                  <a:schemeClr val="dk1"/>
                </a:solidFill>
                <a:effectLst/>
                <a:latin typeface="Calibri"/>
                <a:ea typeface="Calibri"/>
                <a:cs typeface="Calibri"/>
                <a:sym typeface="Calibri"/>
              </a:rPr>
              <a:t>. </a:t>
            </a:r>
          </a:p>
          <a:p>
            <a:r>
              <a:rPr lang="en-US" sz="1200" b="1" i="0" u="none" strike="noStrike" cap="none" dirty="0">
                <a:solidFill>
                  <a:schemeClr val="dk1"/>
                </a:solidFill>
                <a:effectLst/>
                <a:latin typeface="Calibri"/>
                <a:ea typeface="Calibri"/>
                <a:cs typeface="Calibri"/>
                <a:sym typeface="Calibri"/>
                <a:hlinkClick r:id="rId11"/>
              </a:rPr>
              <a:t>Functional Impact Analysis:</a:t>
            </a:r>
            <a:endParaRPr lang="en-US" sz="1200" b="0" i="0" u="none" strike="noStrike" cap="none" dirty="0">
              <a:solidFill>
                <a:schemeClr val="dk1"/>
              </a:solidFill>
              <a:effectLst/>
              <a:latin typeface="Calibri"/>
              <a:ea typeface="Calibri"/>
              <a:cs typeface="Calibri"/>
              <a:sym typeface="Calibri"/>
              <a:hlinkClick r:id="rId11"/>
            </a:endParaRPr>
          </a:p>
          <a:p>
            <a:pPr fontAlgn="ctr"/>
            <a:r>
              <a:rPr lang="en-US" sz="1200" b="0" i="0" u="none" strike="noStrike" cap="none" dirty="0">
                <a:solidFill>
                  <a:schemeClr val="dk1"/>
                </a:solidFill>
                <a:effectLst/>
                <a:latin typeface="Calibri"/>
                <a:ea typeface="Calibri"/>
                <a:cs typeface="Calibri"/>
                <a:sym typeface="Calibri"/>
              </a:rPr>
              <a:t>This involves analyzing how different ICS functionalities might be affected by an attack, such as process disruptions, safety violations, or economic losses.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3. Tools and Techniques for Consequence Evaluation:</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12"/>
              </a:rPr>
              <a:t>Phased Analysis</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This involves breaking down the ICS into various stages and identifying the impact of attacks at each stage. </a:t>
            </a:r>
          </a:p>
          <a:p>
            <a:r>
              <a:rPr lang="en-US" sz="1200" b="1" i="0" u="none" strike="noStrike" cap="none" dirty="0">
                <a:solidFill>
                  <a:schemeClr val="dk1"/>
                </a:solidFill>
                <a:effectLst/>
                <a:latin typeface="Calibri"/>
                <a:ea typeface="Calibri"/>
                <a:cs typeface="Calibri"/>
                <a:sym typeface="Calibri"/>
                <a:hlinkClick r:id="rId13"/>
              </a:rPr>
              <a:t>Worst-Case Scenario</a:t>
            </a:r>
            <a:r>
              <a:rPr lang="en-US" sz="1200" b="1" i="0" u="none" strike="noStrike" cap="none" dirty="0">
                <a:solidFill>
                  <a:schemeClr val="dk1"/>
                </a:solidFill>
                <a:effectLst/>
                <a:latin typeface="Calibri"/>
                <a:ea typeface="Calibri"/>
                <a:cs typeface="Calibri"/>
                <a:sym typeface="Calibri"/>
              </a:rPr>
              <a:t> Analysis: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This involves identifying the most severe possible consequences of an attack to help organizations prepare for the worst. </a:t>
            </a:r>
          </a:p>
          <a:p>
            <a:r>
              <a:rPr lang="en-US" sz="1200" b="1" i="0" u="none" strike="noStrike" cap="none" dirty="0">
                <a:solidFill>
                  <a:schemeClr val="dk1"/>
                </a:solidFill>
                <a:effectLst/>
                <a:latin typeface="Calibri"/>
                <a:ea typeface="Calibri"/>
                <a:cs typeface="Calibri"/>
                <a:sym typeface="Calibri"/>
                <a:hlinkClick r:id="rId14"/>
              </a:rPr>
              <a:t>Risk Assessment Frameworks:</a:t>
            </a:r>
            <a:endParaRPr lang="en-US" sz="1200" b="0" i="0" u="none" strike="noStrike" cap="none" dirty="0">
              <a:solidFill>
                <a:schemeClr val="dk1"/>
              </a:solidFill>
              <a:effectLst/>
              <a:latin typeface="Calibri"/>
              <a:ea typeface="Calibri"/>
              <a:cs typeface="Calibri"/>
              <a:sym typeface="Calibri"/>
              <a:hlinkClick r:id="rId14"/>
            </a:endParaRPr>
          </a:p>
          <a:p>
            <a:pPr fontAlgn="ctr"/>
            <a:r>
              <a:rPr lang="en-US" sz="1200" b="0" i="0" u="none" strike="noStrike" cap="none" dirty="0">
                <a:solidFill>
                  <a:schemeClr val="dk1"/>
                </a:solidFill>
                <a:effectLst/>
                <a:latin typeface="Calibri"/>
                <a:ea typeface="Calibri"/>
                <a:cs typeface="Calibri"/>
                <a:sym typeface="Calibri"/>
              </a:rPr>
              <a:t>Various risk assessment frameworks, such as those from </a:t>
            </a:r>
            <a:r>
              <a:rPr lang="en-US" sz="1200" b="0" i="0" u="none" strike="noStrike" cap="none" dirty="0">
                <a:solidFill>
                  <a:schemeClr val="dk1"/>
                </a:solidFill>
                <a:effectLst/>
                <a:latin typeface="Calibri"/>
                <a:ea typeface="Calibri"/>
                <a:cs typeface="Calibri"/>
                <a:sym typeface="Calibri"/>
                <a:hlinkClick r:id="rId15"/>
              </a:rPr>
              <a:t>ISA Global Cybersecurity Alliance</a:t>
            </a:r>
            <a:r>
              <a:rPr lang="en-US" sz="1200" b="0" i="0" u="none" strike="noStrike" cap="none" dirty="0">
                <a:solidFill>
                  <a:schemeClr val="dk1"/>
                </a:solidFill>
                <a:effectLst/>
                <a:latin typeface="Calibri"/>
                <a:ea typeface="Calibri"/>
                <a:cs typeface="Calibri"/>
                <a:sym typeface="Calibri"/>
              </a:rPr>
              <a:t>, can be used to evaluate the consequences of attacks. </a:t>
            </a:r>
          </a:p>
          <a:p>
            <a:br>
              <a:rPr lang="en-US" sz="1200" b="0" i="0" u="none" strike="noStrike" cap="none" dirty="0">
                <a:solidFill>
                  <a:schemeClr val="dk1"/>
                </a:solidFill>
                <a:effectLst/>
                <a:latin typeface="Calibri"/>
                <a:ea typeface="Calibri"/>
                <a:cs typeface="Calibri"/>
                <a:sym typeface="Calibri"/>
              </a:rPr>
            </a:b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580B6FD2-DA11-0AEA-C557-E5C6842094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642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1D8FCE5-4959-5407-63B3-2C67B001E1CC}"/>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01171810-98EC-FB4E-3821-35A4EF69DF8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endParaRPr lang="en-US" b="1" dirty="0"/>
          </a:p>
          <a:p>
            <a:r>
              <a:rPr lang="en-US" b="1" dirty="0"/>
              <a:t>Step 4: Identify Threat Vectors and Assess Likelihood</a:t>
            </a:r>
          </a:p>
          <a:p>
            <a:endParaRPr lang="en-US" b="1" dirty="0"/>
          </a:p>
          <a:p>
            <a:r>
              <a:rPr lang="en-US" b="1" dirty="0"/>
              <a:t>What it means:</a:t>
            </a:r>
          </a:p>
          <a:p>
            <a:r>
              <a:rPr lang="en-US" dirty="0"/>
              <a:t>Document how threats could </a:t>
            </a:r>
            <a:r>
              <a:rPr lang="en-US" b="1" dirty="0"/>
              <a:t>reach</a:t>
            </a:r>
            <a:r>
              <a:rPr lang="en-US" dirty="0"/>
              <a:t> the system:</a:t>
            </a:r>
          </a:p>
          <a:p>
            <a:pPr lvl="1"/>
            <a:r>
              <a:rPr lang="en-US" dirty="0"/>
              <a:t>Physical access (USB, rogue device, console)</a:t>
            </a:r>
          </a:p>
          <a:p>
            <a:pPr lvl="1"/>
            <a:r>
              <a:rPr lang="en-US" dirty="0"/>
              <a:t>Network pathways (VPN, L3 bridge, insecure Wi-Fi)</a:t>
            </a:r>
          </a:p>
          <a:p>
            <a:pPr lvl="1"/>
            <a:r>
              <a:rPr lang="en-US" dirty="0"/>
              <a:t>Human factors (insiders, phishing)</a:t>
            </a:r>
          </a:p>
          <a:p>
            <a:r>
              <a:rPr lang="en-US" dirty="0"/>
              <a:t>Evaluate </a:t>
            </a:r>
            <a:r>
              <a:rPr lang="en-US" b="1" dirty="0"/>
              <a:t>likelihood</a:t>
            </a:r>
            <a:r>
              <a:rPr lang="en-US" dirty="0"/>
              <a:t> of initiating events:</a:t>
            </a:r>
          </a:p>
          <a:p>
            <a:pPr lvl="1"/>
            <a:r>
              <a:rPr lang="en-US" dirty="0"/>
              <a:t>Skill required</a:t>
            </a:r>
          </a:p>
          <a:p>
            <a:pPr lvl="1"/>
            <a:r>
              <a:rPr lang="en-US" dirty="0"/>
              <a:t>Ease of access</a:t>
            </a:r>
          </a:p>
          <a:p>
            <a:pPr lvl="1"/>
            <a:r>
              <a:rPr lang="en-US" dirty="0"/>
              <a:t>Known threat actor presence</a:t>
            </a:r>
          </a:p>
          <a:p>
            <a:endParaRPr lang="en-US" b="1" dirty="0"/>
          </a:p>
          <a:p>
            <a:r>
              <a:rPr lang="en-US" b="1" dirty="0"/>
              <a:t>Why it matters:</a:t>
            </a:r>
          </a:p>
          <a:p>
            <a:r>
              <a:rPr lang="en-US" dirty="0"/>
              <a:t>Helps prioritize risks.</a:t>
            </a:r>
          </a:p>
          <a:p>
            <a:r>
              <a:rPr lang="en-US" dirty="0"/>
              <a:t>Builds an “attack path” understanding aligned with </a:t>
            </a:r>
            <a:r>
              <a:rPr lang="en-US" b="1" dirty="0"/>
              <a:t>MITRE ATT&amp;CK for ICS</a:t>
            </a:r>
            <a:r>
              <a:rPr lang="en-US" dirty="0"/>
              <a:t>.</a:t>
            </a:r>
          </a:p>
          <a:p>
            <a:endParaRPr lang="en-US" b="1" dirty="0"/>
          </a:p>
          <a:p>
            <a:r>
              <a:rPr lang="en-US" b="1" dirty="0"/>
              <a:t>Example:</a:t>
            </a:r>
          </a:p>
          <a:p>
            <a:r>
              <a:rPr lang="en-US" dirty="0"/>
              <a:t>An engineering station connected to both L3 (control) and L4 (business) is vulnerable to remote access threats. Likelihood is “high” due to flat network and weak authentication.</a:t>
            </a:r>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0B1C4673-CB82-490B-1076-2B40A6F767A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5572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A604D56B-4EFB-5CEA-B27E-E7DEB14F09A2}"/>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2867D898-E004-42C2-A055-DE997A855C6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r>
              <a:rPr lang="en-US" b="1" dirty="0"/>
              <a:t>Step 5: Identify and Evaluate Countermeasures + Determine SL-T</a:t>
            </a:r>
          </a:p>
          <a:p>
            <a:endParaRPr lang="en-US" b="1" dirty="0"/>
          </a:p>
          <a:p>
            <a:r>
              <a:rPr lang="en-US" b="1" dirty="0"/>
              <a:t>What it means:</a:t>
            </a:r>
          </a:p>
          <a:p>
            <a:r>
              <a:rPr lang="en-US" dirty="0"/>
              <a:t>Compare unmitigated risk against corporate </a:t>
            </a:r>
            <a:r>
              <a:rPr lang="en-US" b="1" dirty="0"/>
              <a:t>tolerability thresholds</a:t>
            </a:r>
            <a:r>
              <a:rPr lang="en-US" dirty="0"/>
              <a:t>.</a:t>
            </a:r>
          </a:p>
          <a:p>
            <a:r>
              <a:rPr lang="en-US" dirty="0"/>
              <a:t>Assign a </a:t>
            </a:r>
            <a:r>
              <a:rPr lang="en-US" b="1" dirty="0"/>
              <a:t>Target Security Level (SL-T)</a:t>
            </a:r>
            <a:r>
              <a:rPr lang="en-US" dirty="0"/>
              <a:t>:</a:t>
            </a:r>
          </a:p>
          <a:p>
            <a:pPr lvl="1"/>
            <a:r>
              <a:rPr lang="en-US" dirty="0"/>
              <a:t>SL0: No cybersecurity required</a:t>
            </a:r>
          </a:p>
          <a:p>
            <a:pPr lvl="1"/>
            <a:r>
              <a:rPr lang="en-US" dirty="0"/>
              <a:t>SL1: Protect against casual or coincidental violation</a:t>
            </a:r>
          </a:p>
          <a:p>
            <a:pPr lvl="1"/>
            <a:r>
              <a:rPr lang="en-US" dirty="0"/>
              <a:t>SL2: Against intentional violation by low-skill attackers</a:t>
            </a:r>
          </a:p>
          <a:p>
            <a:pPr lvl="1"/>
            <a:r>
              <a:rPr lang="en-US" dirty="0"/>
              <a:t>SL3: Against sophisticated threats with moderate resources</a:t>
            </a:r>
          </a:p>
          <a:p>
            <a:pPr lvl="1"/>
            <a:r>
              <a:rPr lang="en-US" dirty="0"/>
              <a:t>SL4: Against highly sophisticated threats (e.g., nation-states)</a:t>
            </a:r>
          </a:p>
          <a:p>
            <a:r>
              <a:rPr lang="en-US" dirty="0"/>
              <a:t>Map countermeasures to the specific threat vector:</a:t>
            </a:r>
          </a:p>
          <a:p>
            <a:pPr lvl="1"/>
            <a:r>
              <a:rPr lang="en-US" dirty="0"/>
              <a:t>Preventive: Firewalls, MFA, access control</a:t>
            </a:r>
          </a:p>
          <a:p>
            <a:pPr lvl="1"/>
            <a:r>
              <a:rPr lang="en-US" dirty="0"/>
              <a:t>Detective: Logs, IDS</a:t>
            </a:r>
          </a:p>
          <a:p>
            <a:pPr lvl="1"/>
            <a:r>
              <a:rPr lang="en-US" dirty="0"/>
              <a:t>Mitigative: Process alarms, operator intervention</a:t>
            </a:r>
          </a:p>
          <a:p>
            <a:endParaRPr lang="en-US" b="1" dirty="0"/>
          </a:p>
          <a:p>
            <a:r>
              <a:rPr lang="en-US" b="1" dirty="0"/>
              <a:t>Why it matters:</a:t>
            </a:r>
          </a:p>
          <a:p>
            <a:r>
              <a:rPr lang="en-US" dirty="0"/>
              <a:t>Helps define where defenses should be </a:t>
            </a:r>
            <a:r>
              <a:rPr lang="en-US" b="1" dirty="0"/>
              <a:t>added or improved</a:t>
            </a:r>
            <a:r>
              <a:rPr lang="en-US" dirty="0"/>
              <a:t>.</a:t>
            </a:r>
          </a:p>
          <a:p>
            <a:r>
              <a:rPr lang="en-US" dirty="0"/>
              <a:t>SL-T becomes a key requirement for the zone or conduit.</a:t>
            </a:r>
          </a:p>
          <a:p>
            <a:endParaRPr lang="en-US" b="1" dirty="0"/>
          </a:p>
          <a:p>
            <a:r>
              <a:rPr lang="en-US" b="1" dirty="0"/>
              <a:t>Example:</a:t>
            </a:r>
          </a:p>
          <a:p>
            <a:r>
              <a:rPr lang="en-US" dirty="0"/>
              <a:t>If the SL-T for the SIS zone is SL3 but the current environment supports only SL1, additional firewalls, MFA, and activity monitoring are needed.</a:t>
            </a:r>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013A816A-9F44-BBE5-6F5C-4A1EA0EA4D6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17073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793F8998-0BA5-AAC6-CBEE-59285838FB52}"/>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D3CC003A-D501-5F2F-CC0B-B8BEF569E1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r>
              <a:rPr lang="en-US" b="1" dirty="0"/>
              <a:t>Step 6: Assess Inherent and Tolerable Risk</a:t>
            </a:r>
          </a:p>
          <a:p>
            <a:endParaRPr lang="en-US" b="1" dirty="0"/>
          </a:p>
          <a:p>
            <a:r>
              <a:rPr lang="en-US" b="1" dirty="0"/>
              <a:t>Inherent Risk:</a:t>
            </a:r>
          </a:p>
          <a:p>
            <a:r>
              <a:rPr lang="en-US" dirty="0"/>
              <a:t>Remaining risk </a:t>
            </a:r>
            <a:r>
              <a:rPr lang="en-US" b="1" dirty="0"/>
              <a:t>after accounting for built-in safety controls</a:t>
            </a:r>
            <a:r>
              <a:rPr lang="en-US" dirty="0"/>
              <a:t> (e.g., DCS alarms, SIS shutdowns, PSV valves).</a:t>
            </a:r>
          </a:p>
          <a:p>
            <a:r>
              <a:rPr lang="en-US" dirty="0"/>
              <a:t>May reduce the </a:t>
            </a:r>
            <a:r>
              <a:rPr lang="en-US" b="1" dirty="0"/>
              <a:t>LOPA gap</a:t>
            </a:r>
            <a:r>
              <a:rPr lang="en-US" dirty="0"/>
              <a:t> (Layers of Protection Analysis) by 1 or more.</a:t>
            </a:r>
          </a:p>
          <a:p>
            <a:endParaRPr lang="en-US" b="1" dirty="0"/>
          </a:p>
          <a:p>
            <a:r>
              <a:rPr lang="en-US" b="1" dirty="0"/>
              <a:t>Tolerable Risk:</a:t>
            </a:r>
          </a:p>
          <a:p>
            <a:r>
              <a:rPr lang="en-US" dirty="0"/>
              <a:t>Remaining risk </a:t>
            </a:r>
            <a:r>
              <a:rPr lang="en-US" b="1" dirty="0"/>
              <a:t>after applying cyber controls</a:t>
            </a:r>
            <a:r>
              <a:rPr lang="en-US" dirty="0"/>
              <a:t> (e.g., segmentation, access policies, anomaly detection).</a:t>
            </a:r>
          </a:p>
          <a:p>
            <a:r>
              <a:rPr lang="en-US" dirty="0"/>
              <a:t>If the risk ≤ tolerable threshold, no further action required.</a:t>
            </a:r>
          </a:p>
          <a:p>
            <a:r>
              <a:rPr lang="en-US" dirty="0"/>
              <a:t>If not, redesign architecture, reconfigure assets, or add defenses.</a:t>
            </a:r>
          </a:p>
          <a:p>
            <a:endParaRPr lang="en-US" b="1" dirty="0"/>
          </a:p>
          <a:p>
            <a:r>
              <a:rPr lang="en-US" b="1" dirty="0"/>
              <a:t>Why it matters:</a:t>
            </a:r>
          </a:p>
          <a:p>
            <a:r>
              <a:rPr lang="en-US" dirty="0"/>
              <a:t>Final check: is the zone/system acceptable under your risk matrix?</a:t>
            </a:r>
          </a:p>
          <a:p>
            <a:r>
              <a:rPr lang="en-US" dirty="0"/>
              <a:t>Drives final security design and documentation.</a:t>
            </a:r>
          </a:p>
          <a:p>
            <a:endParaRPr lang="en-US" b="1" dirty="0"/>
          </a:p>
          <a:p>
            <a:r>
              <a:rPr lang="en-US" b="1" dirty="0"/>
              <a:t>Example:</a:t>
            </a:r>
          </a:p>
          <a:p>
            <a:r>
              <a:rPr lang="en-US" dirty="0"/>
              <a:t>A compromised PLC causes a chemical spill, but SIS activates to prevent overflow. One LOPA credit reduces the consequence severity score. Adding a data diode reduces threat vector likelihood, making overall risk tolerable.</a:t>
            </a:r>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4AD1DE3A-3B13-8762-D5F4-5C177647BF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6203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A6D6BAE-78E8-9413-4EF9-0CF205CCD390}"/>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DED362E7-9DF2-E535-BED3-25036A8BD49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r>
              <a:rPr lang="en-US" b="1" dirty="0"/>
              <a:t>Step 6: Assess Inherent and Tolerable Risk</a:t>
            </a:r>
          </a:p>
          <a:p>
            <a:endParaRPr lang="en-US" b="1" dirty="0"/>
          </a:p>
          <a:p>
            <a:r>
              <a:rPr lang="en-US" b="1" dirty="0"/>
              <a:t>Inherent Risk:</a:t>
            </a:r>
          </a:p>
          <a:p>
            <a:r>
              <a:rPr lang="en-US" dirty="0"/>
              <a:t>Remaining risk </a:t>
            </a:r>
            <a:r>
              <a:rPr lang="en-US" b="1" dirty="0"/>
              <a:t>after accounting for built-in safety controls</a:t>
            </a:r>
            <a:r>
              <a:rPr lang="en-US" dirty="0"/>
              <a:t> (e.g., DCS alarms, SIS shutdowns, PSV valves).</a:t>
            </a:r>
          </a:p>
          <a:p>
            <a:r>
              <a:rPr lang="en-US" dirty="0"/>
              <a:t>May reduce the </a:t>
            </a:r>
            <a:r>
              <a:rPr lang="en-US" b="1" dirty="0"/>
              <a:t>LOPA gap</a:t>
            </a:r>
            <a:r>
              <a:rPr lang="en-US" dirty="0"/>
              <a:t> (Layers of Protection Analysis) by 1 or more.</a:t>
            </a:r>
          </a:p>
          <a:p>
            <a:endParaRPr lang="en-US" b="1" dirty="0"/>
          </a:p>
          <a:p>
            <a:r>
              <a:rPr lang="en-US" b="1" dirty="0"/>
              <a:t>Tolerable Risk:</a:t>
            </a:r>
          </a:p>
          <a:p>
            <a:r>
              <a:rPr lang="en-US" dirty="0"/>
              <a:t>Remaining risk </a:t>
            </a:r>
            <a:r>
              <a:rPr lang="en-US" b="1" dirty="0"/>
              <a:t>after applying cyber controls</a:t>
            </a:r>
            <a:r>
              <a:rPr lang="en-US" dirty="0"/>
              <a:t> (e.g., segmentation, access policies, anomaly detection).</a:t>
            </a:r>
          </a:p>
          <a:p>
            <a:r>
              <a:rPr lang="en-US" dirty="0"/>
              <a:t>If the risk ≤ tolerable threshold, no further action required.</a:t>
            </a:r>
          </a:p>
          <a:p>
            <a:r>
              <a:rPr lang="en-US" dirty="0"/>
              <a:t>If not, redesign architecture, reconfigure assets, or add defenses.</a:t>
            </a:r>
          </a:p>
          <a:p>
            <a:endParaRPr lang="en-US" b="1" dirty="0"/>
          </a:p>
          <a:p>
            <a:r>
              <a:rPr lang="en-US" b="1" dirty="0"/>
              <a:t>Why it matters:</a:t>
            </a:r>
          </a:p>
          <a:p>
            <a:r>
              <a:rPr lang="en-US" dirty="0"/>
              <a:t>Final check: is the zone/system acceptable under your risk matrix?</a:t>
            </a:r>
          </a:p>
          <a:p>
            <a:r>
              <a:rPr lang="en-US" dirty="0"/>
              <a:t>Drives final security design and documentation.</a:t>
            </a:r>
          </a:p>
          <a:p>
            <a:endParaRPr lang="en-US" b="1" dirty="0"/>
          </a:p>
          <a:p>
            <a:r>
              <a:rPr lang="en-US" b="1" dirty="0"/>
              <a:t>Example:</a:t>
            </a:r>
          </a:p>
          <a:p>
            <a:r>
              <a:rPr lang="en-US" dirty="0"/>
              <a:t>A compromised PLC causes a chemical spill, but SIS activates to prevent overflow. One LOPA credit reduces the consequence severity score. Adding a data diode reduces threat vector likelihood, making overall risk tolerable.</a:t>
            </a:r>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EFEBA2C4-568A-A963-9D4C-AB9CC5AC257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2034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DA445B4D-11C7-1780-63B8-1FEBFF6864A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ECD08760-11F8-BE1E-889D-8C884581E4C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285750" lvl="0" indent="-285750">
              <a:buFont typeface="Arial" panose="020B0604020202020204" pitchFamily="34" charset="0"/>
              <a:buChar char="•"/>
            </a:pPr>
            <a:endParaRPr lang="en-US" sz="1200" b="1" dirty="0"/>
          </a:p>
          <a:p>
            <a:pPr marL="171450" lvl="0" indent="-171450">
              <a:buFont typeface="Arial" panose="020B0604020202020204" pitchFamily="34" charset="0"/>
              <a:buChar char="•"/>
            </a:pPr>
            <a:r>
              <a:rPr lang="en-US" sz="1200" dirty="0"/>
              <a:t>Highlight which risks are </a:t>
            </a:r>
            <a:r>
              <a:rPr lang="en-US" sz="1200" b="1" dirty="0"/>
              <a:t>critical</a:t>
            </a:r>
            <a:r>
              <a:rPr lang="en-US" sz="1200" dirty="0"/>
              <a:t> (e.g., unsegmented networks, legacy systems with known CVEs).</a:t>
            </a:r>
          </a:p>
          <a:p>
            <a:pPr marL="171450" lvl="0" indent="-171450">
              <a:buFont typeface="Arial" panose="020B0604020202020204" pitchFamily="34" charset="0"/>
              <a:buChar char="•"/>
            </a:pPr>
            <a:r>
              <a:rPr lang="en-US" sz="1200" dirty="0"/>
              <a:t>Use a </a:t>
            </a:r>
            <a:r>
              <a:rPr lang="en-US" sz="1200" b="1" dirty="0"/>
              <a:t>risk matrix heatmap</a:t>
            </a:r>
            <a:r>
              <a:rPr lang="en-US" sz="1200" dirty="0"/>
              <a:t> to visualize results.</a:t>
            </a:r>
          </a:p>
          <a:p>
            <a:pPr marL="171450" lvl="0" indent="-171450">
              <a:buFont typeface="Arial" panose="020B0604020202020204" pitchFamily="34" charset="0"/>
              <a:buChar char="•"/>
            </a:pPr>
            <a:r>
              <a:rPr lang="en-US" sz="1200" dirty="0"/>
              <a:t>Prioritize based on </a:t>
            </a:r>
            <a:r>
              <a:rPr lang="en-US" sz="1200" b="1" dirty="0"/>
              <a:t>mission-criticality</a:t>
            </a:r>
            <a:r>
              <a:rPr lang="en-US" sz="1200" dirty="0"/>
              <a:t>—some moderate-risk issues might become high-priority if they impact essential control functions.</a:t>
            </a:r>
          </a:p>
          <a:p>
            <a:pPr marL="171450" lvl="0" indent="-171450">
              <a:buFont typeface="Arial" panose="020B0604020202020204" pitchFamily="34" charset="0"/>
              <a:buChar char="•"/>
            </a:pPr>
            <a:r>
              <a:rPr lang="en-US" dirty="0"/>
              <a:t>Focus on both </a:t>
            </a:r>
            <a:r>
              <a:rPr lang="en-US" b="1" dirty="0"/>
              <a:t>quick wins</a:t>
            </a:r>
            <a:r>
              <a:rPr lang="en-US" dirty="0"/>
              <a:t> and </a:t>
            </a:r>
            <a:r>
              <a:rPr lang="en-US" b="1" dirty="0"/>
              <a:t>long-term controls</a:t>
            </a:r>
            <a:r>
              <a:rPr lang="en-US" dirty="0"/>
              <a:t> (e.g., patch management vs. network segmentation).</a:t>
            </a:r>
          </a:p>
          <a:p>
            <a:pPr marL="171450" lvl="0" indent="-171450">
              <a:buFont typeface="Arial" panose="020B0604020202020204" pitchFamily="34" charset="0"/>
              <a:buChar char="•"/>
            </a:pPr>
            <a:r>
              <a:rPr lang="en-US" dirty="0"/>
              <a:t>Include </a:t>
            </a:r>
            <a:r>
              <a:rPr lang="en-US" b="1" dirty="0"/>
              <a:t>framework alignment</a:t>
            </a:r>
            <a:r>
              <a:rPr lang="en-US" dirty="0"/>
              <a:t>: e.g., NIST 800-82 Rev. 3, CIS Controls for ICS, or IEC 62443-3-2.</a:t>
            </a:r>
          </a:p>
          <a:p>
            <a:pPr marL="171450" lvl="0" indent="-171450">
              <a:buFont typeface="Arial" panose="020B0604020202020204" pitchFamily="34" charset="0"/>
              <a:buChar char="•"/>
            </a:pPr>
            <a:r>
              <a:rPr lang="en-US" dirty="0"/>
              <a:t>Include a column for </a:t>
            </a:r>
            <a:r>
              <a:rPr lang="en-US" b="1" dirty="0"/>
              <a:t>resource estimates</a:t>
            </a:r>
            <a:r>
              <a:rPr lang="en-US" dirty="0"/>
              <a:t> or </a:t>
            </a:r>
            <a:r>
              <a:rPr lang="en-US" b="1" dirty="0"/>
              <a:t>implementation difficulty</a:t>
            </a:r>
            <a:r>
              <a:rPr lang="en-US" dirty="0"/>
              <a:t> to guide prioritization.</a:t>
            </a:r>
          </a:p>
          <a:p>
            <a:pPr marL="171450" lvl="0" indent="-171450">
              <a:buFont typeface="Arial" panose="020B0604020202020204" pitchFamily="34" charset="0"/>
              <a:buChar char="•"/>
            </a:pPr>
            <a:endParaRPr lang="en-US"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C45FCE8E-8D2F-083F-9BCF-22509CF92F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7826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9E42BE63-587E-1885-9CA1-E53BAB0F9259}"/>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78BD6167-320D-0A3F-15DB-A49D01F95D7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Threat modeling in ICS is not a checklist—it’s a mental simulation of how an adversary could reach and impact a control process. Unlike traditional IT systems, ICS threat modeling must incorporate physical outcomes, legacy technology, deterministic processes, and operator behaviors. This step often informs the design of zone-based protections and ICS-specific detection logic. Begin by introducing why traditional STRIDE/IT threat models must evolve to address kinetic impact and real-world safety risk.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8BFD9AD5-0BE9-FB50-154B-938664D4D6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822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19DA1F4-C011-09FC-D805-6ACB57FE19F6}"/>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ABB0D4A5-9D39-E12B-CBEF-22D93B6BD2C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Expert-elicited models are ideal for ICS environments where real-time data is sparse, and institutional knowledge is rich. The process begins with identifying all relevant assets and flows—e.g., HMI to PLC to actuator—and then consulting operators, engineers, and analysts about their criticality and exposure. Outputs are often spreadsheet-based, combining scores to yield actionable priorities. The real value lies in its ability to rapidly produce usable risk scores without invasive data collection.</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49F285F6-CCF7-871C-4BE7-2AF1DB8811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6945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C9CEF8C-C979-A4C6-E5FC-05D83AC824E4}"/>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8E04B66D-6450-2725-0773-FA7418578C6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Attack graphs model potential sequences of actions an attacker can take, including lateral movement and privilege escalation. For example, a phishing email leads to a compromised operator PC, which then accesses engineering workstation software. Game-theoretic approaches treat attackers and defenders as rational agents—each trying to optimize success versus detection. These tools support “what if” analysis for scenarios like ransomware versus targeted sabotage.</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Attack graphs also help visualize how a breach could escalate—e.g., from VPN access, to historian pivot, to PLC command execution. Each node represents a system state.. Use this to plan IR playbooks or justify capital investments.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48BC673A-98B1-5F71-A833-CA09250DA0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12893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F61CD695-7FE2-07B4-9AF3-5D0BD0A23747}"/>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7A6ED03-E008-A81A-E1FF-96BAC9E8BA8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1DAFFEB8-9CAC-29EC-8227-C060B865EB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30938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FAB173C9-2C89-11DC-14DE-0E457486093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278981B6-566F-2296-CDF8-2DC76219087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Petri nets allow analysts to simulate the progression of attacks alongside the effects on ICS processes. They can model the timing and dependencies of actions (e.g., logic changes in PLCs triggering unsafe tank levels). This formalism supports risk quantification by computing “reachable” states—i.e., what states the system can evolve into from an initial compromise. Petri nets are powerful for identifying combinations of actions that might not appear risky in isolation but are dangerous together.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r>
              <a:rPr lang="en-US" sz="1200" b="1" i="0" u="none" strike="noStrike" cap="none" dirty="0">
                <a:solidFill>
                  <a:schemeClr val="dk1"/>
                </a:solidFill>
                <a:effectLst/>
                <a:latin typeface="Calibri"/>
                <a:ea typeface="Calibri"/>
                <a:cs typeface="Calibri"/>
                <a:sym typeface="Calibri"/>
              </a:rPr>
              <a:t>Here are the details: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Places (P): Represent states or conditions within the system.</a:t>
            </a:r>
          </a:p>
          <a:p>
            <a:r>
              <a:rPr lang="en-US" sz="1200" b="0" i="0" u="none" strike="noStrike" cap="none" dirty="0">
                <a:solidFill>
                  <a:schemeClr val="dk1"/>
                </a:solidFill>
                <a:effectLst/>
                <a:latin typeface="Calibri"/>
                <a:ea typeface="Calibri"/>
                <a:cs typeface="Calibri"/>
                <a:sym typeface="Calibri"/>
              </a:rPr>
              <a:t>Transitions (T): Represent events or actions that can occur.</a:t>
            </a:r>
          </a:p>
          <a:p>
            <a:r>
              <a:rPr lang="en-US" sz="1200" b="0" i="0" u="none" strike="noStrike" cap="none" dirty="0">
                <a:solidFill>
                  <a:schemeClr val="dk1"/>
                </a:solidFill>
                <a:effectLst/>
                <a:latin typeface="Calibri"/>
                <a:ea typeface="Calibri"/>
                <a:cs typeface="Calibri"/>
                <a:sym typeface="Calibri"/>
              </a:rPr>
              <a:t>Arcs (F): Show the flow of control and data between places and transitions.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How Petri Nets are Used in ICS Threat Modeling:</a:t>
            </a:r>
          </a:p>
          <a:p>
            <a:r>
              <a:rPr lang="en-US" sz="1200" b="0" i="0" u="none" strike="noStrike" cap="none" dirty="0">
                <a:solidFill>
                  <a:schemeClr val="dk1"/>
                </a:solidFill>
                <a:effectLst/>
                <a:latin typeface="Calibri"/>
                <a:ea typeface="Calibri"/>
                <a:cs typeface="Calibri"/>
                <a:sym typeface="Calibri"/>
              </a:rPr>
              <a:t> </a:t>
            </a:r>
          </a:p>
          <a:p>
            <a:r>
              <a:rPr lang="en-US" sz="1200" b="0" i="0" u="none" strike="noStrike" cap="none" dirty="0">
                <a:solidFill>
                  <a:schemeClr val="dk1"/>
                </a:solidFill>
                <a:effectLst/>
                <a:latin typeface="Calibri"/>
                <a:ea typeface="Calibri"/>
                <a:cs typeface="Calibri"/>
                <a:sym typeface="Calibri"/>
              </a:rPr>
              <a:t>Modeling ICS Dynamics: Petri nets can model the discrete and continuous processes within an ICS, including communication flows, system states, and interactions between components.</a:t>
            </a:r>
          </a:p>
          <a:p>
            <a:r>
              <a:rPr lang="en-US" sz="1200" b="0" i="0" u="none" strike="noStrike" cap="none" dirty="0">
                <a:solidFill>
                  <a:schemeClr val="dk1"/>
                </a:solidFill>
                <a:effectLst/>
                <a:latin typeface="Calibri"/>
                <a:ea typeface="Calibri"/>
                <a:cs typeface="Calibri"/>
                <a:sym typeface="Calibri"/>
              </a:rPr>
              <a:t>Representing Cyberattacks: Attacks can be represented as sequences of transitions that change the system state in a malicious way.</a:t>
            </a:r>
          </a:p>
          <a:p>
            <a:r>
              <a:rPr lang="en-US" sz="1200" b="0" i="0" u="none" strike="noStrike" cap="none" dirty="0">
                <a:solidFill>
                  <a:schemeClr val="dk1"/>
                </a:solidFill>
                <a:effectLst/>
                <a:latin typeface="Calibri"/>
                <a:ea typeface="Calibri"/>
                <a:cs typeface="Calibri"/>
                <a:sym typeface="Calibri"/>
              </a:rPr>
              <a:t>Analyzing System Behavior under Attack: By simulating the Petri net model, one can observe how attacks propagate and impact the system's availability, production rate, and resilience.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5DEAF5BD-06BD-96A2-F8A9-642B1447BF4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92439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4D3875B-9A11-5FDC-F8B3-CA4583BAE55D}"/>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3A30F7E2-8A41-6A94-F6D9-964C76D2C38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r>
              <a:rPr lang="en-US" sz="1200" b="1" i="0" u="none" strike="noStrike" cap="none" dirty="0">
                <a:solidFill>
                  <a:schemeClr val="dk1"/>
                </a:solidFill>
                <a:effectLst/>
                <a:latin typeface="Calibri"/>
                <a:ea typeface="Calibri"/>
                <a:cs typeface="Calibri"/>
                <a:sym typeface="Calibri"/>
              </a:rPr>
              <a:t>Petri Net Elements: </a:t>
            </a:r>
          </a:p>
          <a:p>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Places: Represent states like "Normal Operation," "Cyber Attack Detected," "Station 1 Offline," "Production Rate Decreased," "Mitigation Applied," etc.</a:t>
            </a:r>
          </a:p>
          <a:p>
            <a:r>
              <a:rPr lang="en-US" sz="1200" b="0" i="0" u="none" strike="noStrike" cap="none" dirty="0">
                <a:solidFill>
                  <a:schemeClr val="dk1"/>
                </a:solidFill>
                <a:effectLst/>
                <a:latin typeface="Calibri"/>
                <a:ea typeface="Calibri"/>
                <a:cs typeface="Calibri"/>
                <a:sym typeface="Calibri"/>
              </a:rPr>
              <a:t>Transitions: Represent events like "Attack on PLC," "Detection of Anomalous Traffic," "Stopping of Station 1," "Recovery Process Initiated," etc.</a:t>
            </a:r>
          </a:p>
          <a:p>
            <a:r>
              <a:rPr lang="en-US" sz="1200" b="0" i="0" u="none" strike="noStrike" cap="none" dirty="0">
                <a:solidFill>
                  <a:schemeClr val="dk1"/>
                </a:solidFill>
                <a:effectLst/>
                <a:latin typeface="Calibri"/>
                <a:ea typeface="Calibri"/>
                <a:cs typeface="Calibri"/>
                <a:sym typeface="Calibri"/>
              </a:rPr>
              <a:t>Arcs: Connect places and transitions to show the sequence of events and their consequences. For instance, an arc from "Attack on PLC" to "Station 1 Offline" indicates that the attack leads to the station being taken offline.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Attack Modeling: </a:t>
            </a:r>
          </a:p>
          <a:p>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Malicious Transitions: Introduce transitions representing attacker actions, such as exploiting a vulnerability in a Programmable Logic Controller (PLC).</a:t>
            </a:r>
          </a:p>
          <a:p>
            <a:r>
              <a:rPr lang="en-US" sz="1200" b="0" i="0" u="none" strike="noStrike" cap="none" dirty="0">
                <a:solidFill>
                  <a:schemeClr val="dk1"/>
                </a:solidFill>
                <a:effectLst/>
                <a:latin typeface="Calibri"/>
                <a:ea typeface="Calibri"/>
                <a:cs typeface="Calibri"/>
                <a:sym typeface="Calibri"/>
              </a:rPr>
              <a:t>Attack Propagation: Model how the attack spreads through the ICS network, potentially affecting other stations or systems.</a:t>
            </a:r>
          </a:p>
          <a:p>
            <a:r>
              <a:rPr lang="en-US" sz="1200" b="0" i="0" u="none" strike="noStrike" cap="none" dirty="0">
                <a:solidFill>
                  <a:schemeClr val="dk1"/>
                </a:solidFill>
                <a:effectLst/>
                <a:latin typeface="Calibri"/>
                <a:ea typeface="Calibri"/>
                <a:cs typeface="Calibri"/>
                <a:sym typeface="Calibri"/>
              </a:rPr>
              <a:t>Simultaneous Attacks: Petri nets can represent coordinated attacks involving multiple attacker actions occurring concurrently.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Resilience Analysis: </a:t>
            </a:r>
          </a:p>
          <a:p>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Modeling Mitigation: Introduce transitions representing cybersecurity responses, like isolating infected devices or applying patches.</a:t>
            </a:r>
          </a:p>
          <a:p>
            <a:r>
              <a:rPr lang="en-US" sz="1200" b="0" i="0" u="none" strike="noStrike" cap="none" dirty="0">
                <a:solidFill>
                  <a:schemeClr val="dk1"/>
                </a:solidFill>
                <a:effectLst/>
                <a:latin typeface="Calibri"/>
                <a:ea typeface="Calibri"/>
                <a:cs typeface="Calibri"/>
                <a:sym typeface="Calibri"/>
              </a:rPr>
              <a:t>Recovery Processes: Model the system's ability to recover from the attack and resume normal operations.</a:t>
            </a:r>
          </a:p>
          <a:p>
            <a:r>
              <a:rPr lang="en-US" sz="1200" b="0" i="0" u="none" strike="noStrike" cap="none" dirty="0">
                <a:solidFill>
                  <a:schemeClr val="dk1"/>
                </a:solidFill>
                <a:effectLst/>
                <a:latin typeface="Calibri"/>
                <a:ea typeface="Calibri"/>
                <a:cs typeface="Calibri"/>
                <a:sym typeface="Calibri"/>
              </a:rPr>
              <a:t>Resilience Curves: Generate "resilience curves" by simulating the model, which show the system's availability or production rate over time during an attack and subsequent recovery.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Example Flow (Simplified): </a:t>
            </a:r>
          </a:p>
          <a:p>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Normal Operation (Place): System is functioning as expected.</a:t>
            </a:r>
          </a:p>
          <a:p>
            <a:r>
              <a:rPr lang="en-US" sz="1200" b="0" i="0" u="none" strike="noStrike" cap="none" dirty="0">
                <a:solidFill>
                  <a:schemeClr val="dk1"/>
                </a:solidFill>
                <a:effectLst/>
                <a:latin typeface="Calibri"/>
                <a:ea typeface="Calibri"/>
                <a:cs typeface="Calibri"/>
                <a:sym typeface="Calibri"/>
              </a:rPr>
              <a:t>Attack on PLC (Transition): An attacker successfully compromises a PLC.</a:t>
            </a:r>
          </a:p>
          <a:p>
            <a:r>
              <a:rPr lang="en-US" sz="1200" b="0" i="0" u="none" strike="noStrike" cap="none" dirty="0">
                <a:solidFill>
                  <a:schemeClr val="dk1"/>
                </a:solidFill>
                <a:effectLst/>
                <a:latin typeface="Calibri"/>
                <a:ea typeface="Calibri"/>
                <a:cs typeface="Calibri"/>
                <a:sym typeface="Calibri"/>
              </a:rPr>
              <a:t>PLC Compromised (Place): The PLC is now under attacker control.</a:t>
            </a:r>
          </a:p>
          <a:p>
            <a:r>
              <a:rPr lang="en-US" sz="1200" b="0" i="0" u="none" strike="noStrike" cap="none" dirty="0">
                <a:solidFill>
                  <a:schemeClr val="dk1"/>
                </a:solidFill>
                <a:effectLst/>
                <a:latin typeface="Calibri"/>
                <a:ea typeface="Calibri"/>
                <a:cs typeface="Calibri"/>
                <a:sym typeface="Calibri"/>
              </a:rPr>
              <a:t>Station 1 Offline (Transition): The attacker shuts down Station 1 through the compromised PLC.</a:t>
            </a:r>
          </a:p>
          <a:p>
            <a:r>
              <a:rPr lang="en-US" sz="1200" b="0" i="0" u="none" strike="noStrike" cap="none" dirty="0">
                <a:solidFill>
                  <a:schemeClr val="dk1"/>
                </a:solidFill>
                <a:effectLst/>
                <a:latin typeface="Calibri"/>
                <a:ea typeface="Calibri"/>
                <a:cs typeface="Calibri"/>
                <a:sym typeface="Calibri"/>
              </a:rPr>
              <a:t>Production Rate Decreased (Place): The production rate is affected by Station 1 being offline.</a:t>
            </a:r>
          </a:p>
          <a:p>
            <a:r>
              <a:rPr lang="en-US" sz="1200" b="0" i="0" u="none" strike="noStrike" cap="none" dirty="0">
                <a:solidFill>
                  <a:schemeClr val="dk1"/>
                </a:solidFill>
                <a:effectLst/>
                <a:latin typeface="Calibri"/>
                <a:ea typeface="Calibri"/>
                <a:cs typeface="Calibri"/>
                <a:sym typeface="Calibri"/>
              </a:rPr>
              <a:t>Detection of Anomalous Traffic (Transition): The security system detects unusual network activity.</a:t>
            </a:r>
          </a:p>
          <a:p>
            <a:r>
              <a:rPr lang="en-US" sz="1200" b="0" i="0" u="none" strike="noStrike" cap="none" dirty="0">
                <a:solidFill>
                  <a:schemeClr val="dk1"/>
                </a:solidFill>
                <a:effectLst/>
                <a:latin typeface="Calibri"/>
                <a:ea typeface="Calibri"/>
                <a:cs typeface="Calibri"/>
                <a:sym typeface="Calibri"/>
              </a:rPr>
              <a:t>Cyber Attack Detected (Place): The attack is identified.</a:t>
            </a:r>
          </a:p>
          <a:p>
            <a:r>
              <a:rPr lang="en-US" sz="1200" b="0" i="0" u="none" strike="noStrike" cap="none" dirty="0">
                <a:solidFill>
                  <a:schemeClr val="dk1"/>
                </a:solidFill>
                <a:effectLst/>
                <a:latin typeface="Calibri"/>
                <a:ea typeface="Calibri"/>
                <a:cs typeface="Calibri"/>
                <a:sym typeface="Calibri"/>
              </a:rPr>
              <a:t>Mitigation Applied (Transition): Response actions are taken, such as isolating the compromised PLC.</a:t>
            </a:r>
          </a:p>
          <a:p>
            <a:r>
              <a:rPr lang="en-US" sz="1200" b="0" i="0" u="none" strike="noStrike" cap="none" dirty="0">
                <a:solidFill>
                  <a:schemeClr val="dk1"/>
                </a:solidFill>
                <a:effectLst/>
                <a:latin typeface="Calibri"/>
                <a:ea typeface="Calibri"/>
                <a:cs typeface="Calibri"/>
                <a:sym typeface="Calibri"/>
              </a:rPr>
              <a:t>Station 1 Restored (Transition): Station 1 is brought back online after mitigation.</a:t>
            </a:r>
          </a:p>
          <a:p>
            <a:r>
              <a:rPr lang="en-US" sz="1200" b="0" i="0" u="none" strike="noStrike" cap="none" dirty="0">
                <a:solidFill>
                  <a:schemeClr val="dk1"/>
                </a:solidFill>
                <a:effectLst/>
                <a:latin typeface="Calibri"/>
                <a:ea typeface="Calibri"/>
                <a:cs typeface="Calibri"/>
                <a:sym typeface="Calibri"/>
              </a:rPr>
              <a:t>Normal Operation (Place): The system returns to a normal state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2611950D-E380-7489-98DF-D2D928F6F5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59336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BA9ECB8B-F6EC-205C-9DD5-83394E2C66E5}"/>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A7E1CF14-0BAD-6667-B69A-93AEFFFF347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pPr marL="0" lvl="0" indent="0" algn="l" rtl="0">
              <a:spcBef>
                <a:spcPts val="0"/>
              </a:spcBef>
              <a:spcAft>
                <a:spcPts val="0"/>
              </a:spcAft>
              <a:buNone/>
            </a:pPr>
            <a:r>
              <a:rPr lang="en-US" b="0" dirty="0"/>
              <a:t>Example of a Petri-Net</a:t>
            </a:r>
          </a:p>
        </p:txBody>
      </p:sp>
      <p:sp>
        <p:nvSpPr>
          <p:cNvPr id="179" name="Google Shape;179;p3:notes">
            <a:extLst>
              <a:ext uri="{FF2B5EF4-FFF2-40B4-BE49-F238E27FC236}">
                <a16:creationId xmlns:a16="http://schemas.microsoft.com/office/drawing/2014/main" id="{5D53DCDD-38B7-4518-B277-4857898984F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21967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CB71D50-2F83-0C5F-5FF2-6A9DB7F7E1E5}"/>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0017F52A-70C7-43BF-E567-032A4C3F22B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Understanding the organization and its assets: This involves mapping out the interconnectedness of people, assets, and processes within the ICS environment.</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Identifying risks and vulnerabilities: This involves identifying weaknesses in policies, procedures, platforms, and networks that could be exploited. This can be done by reviewing technical documentation, performing physical inspections, and conducting interviews with personnel.</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Establishing the probability of risks and frequency of events: This involves assessing the likelihood of identified threats materializing.</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Determining impacts: This involves calculating the potential consequences of a security incident, which can range from financial losses to environmental damage and even harm to human life.</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Developing mitigation strategies: This involves outlining measures to prevent or reduce the impact of identified risks.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Considering options: This involves evaluating different mitigation approaches.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Performing a cost-benefit analysis: This involves assessing the financial implications of implementing different mitigation strategies</a:t>
            </a:r>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AE3F34D9-400F-034F-A91E-33B77092DFD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80192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F9B5B254-5E63-212D-4777-3AFCD8115CC4}"/>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259EED06-2B4E-315D-426C-DD751317369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1" i="0" u="none" strike="noStrike" cap="none" dirty="0">
                <a:solidFill>
                  <a:schemeClr val="dk1"/>
                </a:solidFill>
                <a:effectLst/>
                <a:latin typeface="Calibri"/>
                <a:ea typeface="Calibri"/>
                <a:cs typeface="Calibri"/>
                <a:sym typeface="Calibri"/>
              </a:rPr>
              <a:t>Instructor Notes: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Please complete Lab 6 before next week’s Module.  A link to The Risk Assessment report and instructions will be provided to students.  </a:t>
            </a:r>
          </a:p>
        </p:txBody>
      </p:sp>
      <p:sp>
        <p:nvSpPr>
          <p:cNvPr id="179" name="Google Shape;179;p3:notes">
            <a:extLst>
              <a:ext uri="{FF2B5EF4-FFF2-40B4-BE49-F238E27FC236}">
                <a16:creationId xmlns:a16="http://schemas.microsoft.com/office/drawing/2014/main" id="{F1B2A151-5946-17B8-C3C1-2B6D7CC9B3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7702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2866820-9C14-9564-F602-A475B502DD0F}"/>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4084C6D6-815F-BF30-6E9D-F0AA7886F05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Briefly discuss the content covered in this module. </a:t>
            </a:r>
            <a:endParaRPr dirty="0"/>
          </a:p>
        </p:txBody>
      </p:sp>
      <p:sp>
        <p:nvSpPr>
          <p:cNvPr id="179" name="Google Shape;179;p3:notes">
            <a:extLst>
              <a:ext uri="{FF2B5EF4-FFF2-40B4-BE49-F238E27FC236}">
                <a16:creationId xmlns:a16="http://schemas.microsoft.com/office/drawing/2014/main" id="{7A955A66-E470-C415-57D6-2A49B2F086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801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A50F743B-E6D1-B6EA-6FF4-AFBF561A1BD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1C7E7B51-21BE-3AE1-9265-7AF7F56B11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b="1" dirty="0"/>
              <a:t>Instructor Notes: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br>
              <a:rPr lang="en-US" dirty="0"/>
            </a:br>
            <a:r>
              <a:rPr lang="en-US" dirty="0"/>
              <a:t>ICS systems aren’t just data processors—they interact with the real world. Unlike IT systems, a cyberattack on ICS could spill chemicals, overheat machinery, or disable safety systems. This reality makes risk management not just a compliance activity, but a foundational pillar of industrial safety and reliability. Set the stage for risk as both a technical and strategic business concern.</a:t>
            </a:r>
            <a:endParaRPr lang="en-US" sz="1200" b="0" i="0" u="none" strike="noStrike" cap="none" dirty="0">
              <a:solidFill>
                <a:schemeClr val="dk1"/>
              </a:solidFill>
              <a:effectLst/>
              <a:latin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a:solidFill>
                  <a:schemeClr val="dk1"/>
                </a:solidFill>
                <a:effectLst/>
                <a:latin typeface="Calibri"/>
                <a:ea typeface="Calibri"/>
                <a:cs typeface="Calibri"/>
                <a:sym typeface="Calibri"/>
              </a:rPr>
              <a:t>In Industrial Control Systems (ICS), a risk assessment is a process that evaluates the potential for cyberattacks and other threats, and helps organizations identify and prioritize vulnerabilities and risks. The goal is to understand the potential impact of cyberattacks, develop effective security measures, and create a plan to mitigate identified risks. </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Key aspects of an ICS risk assessment include:</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3"/>
              </a:rPr>
              <a:t>Identifying assets and critical functions:</a:t>
            </a:r>
            <a:endParaRPr lang="en-US" sz="1200" b="0" i="0" u="none" strike="noStrike" cap="none" dirty="0">
              <a:solidFill>
                <a:schemeClr val="dk1"/>
              </a:solidFill>
              <a:effectLst/>
              <a:latin typeface="Calibri"/>
              <a:ea typeface="Calibri"/>
              <a:cs typeface="Calibri"/>
              <a:sym typeface="Calibri"/>
              <a:hlinkClick r:id="rId3"/>
            </a:endParaRPr>
          </a:p>
          <a:p>
            <a:pPr fontAlgn="ctr"/>
            <a:r>
              <a:rPr lang="en-US" sz="1200" b="0" i="0" u="none" strike="noStrike" cap="none" dirty="0">
                <a:solidFill>
                  <a:schemeClr val="dk1"/>
                </a:solidFill>
                <a:effectLst/>
                <a:latin typeface="Calibri"/>
                <a:ea typeface="Calibri"/>
                <a:cs typeface="Calibri"/>
                <a:sym typeface="Calibri"/>
              </a:rPr>
              <a:t>This involves understanding which systems and components are crucial for the operation of the ICS. </a:t>
            </a:r>
          </a:p>
          <a:p>
            <a:r>
              <a:rPr lang="en-US" sz="1200" b="1" i="0" u="none" strike="noStrike" cap="none" dirty="0">
                <a:solidFill>
                  <a:schemeClr val="dk1"/>
                </a:solidFill>
                <a:effectLst/>
                <a:latin typeface="Calibri"/>
                <a:ea typeface="Calibri"/>
                <a:cs typeface="Calibri"/>
                <a:sym typeface="Calibri"/>
                <a:hlinkClick r:id="rId4"/>
              </a:rPr>
              <a:t>Assessing threats and vulnerabilities:</a:t>
            </a:r>
            <a:endParaRPr lang="en-US" sz="1200" b="0" i="0" u="none" strike="noStrike" cap="none" dirty="0">
              <a:solidFill>
                <a:schemeClr val="dk1"/>
              </a:solidFill>
              <a:effectLst/>
              <a:latin typeface="Calibri"/>
              <a:ea typeface="Calibri"/>
              <a:cs typeface="Calibri"/>
              <a:sym typeface="Calibri"/>
              <a:hlinkClick r:id="rId4"/>
            </a:endParaRPr>
          </a:p>
          <a:p>
            <a:pPr fontAlgn="ctr"/>
            <a:r>
              <a:rPr lang="en-US" sz="1200" b="0" i="0" u="none" strike="noStrike" cap="none" dirty="0">
                <a:solidFill>
                  <a:schemeClr val="dk1"/>
                </a:solidFill>
                <a:effectLst/>
                <a:latin typeface="Calibri"/>
                <a:ea typeface="Calibri"/>
                <a:cs typeface="Calibri"/>
                <a:sym typeface="Calibri"/>
              </a:rPr>
              <a:t>Identifying potential threats, such as malware, insider threats, and third-party risks, and evaluating vulnerabilities in the ICS environment. </a:t>
            </a:r>
          </a:p>
          <a:p>
            <a:r>
              <a:rPr lang="en-US" sz="1200" b="1" i="0" u="none" strike="noStrike" cap="none" dirty="0">
                <a:solidFill>
                  <a:schemeClr val="dk1"/>
                </a:solidFill>
                <a:effectLst/>
                <a:latin typeface="Calibri"/>
                <a:ea typeface="Calibri"/>
                <a:cs typeface="Calibri"/>
                <a:sym typeface="Calibri"/>
                <a:hlinkClick r:id="rId5"/>
              </a:rPr>
              <a:t>Analyzing the impact of threats:</a:t>
            </a:r>
            <a:endParaRPr lang="en-US" sz="1200" b="0" i="0" u="none" strike="noStrike" cap="none" dirty="0">
              <a:solidFill>
                <a:schemeClr val="dk1"/>
              </a:solidFill>
              <a:effectLst/>
              <a:latin typeface="Calibri"/>
              <a:ea typeface="Calibri"/>
              <a:cs typeface="Calibri"/>
              <a:sym typeface="Calibri"/>
              <a:hlinkClick r:id="rId5"/>
            </a:endParaRPr>
          </a:p>
          <a:p>
            <a:pPr fontAlgn="ctr"/>
            <a:r>
              <a:rPr lang="en-US" sz="1200" b="0" i="0" u="none" strike="noStrike" cap="none" dirty="0">
                <a:solidFill>
                  <a:schemeClr val="dk1"/>
                </a:solidFill>
                <a:effectLst/>
                <a:latin typeface="Calibri"/>
                <a:ea typeface="Calibri"/>
                <a:cs typeface="Calibri"/>
                <a:sym typeface="Calibri"/>
              </a:rPr>
              <a:t>Determining the potential consequences of a cyberattack, including financial losses, operational disruption, and safety risks. </a:t>
            </a:r>
          </a:p>
          <a:p>
            <a:r>
              <a:rPr lang="en-US" sz="1200" b="1" i="0" u="none" strike="noStrike" cap="none" dirty="0">
                <a:solidFill>
                  <a:schemeClr val="dk1"/>
                </a:solidFill>
                <a:effectLst/>
                <a:latin typeface="Calibri"/>
                <a:ea typeface="Calibri"/>
                <a:cs typeface="Calibri"/>
                <a:sym typeface="Calibri"/>
                <a:hlinkClick r:id="rId6"/>
              </a:rPr>
              <a:t>Prioritizing risks:</a:t>
            </a:r>
            <a:endParaRPr lang="en-US" sz="1200" b="0" i="0" u="none" strike="noStrike" cap="none" dirty="0">
              <a:solidFill>
                <a:schemeClr val="dk1"/>
              </a:solidFill>
              <a:effectLst/>
              <a:latin typeface="Calibri"/>
              <a:ea typeface="Calibri"/>
              <a:cs typeface="Calibri"/>
              <a:sym typeface="Calibri"/>
              <a:hlinkClick r:id="rId6"/>
            </a:endParaRPr>
          </a:p>
          <a:p>
            <a:pPr fontAlgn="ctr"/>
            <a:r>
              <a:rPr lang="en-US" sz="1200" b="0" i="0" u="none" strike="noStrike" cap="none" dirty="0">
                <a:solidFill>
                  <a:schemeClr val="dk1"/>
                </a:solidFill>
                <a:effectLst/>
                <a:latin typeface="Calibri"/>
                <a:ea typeface="Calibri"/>
                <a:cs typeface="Calibri"/>
                <a:sym typeface="Calibri"/>
              </a:rPr>
              <a:t>Identifying which risks pose the greatest threat and require immediate attention. </a:t>
            </a:r>
          </a:p>
          <a:p>
            <a:r>
              <a:rPr lang="en-US" sz="1200" b="1" i="0" u="none" strike="noStrike" cap="none" dirty="0">
                <a:solidFill>
                  <a:schemeClr val="dk1"/>
                </a:solidFill>
                <a:effectLst/>
                <a:latin typeface="Calibri"/>
                <a:ea typeface="Calibri"/>
                <a:cs typeface="Calibri"/>
                <a:sym typeface="Calibri"/>
                <a:hlinkClick r:id="rId7"/>
              </a:rPr>
              <a:t>Developing mitigation strategies:</a:t>
            </a:r>
            <a:endParaRPr lang="en-US" sz="1200" b="0" i="0" u="none" strike="noStrike" cap="none" dirty="0">
              <a:solidFill>
                <a:schemeClr val="dk1"/>
              </a:solidFill>
              <a:effectLst/>
              <a:latin typeface="Calibri"/>
              <a:ea typeface="Calibri"/>
              <a:cs typeface="Calibri"/>
              <a:sym typeface="Calibri"/>
              <a:hlinkClick r:id="rId7"/>
            </a:endParaRPr>
          </a:p>
          <a:p>
            <a:pPr fontAlgn="ctr"/>
            <a:r>
              <a:rPr lang="en-US" sz="1200" b="0" i="0" u="none" strike="noStrike" cap="none" dirty="0">
                <a:solidFill>
                  <a:schemeClr val="dk1"/>
                </a:solidFill>
                <a:effectLst/>
                <a:latin typeface="Calibri"/>
                <a:ea typeface="Calibri"/>
                <a:cs typeface="Calibri"/>
                <a:sym typeface="Calibri"/>
              </a:rPr>
              <a:t>Creating plans to prevent, detect, and respond to cyberattacks, including security controls, incident response procedures, and training programs. </a:t>
            </a:r>
          </a:p>
          <a:p>
            <a:r>
              <a:rPr lang="en-US" sz="1200" b="1" i="0" u="none" strike="noStrike" cap="none" dirty="0">
                <a:solidFill>
                  <a:schemeClr val="dk1"/>
                </a:solidFill>
                <a:effectLst/>
                <a:latin typeface="Calibri"/>
                <a:ea typeface="Calibri"/>
                <a:cs typeface="Calibri"/>
                <a:sym typeface="Calibri"/>
                <a:hlinkClick r:id="rId8"/>
              </a:rPr>
              <a:t>Implementing and monitoring security measures:</a:t>
            </a:r>
            <a:endParaRPr lang="en-US" sz="1200" b="0" i="0" u="none" strike="noStrike" cap="none" dirty="0">
              <a:solidFill>
                <a:schemeClr val="dk1"/>
              </a:solidFill>
              <a:effectLst/>
              <a:latin typeface="Calibri"/>
              <a:ea typeface="Calibri"/>
              <a:cs typeface="Calibri"/>
              <a:sym typeface="Calibri"/>
              <a:hlinkClick r:id="rId8"/>
            </a:endParaRPr>
          </a:p>
          <a:p>
            <a:pPr fontAlgn="ctr"/>
            <a:r>
              <a:rPr lang="en-US" sz="1200" b="0" i="0" u="none" strike="noStrike" cap="none" dirty="0">
                <a:solidFill>
                  <a:schemeClr val="dk1"/>
                </a:solidFill>
                <a:effectLst/>
                <a:latin typeface="Calibri"/>
                <a:ea typeface="Calibri"/>
                <a:cs typeface="Calibri"/>
                <a:sym typeface="Calibri"/>
              </a:rPr>
              <a:t>Putting security measures in place and continuously monitoring their effectiveness. </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Benefits of an ICS risk assessment:</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Improved cybersecurity posture:</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By identifying and addressing vulnerabilities, organizations can reduce their risk of cyberattacks. </a:t>
            </a:r>
          </a:p>
          <a:p>
            <a:r>
              <a:rPr lang="en-US" sz="1200" b="1" i="0" u="none" strike="noStrike" cap="none" dirty="0">
                <a:solidFill>
                  <a:schemeClr val="dk1"/>
                </a:solidFill>
                <a:effectLst/>
                <a:latin typeface="Calibri"/>
                <a:ea typeface="Calibri"/>
                <a:cs typeface="Calibri"/>
                <a:sym typeface="Calibri"/>
              </a:rPr>
              <a:t>Reduced downtime and operational disruption: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With proactive risk mitigation, organizations can minimize the impact of cyberattacks on their operations. </a:t>
            </a:r>
          </a:p>
          <a:p>
            <a:r>
              <a:rPr lang="en-US" sz="1200" b="1" i="0" u="none" strike="noStrike" cap="none" dirty="0">
                <a:solidFill>
                  <a:schemeClr val="dk1"/>
                </a:solidFill>
                <a:effectLst/>
                <a:latin typeface="Calibri"/>
                <a:ea typeface="Calibri"/>
                <a:cs typeface="Calibri"/>
                <a:sym typeface="Calibri"/>
              </a:rPr>
              <a:t>Compliance with regulatory requirements: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Many regulatory bodies require organizations to implement ICS security measures, and a risk assessment can help demonstrate compliance. </a:t>
            </a:r>
          </a:p>
          <a:p>
            <a:r>
              <a:rPr lang="en-US" sz="1200" b="1" i="0" u="none" strike="noStrike" cap="none" dirty="0">
                <a:solidFill>
                  <a:schemeClr val="dk1"/>
                </a:solidFill>
                <a:effectLst/>
                <a:latin typeface="Calibri"/>
                <a:ea typeface="Calibri"/>
                <a:cs typeface="Calibri"/>
                <a:sym typeface="Calibri"/>
              </a:rPr>
              <a:t>Cost-effective security investments: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A risk assessment can help organizations prioritize security investments and allocate resources efficiently. </a:t>
            </a:r>
          </a:p>
          <a:p>
            <a:br>
              <a:rPr lang="en-US" sz="1200" b="0" i="0" u="none" strike="noStrike" cap="none" dirty="0">
                <a:solidFill>
                  <a:schemeClr val="dk1"/>
                </a:solidFill>
                <a:effectLst/>
                <a:latin typeface="Calibri"/>
                <a:ea typeface="Calibri"/>
                <a:cs typeface="Calibri"/>
                <a:sym typeface="Calibri"/>
              </a:rPr>
            </a:b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en-US" dirty="0"/>
              <a:t>NOTE:  Vulnerability and Risk are not the same thing. </a:t>
            </a:r>
            <a:r>
              <a:rPr lang="en-US" sz="1200" b="0" i="0" u="none" strike="noStrike" cap="none">
                <a:solidFill>
                  <a:schemeClr val="dk1"/>
                </a:solidFill>
                <a:effectLst/>
                <a:latin typeface="Calibri"/>
                <a:ea typeface="Calibri"/>
                <a:cs typeface="Calibri"/>
                <a:sym typeface="Calibri"/>
              </a:rPr>
              <a:t>A </a:t>
            </a:r>
            <a:r>
              <a:rPr lang="en-US" sz="1200" b="0" i="0" u="none" strike="noStrike" cap="none" dirty="0">
                <a:solidFill>
                  <a:schemeClr val="dk1"/>
                </a:solidFill>
                <a:effectLst/>
                <a:latin typeface="Calibri"/>
                <a:ea typeface="Calibri"/>
                <a:cs typeface="Calibri"/>
                <a:sym typeface="Calibri"/>
              </a:rPr>
              <a:t>vulnerability is a weakness or flaw that can be exploited, while risk is the potential for loss or damage that could result from </a:t>
            </a:r>
            <a:r>
              <a:rPr lang="en-US" sz="1200" b="0" i="0" u="none" strike="noStrike" cap="none">
                <a:solidFill>
                  <a:schemeClr val="dk1"/>
                </a:solidFill>
                <a:effectLst/>
                <a:latin typeface="Calibri"/>
                <a:ea typeface="Calibri"/>
                <a:cs typeface="Calibri"/>
                <a:sym typeface="Calibri"/>
              </a:rPr>
              <a:t>that exploitation. </a:t>
            </a:r>
            <a:endParaRPr lang="en-US" dirty="0"/>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B37C7850-8560-08A2-0915-DBBC123C0E2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54854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2AEC34DA-CBAE-BEF4-DF13-679B4435E703}"/>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B766405F-6188-91CE-90FA-C77A8941D18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br>
              <a:rPr lang="en-US" dirty="0"/>
            </a:br>
            <a:r>
              <a:rPr lang="en-US" dirty="0"/>
              <a:t>Emphasize how an attacker might disable protective systems rather than cause direct damage—e.g., change a pressure trip point, then wait for a process deviation. This indirect method mirrors Triton/TRISIS. Teach students to think beyond conventional IT incident models. SIS (Safety Instrumented System) and DCS coordination failures can be catastrophic.</a:t>
            </a: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fontAlgn="ctr"/>
            <a:r>
              <a:rPr lang="en-US" sz="1200" b="1" i="0" u="sng" strike="noStrike" cap="none" dirty="0">
                <a:solidFill>
                  <a:schemeClr val="dk1"/>
                </a:solidFill>
                <a:effectLst/>
                <a:latin typeface="Calibri"/>
                <a:cs typeface="Calibri"/>
                <a:sym typeface="Calibri"/>
              </a:rPr>
              <a:t>Note on SIS : </a:t>
            </a:r>
          </a:p>
          <a:p>
            <a:pPr fontAlgn="ctr"/>
            <a:endParaRPr lang="en-US" sz="1200" b="0" i="0" u="none" strike="noStrike" cap="none" dirty="0">
              <a:solidFill>
                <a:schemeClr val="dk1"/>
              </a:solidFill>
              <a:effectLst/>
              <a:latin typeface="Calibri"/>
              <a:cs typeface="Calibri"/>
              <a:sym typeface="Calibri"/>
            </a:endParaRPr>
          </a:p>
          <a:p>
            <a:pPr fontAlgn="ctr"/>
            <a:r>
              <a:rPr lang="en-US" sz="1200" b="1" i="0" u="none" strike="noStrike" cap="none" dirty="0">
                <a:solidFill>
                  <a:schemeClr val="dk1"/>
                </a:solidFill>
                <a:effectLst/>
                <a:latin typeface="Calibri"/>
                <a:ea typeface="Calibri"/>
                <a:cs typeface="Calibri"/>
                <a:sym typeface="Calibri"/>
              </a:rPr>
              <a:t>SIS systems operate independently from the main process control systems (like </a:t>
            </a:r>
            <a:r>
              <a:rPr lang="en-US" sz="1200" b="1" i="0" u="none" strike="noStrike" cap="none" dirty="0">
                <a:solidFill>
                  <a:schemeClr val="dk1"/>
                </a:solidFill>
                <a:effectLst/>
                <a:latin typeface="Calibri"/>
                <a:ea typeface="Calibri"/>
                <a:cs typeface="Calibri"/>
                <a:sym typeface="Calibri"/>
                <a:hlinkClick r:id="rId3"/>
              </a:rPr>
              <a:t>DCS</a:t>
            </a:r>
            <a:r>
              <a:rPr lang="en-US" sz="1200" b="1" i="0" u="none" strike="noStrike" cap="none" dirty="0">
                <a:solidFill>
                  <a:schemeClr val="dk1"/>
                </a:solidFill>
                <a:effectLst/>
                <a:latin typeface="Calibri"/>
                <a:ea typeface="Calibri"/>
                <a:cs typeface="Calibri"/>
                <a:sym typeface="Calibri"/>
              </a:rPr>
              <a:t>) to ensure they remain functional even if the main control system fails. </a:t>
            </a:r>
          </a:p>
          <a:p>
            <a:pPr fontAlgn="ctr"/>
            <a:r>
              <a:rPr lang="en-US" sz="1200" b="1" i="0" u="none" strike="noStrike" cap="none" dirty="0">
                <a:solidFill>
                  <a:schemeClr val="dk1"/>
                </a:solidFill>
                <a:effectLst/>
                <a:latin typeface="Calibri"/>
                <a:ea typeface="Calibri"/>
                <a:cs typeface="Calibri"/>
                <a:sym typeface="Calibri"/>
              </a:rPr>
              <a:t>SIS is designed to take action only when a hazardous condition is detected, while DCS systems continuously monitor and control the process during normal operations. </a:t>
            </a:r>
          </a:p>
          <a:p>
            <a:r>
              <a:rPr lang="en-US" sz="1200" b="1" i="0" u="none" strike="noStrike" cap="none" dirty="0">
                <a:solidFill>
                  <a:schemeClr val="dk1"/>
                </a:solidFill>
                <a:effectLst/>
                <a:latin typeface="Calibri"/>
                <a:ea typeface="Calibri"/>
                <a:cs typeface="Calibri"/>
                <a:sym typeface="Calibri"/>
              </a:rPr>
              <a:t>SIS systems are often referred to by other names, such as </a:t>
            </a:r>
            <a:r>
              <a:rPr lang="en-US" sz="1200" b="1" i="0" u="none" strike="noStrike" cap="none" dirty="0">
                <a:solidFill>
                  <a:schemeClr val="dk1"/>
                </a:solidFill>
                <a:effectLst/>
                <a:latin typeface="Calibri"/>
                <a:ea typeface="Calibri"/>
                <a:cs typeface="Calibri"/>
                <a:sym typeface="Calibri"/>
                <a:hlinkClick r:id="rId4"/>
              </a:rPr>
              <a:t>Emergency Shutdown System (ESD)</a:t>
            </a:r>
            <a:r>
              <a:rPr lang="en-US" sz="1200" b="1" i="0" u="none" strike="noStrike" cap="none" dirty="0">
                <a:solidFill>
                  <a:schemeClr val="dk1"/>
                </a:solidFill>
                <a:effectLst/>
                <a:latin typeface="Calibri"/>
                <a:ea typeface="Calibri"/>
                <a:cs typeface="Calibri"/>
                <a:sym typeface="Calibri"/>
              </a:rPr>
              <a:t>, </a:t>
            </a:r>
            <a:r>
              <a:rPr lang="en-US" sz="1200" b="1" i="0" u="none" strike="noStrike" cap="none" dirty="0">
                <a:solidFill>
                  <a:schemeClr val="dk1"/>
                </a:solidFill>
                <a:effectLst/>
                <a:latin typeface="Calibri"/>
                <a:ea typeface="Calibri"/>
                <a:cs typeface="Calibri"/>
                <a:sym typeface="Calibri"/>
                <a:hlinkClick r:id="rId5"/>
              </a:rPr>
              <a:t>Safety Shutdown System</a:t>
            </a:r>
            <a:r>
              <a:rPr lang="en-US" sz="1200" b="1" i="0" u="none" strike="noStrike" cap="none" dirty="0">
                <a:solidFill>
                  <a:schemeClr val="dk1"/>
                </a:solidFill>
                <a:effectLst/>
                <a:latin typeface="Calibri"/>
                <a:ea typeface="Calibri"/>
                <a:cs typeface="Calibri"/>
                <a:sym typeface="Calibri"/>
              </a:rPr>
              <a:t>, or </a:t>
            </a:r>
            <a:r>
              <a:rPr lang="en-US" sz="1200" b="1" i="0" u="none" strike="noStrike" cap="none" dirty="0">
                <a:solidFill>
                  <a:schemeClr val="dk1"/>
                </a:solidFill>
                <a:effectLst/>
                <a:latin typeface="Calibri"/>
                <a:ea typeface="Calibri"/>
                <a:cs typeface="Calibri"/>
                <a:sym typeface="Calibri"/>
                <a:hlinkClick r:id="rId6"/>
              </a:rPr>
              <a:t>Safety Interlock System</a:t>
            </a:r>
            <a:endParaRPr lang="en-US" sz="1200" b="1"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marL="0" lvl="0" indent="0" algn="l" rtl="0">
              <a:spcBef>
                <a:spcPts val="0"/>
              </a:spcBef>
              <a:spcAft>
                <a:spcPts val="0"/>
              </a:spcAft>
              <a:buNone/>
            </a:pPr>
            <a:r>
              <a:rPr lang="en-US" dirty="0"/>
              <a:t>SIS Components: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 sensor, which monitors the process to detect an upset or abnormal condition (for example, a pressure sensor) </a:t>
            </a:r>
          </a:p>
          <a:p>
            <a:pPr marL="0" lvl="0" indent="0" algn="l" rtl="0">
              <a:spcBef>
                <a:spcPts val="0"/>
              </a:spcBef>
              <a:spcAft>
                <a:spcPts val="0"/>
              </a:spcAft>
              <a:buNone/>
            </a:pPr>
            <a:r>
              <a:rPr lang="en-US" dirty="0"/>
              <a:t>• a logic device which receives the signal from the sensor, determines if the condition is hazardous, and, if so, sends a signal to take action. </a:t>
            </a:r>
          </a:p>
          <a:p>
            <a:pPr marL="0" lvl="0" indent="0" algn="l" rtl="0">
              <a:spcBef>
                <a:spcPts val="0"/>
              </a:spcBef>
              <a:spcAft>
                <a:spcPts val="0"/>
              </a:spcAft>
              <a:buNone/>
            </a:pPr>
            <a:r>
              <a:rPr lang="en-US" dirty="0"/>
              <a:t>• a final control device, which receives the signal from the logic device and implements the appropriate action in the plant (for example, opening or closing a valve, shutting down a pump)</a:t>
            </a: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cs typeface="Calibri"/>
                <a:sym typeface="Calibri"/>
              </a:rPr>
              <a:t>There are also different Safey Integrity Levels (SILs), where each level deals with varying levels of risk.  The higher the SIL, the more redundancy is necessary to deal with the risk. </a:t>
            </a:r>
          </a:p>
          <a:p>
            <a:pPr marL="0" lvl="0" indent="0" algn="l" rtl="0">
              <a:spcBef>
                <a:spcPts val="0"/>
              </a:spcBef>
              <a:spcAft>
                <a:spcPts val="0"/>
              </a:spcAft>
              <a:buNone/>
            </a:pPr>
            <a:endParaRPr lang="en-US" sz="1200" b="0" i="0" u="none" strike="noStrike" cap="none" dirty="0">
              <a:solidFill>
                <a:schemeClr val="dk1"/>
              </a:solidFill>
              <a:effectLst/>
              <a:latin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Key players include ABB, Emerson, Honeywell, Rockwell Automation, Schneider Electric, Yokogawa, and Siemens.   For example, Emerson has the </a:t>
            </a:r>
            <a:r>
              <a:rPr lang="en-US" sz="1200" b="0" i="0" u="none" strike="noStrike" cap="none" dirty="0" err="1">
                <a:solidFill>
                  <a:schemeClr val="dk1"/>
                </a:solidFill>
                <a:effectLst/>
                <a:latin typeface="Calibri"/>
                <a:ea typeface="Calibri"/>
                <a:cs typeface="Calibri"/>
                <a:sym typeface="Calibri"/>
              </a:rPr>
              <a:t>DeltaV</a:t>
            </a:r>
            <a:r>
              <a:rPr lang="en-US" sz="1200" b="0" i="0" u="none" strike="noStrike" cap="none" dirty="0">
                <a:solidFill>
                  <a:schemeClr val="dk1"/>
                </a:solidFill>
                <a:effectLst/>
                <a:latin typeface="Calibri"/>
                <a:ea typeface="Calibri"/>
                <a:cs typeface="Calibri"/>
                <a:sym typeface="Calibri"/>
              </a:rPr>
              <a:t> SIS</a:t>
            </a:r>
            <a:endParaRPr lang="en-US" sz="1200" b="0" i="0" u="none" strike="noStrike" cap="none" dirty="0">
              <a:solidFill>
                <a:schemeClr val="dk1"/>
              </a:solidFill>
              <a:effectLst/>
              <a:latin typeface="Calibri"/>
              <a:cs typeface="Calibri"/>
              <a:sym typeface="Calibri"/>
            </a:endParaRPr>
          </a:p>
          <a:p>
            <a:pPr marL="0" lvl="0" indent="0" algn="l" rtl="0">
              <a:spcBef>
                <a:spcPts val="0"/>
              </a:spcBef>
              <a:spcAft>
                <a:spcPts val="0"/>
              </a:spcAft>
              <a:buNone/>
            </a:pP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a:t>
            </a:r>
          </a:p>
          <a:p>
            <a:pPr marL="0" lvl="0" indent="0" algn="l" rtl="0">
              <a:spcBef>
                <a:spcPts val="0"/>
              </a:spcBef>
              <a:spcAft>
                <a:spcPts val="0"/>
              </a:spcAft>
              <a:buNone/>
            </a:pPr>
            <a:endParaRPr lang="en-US" sz="1200" b="0" i="0" u="none" strike="noStrike" cap="none" dirty="0">
              <a:solidFill>
                <a:schemeClr val="dk1"/>
              </a:solidFill>
              <a:effectLst/>
              <a:latin typeface="Calibri"/>
              <a:ea typeface="Calibri"/>
              <a:cs typeface="Calibri"/>
              <a:sym typeface="Calibri"/>
            </a:endParaRPr>
          </a:p>
          <a:p>
            <a:pPr marL="0" lvl="0" indent="0" algn="l" rtl="0">
              <a:spcBef>
                <a:spcPts val="0"/>
              </a:spcBef>
              <a:spcAft>
                <a:spcPts val="0"/>
              </a:spcAft>
              <a:buNone/>
            </a:pPr>
            <a:r>
              <a:rPr lang="en-US" sz="1200" b="0" i="0" u="none" strike="noStrike" cap="none" dirty="0">
                <a:solidFill>
                  <a:schemeClr val="dk1"/>
                </a:solidFill>
                <a:effectLst/>
                <a:latin typeface="Calibri"/>
                <a:ea typeface="Calibri"/>
                <a:cs typeface="Calibri"/>
                <a:sym typeface="Calibri"/>
              </a:rPr>
              <a:t>ICS cyber risk is different from traditional IT cyber risk primarily due to the criticality of the systems, the potential for physical harm, and the unique challenges of legacy technology and operational needs. Unlike IT systems, which focus on protecting data, ICS prioritize safety, availability, and integrity of critical processes, making cyberattacks potentially catastrophic. </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Here's a more detailed breakdown:</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Criticality and Physical Impact: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ICS often control critical infrastructure like power grids, water treatment plants, and manufacturing facilities. A cyberattack on these systems can have immediate and severe physical consequences, including loss of life, injuries, and widespread damage.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Legacy Technology and Maintenance:</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Many ICS systems are decades old and lack modern security features, making them vulnerable to outdated and sophisticated attacks. Furthermore, maintaining these systems often requires long downtime, making security updates and patching challenging.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Operational Needs and Downtime Tolerance:</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ICS environments are designed for continuous operation, with minimal tolerance for downtime. This makes it difficult to implement security measures that might require shutting down systems for updates or maintenance.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Fragmented Ownership and Communication: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IT and OT (Operational Technology) teams often operate in silos, leading to miscommunication and gaps in security coverage.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Different Threat Landscape:</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ICS are increasingly targeted by state-sponsored actors, hacktivists, and cybercriminals, who see them as valuable targets for disruption and sabotage.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Risk Priorities:</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While IT security prioritizes confidentiality, integrity, and availability, ICS security places safety and availability at the forefront.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F3EEE78C-8E3B-9123-AC38-D8C322784E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7893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AF19057D-6C61-86BE-CB85-8299EAD763D4}"/>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83DAADD2-CDA9-C3FC-52CD-369725CE6A9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pPr marL="0" lvl="0" indent="0" algn="l" rtl="0">
              <a:spcBef>
                <a:spcPts val="0"/>
              </a:spcBef>
              <a:spcAft>
                <a:spcPts val="0"/>
              </a:spcAft>
              <a:buNone/>
            </a:pPr>
            <a:r>
              <a:rPr lang="en-US" dirty="0"/>
              <a:t>In industrial contexts, attractiveness isn't about data—it’s about what physical outcomes an adversary can cause. For instance, a chlorine valve at a water facility is highly attractive.  Let’s look at the Risk Assessment formula in greater detail.  </a:t>
            </a:r>
            <a:endParaRPr lang="en-US" b="1" dirty="0"/>
          </a:p>
          <a:p>
            <a:endParaRPr lang="en-US" b="1" dirty="0"/>
          </a:p>
          <a:p>
            <a:r>
              <a:rPr lang="en-US" b="1" dirty="0"/>
              <a:t>1. Define the Risk Equation</a:t>
            </a:r>
          </a:p>
          <a:p>
            <a:r>
              <a:rPr lang="en-US" dirty="0"/>
              <a:t>Cybersecurity Risk = Threat X Vulnerability X Impact</a:t>
            </a:r>
            <a:br>
              <a:rPr lang="en-US" dirty="0"/>
            </a:br>
            <a:endParaRPr lang="en-US" dirty="0"/>
          </a:p>
          <a:p>
            <a:r>
              <a:rPr lang="en-US" dirty="0"/>
              <a:t>This formula is multiplicative—if any one factor is zero, the overall risk is effectively null. But in practice, we use scoring scales (e.g., 1–5 or 1–10) to normalize subjective assessments.</a:t>
            </a:r>
          </a:p>
          <a:p>
            <a:endParaRPr lang="en-US" b="1" dirty="0"/>
          </a:p>
          <a:p>
            <a:r>
              <a:rPr lang="en-US" b="1" dirty="0"/>
              <a:t>2. Define the Components</a:t>
            </a:r>
          </a:p>
          <a:p>
            <a:r>
              <a:rPr lang="en-US" b="1" dirty="0"/>
              <a:t>Threat</a:t>
            </a:r>
            <a:r>
              <a:rPr lang="en-US" dirty="0"/>
              <a:t>: The presence and capability of an adversary to exploit a system.</a:t>
            </a:r>
          </a:p>
          <a:p>
            <a:pPr lvl="1"/>
            <a:r>
              <a:rPr lang="en-US" dirty="0"/>
              <a:t>Example scale:</a:t>
            </a:r>
          </a:p>
          <a:p>
            <a:pPr lvl="2"/>
            <a:r>
              <a:rPr lang="en-US" dirty="0"/>
              <a:t>1 = Low threat (no known actors targeting)</a:t>
            </a:r>
          </a:p>
          <a:p>
            <a:pPr lvl="2"/>
            <a:r>
              <a:rPr lang="en-US" dirty="0"/>
              <a:t>5 = High threat (known APT activity)</a:t>
            </a:r>
          </a:p>
          <a:p>
            <a:endParaRPr lang="en-US" b="1" dirty="0"/>
          </a:p>
          <a:p>
            <a:r>
              <a:rPr lang="en-US" b="1" dirty="0"/>
              <a:t>Vulnerability</a:t>
            </a:r>
            <a:r>
              <a:rPr lang="en-US" dirty="0"/>
              <a:t>: Weaknesses in the system that could be exploited.</a:t>
            </a:r>
          </a:p>
          <a:p>
            <a:pPr lvl="1"/>
            <a:r>
              <a:rPr lang="en-US" dirty="0"/>
              <a:t>Example scale:</a:t>
            </a:r>
          </a:p>
          <a:p>
            <a:pPr lvl="2"/>
            <a:r>
              <a:rPr lang="en-US" dirty="0"/>
              <a:t>1 = Hardened system, strong controls</a:t>
            </a:r>
          </a:p>
          <a:p>
            <a:pPr lvl="2"/>
            <a:r>
              <a:rPr lang="en-US" dirty="0"/>
              <a:t>5 = Unpatched, exposed, or default configurations</a:t>
            </a:r>
          </a:p>
          <a:p>
            <a:endParaRPr lang="en-US" b="1" dirty="0"/>
          </a:p>
          <a:p>
            <a:r>
              <a:rPr lang="en-US" b="1" dirty="0"/>
              <a:t>Impact</a:t>
            </a:r>
            <a:r>
              <a:rPr lang="en-US" dirty="0"/>
              <a:t>: The consequence if the threat is realized.</a:t>
            </a:r>
          </a:p>
          <a:p>
            <a:pPr lvl="1"/>
            <a:r>
              <a:rPr lang="en-US" dirty="0"/>
              <a:t>Categories: Safety, Environmental, Financial, Operational</a:t>
            </a:r>
          </a:p>
          <a:p>
            <a:pPr lvl="1"/>
            <a:r>
              <a:rPr lang="en-US" dirty="0"/>
              <a:t>Example scale:</a:t>
            </a:r>
          </a:p>
          <a:p>
            <a:pPr lvl="2"/>
            <a:r>
              <a:rPr lang="en-US" dirty="0"/>
              <a:t>1 = Negligible (e.g., minor report delay)</a:t>
            </a:r>
          </a:p>
          <a:p>
            <a:pPr lvl="2"/>
            <a:r>
              <a:rPr lang="en-US" dirty="0"/>
              <a:t>5 = Catastrophic (e.g., explosion, loss of life)</a:t>
            </a:r>
          </a:p>
          <a:p>
            <a:endParaRPr lang="en-US" b="1" dirty="0"/>
          </a:p>
          <a:p>
            <a:r>
              <a:rPr lang="en-US" b="1" dirty="0"/>
              <a:t>3. Step-by-Step Scenario</a:t>
            </a:r>
          </a:p>
          <a:p>
            <a:endParaRPr lang="en-US" b="1" dirty="0"/>
          </a:p>
          <a:p>
            <a:r>
              <a:rPr lang="en-US" b="1" dirty="0"/>
              <a:t>Example System</a:t>
            </a:r>
            <a:r>
              <a:rPr lang="en-US" dirty="0"/>
              <a:t>: A PLC that controls a chemical dosing valve in a water treatment plant.</a:t>
            </a:r>
          </a:p>
          <a:p>
            <a:endParaRPr lang="en-US" b="1" dirty="0"/>
          </a:p>
          <a:p>
            <a:r>
              <a:rPr lang="en-US" b="1" dirty="0"/>
              <a:t>Threat Rating</a:t>
            </a:r>
            <a:r>
              <a:rPr lang="en-US" dirty="0"/>
              <a:t>: 4</a:t>
            </a:r>
          </a:p>
          <a:p>
            <a:pPr lvl="1"/>
            <a:r>
              <a:rPr lang="en-US" dirty="0"/>
              <a:t>APT29 has targeted regional utilities, including water facilities.  We will discuss APTs and MITREs ATT&amp;CK MATRIX in detail during Module 07 – Threats to ICS.   ***Optional:  show students MITRE’s ATT&amp;CK MATRIX briefly. </a:t>
            </a:r>
          </a:p>
          <a:p>
            <a:endParaRPr lang="en-US" b="1" dirty="0"/>
          </a:p>
          <a:p>
            <a:r>
              <a:rPr lang="en-US" b="1" dirty="0"/>
              <a:t>Vulnerability Rating</a:t>
            </a:r>
            <a:r>
              <a:rPr lang="en-US" dirty="0"/>
              <a:t>: 5</a:t>
            </a:r>
          </a:p>
          <a:p>
            <a:pPr lvl="1"/>
            <a:r>
              <a:rPr lang="en-US" dirty="0"/>
              <a:t>PLC has default credentials, directly accessible via flat network.</a:t>
            </a:r>
          </a:p>
          <a:p>
            <a:endParaRPr lang="en-US" b="1" dirty="0"/>
          </a:p>
          <a:p>
            <a:r>
              <a:rPr lang="en-US" b="1" dirty="0"/>
              <a:t>Impact Rating</a:t>
            </a:r>
            <a:r>
              <a:rPr lang="en-US" dirty="0"/>
              <a:t>: 5</a:t>
            </a:r>
          </a:p>
          <a:p>
            <a:pPr lvl="1"/>
            <a:r>
              <a:rPr lang="en-US" dirty="0"/>
              <a:t>Overdosing chemicals could poison drinking water, causing a public health emergency.</a:t>
            </a:r>
          </a:p>
          <a:p>
            <a:endParaRPr lang="en-US" b="1" dirty="0"/>
          </a:p>
          <a:p>
            <a:r>
              <a:rPr lang="en-US" b="1" dirty="0"/>
              <a:t>Calculation</a:t>
            </a:r>
            <a:r>
              <a:rPr lang="en-US" dirty="0"/>
              <a:t>:</a:t>
            </a:r>
          </a:p>
          <a:p>
            <a:r>
              <a:rPr lang="en-US" dirty="0"/>
              <a:t>Risk Score=4(Threat)×5(Vulnerability)×5(Impact)=100 {Risk Score}.  On a scale of 0–125 (max 5×5×5), this is a </a:t>
            </a:r>
            <a:r>
              <a:rPr lang="en-US" b="1" dirty="0"/>
              <a:t>very high/critical</a:t>
            </a:r>
            <a:r>
              <a:rPr lang="en-US" dirty="0"/>
              <a:t> risk score. </a:t>
            </a:r>
          </a:p>
          <a:p>
            <a:endParaRPr lang="en-US" b="1" dirty="0"/>
          </a:p>
          <a:p>
            <a:r>
              <a:rPr lang="en-US" b="1" dirty="0"/>
              <a:t>4. Interpretation</a:t>
            </a:r>
          </a:p>
          <a:p>
            <a:endParaRPr lang="en-US" dirty="0"/>
          </a:p>
          <a:p>
            <a:r>
              <a:rPr lang="en-US" dirty="0"/>
              <a:t>The PLC must be prioritized for mitigation.</a:t>
            </a:r>
          </a:p>
          <a:p>
            <a:r>
              <a:rPr lang="en-US" dirty="0"/>
              <a:t>Mitigations could include:</a:t>
            </a:r>
          </a:p>
          <a:p>
            <a:pPr lvl="1"/>
            <a:r>
              <a:rPr lang="en-US" dirty="0"/>
              <a:t>Changing default credentials</a:t>
            </a:r>
          </a:p>
          <a:p>
            <a:pPr lvl="1"/>
            <a:r>
              <a:rPr lang="en-US" dirty="0"/>
              <a:t>Network segmentation</a:t>
            </a:r>
          </a:p>
          <a:p>
            <a:pPr lvl="1"/>
            <a:r>
              <a:rPr lang="en-US" dirty="0"/>
              <a:t>Remote access logging and monitoring</a:t>
            </a:r>
          </a:p>
          <a:p>
            <a:pPr lvl="1"/>
            <a:r>
              <a:rPr lang="en-US" dirty="0"/>
              <a:t>Applying firmware updates or compensating controls</a:t>
            </a:r>
          </a:p>
          <a:p>
            <a:endParaRPr lang="en-US" b="1" dirty="0"/>
          </a:p>
          <a:p>
            <a:r>
              <a:rPr lang="en-US" b="1" dirty="0"/>
              <a:t>5. Bonus: Adjusted Risk After Controls</a:t>
            </a:r>
          </a:p>
          <a:p>
            <a:endParaRPr lang="en-US" dirty="0"/>
          </a:p>
          <a:p>
            <a:r>
              <a:rPr lang="en-US" dirty="0"/>
              <a:t>If mitigations reduce vulnerability from 5 to 2:</a:t>
            </a:r>
          </a:p>
          <a:p>
            <a:r>
              <a:rPr lang="en-US" dirty="0"/>
              <a:t>New Risk Score=4×2×5=40. This shifts the risk from </a:t>
            </a:r>
            <a:r>
              <a:rPr lang="en-US" b="1" dirty="0"/>
              <a:t>critical</a:t>
            </a:r>
            <a:r>
              <a:rPr lang="en-US" dirty="0"/>
              <a:t> to </a:t>
            </a:r>
            <a:r>
              <a:rPr lang="en-US" b="1" dirty="0"/>
              <a:t>moderate</a:t>
            </a:r>
            <a:r>
              <a:rPr lang="en-US" dirty="0"/>
              <a:t>, possibly within the organization's </a:t>
            </a:r>
            <a:r>
              <a:rPr lang="en-US" b="1" dirty="0"/>
              <a:t>risk tolerance threshold</a:t>
            </a:r>
            <a:r>
              <a:rPr lang="en-US" dirty="0"/>
              <a:t>.  However, it should be noted that a moderate score in ICS is still not ideal.  </a:t>
            </a:r>
          </a:p>
          <a:p>
            <a:endParaRPr lang="en-US" dirty="0"/>
          </a:p>
          <a:p>
            <a:r>
              <a:rPr lang="en-US" sz="1200" b="1" i="0" u="none" strike="noStrike" cap="none" dirty="0">
                <a:solidFill>
                  <a:schemeClr val="dk1"/>
                </a:solidFill>
                <a:effectLst/>
                <a:latin typeface="Calibri"/>
                <a:ea typeface="Calibri"/>
                <a:cs typeface="Calibri"/>
                <a:sym typeface="Calibri"/>
              </a:rPr>
              <a:t>Possible outcomes of a moderate risk in ICS:</a:t>
            </a:r>
          </a:p>
          <a:p>
            <a:endParaRPr lang="en-US" sz="1200" b="1"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Service disruptions: Production pauses or delays.</a:t>
            </a:r>
          </a:p>
          <a:p>
            <a:r>
              <a:rPr lang="en-US" sz="1200" b="0" i="0" u="none" strike="noStrike" cap="none" dirty="0">
                <a:solidFill>
                  <a:schemeClr val="dk1"/>
                </a:solidFill>
                <a:effectLst/>
                <a:latin typeface="Calibri"/>
                <a:ea typeface="Calibri"/>
                <a:cs typeface="Calibri"/>
                <a:sym typeface="Calibri"/>
              </a:rPr>
              <a:t>Equipment damage: Malicious manipulation of control commands could cause equipment damage.</a:t>
            </a:r>
          </a:p>
          <a:p>
            <a:r>
              <a:rPr lang="en-US" sz="1200" b="0" i="0" u="none" strike="noStrike" cap="none" dirty="0">
                <a:solidFill>
                  <a:schemeClr val="dk1"/>
                </a:solidFill>
                <a:effectLst/>
                <a:latin typeface="Calibri"/>
                <a:ea typeface="Calibri"/>
                <a:cs typeface="Calibri"/>
                <a:sym typeface="Calibri"/>
              </a:rPr>
              <a:t>Safety concerns: Compromised systems could lead to unsafe conditions or accidents.</a:t>
            </a:r>
          </a:p>
          <a:p>
            <a:r>
              <a:rPr lang="en-US" sz="1200" b="0" i="0" u="none" strike="noStrike" cap="none" dirty="0">
                <a:solidFill>
                  <a:schemeClr val="dk1"/>
                </a:solidFill>
                <a:effectLst/>
                <a:latin typeface="Calibri"/>
                <a:ea typeface="Calibri"/>
                <a:cs typeface="Calibri"/>
                <a:sym typeface="Calibri"/>
              </a:rPr>
              <a:t>Financial losses: Downtime, repair costs, and potential legal fees. </a:t>
            </a:r>
          </a:p>
          <a:p>
            <a:br>
              <a:rPr lang="en-US" dirty="0"/>
            </a:br>
            <a:endParaRPr dirty="0"/>
          </a:p>
        </p:txBody>
      </p:sp>
      <p:sp>
        <p:nvSpPr>
          <p:cNvPr id="179" name="Google Shape;179;p3:notes">
            <a:extLst>
              <a:ext uri="{FF2B5EF4-FFF2-40B4-BE49-F238E27FC236}">
                <a16:creationId xmlns:a16="http://schemas.microsoft.com/office/drawing/2014/main" id="{953C2AB5-5496-17E7-8C6B-663E5E3A0C6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1505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E7C5DC45-15EC-5DB1-02AC-B735E85A31A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6AF25515-20B7-AD4B-8C43-46CADC3FB1B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r>
              <a:rPr lang="en-US" b="1" dirty="0"/>
              <a:t>NIST SP 800-82 Revision 3</a:t>
            </a:r>
            <a:r>
              <a:rPr lang="en-US" dirty="0"/>
              <a:t> is a key publication titled:</a:t>
            </a:r>
          </a:p>
          <a:p>
            <a:br>
              <a:rPr lang="en-US" dirty="0"/>
            </a:br>
            <a:r>
              <a:rPr lang="en-US" b="1" dirty="0"/>
              <a:t>“Guide to Operational Technology (OT) Security”</a:t>
            </a:r>
            <a:r>
              <a:rPr lang="en-US" dirty="0"/>
              <a:t>, published by NIST in </a:t>
            </a:r>
            <a:r>
              <a:rPr lang="en-US" b="1" dirty="0"/>
              <a:t>February 2023</a:t>
            </a:r>
            <a:r>
              <a:rPr lang="en-US" dirty="0"/>
              <a:t>. It replaces earlier versions that focused specifically on Industrial Control Systems (ICS). Rev. 3 expands the focus to encompass </a:t>
            </a:r>
            <a:r>
              <a:rPr lang="en-US" b="1" dirty="0"/>
              <a:t>all forms of OT</a:t>
            </a:r>
            <a:r>
              <a:rPr lang="en-US" dirty="0"/>
              <a:t>, including:</a:t>
            </a:r>
          </a:p>
          <a:p>
            <a:endParaRPr lang="en-US" dirty="0"/>
          </a:p>
          <a:p>
            <a:r>
              <a:rPr lang="en-US" dirty="0"/>
              <a:t>Industrial Control Systems (ICS)</a:t>
            </a:r>
          </a:p>
          <a:p>
            <a:r>
              <a:rPr lang="en-US" dirty="0"/>
              <a:t>Distributed Control Systems (DCS)</a:t>
            </a:r>
          </a:p>
          <a:p>
            <a:r>
              <a:rPr lang="en-US" dirty="0"/>
              <a:t>Supervisory Control and Data Acquisition (SCADA)</a:t>
            </a:r>
          </a:p>
          <a:p>
            <a:r>
              <a:rPr lang="en-US" dirty="0"/>
              <a:t>Building Automation Systems (BAS)</a:t>
            </a:r>
          </a:p>
          <a:p>
            <a:r>
              <a:rPr lang="en-US" dirty="0"/>
              <a:t>Safety Instrumented Systems (SIS)</a:t>
            </a:r>
          </a:p>
          <a:p>
            <a:r>
              <a:rPr lang="en-US" dirty="0"/>
              <a:t>Other OT systems used in manufacturing, utilities, transportation, etc.</a:t>
            </a:r>
          </a:p>
          <a:p>
            <a:endParaRPr lang="en-US" b="1" dirty="0"/>
          </a:p>
          <a:p>
            <a:r>
              <a:rPr lang="en-US" b="1" dirty="0"/>
              <a:t>Core Features of NIST SP 800-82, Rev. 3</a:t>
            </a:r>
          </a:p>
          <a:p>
            <a:endParaRPr lang="en-US" b="1" dirty="0"/>
          </a:p>
          <a:p>
            <a:r>
              <a:rPr lang="en-US" b="1" dirty="0"/>
              <a:t>Purpose</a:t>
            </a:r>
          </a:p>
          <a:p>
            <a:r>
              <a:rPr lang="en-US" dirty="0"/>
              <a:t>Provide </a:t>
            </a:r>
            <a:r>
              <a:rPr lang="en-US" b="1" dirty="0"/>
              <a:t>guidance on improving security</a:t>
            </a:r>
            <a:r>
              <a:rPr lang="en-US" dirty="0"/>
              <a:t> for OT environments while maintaining safety and reliability.</a:t>
            </a:r>
          </a:p>
          <a:p>
            <a:r>
              <a:rPr lang="en-US" dirty="0"/>
              <a:t>Bridge the gap between IT security practices and OT operational requirements.</a:t>
            </a:r>
          </a:p>
          <a:p>
            <a:endParaRPr lang="en-US" dirty="0"/>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1344100A-924E-22D3-B8EF-718CCA725B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1618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008D6627-5339-6CDD-EFE8-B1CE4CA93C4C}"/>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773C5A3-EFC2-422E-34FA-B37BDF65D5A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r>
              <a:rPr lang="en-US" b="1" dirty="0"/>
              <a:t>Core Security Principles for OT (per 800-82 Rev. 3)</a:t>
            </a:r>
          </a:p>
          <a:p>
            <a:endParaRPr lang="en-US" b="1" dirty="0"/>
          </a:p>
          <a:p>
            <a:r>
              <a:rPr lang="en-US" b="1" dirty="0"/>
              <a:t>Know Your Assets</a:t>
            </a:r>
            <a:br>
              <a:rPr lang="en-US" dirty="0"/>
            </a:br>
            <a:r>
              <a:rPr lang="en-US" dirty="0"/>
              <a:t>Build and maintain an accurate inventory of all OT devices and software.</a:t>
            </a:r>
          </a:p>
          <a:p>
            <a:endParaRPr lang="en-US" b="1" dirty="0"/>
          </a:p>
          <a:p>
            <a:r>
              <a:rPr lang="en-US" b="1" dirty="0"/>
              <a:t>Segment Networks</a:t>
            </a:r>
            <a:br>
              <a:rPr lang="en-US" dirty="0"/>
            </a:br>
            <a:r>
              <a:rPr lang="en-US" dirty="0"/>
              <a:t>Limit communications between zones, especially between enterprise IT and OT.  This is considered a near-requirement, meaning some jurisdictions implement legal standards for segmentation, but not all.  </a:t>
            </a:r>
          </a:p>
          <a:p>
            <a:endParaRPr lang="en-US" b="1" dirty="0"/>
          </a:p>
          <a:p>
            <a:r>
              <a:rPr lang="en-US" b="1" dirty="0"/>
              <a:t>Implement Least Privilege</a:t>
            </a:r>
            <a:br>
              <a:rPr lang="en-US" dirty="0"/>
            </a:br>
            <a:r>
              <a:rPr lang="en-US" dirty="0"/>
              <a:t>Limit user and service access based on functional necessity.</a:t>
            </a:r>
          </a:p>
          <a:p>
            <a:endParaRPr lang="en-US" b="1" dirty="0"/>
          </a:p>
          <a:p>
            <a:r>
              <a:rPr lang="en-US" b="1" dirty="0"/>
              <a:t>Monitor and Detect Anomalies</a:t>
            </a:r>
            <a:br>
              <a:rPr lang="en-US" dirty="0"/>
            </a:br>
            <a:r>
              <a:rPr lang="en-US" dirty="0"/>
              <a:t>Use OT-aware IDS, log analysis, and continuous monitoring.</a:t>
            </a:r>
          </a:p>
          <a:p>
            <a:endParaRPr lang="en-US" b="1" dirty="0"/>
          </a:p>
          <a:p>
            <a:r>
              <a:rPr lang="en-US" b="1" dirty="0"/>
              <a:t>Manage Patching and Vulnerabilities</a:t>
            </a:r>
            <a:br>
              <a:rPr lang="en-US" dirty="0"/>
            </a:br>
            <a:r>
              <a:rPr lang="en-US" dirty="0"/>
              <a:t>Apply updates with careful testing to avoid process disruptions.   **** Changes to an ICS system could include device firmware updates, embedded hardware upgrades and/or replacements, setpoint changes ( </a:t>
            </a:r>
            <a:r>
              <a:rPr lang="en-US" dirty="0" err="1"/>
              <a:t>which</a:t>
            </a:r>
            <a:r>
              <a:rPr lang="en-US" sz="1200" b="0" i="0" u="none" strike="noStrike" cap="none" dirty="0" err="1">
                <a:solidFill>
                  <a:schemeClr val="dk1"/>
                </a:solidFill>
                <a:effectLst/>
                <a:latin typeface="Calibri"/>
                <a:ea typeface="Calibri"/>
                <a:cs typeface="Calibri"/>
                <a:sym typeface="Calibri"/>
              </a:rPr>
              <a:t>refers</a:t>
            </a:r>
            <a:r>
              <a:rPr lang="en-US" sz="1200" b="0" i="0" u="none" strike="noStrike" cap="none" dirty="0">
                <a:solidFill>
                  <a:schemeClr val="dk1"/>
                </a:solidFill>
                <a:effectLst/>
                <a:latin typeface="Calibri"/>
                <a:ea typeface="Calibri"/>
                <a:cs typeface="Calibri"/>
                <a:sym typeface="Calibri"/>
              </a:rPr>
              <a:t> to </a:t>
            </a:r>
            <a:r>
              <a:rPr lang="en-US" dirty="0"/>
              <a:t>the modification of the desired target value (setpoint) for a process variable, such as temperature, pressure, or flow rate), instrumentation calibrations, controller logic changes, and software patches.  Patches should be made during a scheduled engineering maintenance window.  </a:t>
            </a:r>
          </a:p>
          <a:p>
            <a:endParaRPr lang="en-US" b="1" dirty="0"/>
          </a:p>
          <a:p>
            <a:r>
              <a:rPr lang="en-US" b="1" dirty="0"/>
              <a:t>Plan for Incident Response</a:t>
            </a:r>
            <a:br>
              <a:rPr lang="en-US" dirty="0"/>
            </a:br>
            <a:r>
              <a:rPr lang="en-US" dirty="0"/>
              <a:t>Have OT-specific playbooks and recovery procedures in place.</a:t>
            </a:r>
          </a:p>
          <a:p>
            <a:endParaRPr lang="en-US" b="1" dirty="0"/>
          </a:p>
          <a:p>
            <a:r>
              <a:rPr lang="en-US" b="1" dirty="0"/>
              <a:t>Conduct Risk Assessments and Threat Models</a:t>
            </a:r>
          </a:p>
          <a:p>
            <a:endParaRPr lang="en-US" b="1" dirty="0"/>
          </a:p>
          <a:p>
            <a:r>
              <a:rPr lang="en-US" b="1" dirty="0"/>
              <a:t>Use in ICS Risk Assessments</a:t>
            </a:r>
          </a:p>
          <a:p>
            <a:endParaRPr lang="en-US" b="1" dirty="0"/>
          </a:p>
          <a:p>
            <a:r>
              <a:rPr lang="en-US" dirty="0"/>
              <a:t>Provides a </a:t>
            </a:r>
            <a:r>
              <a:rPr lang="en-US" b="1" dirty="0"/>
              <a:t>control framework</a:t>
            </a:r>
            <a:r>
              <a:rPr lang="en-US" dirty="0"/>
              <a:t> and </a:t>
            </a:r>
            <a:r>
              <a:rPr lang="en-US" b="1" dirty="0"/>
              <a:t>assessment methodology</a:t>
            </a:r>
            <a:r>
              <a:rPr lang="en-US" dirty="0"/>
              <a:t> for evaluating ICS/OT environments.</a:t>
            </a:r>
          </a:p>
          <a:p>
            <a:r>
              <a:rPr lang="en-US" dirty="0"/>
              <a:t>Facilitates risk scoring, mitigation strategies, and compliance validation.</a:t>
            </a:r>
          </a:p>
          <a:p>
            <a:r>
              <a:rPr lang="en-US" dirty="0"/>
              <a:t>Supports alignment with </a:t>
            </a:r>
            <a:r>
              <a:rPr lang="en-US" b="1" dirty="0"/>
              <a:t>IEC 62443</a:t>
            </a:r>
            <a:r>
              <a:rPr lang="en-US" dirty="0"/>
              <a:t>, </a:t>
            </a:r>
            <a:r>
              <a:rPr lang="en-US" b="1" dirty="0"/>
              <a:t>CISA guidance</a:t>
            </a:r>
            <a:r>
              <a:rPr lang="en-US" dirty="0"/>
              <a:t>, and </a:t>
            </a:r>
            <a:r>
              <a:rPr lang="en-US" b="1" dirty="0"/>
              <a:t>sector-specific standards</a:t>
            </a:r>
            <a:r>
              <a:rPr lang="en-US" dirty="0"/>
              <a:t>.</a:t>
            </a:r>
          </a:p>
          <a:p>
            <a:pPr marL="0" lvl="0" indent="0" algn="l" rtl="0">
              <a:spcBef>
                <a:spcPts val="0"/>
              </a:spcBef>
              <a:spcAft>
                <a:spcPts val="0"/>
              </a:spcAft>
              <a:buNone/>
            </a:pPr>
            <a:endParaRPr lang="en-US" b="1" dirty="0"/>
          </a:p>
        </p:txBody>
      </p:sp>
      <p:sp>
        <p:nvSpPr>
          <p:cNvPr id="179" name="Google Shape;179;p3:notes">
            <a:extLst>
              <a:ext uri="{FF2B5EF4-FFF2-40B4-BE49-F238E27FC236}">
                <a16:creationId xmlns:a16="http://schemas.microsoft.com/office/drawing/2014/main" id="{E66EABCF-9B4B-BC2D-2531-3018662390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291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05F95265-1238-54CA-3995-B10848EE48E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B1324A05-9AD5-9384-FC75-112422BDC50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Instructor Notes:</a:t>
            </a:r>
          </a:p>
          <a:p>
            <a:pPr marL="0" lvl="0" indent="0" algn="l" rtl="0">
              <a:spcBef>
                <a:spcPts val="0"/>
              </a:spcBef>
              <a:spcAft>
                <a:spcPts val="0"/>
              </a:spcAft>
              <a:buNone/>
            </a:pPr>
            <a:endParaRPr lang="en-US" b="1" dirty="0"/>
          </a:p>
          <a:p>
            <a:pPr marL="0" lvl="0" indent="0" algn="l" rtl="0">
              <a:spcBef>
                <a:spcPts val="0"/>
              </a:spcBef>
              <a:spcAft>
                <a:spcPts val="0"/>
              </a:spcAft>
              <a:buNone/>
            </a:pPr>
            <a:r>
              <a:rPr lang="en-US" b="0" dirty="0"/>
              <a:t>Link to CISA’s Guide to Getting Started with a Cybersecurity Risk Assessment:  https://</a:t>
            </a:r>
            <a:r>
              <a:rPr lang="en-US" b="0" dirty="0" err="1"/>
              <a:t>www.cisa.gov</a:t>
            </a:r>
            <a:r>
              <a:rPr lang="en-US" b="0" dirty="0"/>
              <a:t>/sites/default/files/2024-09/24_0828_safecom_guide_getting_started_cybersecurity_assessment_2022_final_508C.pdf</a:t>
            </a:r>
          </a:p>
          <a:p>
            <a:pPr marL="0" lvl="0" indent="0" algn="l" rtl="0">
              <a:spcBef>
                <a:spcPts val="0"/>
              </a:spcBef>
              <a:spcAft>
                <a:spcPts val="0"/>
              </a:spcAft>
              <a:buNone/>
            </a:pPr>
            <a:endParaRPr lang="en-US" b="0" dirty="0"/>
          </a:p>
        </p:txBody>
      </p:sp>
      <p:sp>
        <p:nvSpPr>
          <p:cNvPr id="179" name="Google Shape;179;p3:notes">
            <a:extLst>
              <a:ext uri="{FF2B5EF4-FFF2-40B4-BE49-F238E27FC236}">
                <a16:creationId xmlns:a16="http://schemas.microsoft.com/office/drawing/2014/main" id="{A2D34C7A-77C8-2030-61D7-3A4280E70F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036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1"/>
          <p:cNvSpPr>
            <a:spLocks noGrp="1"/>
          </p:cNvSpPr>
          <p:nvPr>
            <p:ph type="pic" idx="2"/>
          </p:nvPr>
        </p:nvSpPr>
        <p:spPr>
          <a:xfrm>
            <a:off x="5183188" y="987425"/>
            <a:ext cx="6172200" cy="4873625"/>
          </a:xfrm>
          <a:prstGeom prst="rect">
            <a:avLst/>
          </a:prstGeom>
          <a:noFill/>
          <a:ln>
            <a:noFill/>
          </a:ln>
        </p:spPr>
      </p:sp>
      <p:sp>
        <p:nvSpPr>
          <p:cNvPr id="145" name="Google Shape;145;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91" name="Google Shape;91;p22" descr="Graphical user interface&#10;&#10;Description automatically generated with medium confidence"/>
          <p:cNvPicPr preferRelativeResize="0"/>
          <p:nvPr/>
        </p:nvPicPr>
        <p:blipFill rotWithShape="1">
          <a:blip r:embed="rId12">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www.cisa.gov/resources-tools/programs/ics-training-available-through-cisa"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804000" y="2934295"/>
            <a:ext cx="10584000" cy="2077492"/>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7500"/>
              <a:buFont typeface="Arial"/>
              <a:buNone/>
            </a:pPr>
            <a:r>
              <a:rPr lang="en-GB" sz="7500" b="1" dirty="0">
                <a:solidFill>
                  <a:schemeClr val="lt1"/>
                </a:solidFill>
                <a:latin typeface="Arial"/>
                <a:ea typeface="Arial"/>
                <a:cs typeface="Arial"/>
                <a:sym typeface="Arial"/>
              </a:rPr>
              <a:t>CyberSkills2Work</a:t>
            </a:r>
            <a:br>
              <a:rPr lang="en-GB" sz="5000" b="1" dirty="0">
                <a:solidFill>
                  <a:schemeClr val="lt1"/>
                </a:solidFill>
                <a:latin typeface="Arial"/>
                <a:ea typeface="Arial"/>
                <a:cs typeface="Arial"/>
                <a:sym typeface="Arial"/>
              </a:rPr>
            </a:br>
            <a:r>
              <a:rPr lang="en-GB" sz="3000" b="1" dirty="0">
                <a:solidFill>
                  <a:schemeClr val="lt1"/>
                </a:solidFill>
                <a:latin typeface="Arial"/>
                <a:ea typeface="Arial"/>
                <a:cs typeface="Arial"/>
                <a:sym typeface="Arial"/>
              </a:rPr>
              <a:t>The National Cybersecurity Workforce</a:t>
            </a:r>
            <a:br>
              <a:rPr lang="en-GB" sz="3000" b="1" dirty="0">
                <a:solidFill>
                  <a:schemeClr val="lt1"/>
                </a:solidFill>
                <a:latin typeface="Arial"/>
                <a:ea typeface="Arial"/>
                <a:cs typeface="Arial"/>
                <a:sym typeface="Arial"/>
              </a:rPr>
            </a:br>
            <a:r>
              <a:rPr lang="en-GB" sz="3000" b="1" dirty="0">
                <a:solidFill>
                  <a:schemeClr val="lt1"/>
                </a:solidFill>
                <a:latin typeface="Arial"/>
                <a:ea typeface="Arial"/>
                <a:cs typeface="Arial"/>
                <a:sym typeface="Arial"/>
              </a:rPr>
              <a:t>Development Program</a:t>
            </a:r>
            <a:endParaRPr sz="3000" b="1"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2DF1D1D-0D2A-CF3A-C088-5805734597BA}"/>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A97B1B1A-56F1-A957-3EE6-156B30C5C3D0}"/>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24BA936C-E5F8-A50D-31AB-E3908D2051E6}"/>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8A36C5C-2653-45AA-3F70-AD7FC0A0CA9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D9B6C4E5-82DE-B48E-B52E-3D54D0E06611}"/>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6B04E36D-AA12-3B0D-7480-3C364AB6E62C}"/>
              </a:ext>
            </a:extLst>
          </p:cNvPr>
          <p:cNvSpPr txBox="1"/>
          <p:nvPr/>
        </p:nvSpPr>
        <p:spPr>
          <a:xfrm>
            <a:off x="804000" y="3207674"/>
            <a:ext cx="1035168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Identify system under consideration (SUC)</a:t>
            </a:r>
          </a:p>
          <a:p>
            <a:pPr marL="285750" indent="-285750">
              <a:buFont typeface="Arial" panose="020B0604020202020204" pitchFamily="34" charset="0"/>
              <a:buChar char="•"/>
            </a:pPr>
            <a:r>
              <a:rPr lang="en-US" sz="1800" dirty="0"/>
              <a:t>System screening (connectivity, programmability)</a:t>
            </a:r>
          </a:p>
          <a:p>
            <a:pPr marL="285750" indent="-285750">
              <a:buFont typeface="Arial" panose="020B0604020202020204" pitchFamily="34" charset="0"/>
              <a:buChar char="•"/>
            </a:pPr>
            <a:r>
              <a:rPr lang="en-US" sz="1800" dirty="0"/>
              <a:t>Determine worst-case consequence</a:t>
            </a:r>
          </a:p>
          <a:p>
            <a:pPr marL="285750" indent="-285750">
              <a:buFont typeface="Arial" panose="020B0604020202020204" pitchFamily="34" charset="0"/>
              <a:buChar char="•"/>
            </a:pPr>
            <a:r>
              <a:rPr lang="en-US" sz="1800" dirty="0"/>
              <a:t>Identify threat vectors and likelihood</a:t>
            </a:r>
          </a:p>
          <a:p>
            <a:pPr marL="285750" indent="-285750">
              <a:buFont typeface="Arial" panose="020B0604020202020204" pitchFamily="34" charset="0"/>
              <a:buChar char="•"/>
            </a:pPr>
            <a:r>
              <a:rPr lang="en-US" sz="1800" dirty="0"/>
              <a:t>Apply countermeasures and assign SL-T</a:t>
            </a:r>
          </a:p>
          <a:p>
            <a:pPr marL="285750" indent="-285750">
              <a:buFont typeface="Arial" panose="020B0604020202020204" pitchFamily="34" charset="0"/>
              <a:buChar char="•"/>
            </a:pPr>
            <a:r>
              <a:rPr lang="en-US" sz="1800" dirty="0"/>
              <a:t>Confirm tolerable risk is met</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327AE6B8-FE86-35D1-081F-488F9F32B12D}"/>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ISA/IEC 62443, Part2-1 Risk Assessment Steps</a:t>
            </a:r>
            <a:endParaRPr dirty="0"/>
          </a:p>
        </p:txBody>
      </p:sp>
    </p:spTree>
    <p:extLst>
      <p:ext uri="{BB962C8B-B14F-4D97-AF65-F5344CB8AC3E}">
        <p14:creationId xmlns:p14="http://schemas.microsoft.com/office/powerpoint/2010/main" val="444388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766BD20-5B79-9EB4-72B7-52ED22961FCC}"/>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B303AA9D-BD0D-1A33-6D8B-5E06DE4C0BC6}"/>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47BF6DB1-F6DE-7069-6C42-8533E7CF9E36}"/>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177D2C1F-32B9-E392-00EB-5418E976FF69}"/>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D1349DDB-652F-11F7-A492-78EB0F100AFA}"/>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F7DE9B54-592A-2F4D-25AF-CEE4516714F7}"/>
              </a:ext>
            </a:extLst>
          </p:cNvPr>
          <p:cNvSpPr txBox="1"/>
          <p:nvPr/>
        </p:nvSpPr>
        <p:spPr>
          <a:xfrm>
            <a:off x="804000" y="3207674"/>
            <a:ext cx="1035168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SUC: Define scope—zone, conduit, or full system</a:t>
            </a:r>
          </a:p>
          <a:p>
            <a:pPr marL="285750" indent="-285750">
              <a:buFont typeface="Arial" panose="020B0604020202020204" pitchFamily="34" charset="0"/>
              <a:buChar char="•"/>
            </a:pPr>
            <a:r>
              <a:rPr lang="en-US" sz="1800" dirty="0"/>
              <a:t>Clarify network boundaries</a:t>
            </a:r>
          </a:p>
          <a:p>
            <a:pPr marL="285750" indent="-285750">
              <a:buFont typeface="Arial" panose="020B0604020202020204" pitchFamily="34" charset="0"/>
              <a:buChar char="•"/>
            </a:pPr>
            <a:r>
              <a:rPr lang="en-US" sz="1800" dirty="0"/>
              <a:t>Use zone/conduit diagrams to structure assessment</a:t>
            </a:r>
          </a:p>
          <a:p>
            <a:pPr marL="285750" indent="-285750">
              <a:buFont typeface="Arial" panose="020B0604020202020204" pitchFamily="34" charset="0"/>
              <a:buChar char="•"/>
            </a:pPr>
            <a:r>
              <a:rPr lang="en-US" sz="1800" dirty="0"/>
              <a:t>Focus may be one zone (e.g., SIS), or full control network</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AA484F32-38FC-FECD-C74C-0B7019C1EB1C}"/>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Identify the System Under Consideration (SUC)</a:t>
            </a:r>
            <a:endParaRPr dirty="0"/>
          </a:p>
        </p:txBody>
      </p:sp>
    </p:spTree>
    <p:extLst>
      <p:ext uri="{BB962C8B-B14F-4D97-AF65-F5344CB8AC3E}">
        <p14:creationId xmlns:p14="http://schemas.microsoft.com/office/powerpoint/2010/main" val="22921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76D6A710-21B3-6C60-BB1B-00904102BE8C}"/>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05D8FF7B-0FCE-685B-3469-33DB64E06162}"/>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56929F1E-AA13-C091-7F50-59E8829F4F3B}"/>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D0BC93CF-5518-54BD-43B7-C2AD6E4A34D8}"/>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AF87E94-0102-36DA-8C1F-5C6A1D691E1A}"/>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23F15183-390E-2263-FEB3-068304E48ECE}"/>
              </a:ext>
            </a:extLst>
          </p:cNvPr>
          <p:cNvSpPr txBox="1"/>
          <p:nvPr/>
        </p:nvSpPr>
        <p:spPr>
          <a:xfrm>
            <a:off x="804000" y="3207674"/>
            <a:ext cx="1035168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Programmability (e.g., PLCs, engineering stations)</a:t>
            </a:r>
          </a:p>
          <a:p>
            <a:pPr marL="285750" indent="-285750">
              <a:buFont typeface="Arial" panose="020B0604020202020204" pitchFamily="34" charset="0"/>
              <a:buChar char="•"/>
            </a:pPr>
            <a:r>
              <a:rPr lang="en-US" sz="1800" dirty="0"/>
              <a:t>Use of portable/removable media</a:t>
            </a:r>
          </a:p>
          <a:p>
            <a:pPr marL="285750" indent="-285750">
              <a:buFont typeface="Arial" panose="020B0604020202020204" pitchFamily="34" charset="0"/>
              <a:buChar char="•"/>
            </a:pPr>
            <a:r>
              <a:rPr lang="en-US" sz="1800" dirty="0"/>
              <a:t>OT network connectivity</a:t>
            </a:r>
          </a:p>
          <a:p>
            <a:pPr marL="285750" indent="-285750">
              <a:buFont typeface="Arial" panose="020B0604020202020204" pitchFamily="34" charset="0"/>
              <a:buChar char="•"/>
            </a:pPr>
            <a:r>
              <a:rPr lang="en-US" sz="1800" dirty="0"/>
              <a:t>Non-OT network exposure (e.g., VPN, cloud)</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5A515066-BBE2-C6CA-CE65-6B22D0B0DF21}"/>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System Screening Factors</a:t>
            </a:r>
            <a:endParaRPr dirty="0"/>
          </a:p>
        </p:txBody>
      </p:sp>
    </p:spTree>
    <p:extLst>
      <p:ext uri="{BB962C8B-B14F-4D97-AF65-F5344CB8AC3E}">
        <p14:creationId xmlns:p14="http://schemas.microsoft.com/office/powerpoint/2010/main" val="2493058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C42D064F-DF30-B152-41A0-A6D3AF68A488}"/>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4F1B4A7C-7E17-FD18-0FE4-E78D7CF6E0AA}"/>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2466F428-DDD9-ACCA-AF0C-5DD98B5E89A2}"/>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8EFB7FBC-18E6-359C-1862-70AD674D9F3A}"/>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78EE3AF7-EBB2-7530-6A6E-C35675002465}"/>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986C9C88-4CAB-81A0-BBA1-96797219180C}"/>
              </a:ext>
            </a:extLst>
          </p:cNvPr>
          <p:cNvSpPr txBox="1"/>
          <p:nvPr/>
        </p:nvSpPr>
        <p:spPr>
          <a:xfrm>
            <a:off x="804000" y="3207674"/>
            <a:ext cx="1035168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t>Assess impact if system is:</a:t>
            </a:r>
          </a:p>
          <a:p>
            <a:pPr marL="285750" indent="-285750">
              <a:buFont typeface="Arial" panose="020B0604020202020204" pitchFamily="34" charset="0"/>
              <a:buChar char="•"/>
            </a:pPr>
            <a:r>
              <a:rPr lang="en-US" sz="1800" dirty="0"/>
              <a:t>Powered down for days</a:t>
            </a:r>
          </a:p>
          <a:p>
            <a:pPr marL="285750" indent="-285750">
              <a:buFont typeface="Arial" panose="020B0604020202020204" pitchFamily="34" charset="0"/>
              <a:buChar char="•"/>
            </a:pPr>
            <a:r>
              <a:rPr lang="en-US" sz="1800" dirty="0"/>
              <a:t>Fully compromised by skilled actor</a:t>
            </a:r>
          </a:p>
          <a:p>
            <a:pPr marL="285750" indent="-285750">
              <a:buFont typeface="Arial" panose="020B0604020202020204" pitchFamily="34" charset="0"/>
              <a:buChar char="•"/>
            </a:pPr>
            <a:r>
              <a:rPr lang="en-US" sz="1800" dirty="0"/>
              <a:t>Consider:</a:t>
            </a:r>
          </a:p>
          <a:p>
            <a:pPr marL="285750" indent="-285750">
              <a:buFont typeface="Arial" panose="020B0604020202020204" pitchFamily="34" charset="0"/>
              <a:buChar char="•"/>
            </a:pPr>
            <a:r>
              <a:rPr lang="en-US" sz="1800" dirty="0"/>
              <a:t>Safety</a:t>
            </a:r>
          </a:p>
          <a:p>
            <a:pPr marL="285750" indent="-285750">
              <a:buFont typeface="Arial" panose="020B0604020202020204" pitchFamily="34" charset="0"/>
              <a:buChar char="•"/>
            </a:pPr>
            <a:r>
              <a:rPr lang="en-US" sz="1800" dirty="0"/>
              <a:t>Environmental</a:t>
            </a:r>
          </a:p>
          <a:p>
            <a:pPr marL="285750" indent="-285750">
              <a:buFont typeface="Arial" panose="020B0604020202020204" pitchFamily="34" charset="0"/>
              <a:buChar char="•"/>
            </a:pPr>
            <a:r>
              <a:rPr lang="en-US" sz="1800" dirty="0"/>
              <a:t>Financial impact</a:t>
            </a:r>
          </a:p>
          <a:p>
            <a:pPr marL="285750" indent="-285750">
              <a:buFont typeface="Arial" panose="020B0604020202020204" pitchFamily="34" charset="0"/>
              <a:buChar char="•"/>
            </a:pPr>
            <a:r>
              <a:rPr lang="en-US" sz="1800" dirty="0"/>
              <a:t>Ignore countermeasures at this stage</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69A54534-67ED-87BC-8A0D-E79BE0342E0A}"/>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Determining Worst-Case Consequences</a:t>
            </a:r>
            <a:endParaRPr dirty="0"/>
          </a:p>
        </p:txBody>
      </p:sp>
    </p:spTree>
    <p:extLst>
      <p:ext uri="{BB962C8B-B14F-4D97-AF65-F5344CB8AC3E}">
        <p14:creationId xmlns:p14="http://schemas.microsoft.com/office/powerpoint/2010/main" val="268211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A6E7A6A6-A790-56C0-0635-32BB5B216013}"/>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63341CB-46CF-CBB9-0F12-F5FC93287819}"/>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CB7B2C88-F565-6958-9D74-68FD907327C2}"/>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2EAC7762-3D25-9488-CE87-AF7EE64BBCC2}"/>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B7C2A59F-399D-DEE5-ECBD-85F474A5D546}"/>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9AF6C273-24F4-6229-C91A-B534C3510C00}"/>
              </a:ext>
            </a:extLst>
          </p:cNvPr>
          <p:cNvSpPr txBox="1"/>
          <p:nvPr/>
        </p:nvSpPr>
        <p:spPr>
          <a:xfrm>
            <a:off x="804000" y="3207674"/>
            <a:ext cx="1035168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Use a structured matrix:</a:t>
            </a:r>
          </a:p>
          <a:p>
            <a:pPr marL="285750" indent="-285750">
              <a:buFont typeface="Arial" panose="020B0604020202020204" pitchFamily="34" charset="0"/>
              <a:buChar char="•"/>
            </a:pPr>
            <a:r>
              <a:rPr lang="en-US" sz="1800" dirty="0"/>
              <a:t>Severity (e.g., 1–5)</a:t>
            </a:r>
          </a:p>
          <a:p>
            <a:pPr marL="285750" indent="-285750">
              <a:buFont typeface="Arial" panose="020B0604020202020204" pitchFamily="34" charset="0"/>
              <a:buChar char="•"/>
            </a:pPr>
            <a:r>
              <a:rPr lang="en-US" sz="1800" dirty="0"/>
              <a:t>Categories (H&amp;S, financial, environmental)</a:t>
            </a:r>
          </a:p>
          <a:p>
            <a:pPr marL="285750" indent="-285750">
              <a:buFont typeface="Arial" panose="020B0604020202020204" pitchFamily="34" charset="0"/>
              <a:buChar char="•"/>
            </a:pPr>
            <a:r>
              <a:rPr lang="en-US" sz="1800" dirty="0"/>
              <a:t>Matrix aligns with corporate risk tolerance</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18E73E8E-5178-BF59-599F-0724E221690D}"/>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Consequence Evaluation</a:t>
            </a:r>
            <a:endParaRPr dirty="0"/>
          </a:p>
        </p:txBody>
      </p:sp>
    </p:spTree>
    <p:extLst>
      <p:ext uri="{BB962C8B-B14F-4D97-AF65-F5344CB8AC3E}">
        <p14:creationId xmlns:p14="http://schemas.microsoft.com/office/powerpoint/2010/main" val="2377694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8A936F7-7A84-F919-0F8D-C3270A926532}"/>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301F0212-71D5-C22D-1B6D-9BB5331F76BC}"/>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457A48D3-805D-5284-AF61-4FBC6A6FA047}"/>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5849F67A-2CFA-284E-9FFF-CF51AD675E43}"/>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F7125718-4BE8-C07B-9C44-3E6F47D0BFEA}"/>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13E80A51-6215-429C-9D8B-34249BCA4208}"/>
              </a:ext>
            </a:extLst>
          </p:cNvPr>
          <p:cNvSpPr txBox="1"/>
          <p:nvPr/>
        </p:nvSpPr>
        <p:spPr>
          <a:xfrm>
            <a:off x="804000" y="3207674"/>
            <a:ext cx="10351680"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t>Physical access (USB, console, rogue device)</a:t>
            </a:r>
          </a:p>
          <a:p>
            <a:pPr marL="285750" indent="-285750">
              <a:buFont typeface="Arial" panose="020B0604020202020204" pitchFamily="34" charset="0"/>
              <a:buChar char="•"/>
            </a:pPr>
            <a:r>
              <a:rPr lang="en-US" sz="1800" dirty="0"/>
              <a:t>Remote access (VPN, serial, cloud, PCAD)</a:t>
            </a:r>
          </a:p>
          <a:p>
            <a:pPr marL="285750" indent="-285750">
              <a:buFont typeface="Arial" panose="020B0604020202020204" pitchFamily="34" charset="0"/>
              <a:buChar char="•"/>
            </a:pPr>
            <a:r>
              <a:rPr lang="en-US" sz="1800" dirty="0"/>
              <a:t>Network pivoting</a:t>
            </a:r>
          </a:p>
          <a:p>
            <a:pPr marL="285750" indent="-285750">
              <a:buFont typeface="Arial" panose="020B0604020202020204" pitchFamily="34" charset="0"/>
              <a:buChar char="•"/>
            </a:pPr>
            <a:r>
              <a:rPr lang="en-US" sz="1800" dirty="0"/>
              <a:t>Wireless or removable media attacks</a:t>
            </a:r>
          </a:p>
          <a:p>
            <a:r>
              <a:rPr lang="en-US" sz="1800" dirty="0"/>
              <a:t>Based on:</a:t>
            </a:r>
          </a:p>
          <a:p>
            <a:pPr marL="285750" indent="-285750">
              <a:buFont typeface="Arial" panose="020B0604020202020204" pitchFamily="34" charset="0"/>
              <a:buChar char="•"/>
            </a:pPr>
            <a:r>
              <a:rPr lang="en-US" sz="1800" dirty="0"/>
              <a:t>Threat actor sophistication</a:t>
            </a:r>
          </a:p>
          <a:p>
            <a:pPr marL="285750" indent="-285750">
              <a:buFont typeface="Arial" panose="020B0604020202020204" pitchFamily="34" charset="0"/>
              <a:buChar char="•"/>
            </a:pPr>
            <a:r>
              <a:rPr lang="en-US" sz="1800" dirty="0"/>
              <a:t>Access pathway complexity</a:t>
            </a:r>
          </a:p>
          <a:p>
            <a:pPr marL="285750" indent="-285750">
              <a:buFont typeface="Arial" panose="020B0604020202020204" pitchFamily="34" charset="0"/>
              <a:buChar char="•"/>
            </a:pPr>
            <a:r>
              <a:rPr lang="en-US" sz="1800" dirty="0"/>
              <a:t>Target value</a:t>
            </a:r>
          </a:p>
          <a:p>
            <a:pPr marL="285750" indent="-285750">
              <a:buFont typeface="Arial" panose="020B0604020202020204" pitchFamily="34" charset="0"/>
              <a:buChar char="•"/>
            </a:pPr>
            <a:r>
              <a:rPr lang="en-US" sz="1800" dirty="0"/>
              <a:t>Done without assuming current mitigations</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63C68C9E-C6AA-5F4D-CD0C-44073CF4714A}"/>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Identify Threat Vectors &amp; Assess Likelihood</a:t>
            </a:r>
            <a:endParaRPr dirty="0"/>
          </a:p>
        </p:txBody>
      </p:sp>
    </p:spTree>
    <p:extLst>
      <p:ext uri="{BB962C8B-B14F-4D97-AF65-F5344CB8AC3E}">
        <p14:creationId xmlns:p14="http://schemas.microsoft.com/office/powerpoint/2010/main" val="420276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E7E1EC8-A323-5634-0AAA-D4EF0D27E9E1}"/>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3190296-06E8-0992-24B3-E11D12089D8C}"/>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FA78AFCB-4A66-245F-CF73-74A7643BE7D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89C7B872-9172-2A9F-A210-D87F1024C96D}"/>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AE703E83-7419-4E34-49B0-4D798773A438}"/>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22565EEC-D129-07C2-C880-EC9B2756D322}"/>
              </a:ext>
            </a:extLst>
          </p:cNvPr>
          <p:cNvSpPr txBox="1"/>
          <p:nvPr/>
        </p:nvSpPr>
        <p:spPr>
          <a:xfrm>
            <a:off x="804000" y="3207674"/>
            <a:ext cx="10351680"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t>SL-T = Target Security Level (0–4)</a:t>
            </a:r>
          </a:p>
          <a:p>
            <a:pPr marL="285750" indent="-285750">
              <a:buFont typeface="Arial" panose="020B0604020202020204" pitchFamily="34" charset="0"/>
              <a:buChar char="•"/>
            </a:pPr>
            <a:r>
              <a:rPr lang="en-US" sz="1800" dirty="0"/>
              <a:t>Determined by:</a:t>
            </a:r>
          </a:p>
          <a:p>
            <a:pPr marL="285750" indent="-285750">
              <a:buFont typeface="Arial" panose="020B0604020202020204" pitchFamily="34" charset="0"/>
              <a:buChar char="•"/>
            </a:pPr>
            <a:r>
              <a:rPr lang="en-US" sz="1800" dirty="0"/>
              <a:t>Risk matrix results</a:t>
            </a:r>
          </a:p>
          <a:p>
            <a:pPr marL="285750" indent="-285750">
              <a:buFont typeface="Arial" panose="020B0604020202020204" pitchFamily="34" charset="0"/>
              <a:buChar char="•"/>
            </a:pPr>
            <a:r>
              <a:rPr lang="en-US" sz="1800" dirty="0"/>
              <a:t>Unmitigated risk</a:t>
            </a:r>
          </a:p>
          <a:p>
            <a:pPr marL="285750" indent="-285750">
              <a:buFont typeface="Arial" panose="020B0604020202020204" pitchFamily="34" charset="0"/>
              <a:buChar char="•"/>
            </a:pPr>
            <a:r>
              <a:rPr lang="en-US" sz="1800" dirty="0"/>
              <a:t>Examples:</a:t>
            </a:r>
          </a:p>
          <a:p>
            <a:pPr marL="285750" indent="-285750">
              <a:buFont typeface="Arial" panose="020B0604020202020204" pitchFamily="34" charset="0"/>
              <a:buChar char="•"/>
            </a:pPr>
            <a:r>
              <a:rPr lang="en-US" sz="1800" dirty="0"/>
              <a:t>SL1: Basic integrity</a:t>
            </a:r>
          </a:p>
          <a:p>
            <a:pPr marL="285750" indent="-285750">
              <a:buFont typeface="Arial" panose="020B0604020202020204" pitchFamily="34" charset="0"/>
              <a:buChar char="•"/>
            </a:pPr>
            <a:r>
              <a:rPr lang="en-US" sz="1800" dirty="0"/>
              <a:t>SL4: State-level threat resistance</a:t>
            </a:r>
          </a:p>
        </p:txBody>
      </p:sp>
      <p:sp>
        <p:nvSpPr>
          <p:cNvPr id="4" name="Google Shape;376;p18">
            <a:extLst>
              <a:ext uri="{FF2B5EF4-FFF2-40B4-BE49-F238E27FC236}">
                <a16:creationId xmlns:a16="http://schemas.microsoft.com/office/drawing/2014/main" id="{9311003D-6948-EBBE-9710-D4D57F450767}"/>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Countermeasures and SL-T</a:t>
            </a:r>
            <a:endParaRPr dirty="0"/>
          </a:p>
        </p:txBody>
      </p:sp>
    </p:spTree>
    <p:extLst>
      <p:ext uri="{BB962C8B-B14F-4D97-AF65-F5344CB8AC3E}">
        <p14:creationId xmlns:p14="http://schemas.microsoft.com/office/powerpoint/2010/main" val="65729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5D8E0F57-6055-AAAB-8976-4E960F25F223}"/>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D9C1D65E-7E03-BEE3-379C-026A06E8747A}"/>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AF18AD7-36B9-DE4B-F52E-0A31496E7002}"/>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618DAB19-4AA7-5DB0-CABC-BCEB2A6C42C5}"/>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7B3EFD6E-D2EB-6FC1-F778-7B61F2FA329F}"/>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DCB05F6E-AA79-6275-F525-F1C9D293F6E5}"/>
              </a:ext>
            </a:extLst>
          </p:cNvPr>
          <p:cNvSpPr txBox="1"/>
          <p:nvPr/>
        </p:nvSpPr>
        <p:spPr>
          <a:xfrm>
            <a:off x="804000" y="3207674"/>
            <a:ext cx="10351680" cy="923330"/>
          </a:xfrm>
          <a:prstGeom prst="rect">
            <a:avLst/>
          </a:prstGeom>
          <a:noFill/>
        </p:spPr>
        <p:txBody>
          <a:bodyPr wrap="square" rtlCol="0">
            <a:spAutoFit/>
          </a:bodyPr>
          <a:lstStyle/>
          <a:p>
            <a:pPr marL="285750" indent="-285750">
              <a:buFont typeface="Arial" panose="020B0604020202020204" pitchFamily="34" charset="0"/>
              <a:buChar char="•"/>
            </a:pPr>
            <a:r>
              <a:rPr lang="en-US" sz="1800" b="1" dirty="0"/>
              <a:t>Inherent risk</a:t>
            </a:r>
            <a:r>
              <a:rPr lang="en-US" sz="1800" dirty="0"/>
              <a:t>: After accounting for internal systems (e.g., DCS, SIS)</a:t>
            </a:r>
          </a:p>
          <a:p>
            <a:pPr marL="285750" indent="-285750">
              <a:buFont typeface="Arial" panose="020B0604020202020204" pitchFamily="34" charset="0"/>
              <a:buChar char="•"/>
            </a:pPr>
            <a:r>
              <a:rPr lang="en-US" sz="1800" b="1" dirty="0"/>
              <a:t>Tolerable risk</a:t>
            </a:r>
            <a:r>
              <a:rPr lang="en-US" sz="1800" dirty="0"/>
              <a:t>: After adding external controls (e.g., firewalls, training)</a:t>
            </a:r>
          </a:p>
          <a:p>
            <a:pPr marL="285750" indent="-285750">
              <a:buFont typeface="Arial" panose="020B0604020202020204" pitchFamily="34" charset="0"/>
              <a:buChar char="•"/>
            </a:pPr>
            <a:r>
              <a:rPr lang="en-US" sz="1800" dirty="0"/>
              <a:t>Goal: LOPA gap = 0</a:t>
            </a:r>
          </a:p>
        </p:txBody>
      </p:sp>
      <p:sp>
        <p:nvSpPr>
          <p:cNvPr id="4" name="Google Shape;376;p18">
            <a:extLst>
              <a:ext uri="{FF2B5EF4-FFF2-40B4-BE49-F238E27FC236}">
                <a16:creationId xmlns:a16="http://schemas.microsoft.com/office/drawing/2014/main" id="{3980EF9E-A0E2-8EFD-46D7-41BC7BCD3741}"/>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Assess Inherent and Intolerable Risk</a:t>
            </a:r>
            <a:endParaRPr dirty="0"/>
          </a:p>
        </p:txBody>
      </p:sp>
    </p:spTree>
    <p:extLst>
      <p:ext uri="{BB962C8B-B14F-4D97-AF65-F5344CB8AC3E}">
        <p14:creationId xmlns:p14="http://schemas.microsoft.com/office/powerpoint/2010/main" val="8526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E67AE18-0635-0ABF-E5E1-B1ABB38381C6}"/>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543B526F-BFF0-DD5E-95BE-F100A2D25535}"/>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8611A60D-CBFE-3089-24EB-799D8ADC00BD}"/>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D2D7BE9F-2C40-D44D-8C74-643CA2864CC1}"/>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209EC5E0-3DA1-6523-5026-CFC59FC6F12B}"/>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6B3BE28C-7387-AD0B-5DDB-0A9860E3C204}"/>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Summary of ISA/IEC 62433 Risk Process</a:t>
            </a:r>
            <a:endParaRPr dirty="0"/>
          </a:p>
        </p:txBody>
      </p:sp>
      <p:graphicFrame>
        <p:nvGraphicFramePr>
          <p:cNvPr id="2" name="Table 1">
            <a:extLst>
              <a:ext uri="{FF2B5EF4-FFF2-40B4-BE49-F238E27FC236}">
                <a16:creationId xmlns:a16="http://schemas.microsoft.com/office/drawing/2014/main" id="{10CCD7D4-8DBC-96C0-829D-4B8CDAE071A3}"/>
              </a:ext>
            </a:extLst>
          </p:cNvPr>
          <p:cNvGraphicFramePr>
            <a:graphicFrameLocks noGrp="1"/>
          </p:cNvGraphicFramePr>
          <p:nvPr>
            <p:extLst>
              <p:ext uri="{D42A27DB-BD31-4B8C-83A1-F6EECF244321}">
                <p14:modId xmlns:p14="http://schemas.microsoft.com/office/powerpoint/2010/main" val="923866486"/>
              </p:ext>
            </p:extLst>
          </p:nvPr>
        </p:nvGraphicFramePr>
        <p:xfrm>
          <a:off x="804000" y="3207675"/>
          <a:ext cx="10584000" cy="2764370"/>
        </p:xfrm>
        <a:graphic>
          <a:graphicData uri="http://schemas.openxmlformats.org/drawingml/2006/table">
            <a:tbl>
              <a:tblPr/>
              <a:tblGrid>
                <a:gridCol w="3528000">
                  <a:extLst>
                    <a:ext uri="{9D8B030D-6E8A-4147-A177-3AD203B41FA5}">
                      <a16:colId xmlns:a16="http://schemas.microsoft.com/office/drawing/2014/main" val="3642359357"/>
                    </a:ext>
                  </a:extLst>
                </a:gridCol>
                <a:gridCol w="3528000">
                  <a:extLst>
                    <a:ext uri="{9D8B030D-6E8A-4147-A177-3AD203B41FA5}">
                      <a16:colId xmlns:a16="http://schemas.microsoft.com/office/drawing/2014/main" val="1136073974"/>
                    </a:ext>
                  </a:extLst>
                </a:gridCol>
                <a:gridCol w="3528000">
                  <a:extLst>
                    <a:ext uri="{9D8B030D-6E8A-4147-A177-3AD203B41FA5}">
                      <a16:colId xmlns:a16="http://schemas.microsoft.com/office/drawing/2014/main" val="4174765817"/>
                    </a:ext>
                  </a:extLst>
                </a:gridCol>
              </a:tblGrid>
              <a:tr h="394910">
                <a:tc>
                  <a:txBody>
                    <a:bodyPr/>
                    <a:lstStyle/>
                    <a:p>
                      <a:r>
                        <a:rPr lang="en-US"/>
                        <a:t>Step</a:t>
                      </a:r>
                    </a:p>
                  </a:txBody>
                  <a:tcPr anchor="ctr">
                    <a:lnL>
                      <a:noFill/>
                    </a:lnL>
                    <a:lnR>
                      <a:noFill/>
                    </a:lnR>
                    <a:lnT>
                      <a:noFill/>
                    </a:lnT>
                    <a:lnB>
                      <a:noFill/>
                    </a:lnB>
                    <a:noFill/>
                  </a:tcPr>
                </a:tc>
                <a:tc>
                  <a:txBody>
                    <a:bodyPr/>
                    <a:lstStyle/>
                    <a:p>
                      <a:r>
                        <a:rPr lang="en-US"/>
                        <a:t>Objective</a:t>
                      </a:r>
                    </a:p>
                  </a:txBody>
                  <a:tcPr anchor="ctr">
                    <a:lnL>
                      <a:noFill/>
                    </a:lnL>
                    <a:lnR>
                      <a:noFill/>
                    </a:lnR>
                    <a:lnT>
                      <a:noFill/>
                    </a:lnT>
                    <a:lnB>
                      <a:noFill/>
                    </a:lnB>
                    <a:noFill/>
                  </a:tcPr>
                </a:tc>
                <a:tc>
                  <a:txBody>
                    <a:bodyPr/>
                    <a:lstStyle/>
                    <a:p>
                      <a:r>
                        <a:rPr lang="en-US"/>
                        <a:t>Output</a:t>
                      </a:r>
                    </a:p>
                  </a:txBody>
                  <a:tcPr anchor="ctr">
                    <a:lnL>
                      <a:noFill/>
                    </a:lnL>
                    <a:lnR>
                      <a:noFill/>
                    </a:lnR>
                    <a:lnT>
                      <a:noFill/>
                    </a:lnT>
                    <a:lnB>
                      <a:noFill/>
                    </a:lnB>
                    <a:noFill/>
                  </a:tcPr>
                </a:tc>
                <a:extLst>
                  <a:ext uri="{0D108BD9-81ED-4DB2-BD59-A6C34878D82A}">
                    <a16:rowId xmlns:a16="http://schemas.microsoft.com/office/drawing/2014/main" val="3076753086"/>
                  </a:ext>
                </a:extLst>
              </a:tr>
              <a:tr h="394910">
                <a:tc>
                  <a:txBody>
                    <a:bodyPr/>
                    <a:lstStyle/>
                    <a:p>
                      <a:r>
                        <a:rPr lang="en-US"/>
                        <a:t>1. Identify SUC</a:t>
                      </a:r>
                    </a:p>
                  </a:txBody>
                  <a:tcPr anchor="ctr">
                    <a:lnL>
                      <a:noFill/>
                    </a:lnL>
                    <a:lnR>
                      <a:noFill/>
                    </a:lnR>
                    <a:lnT>
                      <a:noFill/>
                    </a:lnT>
                    <a:lnB>
                      <a:noFill/>
                    </a:lnB>
                    <a:noFill/>
                  </a:tcPr>
                </a:tc>
                <a:tc>
                  <a:txBody>
                    <a:bodyPr/>
                    <a:lstStyle/>
                    <a:p>
                      <a:r>
                        <a:rPr lang="en-US"/>
                        <a:t>Define scope</a:t>
                      </a:r>
                    </a:p>
                  </a:txBody>
                  <a:tcPr anchor="ctr">
                    <a:lnL>
                      <a:noFill/>
                    </a:lnL>
                    <a:lnR>
                      <a:noFill/>
                    </a:lnR>
                    <a:lnT>
                      <a:noFill/>
                    </a:lnT>
                    <a:lnB>
                      <a:noFill/>
                    </a:lnB>
                    <a:noFill/>
                  </a:tcPr>
                </a:tc>
                <a:tc>
                  <a:txBody>
                    <a:bodyPr/>
                    <a:lstStyle/>
                    <a:p>
                      <a:r>
                        <a:rPr lang="en-US"/>
                        <a:t>Zone/conduit boundaries</a:t>
                      </a:r>
                    </a:p>
                  </a:txBody>
                  <a:tcPr anchor="ctr">
                    <a:lnL>
                      <a:noFill/>
                    </a:lnL>
                    <a:lnR>
                      <a:noFill/>
                    </a:lnR>
                    <a:lnT>
                      <a:noFill/>
                    </a:lnT>
                    <a:lnB>
                      <a:noFill/>
                    </a:lnB>
                    <a:noFill/>
                  </a:tcPr>
                </a:tc>
                <a:extLst>
                  <a:ext uri="{0D108BD9-81ED-4DB2-BD59-A6C34878D82A}">
                    <a16:rowId xmlns:a16="http://schemas.microsoft.com/office/drawing/2014/main" val="3511211677"/>
                  </a:ext>
                </a:extLst>
              </a:tr>
              <a:tr h="394910">
                <a:tc>
                  <a:txBody>
                    <a:bodyPr/>
                    <a:lstStyle/>
                    <a:p>
                      <a:r>
                        <a:rPr lang="en-US"/>
                        <a:t>2. Screen System</a:t>
                      </a:r>
                    </a:p>
                  </a:txBody>
                  <a:tcPr anchor="ctr">
                    <a:lnL>
                      <a:noFill/>
                    </a:lnL>
                    <a:lnR>
                      <a:noFill/>
                    </a:lnR>
                    <a:lnT>
                      <a:noFill/>
                    </a:lnT>
                    <a:lnB>
                      <a:noFill/>
                    </a:lnB>
                    <a:noFill/>
                  </a:tcPr>
                </a:tc>
                <a:tc>
                  <a:txBody>
                    <a:bodyPr/>
                    <a:lstStyle/>
                    <a:p>
                      <a:r>
                        <a:rPr lang="en-US"/>
                        <a:t>Prioritize nodes</a:t>
                      </a:r>
                    </a:p>
                  </a:txBody>
                  <a:tcPr anchor="ctr">
                    <a:lnL>
                      <a:noFill/>
                    </a:lnL>
                    <a:lnR>
                      <a:noFill/>
                    </a:lnR>
                    <a:lnT>
                      <a:noFill/>
                    </a:lnT>
                    <a:lnB>
                      <a:noFill/>
                    </a:lnB>
                    <a:noFill/>
                  </a:tcPr>
                </a:tc>
                <a:tc>
                  <a:txBody>
                    <a:bodyPr/>
                    <a:lstStyle/>
                    <a:p>
                      <a:r>
                        <a:rPr lang="en-US"/>
                        <a:t>Risk scoring candidates</a:t>
                      </a:r>
                    </a:p>
                  </a:txBody>
                  <a:tcPr anchor="ctr">
                    <a:lnL>
                      <a:noFill/>
                    </a:lnL>
                    <a:lnR>
                      <a:noFill/>
                    </a:lnR>
                    <a:lnT>
                      <a:noFill/>
                    </a:lnT>
                    <a:lnB>
                      <a:noFill/>
                    </a:lnB>
                    <a:noFill/>
                  </a:tcPr>
                </a:tc>
                <a:extLst>
                  <a:ext uri="{0D108BD9-81ED-4DB2-BD59-A6C34878D82A}">
                    <a16:rowId xmlns:a16="http://schemas.microsoft.com/office/drawing/2014/main" val="2789963765"/>
                  </a:ext>
                </a:extLst>
              </a:tr>
              <a:tr h="394910">
                <a:tc>
                  <a:txBody>
                    <a:bodyPr/>
                    <a:lstStyle/>
                    <a:p>
                      <a:r>
                        <a:rPr lang="en-US"/>
                        <a:t>3. Worst-Case Consequences</a:t>
                      </a:r>
                    </a:p>
                  </a:txBody>
                  <a:tcPr anchor="ctr">
                    <a:lnL>
                      <a:noFill/>
                    </a:lnL>
                    <a:lnR>
                      <a:noFill/>
                    </a:lnR>
                    <a:lnT>
                      <a:noFill/>
                    </a:lnT>
                    <a:lnB>
                      <a:noFill/>
                    </a:lnB>
                    <a:noFill/>
                  </a:tcPr>
                </a:tc>
                <a:tc>
                  <a:txBody>
                    <a:bodyPr/>
                    <a:lstStyle/>
                    <a:p>
                      <a:r>
                        <a:rPr lang="en-US"/>
                        <a:t>Understand impact</a:t>
                      </a:r>
                    </a:p>
                  </a:txBody>
                  <a:tcPr anchor="ctr">
                    <a:lnL>
                      <a:noFill/>
                    </a:lnL>
                    <a:lnR>
                      <a:noFill/>
                    </a:lnR>
                    <a:lnT>
                      <a:noFill/>
                    </a:lnT>
                    <a:lnB>
                      <a:noFill/>
                    </a:lnB>
                    <a:noFill/>
                  </a:tcPr>
                </a:tc>
                <a:tc>
                  <a:txBody>
                    <a:bodyPr/>
                    <a:lstStyle/>
                    <a:p>
                      <a:r>
                        <a:rPr lang="en-US"/>
                        <a:t>Severity levels</a:t>
                      </a:r>
                    </a:p>
                  </a:txBody>
                  <a:tcPr anchor="ctr">
                    <a:lnL>
                      <a:noFill/>
                    </a:lnL>
                    <a:lnR>
                      <a:noFill/>
                    </a:lnR>
                    <a:lnT>
                      <a:noFill/>
                    </a:lnT>
                    <a:lnB>
                      <a:noFill/>
                    </a:lnB>
                    <a:noFill/>
                  </a:tcPr>
                </a:tc>
                <a:extLst>
                  <a:ext uri="{0D108BD9-81ED-4DB2-BD59-A6C34878D82A}">
                    <a16:rowId xmlns:a16="http://schemas.microsoft.com/office/drawing/2014/main" val="3685764796"/>
                  </a:ext>
                </a:extLst>
              </a:tr>
              <a:tr h="394910">
                <a:tc>
                  <a:txBody>
                    <a:bodyPr/>
                    <a:lstStyle/>
                    <a:p>
                      <a:r>
                        <a:rPr lang="en-US"/>
                        <a:t>4. Threat Vectors</a:t>
                      </a:r>
                    </a:p>
                  </a:txBody>
                  <a:tcPr anchor="ctr">
                    <a:lnL>
                      <a:noFill/>
                    </a:lnL>
                    <a:lnR>
                      <a:noFill/>
                    </a:lnR>
                    <a:lnT>
                      <a:noFill/>
                    </a:lnT>
                    <a:lnB>
                      <a:noFill/>
                    </a:lnB>
                    <a:noFill/>
                  </a:tcPr>
                </a:tc>
                <a:tc>
                  <a:txBody>
                    <a:bodyPr/>
                    <a:lstStyle/>
                    <a:p>
                      <a:r>
                        <a:rPr lang="en-US"/>
                        <a:t>Map attack paths</a:t>
                      </a:r>
                    </a:p>
                  </a:txBody>
                  <a:tcPr anchor="ctr">
                    <a:lnL>
                      <a:noFill/>
                    </a:lnL>
                    <a:lnR>
                      <a:noFill/>
                    </a:lnR>
                    <a:lnT>
                      <a:noFill/>
                    </a:lnT>
                    <a:lnB>
                      <a:noFill/>
                    </a:lnB>
                    <a:noFill/>
                  </a:tcPr>
                </a:tc>
                <a:tc>
                  <a:txBody>
                    <a:bodyPr/>
                    <a:lstStyle/>
                    <a:p>
                      <a:r>
                        <a:rPr lang="en-US"/>
                        <a:t>Likelihood scores</a:t>
                      </a:r>
                    </a:p>
                  </a:txBody>
                  <a:tcPr anchor="ctr">
                    <a:lnL>
                      <a:noFill/>
                    </a:lnL>
                    <a:lnR>
                      <a:noFill/>
                    </a:lnR>
                    <a:lnT>
                      <a:noFill/>
                    </a:lnT>
                    <a:lnB>
                      <a:noFill/>
                    </a:lnB>
                    <a:noFill/>
                  </a:tcPr>
                </a:tc>
                <a:extLst>
                  <a:ext uri="{0D108BD9-81ED-4DB2-BD59-A6C34878D82A}">
                    <a16:rowId xmlns:a16="http://schemas.microsoft.com/office/drawing/2014/main" val="1091833936"/>
                  </a:ext>
                </a:extLst>
              </a:tr>
              <a:tr h="394910">
                <a:tc>
                  <a:txBody>
                    <a:bodyPr/>
                    <a:lstStyle/>
                    <a:p>
                      <a:r>
                        <a:rPr lang="en-US"/>
                        <a:t>5. Countermeasures + SL-T</a:t>
                      </a:r>
                    </a:p>
                  </a:txBody>
                  <a:tcPr anchor="ctr">
                    <a:lnL>
                      <a:noFill/>
                    </a:lnL>
                    <a:lnR>
                      <a:noFill/>
                    </a:lnR>
                    <a:lnT>
                      <a:noFill/>
                    </a:lnT>
                    <a:lnB>
                      <a:noFill/>
                    </a:lnB>
                    <a:noFill/>
                  </a:tcPr>
                </a:tc>
                <a:tc>
                  <a:txBody>
                    <a:bodyPr/>
                    <a:lstStyle/>
                    <a:p>
                      <a:r>
                        <a:rPr lang="en-US"/>
                        <a:t>Define needed security</a:t>
                      </a:r>
                    </a:p>
                  </a:txBody>
                  <a:tcPr anchor="ctr">
                    <a:lnL>
                      <a:noFill/>
                    </a:lnL>
                    <a:lnR>
                      <a:noFill/>
                    </a:lnR>
                    <a:lnT>
                      <a:noFill/>
                    </a:lnT>
                    <a:lnB>
                      <a:noFill/>
                    </a:lnB>
                    <a:noFill/>
                  </a:tcPr>
                </a:tc>
                <a:tc>
                  <a:txBody>
                    <a:bodyPr/>
                    <a:lstStyle/>
                    <a:p>
                      <a:r>
                        <a:rPr lang="en-US"/>
                        <a:t>SL-T for zones</a:t>
                      </a:r>
                    </a:p>
                  </a:txBody>
                  <a:tcPr anchor="ctr">
                    <a:lnL>
                      <a:noFill/>
                    </a:lnL>
                    <a:lnR>
                      <a:noFill/>
                    </a:lnR>
                    <a:lnT>
                      <a:noFill/>
                    </a:lnT>
                    <a:lnB>
                      <a:noFill/>
                    </a:lnB>
                    <a:noFill/>
                  </a:tcPr>
                </a:tc>
                <a:extLst>
                  <a:ext uri="{0D108BD9-81ED-4DB2-BD59-A6C34878D82A}">
                    <a16:rowId xmlns:a16="http://schemas.microsoft.com/office/drawing/2014/main" val="390719770"/>
                  </a:ext>
                </a:extLst>
              </a:tr>
              <a:tr h="394910">
                <a:tc>
                  <a:txBody>
                    <a:bodyPr/>
                    <a:lstStyle/>
                    <a:p>
                      <a:r>
                        <a:rPr lang="en-US"/>
                        <a:t>6. Tolerable Risk</a:t>
                      </a:r>
                    </a:p>
                  </a:txBody>
                  <a:tcPr anchor="ctr">
                    <a:lnL>
                      <a:noFill/>
                    </a:lnL>
                    <a:lnR>
                      <a:noFill/>
                    </a:lnR>
                    <a:lnT>
                      <a:noFill/>
                    </a:lnT>
                    <a:lnB>
                      <a:noFill/>
                    </a:lnB>
                    <a:noFill/>
                  </a:tcPr>
                </a:tc>
                <a:tc>
                  <a:txBody>
                    <a:bodyPr/>
                    <a:lstStyle/>
                    <a:p>
                      <a:r>
                        <a:rPr lang="en-US"/>
                        <a:t>Final assessment</a:t>
                      </a:r>
                    </a:p>
                  </a:txBody>
                  <a:tcPr anchor="ctr">
                    <a:lnL>
                      <a:noFill/>
                    </a:lnL>
                    <a:lnR>
                      <a:noFill/>
                    </a:lnR>
                    <a:lnT>
                      <a:noFill/>
                    </a:lnT>
                    <a:lnB>
                      <a:noFill/>
                    </a:lnB>
                    <a:noFill/>
                  </a:tcPr>
                </a:tc>
                <a:tc>
                  <a:txBody>
                    <a:bodyPr/>
                    <a:lstStyle/>
                    <a:p>
                      <a:r>
                        <a:rPr lang="en-US" dirty="0"/>
                        <a:t>Action/no action</a:t>
                      </a:r>
                    </a:p>
                  </a:txBody>
                  <a:tcPr anchor="ctr">
                    <a:lnL>
                      <a:noFill/>
                    </a:lnL>
                    <a:lnR>
                      <a:noFill/>
                    </a:lnR>
                    <a:lnT>
                      <a:noFill/>
                    </a:lnT>
                    <a:lnB>
                      <a:noFill/>
                    </a:lnB>
                    <a:noFill/>
                  </a:tcPr>
                </a:tc>
                <a:extLst>
                  <a:ext uri="{0D108BD9-81ED-4DB2-BD59-A6C34878D82A}">
                    <a16:rowId xmlns:a16="http://schemas.microsoft.com/office/drawing/2014/main" val="3628246285"/>
                  </a:ext>
                </a:extLst>
              </a:tr>
            </a:tbl>
          </a:graphicData>
        </a:graphic>
      </p:graphicFrame>
    </p:spTree>
    <p:extLst>
      <p:ext uri="{BB962C8B-B14F-4D97-AF65-F5344CB8AC3E}">
        <p14:creationId xmlns:p14="http://schemas.microsoft.com/office/powerpoint/2010/main" val="1407098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09E8F80-7644-DC8B-8E6A-5F072173E5CD}"/>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079EA39B-AECC-3580-F167-17CB61F2679A}"/>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BFE8A9E0-A405-E498-D66E-16420B86B508}"/>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8C867979-BA93-EB1E-F854-AAEE85B8A98D}"/>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52BB19B2-1FE7-6F9A-EC9B-1BFF6D139E8F}"/>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76B0852A-463B-C15A-F047-AE99154590A8}"/>
              </a:ext>
            </a:extLst>
          </p:cNvPr>
          <p:cNvSpPr txBox="1"/>
          <p:nvPr/>
        </p:nvSpPr>
        <p:spPr>
          <a:xfrm>
            <a:off x="804000" y="3207674"/>
            <a:ext cx="10351680" cy="923330"/>
          </a:xfrm>
          <a:prstGeom prst="rect">
            <a:avLst/>
          </a:prstGeom>
          <a:noFill/>
        </p:spPr>
        <p:txBody>
          <a:bodyPr wrap="square" rtlCol="0">
            <a:spAutoFit/>
          </a:bodyPr>
          <a:lstStyle/>
          <a:p>
            <a:pPr marL="285750" indent="-285750">
              <a:buFont typeface="Arial" panose="020B0604020202020204" pitchFamily="34" charset="0"/>
              <a:buChar char="•"/>
            </a:pPr>
            <a:r>
              <a:rPr lang="en-US" sz="1800" dirty="0"/>
              <a:t>Propose technical and procedural controls</a:t>
            </a:r>
          </a:p>
          <a:p>
            <a:pPr marL="285750" indent="-285750">
              <a:buFont typeface="Arial" panose="020B0604020202020204" pitchFamily="34" charset="0"/>
              <a:buChar char="•"/>
            </a:pPr>
            <a:r>
              <a:rPr lang="en-US" sz="1800" dirty="0"/>
              <a:t>Align with NIST, ISA/IEC 62443, or other frameworks</a:t>
            </a:r>
          </a:p>
          <a:p>
            <a:pPr marL="285750" indent="-285750">
              <a:buFont typeface="Arial" panose="020B0604020202020204" pitchFamily="34" charset="0"/>
              <a:buChar char="•"/>
            </a:pPr>
            <a:r>
              <a:rPr lang="en-US" sz="1800" dirty="0"/>
              <a:t>Prioritize actions based on risk reduction</a:t>
            </a:r>
          </a:p>
        </p:txBody>
      </p:sp>
      <p:sp>
        <p:nvSpPr>
          <p:cNvPr id="4" name="Google Shape;376;p18">
            <a:extLst>
              <a:ext uri="{FF2B5EF4-FFF2-40B4-BE49-F238E27FC236}">
                <a16:creationId xmlns:a16="http://schemas.microsoft.com/office/drawing/2014/main" id="{49B9F656-0426-3E2E-AAA9-E18E5FFFDF1D}"/>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Risk Mitigation </a:t>
            </a:r>
            <a:endParaRPr dirty="0"/>
          </a:p>
        </p:txBody>
      </p:sp>
    </p:spTree>
    <p:extLst>
      <p:ext uri="{BB962C8B-B14F-4D97-AF65-F5344CB8AC3E}">
        <p14:creationId xmlns:p14="http://schemas.microsoft.com/office/powerpoint/2010/main" val="1457678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804000" y="2628000"/>
            <a:ext cx="10584000" cy="1517100"/>
            <a:chOff x="804000" y="2209891"/>
            <a:chExt cx="10584000" cy="1517100"/>
          </a:xfrm>
        </p:grpSpPr>
        <p:sp>
          <p:nvSpPr>
            <p:cNvPr id="171" name="Google Shape;171;p2"/>
            <p:cNvSpPr txBox="1"/>
            <p:nvPr/>
          </p:nvSpPr>
          <p:spPr>
            <a:xfrm>
              <a:off x="804000" y="2785891"/>
              <a:ext cx="10584000" cy="941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000"/>
                </a:spcBef>
                <a:spcAft>
                  <a:spcPts val="0"/>
                </a:spcAft>
                <a:buNone/>
              </a:pPr>
              <a:r>
                <a:rPr lang="en-GB" sz="1600" dirty="0">
                  <a:solidFill>
                    <a:schemeClr val="dk1"/>
                  </a:solidFill>
                </a:rPr>
                <a:t>This program is funded by the National Security Agency National </a:t>
              </a:r>
              <a:r>
                <a:rPr lang="en-GB" sz="1600" dirty="0" err="1">
                  <a:solidFill>
                    <a:schemeClr val="dk1"/>
                  </a:solidFill>
                </a:rPr>
                <a:t>Centers</a:t>
              </a:r>
              <a:r>
                <a:rPr lang="en-GB" sz="1600" dirty="0">
                  <a:solidFill>
                    <a:schemeClr val="dk1"/>
                  </a:solidFill>
                </a:rPr>
                <a:t> of Academic Excellence in Cybersecurity (NCAE-C) Program.</a:t>
              </a:r>
              <a:endParaRPr sz="1200" dirty="0">
                <a:solidFill>
                  <a:srgbClr val="222222"/>
                </a:solidFill>
                <a:highlight>
                  <a:srgbClr val="FFFFFF"/>
                </a:highlight>
              </a:endParaRPr>
            </a:p>
            <a:p>
              <a:pPr marL="0" marR="0" lvl="0" indent="0" algn="l" rtl="0">
                <a:lnSpc>
                  <a:spcPct val="125000"/>
                </a:lnSpc>
                <a:spcBef>
                  <a:spcPts val="1000"/>
                </a:spcBef>
                <a:spcAft>
                  <a:spcPts val="0"/>
                </a:spcAft>
                <a:buClr>
                  <a:schemeClr val="dk1"/>
                </a:buClr>
                <a:buSzPts val="1600"/>
                <a:buFont typeface="Arial"/>
                <a:buNone/>
              </a:pPr>
              <a:r>
                <a:rPr lang="en-GB" sz="1600" b="0" i="0" u="none" strike="noStrike" cap="none" dirty="0">
                  <a:solidFill>
                    <a:schemeClr val="dk1"/>
                  </a:solidFill>
                  <a:latin typeface="Arial"/>
                  <a:ea typeface="Arial"/>
                  <a:cs typeface="Arial"/>
                  <a:sym typeface="Arial"/>
                </a:rPr>
                <a:t>For additional information, please visit www.CyberSkills2Work.org. </a:t>
              </a:r>
              <a:endParaRPr dirty="0"/>
            </a:p>
          </p:txBody>
        </p:sp>
        <p:sp>
          <p:nvSpPr>
            <p:cNvPr id="172" name="Google Shape;172;p2"/>
            <p:cNvSpPr txBox="1"/>
            <p:nvPr/>
          </p:nvSpPr>
          <p:spPr>
            <a:xfrm>
              <a:off x="804000" y="220989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i="0" u="none" strike="noStrike" cap="none">
                  <a:solidFill>
                    <a:srgbClr val="7F7F7F"/>
                  </a:solidFill>
                  <a:latin typeface="Arial"/>
                  <a:ea typeface="Arial"/>
                  <a:cs typeface="Arial"/>
                  <a:sym typeface="Arial"/>
                </a:rPr>
                <a:t>Acknowledgement</a:t>
              </a:r>
              <a:endParaRPr/>
            </a:p>
          </p:txBody>
        </p:sp>
      </p:grpSp>
      <p:sp>
        <p:nvSpPr>
          <p:cNvPr id="173" name="Google Shape;173;p2"/>
          <p:cNvSpPr txBox="1">
            <a:spLocks noGrp="1"/>
          </p:cNvSpPr>
          <p:nvPr>
            <p:ph type="ctrTitle"/>
          </p:nvPr>
        </p:nvSpPr>
        <p:spPr>
          <a:xfrm>
            <a:off x="804000" y="634460"/>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Industrial Control Systems Security</a:t>
            </a:r>
            <a:endParaRPr sz="2000" b="1" dirty="0">
              <a:solidFill>
                <a:srgbClr val="0072CE"/>
              </a:solidFill>
              <a:latin typeface="Arial"/>
              <a:ea typeface="Arial"/>
              <a:cs typeface="Arial"/>
              <a:sym typeface="Arial"/>
            </a:endParaRPr>
          </a:p>
        </p:txBody>
      </p:sp>
      <p:sp>
        <p:nvSpPr>
          <p:cNvPr id="174" name="Google Shape;174;p2"/>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i="0" u="none" strike="noStrike" cap="none">
                <a:solidFill>
                  <a:schemeClr val="lt1"/>
                </a:solidFill>
                <a:latin typeface="Arial"/>
                <a:ea typeface="Arial"/>
                <a:cs typeface="Arial"/>
                <a:sym typeface="Arial"/>
              </a:rPr>
              <a:t>Course Title</a:t>
            </a:r>
            <a:endParaRPr/>
          </a:p>
        </p:txBody>
      </p:sp>
      <p:sp>
        <p:nvSpPr>
          <p:cNvPr id="175" name="Google Shape;175;p2"/>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76" name="Google Shape;176;p2"/>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a:t>
            </a:r>
            <a:r>
              <a:rPr lang="en-GB" sz="1100" b="1">
                <a:solidFill>
                  <a:schemeClr val="lt1"/>
                </a:solidFill>
              </a:rPr>
              <a:t>4</a:t>
            </a:r>
            <a:r>
              <a:rPr lang="en-GB" sz="1100" b="1">
                <a:solidFill>
                  <a:schemeClr val="lt1"/>
                </a:solidFill>
                <a:latin typeface="Arial"/>
                <a:ea typeface="Arial"/>
                <a:cs typeface="Arial"/>
                <a:sym typeface="Arial"/>
              </a:rPr>
              <a:t> CyberSkills2Work - Institution Name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6A349BE-9511-30AB-C64D-3E1B81E88E26}"/>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1E52A8F9-4DE9-AE9D-D618-C0083F582D4E}"/>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972AC95B-DED1-5819-E8A1-7BC54CFD72E5}"/>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20E61070-4E18-C14F-8AC6-C8F5724C6E30}"/>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28886EA9-CA42-FE46-E68E-B96E67940FFB}"/>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3C2A647E-DA6F-2574-CD26-11F4F6DD88C5}"/>
              </a:ext>
            </a:extLst>
          </p:cNvPr>
          <p:cNvSpPr txBox="1"/>
          <p:nvPr/>
        </p:nvSpPr>
        <p:spPr>
          <a:xfrm>
            <a:off x="920160" y="3314898"/>
            <a:ext cx="1035168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Threat modeling helps visualize how cyberattacks unfold in ICS environments</a:t>
            </a:r>
          </a:p>
          <a:p>
            <a:pPr marL="285750" indent="-285750">
              <a:buFont typeface="Arial" panose="020B0604020202020204" pitchFamily="34" charset="0"/>
              <a:buChar char="•"/>
            </a:pPr>
            <a:r>
              <a:rPr lang="en-US" sz="1800" dirty="0"/>
              <a:t>Goes beyond vulnerability scans—focuses on attacker behaviors, paths, and outcomes</a:t>
            </a:r>
          </a:p>
          <a:p>
            <a:pPr marL="285750" indent="-285750">
              <a:buFont typeface="Arial" panose="020B0604020202020204" pitchFamily="34" charset="0"/>
              <a:buChar char="•"/>
            </a:pPr>
            <a:r>
              <a:rPr lang="en-US" sz="1800" dirty="0"/>
              <a:t>Goal: anticipate, prioritize, and mitigate specific cyber-physical threats</a:t>
            </a:r>
          </a:p>
          <a:p>
            <a:pPr marL="285750" indent="-285750">
              <a:buFont typeface="Arial" panose="020B0604020202020204" pitchFamily="34" charset="0"/>
              <a:buChar char="•"/>
            </a:pPr>
            <a:r>
              <a:rPr lang="en-US" sz="1800" dirty="0"/>
              <a:t>Emphasizes understanding of impact, not just likelihood</a:t>
            </a:r>
          </a:p>
          <a:p>
            <a:pPr marL="285750" indent="-285750">
              <a:buFont typeface="Arial" panose="020B0604020202020204" pitchFamily="34" charset="0"/>
              <a:buChar char="•"/>
            </a:pPr>
            <a:r>
              <a:rPr lang="en-US" sz="1800" dirty="0"/>
              <a:t>Techniques include attack graphs, Petri nets, expert models, and adversarial games</a:t>
            </a:r>
          </a:p>
        </p:txBody>
      </p:sp>
      <p:sp>
        <p:nvSpPr>
          <p:cNvPr id="4" name="Google Shape;376;p18">
            <a:extLst>
              <a:ext uri="{FF2B5EF4-FFF2-40B4-BE49-F238E27FC236}">
                <a16:creationId xmlns:a16="http://schemas.microsoft.com/office/drawing/2014/main" id="{9C2616F2-3884-5991-71BC-76DA1356169D}"/>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Introduction to Threat Modeling for Risk Assessments</a:t>
            </a:r>
            <a:endParaRPr dirty="0"/>
          </a:p>
        </p:txBody>
      </p:sp>
    </p:spTree>
    <p:extLst>
      <p:ext uri="{BB962C8B-B14F-4D97-AF65-F5344CB8AC3E}">
        <p14:creationId xmlns:p14="http://schemas.microsoft.com/office/powerpoint/2010/main" val="4255424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9A51D049-3806-5F66-BBAB-46218A46891C}"/>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6B6C7B43-5003-F537-043F-0B3ED35C310A}"/>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C3A3CF51-5ACA-8906-571D-69D5906C6F8A}"/>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EAFCF19A-090F-D4D1-402A-5C095B22962B}"/>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8A4BD3C-E582-2E8B-0265-BCD93466B192}"/>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8DDF2900-ADF9-A5BE-EEDB-9D41B718224C}"/>
              </a:ext>
            </a:extLst>
          </p:cNvPr>
          <p:cNvSpPr txBox="1"/>
          <p:nvPr/>
        </p:nvSpPr>
        <p:spPr>
          <a:xfrm>
            <a:off x="920160" y="3314898"/>
            <a:ext cx="1035168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Built using SME (Subject Matter Expert) input and documentation</a:t>
            </a:r>
          </a:p>
          <a:p>
            <a:pPr marL="285750" indent="-285750">
              <a:buFont typeface="Arial" panose="020B0604020202020204" pitchFamily="34" charset="0"/>
              <a:buChar char="•"/>
            </a:pPr>
            <a:r>
              <a:rPr lang="en-US" sz="1800" dirty="0"/>
              <a:t>Maps network resources, data flows, vulnerabilities, and mission relevance</a:t>
            </a:r>
          </a:p>
          <a:p>
            <a:pPr marL="285750" indent="-285750">
              <a:buFont typeface="Arial" panose="020B0604020202020204" pitchFamily="34" charset="0"/>
              <a:buChar char="•"/>
            </a:pPr>
            <a:r>
              <a:rPr lang="en-US" sz="1800" dirty="0"/>
              <a:t>Semi-quantitative estimates: likelihood × consequence</a:t>
            </a:r>
          </a:p>
          <a:p>
            <a:pPr marL="285750" indent="-285750">
              <a:buFont typeface="Arial" panose="020B0604020202020204" pitchFamily="34" charset="0"/>
              <a:buChar char="•"/>
            </a:pPr>
            <a:r>
              <a:rPr lang="en-US" sz="1800" dirty="0"/>
              <a:t>Suitable for legacy networks with limited telemetry</a:t>
            </a:r>
          </a:p>
          <a:p>
            <a:pPr marL="285750" indent="-285750">
              <a:buFont typeface="Arial" panose="020B0604020202020204" pitchFamily="34" charset="0"/>
              <a:buChar char="•"/>
            </a:pPr>
            <a:r>
              <a:rPr lang="en-US" sz="1800" dirty="0"/>
              <a:t>Used to prioritize risk mitigation investments</a:t>
            </a:r>
          </a:p>
        </p:txBody>
      </p:sp>
      <p:sp>
        <p:nvSpPr>
          <p:cNvPr id="4" name="Google Shape;376;p18">
            <a:extLst>
              <a:ext uri="{FF2B5EF4-FFF2-40B4-BE49-F238E27FC236}">
                <a16:creationId xmlns:a16="http://schemas.microsoft.com/office/drawing/2014/main" id="{76C83E01-5E76-2899-8379-44224287AA93}"/>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Expert-Elicited Risk Models</a:t>
            </a:r>
            <a:endParaRPr dirty="0"/>
          </a:p>
        </p:txBody>
      </p:sp>
    </p:spTree>
    <p:extLst>
      <p:ext uri="{BB962C8B-B14F-4D97-AF65-F5344CB8AC3E}">
        <p14:creationId xmlns:p14="http://schemas.microsoft.com/office/powerpoint/2010/main" val="331182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807D70A3-51A1-E904-FDEC-4CE970BD6110}"/>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D5C341E8-589F-C455-1AA0-20BB5F967CED}"/>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5C49FB48-5A83-7941-5A5A-6EE4A3FD2B96}"/>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DFDAE621-6866-5D64-6316-9390376BDFCD}"/>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67D0DACF-518D-FB2C-C924-742A3A7FD2D0}"/>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4AFF4C72-7B19-A3B9-3598-F8B1B7AE9318}"/>
              </a:ext>
            </a:extLst>
          </p:cNvPr>
          <p:cNvSpPr txBox="1"/>
          <p:nvPr/>
        </p:nvSpPr>
        <p:spPr>
          <a:xfrm>
            <a:off x="920160" y="3314898"/>
            <a:ext cx="10351680" cy="1477328"/>
          </a:xfrm>
          <a:prstGeom prst="rect">
            <a:avLst/>
          </a:prstGeom>
          <a:noFill/>
        </p:spPr>
        <p:txBody>
          <a:bodyPr wrap="square" rtlCol="0">
            <a:spAutoFit/>
          </a:bodyPr>
          <a:lstStyle/>
          <a:p>
            <a:pPr marL="285750" indent="-285750">
              <a:buFont typeface="Arial" panose="020B0604020202020204" pitchFamily="34" charset="0"/>
              <a:buChar char="•"/>
            </a:pPr>
            <a:r>
              <a:rPr lang="en-US" sz="1800" b="1" dirty="0"/>
              <a:t>Attack graphs</a:t>
            </a:r>
            <a:r>
              <a:rPr lang="en-US" sz="1800" dirty="0"/>
              <a:t> visualize multiple attack paths across a system</a:t>
            </a:r>
          </a:p>
          <a:p>
            <a:pPr marL="285750" indent="-285750">
              <a:buFont typeface="Arial" panose="020B0604020202020204" pitchFamily="34" charset="0"/>
              <a:buChar char="•"/>
            </a:pPr>
            <a:r>
              <a:rPr lang="en-US" sz="1800" dirty="0"/>
              <a:t>Nodes = system states; Edges = attacker transitions</a:t>
            </a:r>
          </a:p>
          <a:p>
            <a:pPr marL="285750" indent="-285750">
              <a:buFont typeface="Arial" panose="020B0604020202020204" pitchFamily="34" charset="0"/>
              <a:buChar char="•"/>
            </a:pPr>
            <a:r>
              <a:rPr lang="en-US" sz="1800" dirty="0"/>
              <a:t>Identify chokepoints, privilege escalations, pivot opportunities</a:t>
            </a:r>
          </a:p>
          <a:p>
            <a:pPr marL="285750" indent="-285750">
              <a:buFont typeface="Arial" panose="020B0604020202020204" pitchFamily="34" charset="0"/>
              <a:buChar char="•"/>
            </a:pPr>
            <a:r>
              <a:rPr lang="en-US" sz="1800" b="1" dirty="0"/>
              <a:t>Adversarial games</a:t>
            </a:r>
            <a:r>
              <a:rPr lang="en-US" sz="1800" dirty="0"/>
              <a:t> simulate attacker-defender strategies</a:t>
            </a:r>
          </a:p>
          <a:p>
            <a:pPr marL="285750" indent="-285750">
              <a:buFont typeface="Arial" panose="020B0604020202020204" pitchFamily="34" charset="0"/>
              <a:buChar char="•"/>
            </a:pPr>
            <a:r>
              <a:rPr lang="en-US" sz="1800" dirty="0"/>
              <a:t>Useful for designing proactive defenses and adaptive policies</a:t>
            </a:r>
          </a:p>
        </p:txBody>
      </p:sp>
      <p:sp>
        <p:nvSpPr>
          <p:cNvPr id="4" name="Google Shape;376;p18">
            <a:extLst>
              <a:ext uri="{FF2B5EF4-FFF2-40B4-BE49-F238E27FC236}">
                <a16:creationId xmlns:a16="http://schemas.microsoft.com/office/drawing/2014/main" id="{772DE571-953D-D5EB-DC6C-532A10ECC32B}"/>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Attack Graphs and Game-Based Modeling</a:t>
            </a:r>
            <a:endParaRPr dirty="0"/>
          </a:p>
        </p:txBody>
      </p:sp>
    </p:spTree>
    <p:extLst>
      <p:ext uri="{BB962C8B-B14F-4D97-AF65-F5344CB8AC3E}">
        <p14:creationId xmlns:p14="http://schemas.microsoft.com/office/powerpoint/2010/main" val="10191331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A1B24F6C-04FD-E182-C1F6-206644BA62E4}"/>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BDFD0A3E-CF85-5816-752B-E58E853BDE07}"/>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32B1B36-E002-1E12-72F7-BF638E3C6BA5}"/>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457FAC86-3817-84FD-27A6-FB19CD742D4F}"/>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D456D3A-6B21-9285-C312-741D866BA456}"/>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2054" name="Picture 6" descr="Bayesian Attack Graph (BAG) modelling example: An industrial control... |  Download Scientific Diagram">
            <a:extLst>
              <a:ext uri="{FF2B5EF4-FFF2-40B4-BE49-F238E27FC236}">
                <a16:creationId xmlns:a16="http://schemas.microsoft.com/office/drawing/2014/main" id="{17589D38-8F75-2F48-8C63-D0D8B45CC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797" y="635000"/>
            <a:ext cx="10795000" cy="558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866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D23C965F-B36F-320B-59D9-51617F671B24}"/>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0D8BC4A8-51F7-71B4-7729-AAA8CF3505BA}"/>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812A1F93-87C2-F730-C4FB-197C9800A0E4}"/>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B15A44BC-E458-6ACB-22BA-5DCF40316313}"/>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1516CCBB-A463-D7FC-F747-71322A2E07DE}"/>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7737584E-C10D-1EE1-AF5C-B746C96AD235}"/>
              </a:ext>
            </a:extLst>
          </p:cNvPr>
          <p:cNvSpPr txBox="1"/>
          <p:nvPr/>
        </p:nvSpPr>
        <p:spPr>
          <a:xfrm>
            <a:off x="920160" y="3314898"/>
            <a:ext cx="10351680"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t>Petri nets model system behavior using transitions and states</a:t>
            </a:r>
          </a:p>
          <a:p>
            <a:pPr marL="285750" indent="-285750">
              <a:buFont typeface="Arial" panose="020B0604020202020204" pitchFamily="34" charset="0"/>
              <a:buChar char="•"/>
            </a:pPr>
            <a:r>
              <a:rPr lang="en-US" sz="1800" dirty="0"/>
              <a:t>Can capture both cyber events and physical process changes</a:t>
            </a:r>
          </a:p>
          <a:p>
            <a:pPr marL="285750" indent="-285750">
              <a:buFont typeface="Arial" panose="020B0604020202020204" pitchFamily="34" charset="0"/>
              <a:buChar char="•"/>
            </a:pPr>
            <a:r>
              <a:rPr lang="en-US" sz="1800" dirty="0"/>
              <a:t>Supports quantitative reachability and impact analysis</a:t>
            </a:r>
          </a:p>
          <a:p>
            <a:pPr marL="285750" indent="-285750">
              <a:buFont typeface="Arial" panose="020B0604020202020204" pitchFamily="34" charset="0"/>
              <a:buChar char="•"/>
            </a:pPr>
            <a:r>
              <a:rPr lang="en-US" sz="1800" dirty="0"/>
              <a:t>Effective for modeling complex multi-stage attacks (e.g., Stuxnet)</a:t>
            </a:r>
          </a:p>
          <a:p>
            <a:pPr marL="285750" indent="-285750">
              <a:buFont typeface="Arial" panose="020B0604020202020204" pitchFamily="34" charset="0"/>
              <a:buChar char="•"/>
            </a:pPr>
            <a:r>
              <a:rPr lang="en-US" sz="1800" dirty="0"/>
              <a:t>Used for scenario-based planning and mitigation backtracking</a:t>
            </a:r>
          </a:p>
        </p:txBody>
      </p:sp>
      <p:sp>
        <p:nvSpPr>
          <p:cNvPr id="4" name="Google Shape;376;p18">
            <a:extLst>
              <a:ext uri="{FF2B5EF4-FFF2-40B4-BE49-F238E27FC236}">
                <a16:creationId xmlns:a16="http://schemas.microsoft.com/office/drawing/2014/main" id="{D91CE9E2-B00E-CF11-4A2D-F19CDED1FA82}"/>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Petri-Net Threat Models</a:t>
            </a:r>
            <a:endParaRPr dirty="0"/>
          </a:p>
        </p:txBody>
      </p:sp>
    </p:spTree>
    <p:extLst>
      <p:ext uri="{BB962C8B-B14F-4D97-AF65-F5344CB8AC3E}">
        <p14:creationId xmlns:p14="http://schemas.microsoft.com/office/powerpoint/2010/main" val="2172837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96C1CB9F-59DD-E1A9-79F2-215717B911CD}"/>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7029F612-9D3F-3D07-E201-15125E159E94}"/>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DDA9ACBE-4667-2AF4-0119-05898E423B5C}"/>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0A60CBC1-2677-95FE-C9F6-F6D34CEBC2F9}"/>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8C07595-0FEC-7B6D-10F7-8CD820327143}"/>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4D1F2F2D-DAB7-1921-F2DD-C8AFDA8F07AC}"/>
              </a:ext>
            </a:extLst>
          </p:cNvPr>
          <p:cNvSpPr txBox="1"/>
          <p:nvPr/>
        </p:nvSpPr>
        <p:spPr>
          <a:xfrm>
            <a:off x="920160" y="3314898"/>
            <a:ext cx="10351680" cy="1415772"/>
          </a:xfrm>
          <a:prstGeom prst="rect">
            <a:avLst/>
          </a:prstGeom>
          <a:noFill/>
        </p:spPr>
        <p:txBody>
          <a:bodyPr wrap="square" rtlCol="0">
            <a:spAutoFit/>
          </a:bodyPr>
          <a:lstStyle/>
          <a:p>
            <a:pPr marL="285750" indent="-285750">
              <a:buFont typeface="Arial" panose="020B0604020202020204" pitchFamily="34" charset="0"/>
              <a:buChar char="•"/>
            </a:pPr>
            <a:r>
              <a:rPr lang="en-US" dirty="0"/>
              <a:t>A hypothetical manufacturing factory with multiple interconnected stations controlled by an ICS</a:t>
            </a:r>
          </a:p>
          <a:p>
            <a:pPr marL="285750" indent="-285750">
              <a:buFont typeface="Arial" panose="020B0604020202020204" pitchFamily="34" charset="0"/>
              <a:buChar char="•"/>
            </a:pPr>
            <a:r>
              <a:rPr lang="en-US" sz="1800" dirty="0"/>
              <a:t>Petri-Net Elements (represent states)</a:t>
            </a:r>
          </a:p>
          <a:p>
            <a:pPr marL="285750" indent="-285750">
              <a:buFont typeface="Arial" panose="020B0604020202020204" pitchFamily="34" charset="0"/>
              <a:buChar char="•"/>
            </a:pPr>
            <a:r>
              <a:rPr lang="en-US" sz="1800" dirty="0"/>
              <a:t>Attack Modeling (introduces transitions representing attacker actions)</a:t>
            </a:r>
          </a:p>
          <a:p>
            <a:pPr marL="285750" indent="-285750">
              <a:buFont typeface="Arial" panose="020B0604020202020204" pitchFamily="34" charset="0"/>
              <a:buChar char="•"/>
            </a:pPr>
            <a:r>
              <a:rPr lang="en-US" sz="1800" dirty="0"/>
              <a:t>Resilience Analysis (introduces transitions representing cyber responses)</a:t>
            </a:r>
          </a:p>
          <a:p>
            <a:pPr marL="285750" indent="-285750">
              <a:buFont typeface="Arial" panose="020B0604020202020204" pitchFamily="34" charset="0"/>
              <a:buChar char="•"/>
            </a:pPr>
            <a:r>
              <a:rPr lang="en-US" sz="1800" dirty="0"/>
              <a:t>Example Flow (Simplified)</a:t>
            </a:r>
          </a:p>
        </p:txBody>
      </p:sp>
      <p:sp>
        <p:nvSpPr>
          <p:cNvPr id="4" name="Google Shape;376;p18">
            <a:extLst>
              <a:ext uri="{FF2B5EF4-FFF2-40B4-BE49-F238E27FC236}">
                <a16:creationId xmlns:a16="http://schemas.microsoft.com/office/drawing/2014/main" id="{AAE692FC-7408-ED20-DC57-26A1FF717856}"/>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Petri-Net Scenario</a:t>
            </a:r>
            <a:endParaRPr dirty="0"/>
          </a:p>
        </p:txBody>
      </p:sp>
    </p:spTree>
    <p:extLst>
      <p:ext uri="{BB962C8B-B14F-4D97-AF65-F5344CB8AC3E}">
        <p14:creationId xmlns:p14="http://schemas.microsoft.com/office/powerpoint/2010/main" val="901923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1E01A26E-AEAF-04FE-EA54-1F1C23394580}"/>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5203813E-BE3A-72D4-305E-5ECDB826B772}"/>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709DE8F6-4570-944C-B5E1-B48EF13B119A}"/>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8BC2C980-C3A8-58FC-92AB-1633C2DFA72B}"/>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567076D9-CB02-44EB-2132-4C0F999560DD}"/>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40A66B0A-ECE1-5A81-8BE7-9649BBD1DCBC}"/>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Petri-Net Example</a:t>
            </a:r>
            <a:endParaRPr dirty="0"/>
          </a:p>
        </p:txBody>
      </p:sp>
      <p:pic>
        <p:nvPicPr>
          <p:cNvPr id="3074" name="Picture 2" descr="Entropy 16 06602f2 1024">
            <a:extLst>
              <a:ext uri="{FF2B5EF4-FFF2-40B4-BE49-F238E27FC236}">
                <a16:creationId xmlns:a16="http://schemas.microsoft.com/office/drawing/2014/main" id="{52597B3D-AE3A-A110-88F7-F93668728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718" y="163400"/>
            <a:ext cx="12036282" cy="6032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210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EAC79F1-6F5A-2E00-3124-94A52682B082}"/>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035923B5-1DFF-A4E0-6013-D8BA9256F214}"/>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1D35895B-8F63-F130-08D0-5FD9F78419EE}"/>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A08D0F5A-07FA-3EF3-ED2F-D4258ACB0A61}"/>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3AF49281-2A7A-EC98-756E-C0A85BE859BC}"/>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BDF24BBE-E19C-4859-F6A3-45143EB49BE6}"/>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ICS Risk Assessment Reports</a:t>
            </a:r>
            <a:endParaRPr dirty="0"/>
          </a:p>
        </p:txBody>
      </p:sp>
      <p:sp>
        <p:nvSpPr>
          <p:cNvPr id="2" name="TextBox 1">
            <a:extLst>
              <a:ext uri="{FF2B5EF4-FFF2-40B4-BE49-F238E27FC236}">
                <a16:creationId xmlns:a16="http://schemas.microsoft.com/office/drawing/2014/main" id="{C0076061-F5EA-64B9-5629-8301D20FEC27}"/>
              </a:ext>
            </a:extLst>
          </p:cNvPr>
          <p:cNvSpPr txBox="1"/>
          <p:nvPr/>
        </p:nvSpPr>
        <p:spPr>
          <a:xfrm>
            <a:off x="804000" y="3207674"/>
            <a:ext cx="10584000" cy="1600438"/>
          </a:xfrm>
          <a:prstGeom prst="rect">
            <a:avLst/>
          </a:prstGeom>
          <a:noFill/>
        </p:spPr>
        <p:txBody>
          <a:bodyPr wrap="square" rtlCol="0">
            <a:spAutoFit/>
          </a:bodyPr>
          <a:lstStyle/>
          <a:p>
            <a:pPr marL="285750" indent="-285750">
              <a:buFont typeface="Arial" panose="020B0604020202020204" pitchFamily="34" charset="0"/>
              <a:buChar char="•"/>
            </a:pPr>
            <a:r>
              <a:rPr lang="en-US" dirty="0"/>
              <a:t>Understanding the organization and its assets:</a:t>
            </a:r>
          </a:p>
          <a:p>
            <a:pPr marL="285750" indent="-285750">
              <a:buFont typeface="Arial" panose="020B0604020202020204" pitchFamily="34" charset="0"/>
              <a:buChar char="•"/>
            </a:pPr>
            <a:r>
              <a:rPr lang="en-US" dirty="0"/>
              <a:t>Identifying risks and vulnerabilities:</a:t>
            </a:r>
          </a:p>
          <a:p>
            <a:pPr marL="285750" indent="-285750">
              <a:buFont typeface="Arial" panose="020B0604020202020204" pitchFamily="34" charset="0"/>
              <a:buChar char="•"/>
            </a:pPr>
            <a:r>
              <a:rPr lang="en-US" dirty="0"/>
              <a:t>Establishing the probability of risks and frequency of events:</a:t>
            </a:r>
          </a:p>
          <a:p>
            <a:pPr marL="285750" indent="-285750">
              <a:buFont typeface="Arial" panose="020B0604020202020204" pitchFamily="34" charset="0"/>
              <a:buChar char="•"/>
            </a:pPr>
            <a:r>
              <a:rPr lang="en-US" dirty="0"/>
              <a:t>Determining impacts:</a:t>
            </a:r>
          </a:p>
          <a:p>
            <a:pPr marL="285750" indent="-285750">
              <a:buFont typeface="Arial" panose="020B0604020202020204" pitchFamily="34" charset="0"/>
              <a:buChar char="•"/>
            </a:pPr>
            <a:r>
              <a:rPr lang="en-US" dirty="0"/>
              <a:t>Developing mitigation strategies:</a:t>
            </a:r>
          </a:p>
          <a:p>
            <a:pPr marL="285750" indent="-285750">
              <a:buFont typeface="Arial" panose="020B0604020202020204" pitchFamily="34" charset="0"/>
              <a:buChar char="•"/>
            </a:pPr>
            <a:r>
              <a:rPr lang="en-US" dirty="0"/>
              <a:t>Considering options</a:t>
            </a:r>
          </a:p>
          <a:p>
            <a:pPr marL="285750" indent="-285750">
              <a:buFont typeface="Arial" panose="020B0604020202020204" pitchFamily="34" charset="0"/>
              <a:buChar char="•"/>
            </a:pPr>
            <a:r>
              <a:rPr lang="en-US" dirty="0"/>
              <a:t>Performing a cost-benefit analysis:</a:t>
            </a:r>
          </a:p>
        </p:txBody>
      </p:sp>
    </p:spTree>
    <p:extLst>
      <p:ext uri="{BB962C8B-B14F-4D97-AF65-F5344CB8AC3E}">
        <p14:creationId xmlns:p14="http://schemas.microsoft.com/office/powerpoint/2010/main" val="2645601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920B033-A396-535D-D142-2DE74BD9598C}"/>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F136FE8D-CCAE-F9D4-53D1-ADB2337FBDFF}"/>
              </a:ext>
            </a:extLst>
          </p:cNvPr>
          <p:cNvSpPr txBox="1">
            <a:spLocks noGrp="1"/>
          </p:cNvSpPr>
          <p:nvPr>
            <p:ph type="ctrTitle"/>
          </p:nvPr>
        </p:nvSpPr>
        <p:spPr>
          <a:xfrm>
            <a:off x="804000" y="1655397"/>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ICS Risk Assessment</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9183B48-441E-4AF9-A6B4-D7ED5AA4FA7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2A4D0A35-9A76-5886-FEBE-6E9E82FE11F7}"/>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4AD57A6-E065-561C-C944-C7C296CE0BA8}"/>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58694FF7-0507-805C-6A7E-F0C8977BF169}"/>
              </a:ext>
            </a:extLst>
          </p:cNvPr>
          <p:cNvSpPr txBox="1"/>
          <p:nvPr/>
        </p:nvSpPr>
        <p:spPr>
          <a:xfrm>
            <a:off x="804000" y="2993203"/>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Lab and CISA Certs</a:t>
            </a:r>
            <a:endParaRPr dirty="0"/>
          </a:p>
        </p:txBody>
      </p:sp>
      <p:sp>
        <p:nvSpPr>
          <p:cNvPr id="2" name="Google Shape;382;p18">
            <a:extLst>
              <a:ext uri="{FF2B5EF4-FFF2-40B4-BE49-F238E27FC236}">
                <a16:creationId xmlns:a16="http://schemas.microsoft.com/office/drawing/2014/main" id="{480778AD-7AC5-7537-A54F-A7721C001D8B}"/>
              </a:ext>
            </a:extLst>
          </p:cNvPr>
          <p:cNvSpPr txBox="1"/>
          <p:nvPr/>
        </p:nvSpPr>
        <p:spPr>
          <a:xfrm>
            <a:off x="804000" y="3845801"/>
            <a:ext cx="5091975" cy="923330"/>
          </a:xfrm>
          <a:prstGeom prst="rect">
            <a:avLst/>
          </a:prstGeom>
          <a:noFill/>
          <a:ln>
            <a:noFill/>
          </a:ln>
        </p:spPr>
        <p:txBody>
          <a:bodyPr spcFirstLastPara="1" wrap="square" lIns="0" tIns="0" rIns="0" bIns="0" anchor="t" anchorCtr="0">
            <a:spAutoFit/>
          </a:bodyPr>
          <a:lstStyle/>
          <a:p>
            <a:pPr marL="285750" marR="0" lvl="0" indent="-285750" algn="l" rtl="0">
              <a:lnSpc>
                <a:spcPct val="125000"/>
              </a:lnSpc>
              <a:spcBef>
                <a:spcPts val="0"/>
              </a:spcBef>
              <a:spcAft>
                <a:spcPts val="0"/>
              </a:spcAft>
              <a:buClr>
                <a:srgbClr val="7F7F7F"/>
              </a:buClr>
              <a:buSzPts val="1800"/>
              <a:buFont typeface="Arial"/>
              <a:buChar char="•"/>
            </a:pPr>
            <a:r>
              <a:rPr lang="en-GB" sz="1800" b="1" dirty="0">
                <a:solidFill>
                  <a:srgbClr val="7F7F7F"/>
                </a:solidFill>
                <a:latin typeface="Arial"/>
                <a:ea typeface="Arial"/>
                <a:cs typeface="Arial"/>
                <a:sym typeface="Arial"/>
              </a:rPr>
              <a:t>Lab 6</a:t>
            </a:r>
            <a:r>
              <a:rPr lang="en-GB" sz="1800" b="1" dirty="0">
                <a:solidFill>
                  <a:srgbClr val="7F7F7F"/>
                </a:solidFill>
              </a:rPr>
              <a:t> – Risk Assessment Handout </a:t>
            </a:r>
          </a:p>
          <a:p>
            <a:pPr marL="285750" marR="0" lvl="0" indent="-285750" algn="l" rtl="0">
              <a:lnSpc>
                <a:spcPct val="125000"/>
              </a:lnSpc>
              <a:spcBef>
                <a:spcPts val="0"/>
              </a:spcBef>
              <a:spcAft>
                <a:spcPts val="0"/>
              </a:spcAft>
              <a:buClr>
                <a:srgbClr val="7F7F7F"/>
              </a:buClr>
              <a:buSzPts val="1800"/>
              <a:buFont typeface="Arial"/>
              <a:buChar char="•"/>
            </a:pPr>
            <a:r>
              <a:rPr lang="en-GB" sz="1600" b="1" i="1" dirty="0">
                <a:solidFill>
                  <a:schemeClr val="accent5"/>
                </a:solidFill>
              </a:rPr>
              <a:t>Link Provided By Instructor</a:t>
            </a:r>
            <a:endParaRPr lang="en-GB" sz="1600" b="1" i="1" dirty="0">
              <a:solidFill>
                <a:schemeClr val="accent5"/>
              </a:solidFill>
              <a:latin typeface="Arial"/>
              <a:ea typeface="Arial"/>
              <a:cs typeface="Arial"/>
              <a:sym typeface="Arial"/>
            </a:endParaRPr>
          </a:p>
          <a:p>
            <a:pPr marL="285750" marR="0" lvl="0" indent="-285750" algn="l" rtl="0">
              <a:lnSpc>
                <a:spcPct val="125000"/>
              </a:lnSpc>
              <a:spcBef>
                <a:spcPts val="0"/>
              </a:spcBef>
              <a:spcAft>
                <a:spcPts val="0"/>
              </a:spcAft>
              <a:buClr>
                <a:srgbClr val="7F7F7F"/>
              </a:buClr>
              <a:buSzPts val="1800"/>
              <a:buFont typeface="Arial"/>
              <a:buChar char="•"/>
            </a:pPr>
            <a:endParaRPr dirty="0"/>
          </a:p>
        </p:txBody>
      </p:sp>
      <p:sp>
        <p:nvSpPr>
          <p:cNvPr id="7" name="Google Shape;383;p18">
            <a:extLst>
              <a:ext uri="{FF2B5EF4-FFF2-40B4-BE49-F238E27FC236}">
                <a16:creationId xmlns:a16="http://schemas.microsoft.com/office/drawing/2014/main" id="{446D3C8B-7AD9-6069-A0A0-829F6612BEDB}"/>
              </a:ext>
            </a:extLst>
          </p:cNvPr>
          <p:cNvSpPr txBox="1"/>
          <p:nvPr/>
        </p:nvSpPr>
        <p:spPr>
          <a:xfrm>
            <a:off x="6296027" y="3845801"/>
            <a:ext cx="5091975" cy="1154162"/>
          </a:xfrm>
          <a:prstGeom prst="rect">
            <a:avLst/>
          </a:prstGeom>
          <a:noFill/>
          <a:ln>
            <a:noFill/>
          </a:ln>
        </p:spPr>
        <p:txBody>
          <a:bodyPr spcFirstLastPara="1" wrap="square" lIns="0" tIns="0" rIns="0" bIns="0" anchor="t" anchorCtr="0">
            <a:spAutoFit/>
          </a:bodyPr>
          <a:lstStyle/>
          <a:p>
            <a:pPr marL="285750" marR="0" lvl="0" indent="-285750" algn="l" rtl="0">
              <a:lnSpc>
                <a:spcPct val="125000"/>
              </a:lnSpc>
              <a:spcBef>
                <a:spcPts val="0"/>
              </a:spcBef>
              <a:spcAft>
                <a:spcPts val="0"/>
              </a:spcAft>
              <a:buClr>
                <a:srgbClr val="7F7F7F"/>
              </a:buClr>
              <a:buSzPts val="1800"/>
              <a:buFont typeface="Arial"/>
              <a:buChar char="•"/>
            </a:pPr>
            <a:r>
              <a:rPr lang="en-GB" sz="1800" b="1" dirty="0">
                <a:solidFill>
                  <a:srgbClr val="7F7F7F"/>
                </a:solidFill>
                <a:latin typeface="Arial"/>
                <a:ea typeface="Arial"/>
                <a:cs typeface="Arial"/>
                <a:sym typeface="Arial"/>
              </a:rPr>
              <a:t>CISA ICS Cert (210W-5)</a:t>
            </a:r>
          </a:p>
          <a:p>
            <a:pPr marL="285750" marR="0" lvl="0" indent="-285750" algn="l" rtl="0">
              <a:lnSpc>
                <a:spcPct val="125000"/>
              </a:lnSpc>
              <a:spcBef>
                <a:spcPts val="0"/>
              </a:spcBef>
              <a:spcAft>
                <a:spcPts val="0"/>
              </a:spcAft>
              <a:buClr>
                <a:srgbClr val="7F7F7F"/>
              </a:buClr>
              <a:buSzPts val="1800"/>
              <a:buFont typeface="Arial"/>
              <a:buChar char="•"/>
            </a:pPr>
            <a:r>
              <a:rPr lang="en-GB" b="1" dirty="0">
                <a:hlinkClick r:id="rId3"/>
              </a:rPr>
              <a:t>https://www.cisa.gov/resources-tools/programs/ics-training-available-through-cisa</a:t>
            </a:r>
            <a:endParaRPr lang="en-GB" sz="1800" b="1" dirty="0">
              <a:solidFill>
                <a:srgbClr val="7F7F7F"/>
              </a:solidFill>
            </a:endParaRPr>
          </a:p>
          <a:p>
            <a:pPr marL="285750" marR="0" lvl="0" indent="-285750" algn="l" rtl="0">
              <a:lnSpc>
                <a:spcPct val="125000"/>
              </a:lnSpc>
              <a:spcBef>
                <a:spcPts val="0"/>
              </a:spcBef>
              <a:spcAft>
                <a:spcPts val="0"/>
              </a:spcAft>
              <a:buClr>
                <a:srgbClr val="7F7F7F"/>
              </a:buClr>
              <a:buSzPts val="1800"/>
              <a:buFont typeface="Arial"/>
              <a:buChar char="•"/>
            </a:pPr>
            <a:endParaRPr lang="en-GB" dirty="0"/>
          </a:p>
        </p:txBody>
      </p:sp>
    </p:spTree>
    <p:extLst>
      <p:ext uri="{BB962C8B-B14F-4D97-AF65-F5344CB8AC3E}">
        <p14:creationId xmlns:p14="http://schemas.microsoft.com/office/powerpoint/2010/main" val="227482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07DA99F7-C557-1264-C434-6292535C5E7E}"/>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9B73AC7-B2F5-1181-90DD-9CAD060A23B4}"/>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525D5AF6-60A3-3555-A8BE-F2136047EECC}"/>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B8B3847-FF25-18B7-08E1-C7B06165E8D3}"/>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4B60709-5A3D-C62C-3371-841EA3E0B267}"/>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DF9481D5-B80C-E118-1D4E-68456F71E174}"/>
              </a:ext>
            </a:extLst>
          </p:cNvPr>
          <p:cNvSpPr txBox="1"/>
          <p:nvPr/>
        </p:nvSpPr>
        <p:spPr>
          <a:xfrm>
            <a:off x="804000" y="3207674"/>
            <a:ext cx="10351680" cy="2862322"/>
          </a:xfrm>
          <a:prstGeom prst="rect">
            <a:avLst/>
          </a:prstGeom>
          <a:noFill/>
        </p:spPr>
        <p:txBody>
          <a:bodyPr wrap="square" rtlCol="0">
            <a:spAutoFit/>
          </a:bodyPr>
          <a:lstStyle/>
          <a:p>
            <a:pPr marL="285750" indent="-285750">
              <a:buFont typeface="Arial" panose="020B0604020202020204" pitchFamily="34" charset="0"/>
              <a:buChar char="•"/>
            </a:pPr>
            <a:r>
              <a:rPr lang="en-US" sz="1800" dirty="0"/>
              <a:t>How ICS risks differ from traditional IT</a:t>
            </a:r>
          </a:p>
          <a:p>
            <a:pPr marL="285750" indent="-285750">
              <a:buFont typeface="Arial" panose="020B0604020202020204" pitchFamily="34" charset="0"/>
              <a:buChar char="•"/>
            </a:pPr>
            <a:r>
              <a:rPr lang="en-US" sz="1800" dirty="0"/>
              <a:t>Defining Cybersecurity risk, with special emphasis on ICS</a:t>
            </a:r>
          </a:p>
          <a:p>
            <a:pPr marL="285750" indent="-285750">
              <a:buFont typeface="Arial" panose="020B0604020202020204" pitchFamily="34" charset="0"/>
              <a:buChar char="•"/>
            </a:pPr>
            <a:r>
              <a:rPr lang="en-US" sz="1800" dirty="0"/>
              <a:t>Identifying Assets</a:t>
            </a:r>
          </a:p>
          <a:p>
            <a:pPr marL="285750" indent="-285750">
              <a:buFont typeface="Arial" panose="020B0604020202020204" pitchFamily="34" charset="0"/>
              <a:buChar char="•"/>
            </a:pPr>
            <a:r>
              <a:rPr lang="en-US" sz="1800" dirty="0"/>
              <a:t>Patching Systems</a:t>
            </a:r>
          </a:p>
          <a:p>
            <a:pPr marL="285750" indent="-285750">
              <a:buFont typeface="Arial" panose="020B0604020202020204" pitchFamily="34" charset="0"/>
              <a:buChar char="•"/>
            </a:pPr>
            <a:r>
              <a:rPr lang="en-US" sz="1800" dirty="0"/>
              <a:t>Risk Assessment formulas</a:t>
            </a:r>
          </a:p>
          <a:p>
            <a:pPr marL="285750" indent="-285750">
              <a:buFont typeface="Arial" panose="020B0604020202020204" pitchFamily="34" charset="0"/>
              <a:buChar char="•"/>
            </a:pPr>
            <a:r>
              <a:rPr lang="en-US" sz="1800" dirty="0"/>
              <a:t>Risk Assessment step</a:t>
            </a:r>
          </a:p>
          <a:p>
            <a:pPr marL="285750" indent="-285750">
              <a:buFont typeface="Arial" panose="020B0604020202020204" pitchFamily="34" charset="0"/>
              <a:buChar char="•"/>
            </a:pPr>
            <a:r>
              <a:rPr lang="en-US" sz="1800" dirty="0"/>
              <a:t>Threat Modeling</a:t>
            </a:r>
          </a:p>
          <a:p>
            <a:pPr marL="285750" indent="-285750">
              <a:buFont typeface="Arial" panose="020B0604020202020204" pitchFamily="34" charset="0"/>
              <a:buChar char="•"/>
            </a:pPr>
            <a:r>
              <a:rPr lang="en-US" sz="1800" dirty="0"/>
              <a:t>Case Study</a:t>
            </a:r>
          </a:p>
          <a:p>
            <a:pPr marL="285750" indent="-285750">
              <a:buFont typeface="Arial" panose="020B0604020202020204" pitchFamily="34" charset="0"/>
              <a:buChar char="•"/>
            </a:pPr>
            <a:r>
              <a:rPr lang="en-US" sz="1800" dirty="0"/>
              <a:t>Risk Assessment Lab</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8B60128F-A0BC-19F0-E911-FACE22AB25B0}"/>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Overview</a:t>
            </a:r>
            <a:endParaRPr dirty="0"/>
          </a:p>
        </p:txBody>
      </p:sp>
    </p:spTree>
    <p:extLst>
      <p:ext uri="{BB962C8B-B14F-4D97-AF65-F5344CB8AC3E}">
        <p14:creationId xmlns:p14="http://schemas.microsoft.com/office/powerpoint/2010/main" val="2588889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3E87C6F8-7843-4DD5-4F1C-6450223F67A6}"/>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FDBC105B-37BC-DA3A-9015-D8D52CEA0582}"/>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993C12C0-8213-64AA-69F8-873553647C38}"/>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92056D2E-040D-BB2D-A2F5-335A0CE7774E}"/>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DF37F84F-5916-8C38-45F4-3A7F290A3C14}"/>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8E47B3DE-0498-99DE-7E00-C1E54CCCAFC0}"/>
              </a:ext>
            </a:extLst>
          </p:cNvPr>
          <p:cNvSpPr txBox="1"/>
          <p:nvPr/>
        </p:nvSpPr>
        <p:spPr>
          <a:xfrm>
            <a:off x="804000" y="3207674"/>
            <a:ext cx="10351680"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t>ICS integrates computer networks with physical equipment</a:t>
            </a:r>
          </a:p>
          <a:p>
            <a:pPr marL="285750" indent="-285750">
              <a:buFont typeface="Arial" panose="020B0604020202020204" pitchFamily="34" charset="0"/>
              <a:buChar char="•"/>
            </a:pPr>
            <a:r>
              <a:rPr lang="en-US" sz="1800" dirty="0"/>
              <a:t>Creates cybersecurity risks beyond financial loss</a:t>
            </a:r>
          </a:p>
          <a:p>
            <a:pPr marL="285750" indent="-285750">
              <a:buFont typeface="Arial" panose="020B0604020202020204" pitchFamily="34" charset="0"/>
              <a:buChar char="•"/>
            </a:pPr>
            <a:r>
              <a:rPr lang="en-US" sz="1800" dirty="0"/>
              <a:t>Safety, environment, and business continuity at stake</a:t>
            </a:r>
          </a:p>
          <a:p>
            <a:pPr marL="285750" indent="-285750">
              <a:buFont typeface="Arial" panose="020B0604020202020204" pitchFamily="34" charset="0"/>
              <a:buChar char="•"/>
            </a:pPr>
            <a:r>
              <a:rPr lang="en-US" sz="1800" dirty="0"/>
              <a:t>Requires tailored risk assessments—different from IT</a:t>
            </a:r>
          </a:p>
          <a:p>
            <a:pPr marL="285750" indent="-285750">
              <a:buFont typeface="Arial" panose="020B0604020202020204" pitchFamily="34" charset="0"/>
              <a:buChar char="•"/>
            </a:pPr>
            <a:r>
              <a:rPr lang="en-US" sz="1800" dirty="0"/>
              <a:t>Based on standards like ISA/IEC 62443, NIST 800-82, Rev 3, and CISA Risk Guidance</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681F588B-ECA0-6E87-6BEE-A10DF7E1D919}"/>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Introduction to ICS Risk Management and Assessments</a:t>
            </a:r>
            <a:endParaRPr dirty="0"/>
          </a:p>
        </p:txBody>
      </p:sp>
    </p:spTree>
    <p:extLst>
      <p:ext uri="{BB962C8B-B14F-4D97-AF65-F5344CB8AC3E}">
        <p14:creationId xmlns:p14="http://schemas.microsoft.com/office/powerpoint/2010/main" val="3909798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EB818AF-CCA1-85E5-1A95-4AF62C4FB4D4}"/>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CB528426-6855-E79C-BDAA-09CACF5E3E71}"/>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03A659A8-02BB-26CD-6BB8-EAC198B1AE68}"/>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4B0E2AC1-F3CA-2C19-5809-32B09B6A7D24}"/>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AB81487A-4204-05C9-D096-AEC8DF5063B7}"/>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356A7DA6-4455-7C41-64B2-FF356BC4DF9A}"/>
              </a:ext>
            </a:extLst>
          </p:cNvPr>
          <p:cNvSpPr txBox="1"/>
          <p:nvPr/>
        </p:nvSpPr>
        <p:spPr>
          <a:xfrm>
            <a:off x="804000" y="3207674"/>
            <a:ext cx="10351680" cy="3277820"/>
          </a:xfrm>
          <a:prstGeom prst="rect">
            <a:avLst/>
          </a:prstGeom>
          <a:noFill/>
        </p:spPr>
        <p:txBody>
          <a:bodyPr wrap="square" rtlCol="0">
            <a:spAutoFit/>
          </a:bodyPr>
          <a:lstStyle/>
          <a:p>
            <a:pPr>
              <a:lnSpc>
                <a:spcPct val="150000"/>
              </a:lnSpc>
            </a:pPr>
            <a:r>
              <a:rPr lang="en-US" sz="1800" dirty="0"/>
              <a:t>ICS risks can involve:</a:t>
            </a:r>
          </a:p>
          <a:p>
            <a:pPr marL="285750" indent="-285750">
              <a:lnSpc>
                <a:spcPct val="150000"/>
              </a:lnSpc>
              <a:buFont typeface="Arial" panose="020B0604020202020204" pitchFamily="34" charset="0"/>
              <a:buChar char="•"/>
            </a:pPr>
            <a:r>
              <a:rPr lang="en-US" sz="1800" dirty="0"/>
              <a:t>Loss of containment</a:t>
            </a:r>
          </a:p>
          <a:p>
            <a:pPr marL="285750" indent="-285750">
              <a:lnSpc>
                <a:spcPct val="150000"/>
              </a:lnSpc>
              <a:buFont typeface="Arial" panose="020B0604020202020204" pitchFamily="34" charset="0"/>
              <a:buChar char="•"/>
            </a:pPr>
            <a:r>
              <a:rPr lang="en-US" sz="1800" dirty="0"/>
              <a:t>Environmental damage</a:t>
            </a:r>
          </a:p>
          <a:p>
            <a:pPr marL="285750" indent="-285750">
              <a:lnSpc>
                <a:spcPct val="150000"/>
              </a:lnSpc>
              <a:buFont typeface="Arial" panose="020B0604020202020204" pitchFamily="34" charset="0"/>
              <a:buChar char="•"/>
            </a:pPr>
            <a:r>
              <a:rPr lang="en-US" sz="1800" dirty="0"/>
              <a:t>Injury or death</a:t>
            </a:r>
          </a:p>
          <a:p>
            <a:pPr marL="285750" indent="-285750">
              <a:lnSpc>
                <a:spcPct val="150000"/>
              </a:lnSpc>
              <a:buFont typeface="Arial" panose="020B0604020202020204" pitchFamily="34" charset="0"/>
              <a:buChar char="•"/>
            </a:pPr>
            <a:r>
              <a:rPr lang="en-US" sz="1800" dirty="0"/>
              <a:t>Economic and reputational harm</a:t>
            </a:r>
          </a:p>
          <a:p>
            <a:pPr>
              <a:lnSpc>
                <a:spcPct val="150000"/>
              </a:lnSpc>
            </a:pPr>
            <a:r>
              <a:rPr lang="en-US" sz="1800" dirty="0"/>
              <a:t>Safety Instrumented Systems (SIS) can be targeted</a:t>
            </a:r>
          </a:p>
          <a:p>
            <a:pPr>
              <a:lnSpc>
                <a:spcPct val="150000"/>
              </a:lnSpc>
            </a:pPr>
            <a:r>
              <a:rPr lang="en-US" sz="1800" dirty="0"/>
              <a:t>Cyber events may be latent—waiting for an initiating condition</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73D5E3B1-F836-1969-8DE5-2C59A44AB940}"/>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Why ICS Cyber Risk is Different</a:t>
            </a:r>
            <a:endParaRPr dirty="0"/>
          </a:p>
        </p:txBody>
      </p:sp>
    </p:spTree>
    <p:extLst>
      <p:ext uri="{BB962C8B-B14F-4D97-AF65-F5344CB8AC3E}">
        <p14:creationId xmlns:p14="http://schemas.microsoft.com/office/powerpoint/2010/main" val="3290517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AB9BB15A-114E-4120-A56F-FC1607CB679D}"/>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1D3F4E01-06B6-BD55-EA41-C6E2DF19DAD9}"/>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0AF202DF-94AD-54FC-B970-77FA546EBC90}"/>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C0159B10-FF34-17EE-749F-60661C39F0BD}"/>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7F90A5E1-309B-AE74-596B-979C8964B98A}"/>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EAB5D843-D2DF-A37B-2198-0A12DEC07121}"/>
              </a:ext>
            </a:extLst>
          </p:cNvPr>
          <p:cNvSpPr txBox="1"/>
          <p:nvPr/>
        </p:nvSpPr>
        <p:spPr>
          <a:xfrm>
            <a:off x="804000" y="3207674"/>
            <a:ext cx="10351680" cy="2585323"/>
          </a:xfrm>
          <a:prstGeom prst="rect">
            <a:avLst/>
          </a:prstGeom>
          <a:noFill/>
        </p:spPr>
        <p:txBody>
          <a:bodyPr wrap="square" rtlCol="0">
            <a:spAutoFit/>
          </a:bodyPr>
          <a:lstStyle/>
          <a:p>
            <a:r>
              <a:rPr lang="en-US" sz="1800" dirty="0"/>
              <a:t>Cyber risk = threats × vulnerabilities × target impact</a:t>
            </a:r>
          </a:p>
          <a:p>
            <a:r>
              <a:rPr lang="en-US" sz="1800" dirty="0"/>
              <a:t>Threats can be:</a:t>
            </a:r>
          </a:p>
          <a:p>
            <a:pPr marL="285750" indent="-285750">
              <a:buFont typeface="Arial" panose="020B0604020202020204" pitchFamily="34" charset="0"/>
              <a:buChar char="•"/>
            </a:pPr>
            <a:r>
              <a:rPr lang="en-US" sz="1800" dirty="0"/>
              <a:t>Intentional (e.g., APT, insider)</a:t>
            </a:r>
          </a:p>
          <a:p>
            <a:pPr marL="285750" indent="-285750">
              <a:buFont typeface="Arial" panose="020B0604020202020204" pitchFamily="34" charset="0"/>
              <a:buChar char="•"/>
            </a:pPr>
            <a:r>
              <a:rPr lang="en-US" sz="1800" dirty="0"/>
              <a:t>Unintentional (e.g., operator error)</a:t>
            </a:r>
          </a:p>
          <a:p>
            <a:r>
              <a:rPr lang="en-US" sz="1800" dirty="0"/>
              <a:t>Consequences depend on:</a:t>
            </a:r>
          </a:p>
          <a:p>
            <a:pPr marL="285750" indent="-285750">
              <a:buFont typeface="Arial" panose="020B0604020202020204" pitchFamily="34" charset="0"/>
              <a:buChar char="•"/>
            </a:pPr>
            <a:r>
              <a:rPr lang="en-US" sz="1800" dirty="0"/>
              <a:t>Asset criticality</a:t>
            </a:r>
          </a:p>
          <a:p>
            <a:pPr marL="285750" indent="-285750">
              <a:buFont typeface="Arial" panose="020B0604020202020204" pitchFamily="34" charset="0"/>
              <a:buChar char="•"/>
            </a:pPr>
            <a:r>
              <a:rPr lang="en-US" sz="1800" dirty="0"/>
              <a:t>Hazardous potential</a:t>
            </a:r>
          </a:p>
          <a:p>
            <a:pPr marL="285750" indent="-285750">
              <a:buFont typeface="Arial" panose="020B0604020202020204" pitchFamily="34" charset="0"/>
              <a:buChar char="•"/>
            </a:pPr>
            <a:r>
              <a:rPr lang="en-US" sz="1800" dirty="0"/>
              <a:t>System compromise depth</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4B3F1195-512A-9E39-2367-565A2D8B138E}"/>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Defining Cybersecurity Risk</a:t>
            </a:r>
            <a:endParaRPr dirty="0"/>
          </a:p>
        </p:txBody>
      </p:sp>
    </p:spTree>
    <p:extLst>
      <p:ext uri="{BB962C8B-B14F-4D97-AF65-F5344CB8AC3E}">
        <p14:creationId xmlns:p14="http://schemas.microsoft.com/office/powerpoint/2010/main" val="2428256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C2D29CB-FB29-CB1E-3B6B-C3C0A74630B2}"/>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E00CCC9C-7870-7B20-D044-C80313A2D583}"/>
              </a:ext>
            </a:extLst>
          </p:cNvPr>
          <p:cNvSpPr txBox="1">
            <a:spLocks noGrp="1"/>
          </p:cNvSpPr>
          <p:nvPr>
            <p:ph type="ctrTitle"/>
          </p:nvPr>
        </p:nvSpPr>
        <p:spPr>
          <a:xfrm>
            <a:off x="804000" y="746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D9C2C501-0927-207E-E402-7980CD19B2C1}"/>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698F2FAA-5178-4FF4-E9AF-B84768DC7EBB}"/>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51B36444-E1C3-3C4C-5FDB-E488B90F5FDF}"/>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DACAE6C3-9B19-8777-79FB-158F1C51B833}"/>
              </a:ext>
            </a:extLst>
          </p:cNvPr>
          <p:cNvSpPr txBox="1"/>
          <p:nvPr/>
        </p:nvSpPr>
        <p:spPr>
          <a:xfrm>
            <a:off x="804000" y="2905600"/>
            <a:ext cx="10351680" cy="3570208"/>
          </a:xfrm>
          <a:prstGeom prst="rect">
            <a:avLst/>
          </a:prstGeom>
          <a:noFill/>
        </p:spPr>
        <p:txBody>
          <a:bodyPr wrap="square" rtlCol="0">
            <a:spAutoFit/>
          </a:bodyPr>
          <a:lstStyle/>
          <a:p>
            <a:pPr marL="285750" indent="-285750">
              <a:buFont typeface="Arial" panose="020B0604020202020204" pitchFamily="34" charset="0"/>
              <a:buChar char="•"/>
            </a:pPr>
            <a:r>
              <a:rPr lang="en-US" sz="1600" dirty="0"/>
              <a:t>Expanded Scope: Now covers a broader range of Operational Technology (OT), not just Industrial Control Systems (ICS).</a:t>
            </a:r>
          </a:p>
          <a:p>
            <a:pPr marL="285750" indent="-285750">
              <a:buFont typeface="Arial" panose="020B0604020202020204" pitchFamily="34" charset="0"/>
              <a:buChar char="•"/>
            </a:pPr>
            <a:r>
              <a:rPr lang="en-US" sz="1600" dirty="0"/>
              <a:t>Focus on OT Security: Provides guidance on securing OT systems with their specific performance, reliability, and safety needs.</a:t>
            </a:r>
          </a:p>
          <a:p>
            <a:pPr marL="285750" indent="-285750">
              <a:buFont typeface="Arial" panose="020B0604020202020204" pitchFamily="34" charset="0"/>
              <a:buChar char="•"/>
            </a:pPr>
            <a:r>
              <a:rPr lang="en-US" sz="1600" dirty="0"/>
              <a:t>Risk Management: Emphasizes risk management for OT, including hazard analysis.</a:t>
            </a:r>
          </a:p>
          <a:p>
            <a:pPr marL="285750" indent="-285750">
              <a:buFont typeface="Arial" panose="020B0604020202020204" pitchFamily="34" charset="0"/>
              <a:buChar char="•"/>
            </a:pPr>
            <a:r>
              <a:rPr lang="en-US" sz="1600" dirty="0"/>
              <a:t>Cybersecurity Framework Alignment: Aligns with the NIST Cybersecurity Framework for a unified approach.</a:t>
            </a:r>
          </a:p>
          <a:p>
            <a:pPr marL="285750" indent="-285750">
              <a:buFont typeface="Arial" panose="020B0604020202020204" pitchFamily="34" charset="0"/>
              <a:buChar char="•"/>
            </a:pPr>
            <a:r>
              <a:rPr lang="en-US" sz="1600" dirty="0"/>
              <a:t>Incident Response: Provides detailed guidance for OT incident response and recovery.</a:t>
            </a:r>
          </a:p>
          <a:p>
            <a:pPr marL="285750" indent="-285750">
              <a:buFont typeface="Arial" panose="020B0604020202020204" pitchFamily="34" charset="0"/>
              <a:buChar char="•"/>
            </a:pPr>
            <a:r>
              <a:rPr lang="en-US" sz="1600" dirty="0"/>
              <a:t>Supply Chain Security: Addresses supply chain risks related to OT.</a:t>
            </a:r>
          </a:p>
          <a:p>
            <a:pPr marL="285750" indent="-285750">
              <a:buFont typeface="Arial" panose="020B0604020202020204" pitchFamily="34" charset="0"/>
              <a:buChar char="•"/>
            </a:pPr>
            <a:r>
              <a:rPr lang="en-US" sz="1600" dirty="0"/>
              <a:t>Security Controls: Offers specific security controls and countermeasures for OT systems.</a:t>
            </a:r>
          </a:p>
          <a:p>
            <a:pPr marL="285750" indent="-285750">
              <a:buFont typeface="Arial" panose="020B0604020202020204" pitchFamily="34" charset="0"/>
              <a:buChar char="•"/>
            </a:pPr>
            <a:r>
              <a:rPr lang="en-US" sz="1600" dirty="0"/>
              <a:t>Defense-in-Depth: Promotes a layered security approach.</a:t>
            </a:r>
          </a:p>
          <a:p>
            <a:pPr marL="285750" indent="-285750">
              <a:buFont typeface="Arial" panose="020B0604020202020204" pitchFamily="34" charset="0"/>
              <a:buChar char="•"/>
            </a:pPr>
            <a:r>
              <a:rPr lang="en-US" sz="1600" dirty="0"/>
              <a:t>Continuous Monitoring: Highlights the need for real-time OT monitoring and threat intelligence.</a:t>
            </a:r>
          </a:p>
          <a:p>
            <a:pPr marL="285750" indent="-285750">
              <a:buFont typeface="Arial" panose="020B0604020202020204" pitchFamily="34" charset="0"/>
              <a:buChar char="•"/>
            </a:pPr>
            <a:r>
              <a:rPr lang="en-US" sz="1600" dirty="0"/>
              <a:t>Tailoring Guidance: Includes new guidance for tailoring NIST SP 800-53 Revision 5 controls for OT.</a:t>
            </a:r>
          </a:p>
          <a:p>
            <a:pPr marL="285750" indent="-285750">
              <a:buFont typeface="Arial" panose="020B0604020202020204" pitchFamily="34" charset="0"/>
              <a:buChar char="•"/>
            </a:pPr>
            <a:r>
              <a:rPr lang="en-US" sz="1600" dirty="0"/>
              <a:t>Updated Threats and Vulnerabilities: Includes updates on OT threats and vulnerabilities. </a:t>
            </a:r>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92AB23F3-4639-E5BF-9251-786E28AA07EF}"/>
              </a:ext>
            </a:extLst>
          </p:cNvPr>
          <p:cNvSpPr txBox="1"/>
          <p:nvPr/>
        </p:nvSpPr>
        <p:spPr>
          <a:xfrm>
            <a:off x="804000" y="2362034"/>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NIST 800-82, Rev. 3</a:t>
            </a:r>
            <a:endParaRPr dirty="0"/>
          </a:p>
        </p:txBody>
      </p:sp>
    </p:spTree>
    <p:extLst>
      <p:ext uri="{BB962C8B-B14F-4D97-AF65-F5344CB8AC3E}">
        <p14:creationId xmlns:p14="http://schemas.microsoft.com/office/powerpoint/2010/main" val="317749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9F088C4-6C3C-D6E3-C40E-757269A0C2B2}"/>
            </a:ext>
          </a:extLst>
        </p:cNvPr>
        <p:cNvGrpSpPr/>
        <p:nvPr/>
      </p:nvGrpSpPr>
      <p:grpSpPr>
        <a:xfrm>
          <a:off x="0" y="0"/>
          <a:ext cx="0" cy="0"/>
          <a:chOff x="0" y="0"/>
          <a:chExt cx="0" cy="0"/>
        </a:xfrm>
      </p:grpSpPr>
      <p:sp>
        <p:nvSpPr>
          <p:cNvPr id="184" name="Google Shape;184;p3">
            <a:extLst>
              <a:ext uri="{FF2B5EF4-FFF2-40B4-BE49-F238E27FC236}">
                <a16:creationId xmlns:a16="http://schemas.microsoft.com/office/drawing/2014/main" id="{5F4759FE-ED4C-D65B-B363-7869C607CD52}"/>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9D1F9E57-A06D-6400-DB8A-9433ACD729E2}"/>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39F8CF82-FF00-2BB6-5F23-D26A2842F0B0}"/>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4" name="Google Shape;376;p18">
            <a:extLst>
              <a:ext uri="{FF2B5EF4-FFF2-40B4-BE49-F238E27FC236}">
                <a16:creationId xmlns:a16="http://schemas.microsoft.com/office/drawing/2014/main" id="{B415613A-82FA-3F00-C9DF-A37220B4CB09}"/>
              </a:ext>
            </a:extLst>
          </p:cNvPr>
          <p:cNvSpPr txBox="1"/>
          <p:nvPr/>
        </p:nvSpPr>
        <p:spPr>
          <a:xfrm>
            <a:off x="804000" y="1587937"/>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NIST 800-82, Rev. 3 Key Enhancements</a:t>
            </a:r>
            <a:endParaRPr dirty="0"/>
          </a:p>
        </p:txBody>
      </p:sp>
      <p:graphicFrame>
        <p:nvGraphicFramePr>
          <p:cNvPr id="2" name="Table 1">
            <a:extLst>
              <a:ext uri="{FF2B5EF4-FFF2-40B4-BE49-F238E27FC236}">
                <a16:creationId xmlns:a16="http://schemas.microsoft.com/office/drawing/2014/main" id="{80FBF110-FB1C-F6AA-1263-1DC28B5B1C7B}"/>
              </a:ext>
            </a:extLst>
          </p:cNvPr>
          <p:cNvGraphicFramePr>
            <a:graphicFrameLocks noGrp="1"/>
          </p:cNvGraphicFramePr>
          <p:nvPr>
            <p:extLst>
              <p:ext uri="{D42A27DB-BD31-4B8C-83A1-F6EECF244321}">
                <p14:modId xmlns:p14="http://schemas.microsoft.com/office/powerpoint/2010/main" val="455387611"/>
              </p:ext>
            </p:extLst>
          </p:nvPr>
        </p:nvGraphicFramePr>
        <p:xfrm>
          <a:off x="804000" y="2257415"/>
          <a:ext cx="10515600" cy="3505200"/>
        </p:xfrm>
        <a:graphic>
          <a:graphicData uri="http://schemas.openxmlformats.org/drawingml/2006/table">
            <a:tbl>
              <a:tblPr/>
              <a:tblGrid>
                <a:gridCol w="5257800">
                  <a:extLst>
                    <a:ext uri="{9D8B030D-6E8A-4147-A177-3AD203B41FA5}">
                      <a16:colId xmlns:a16="http://schemas.microsoft.com/office/drawing/2014/main" val="600234600"/>
                    </a:ext>
                  </a:extLst>
                </a:gridCol>
                <a:gridCol w="5257800">
                  <a:extLst>
                    <a:ext uri="{9D8B030D-6E8A-4147-A177-3AD203B41FA5}">
                      <a16:colId xmlns:a16="http://schemas.microsoft.com/office/drawing/2014/main" val="644158156"/>
                    </a:ext>
                  </a:extLst>
                </a:gridCol>
              </a:tblGrid>
              <a:tr h="0">
                <a:tc>
                  <a:txBody>
                    <a:bodyPr/>
                    <a:lstStyle/>
                    <a:p>
                      <a:r>
                        <a:rPr lang="en-US"/>
                        <a:t>Area</a:t>
                      </a:r>
                    </a:p>
                  </a:txBody>
                  <a:tcPr anchor="ctr">
                    <a:lnL>
                      <a:noFill/>
                    </a:lnL>
                    <a:lnR>
                      <a:noFill/>
                    </a:lnR>
                    <a:lnT>
                      <a:noFill/>
                    </a:lnT>
                    <a:lnB>
                      <a:noFill/>
                    </a:lnB>
                    <a:noFill/>
                  </a:tcPr>
                </a:tc>
                <a:tc>
                  <a:txBody>
                    <a:bodyPr/>
                    <a:lstStyle/>
                    <a:p>
                      <a:r>
                        <a:rPr lang="en-US"/>
                        <a:t>Description</a:t>
                      </a:r>
                    </a:p>
                  </a:txBody>
                  <a:tcPr anchor="ctr">
                    <a:lnL>
                      <a:noFill/>
                    </a:lnL>
                    <a:lnR>
                      <a:noFill/>
                    </a:lnR>
                    <a:lnT>
                      <a:noFill/>
                    </a:lnT>
                    <a:lnB>
                      <a:noFill/>
                    </a:lnB>
                    <a:noFill/>
                  </a:tcPr>
                </a:tc>
                <a:extLst>
                  <a:ext uri="{0D108BD9-81ED-4DB2-BD59-A6C34878D82A}">
                    <a16:rowId xmlns:a16="http://schemas.microsoft.com/office/drawing/2014/main" val="2340053221"/>
                  </a:ext>
                </a:extLst>
              </a:tr>
              <a:tr h="0">
                <a:tc>
                  <a:txBody>
                    <a:bodyPr/>
                    <a:lstStyle/>
                    <a:p>
                      <a:r>
                        <a:rPr lang="en-US" b="1" dirty="0"/>
                        <a:t>Expanded Scope</a:t>
                      </a:r>
                      <a:endParaRPr lang="en-US" dirty="0"/>
                    </a:p>
                  </a:txBody>
                  <a:tcPr anchor="ctr">
                    <a:lnL>
                      <a:noFill/>
                    </a:lnL>
                    <a:lnR>
                      <a:noFill/>
                    </a:lnR>
                    <a:lnT>
                      <a:noFill/>
                    </a:lnT>
                    <a:lnB>
                      <a:noFill/>
                    </a:lnB>
                    <a:noFill/>
                  </a:tcPr>
                </a:tc>
                <a:tc>
                  <a:txBody>
                    <a:bodyPr/>
                    <a:lstStyle/>
                    <a:p>
                      <a:r>
                        <a:rPr lang="en-US"/>
                        <a:t>Covers a broader set of OT systems beyond traditional ICS.</a:t>
                      </a:r>
                    </a:p>
                  </a:txBody>
                  <a:tcPr anchor="ctr">
                    <a:lnL>
                      <a:noFill/>
                    </a:lnL>
                    <a:lnR>
                      <a:noFill/>
                    </a:lnR>
                    <a:lnT>
                      <a:noFill/>
                    </a:lnT>
                    <a:lnB>
                      <a:noFill/>
                    </a:lnB>
                    <a:noFill/>
                  </a:tcPr>
                </a:tc>
                <a:extLst>
                  <a:ext uri="{0D108BD9-81ED-4DB2-BD59-A6C34878D82A}">
                    <a16:rowId xmlns:a16="http://schemas.microsoft.com/office/drawing/2014/main" val="4111240601"/>
                  </a:ext>
                </a:extLst>
              </a:tr>
              <a:tr h="0">
                <a:tc>
                  <a:txBody>
                    <a:bodyPr/>
                    <a:lstStyle/>
                    <a:p>
                      <a:r>
                        <a:rPr lang="en-US" b="1"/>
                        <a:t>Risk Management Alignment</a:t>
                      </a:r>
                      <a:endParaRPr lang="en-US"/>
                    </a:p>
                  </a:txBody>
                  <a:tcPr anchor="ctr">
                    <a:lnL>
                      <a:noFill/>
                    </a:lnL>
                    <a:lnR>
                      <a:noFill/>
                    </a:lnR>
                    <a:lnT>
                      <a:noFill/>
                    </a:lnT>
                    <a:lnB>
                      <a:noFill/>
                    </a:lnB>
                    <a:noFill/>
                  </a:tcPr>
                </a:tc>
                <a:tc>
                  <a:txBody>
                    <a:bodyPr/>
                    <a:lstStyle/>
                    <a:p>
                      <a:r>
                        <a:rPr lang="en-US" dirty="0"/>
                        <a:t>Integrates with </a:t>
                      </a:r>
                      <a:r>
                        <a:rPr lang="en-US" b="1" dirty="0"/>
                        <a:t>NIST RMF (SP 800-37)</a:t>
                      </a:r>
                      <a:r>
                        <a:rPr lang="en-US" dirty="0"/>
                        <a:t> and </a:t>
                      </a:r>
                      <a:r>
                        <a:rPr lang="en-US" b="1" dirty="0"/>
                        <a:t>Cybersecurity Framework (CSF)</a:t>
                      </a:r>
                      <a:r>
                        <a:rPr lang="en-US" dirty="0"/>
                        <a:t>.</a:t>
                      </a:r>
                    </a:p>
                  </a:txBody>
                  <a:tcPr anchor="ctr">
                    <a:lnL>
                      <a:noFill/>
                    </a:lnL>
                    <a:lnR>
                      <a:noFill/>
                    </a:lnR>
                    <a:lnT>
                      <a:noFill/>
                    </a:lnT>
                    <a:lnB>
                      <a:noFill/>
                    </a:lnB>
                    <a:noFill/>
                  </a:tcPr>
                </a:tc>
                <a:extLst>
                  <a:ext uri="{0D108BD9-81ED-4DB2-BD59-A6C34878D82A}">
                    <a16:rowId xmlns:a16="http://schemas.microsoft.com/office/drawing/2014/main" val="3810608549"/>
                  </a:ext>
                </a:extLst>
              </a:tr>
              <a:tr h="0">
                <a:tc>
                  <a:txBody>
                    <a:bodyPr/>
                    <a:lstStyle/>
                    <a:p>
                      <a:r>
                        <a:rPr lang="en-US" b="1"/>
                        <a:t>Threat Intelligence Integration</a:t>
                      </a:r>
                      <a:endParaRPr lang="en-US"/>
                    </a:p>
                  </a:txBody>
                  <a:tcPr anchor="ctr">
                    <a:lnL>
                      <a:noFill/>
                    </a:lnL>
                    <a:lnR>
                      <a:noFill/>
                    </a:lnR>
                    <a:lnT>
                      <a:noFill/>
                    </a:lnT>
                    <a:lnB>
                      <a:noFill/>
                    </a:lnB>
                    <a:noFill/>
                  </a:tcPr>
                </a:tc>
                <a:tc>
                  <a:txBody>
                    <a:bodyPr/>
                    <a:lstStyle/>
                    <a:p>
                      <a:r>
                        <a:rPr lang="en-US"/>
                        <a:t>Acknowledges evolving threats (e.g., ransomware, TRISIS, supply chain attacks).</a:t>
                      </a:r>
                    </a:p>
                  </a:txBody>
                  <a:tcPr anchor="ctr">
                    <a:lnL>
                      <a:noFill/>
                    </a:lnL>
                    <a:lnR>
                      <a:noFill/>
                    </a:lnR>
                    <a:lnT>
                      <a:noFill/>
                    </a:lnT>
                    <a:lnB>
                      <a:noFill/>
                    </a:lnB>
                    <a:noFill/>
                  </a:tcPr>
                </a:tc>
                <a:extLst>
                  <a:ext uri="{0D108BD9-81ED-4DB2-BD59-A6C34878D82A}">
                    <a16:rowId xmlns:a16="http://schemas.microsoft.com/office/drawing/2014/main" val="2769581099"/>
                  </a:ext>
                </a:extLst>
              </a:tr>
              <a:tr h="0">
                <a:tc>
                  <a:txBody>
                    <a:bodyPr/>
                    <a:lstStyle/>
                    <a:p>
                      <a:r>
                        <a:rPr lang="en-US" b="1"/>
                        <a:t>Asset Categorization</a:t>
                      </a:r>
                      <a:endParaRPr lang="en-US"/>
                    </a:p>
                  </a:txBody>
                  <a:tcPr anchor="ctr">
                    <a:lnL>
                      <a:noFill/>
                    </a:lnL>
                    <a:lnR>
                      <a:noFill/>
                    </a:lnR>
                    <a:lnT>
                      <a:noFill/>
                    </a:lnT>
                    <a:lnB>
                      <a:noFill/>
                    </a:lnB>
                    <a:noFill/>
                  </a:tcPr>
                </a:tc>
                <a:tc>
                  <a:txBody>
                    <a:bodyPr/>
                    <a:lstStyle/>
                    <a:p>
                      <a:r>
                        <a:rPr lang="en-US"/>
                        <a:t>Suggests methods for classifying OT assets by criticality and function.</a:t>
                      </a:r>
                    </a:p>
                  </a:txBody>
                  <a:tcPr anchor="ctr">
                    <a:lnL>
                      <a:noFill/>
                    </a:lnL>
                    <a:lnR>
                      <a:noFill/>
                    </a:lnR>
                    <a:lnT>
                      <a:noFill/>
                    </a:lnT>
                    <a:lnB>
                      <a:noFill/>
                    </a:lnB>
                    <a:noFill/>
                  </a:tcPr>
                </a:tc>
                <a:extLst>
                  <a:ext uri="{0D108BD9-81ED-4DB2-BD59-A6C34878D82A}">
                    <a16:rowId xmlns:a16="http://schemas.microsoft.com/office/drawing/2014/main" val="3419750167"/>
                  </a:ext>
                </a:extLst>
              </a:tr>
              <a:tr h="0">
                <a:tc>
                  <a:txBody>
                    <a:bodyPr/>
                    <a:lstStyle/>
                    <a:p>
                      <a:r>
                        <a:rPr lang="en-US" b="1"/>
                        <a:t>Security Architecture</a:t>
                      </a:r>
                      <a:endParaRPr lang="en-US"/>
                    </a:p>
                  </a:txBody>
                  <a:tcPr anchor="ctr">
                    <a:lnL>
                      <a:noFill/>
                    </a:lnL>
                    <a:lnR>
                      <a:noFill/>
                    </a:lnR>
                    <a:lnT>
                      <a:noFill/>
                    </a:lnT>
                    <a:lnB>
                      <a:noFill/>
                    </a:lnB>
                    <a:noFill/>
                  </a:tcPr>
                </a:tc>
                <a:tc>
                  <a:txBody>
                    <a:bodyPr/>
                    <a:lstStyle/>
                    <a:p>
                      <a:r>
                        <a:rPr lang="en-US"/>
                        <a:t>Emphasizes </a:t>
                      </a:r>
                      <a:r>
                        <a:rPr lang="en-US" b="1"/>
                        <a:t>network segmentation</a:t>
                      </a:r>
                      <a:r>
                        <a:rPr lang="en-US"/>
                        <a:t>, </a:t>
                      </a:r>
                      <a:r>
                        <a:rPr lang="en-US" b="1"/>
                        <a:t>zero trust</a:t>
                      </a:r>
                      <a:r>
                        <a:rPr lang="en-US"/>
                        <a:t>, and </a:t>
                      </a:r>
                      <a:r>
                        <a:rPr lang="en-US" b="1"/>
                        <a:t>Purdue Model alignment</a:t>
                      </a:r>
                      <a:r>
                        <a:rPr lang="en-US"/>
                        <a:t>.</a:t>
                      </a:r>
                    </a:p>
                  </a:txBody>
                  <a:tcPr anchor="ctr">
                    <a:lnL>
                      <a:noFill/>
                    </a:lnL>
                    <a:lnR>
                      <a:noFill/>
                    </a:lnR>
                    <a:lnT>
                      <a:noFill/>
                    </a:lnT>
                    <a:lnB>
                      <a:noFill/>
                    </a:lnB>
                    <a:noFill/>
                  </a:tcPr>
                </a:tc>
                <a:extLst>
                  <a:ext uri="{0D108BD9-81ED-4DB2-BD59-A6C34878D82A}">
                    <a16:rowId xmlns:a16="http://schemas.microsoft.com/office/drawing/2014/main" val="3963425854"/>
                  </a:ext>
                </a:extLst>
              </a:tr>
              <a:tr h="0">
                <a:tc>
                  <a:txBody>
                    <a:bodyPr/>
                    <a:lstStyle/>
                    <a:p>
                      <a:r>
                        <a:rPr lang="en-US" b="1"/>
                        <a:t>Security Controls</a:t>
                      </a:r>
                      <a:endParaRPr lang="en-US"/>
                    </a:p>
                  </a:txBody>
                  <a:tcPr anchor="ctr">
                    <a:lnL>
                      <a:noFill/>
                    </a:lnL>
                    <a:lnR>
                      <a:noFill/>
                    </a:lnR>
                    <a:lnT>
                      <a:noFill/>
                    </a:lnT>
                    <a:lnB>
                      <a:noFill/>
                    </a:lnB>
                    <a:noFill/>
                  </a:tcPr>
                </a:tc>
                <a:tc>
                  <a:txBody>
                    <a:bodyPr/>
                    <a:lstStyle/>
                    <a:p>
                      <a:r>
                        <a:rPr lang="en-US"/>
                        <a:t>Maps </a:t>
                      </a:r>
                      <a:r>
                        <a:rPr lang="en-US" b="1"/>
                        <a:t>NIST SP 800-53 controls</a:t>
                      </a:r>
                      <a:r>
                        <a:rPr lang="en-US"/>
                        <a:t> for OT applicability.</a:t>
                      </a:r>
                    </a:p>
                  </a:txBody>
                  <a:tcPr anchor="ctr">
                    <a:lnL>
                      <a:noFill/>
                    </a:lnL>
                    <a:lnR>
                      <a:noFill/>
                    </a:lnR>
                    <a:lnT>
                      <a:noFill/>
                    </a:lnT>
                    <a:lnB>
                      <a:noFill/>
                    </a:lnB>
                    <a:noFill/>
                  </a:tcPr>
                </a:tc>
                <a:extLst>
                  <a:ext uri="{0D108BD9-81ED-4DB2-BD59-A6C34878D82A}">
                    <a16:rowId xmlns:a16="http://schemas.microsoft.com/office/drawing/2014/main" val="3732967939"/>
                  </a:ext>
                </a:extLst>
              </a:tr>
              <a:tr h="0">
                <a:tc>
                  <a:txBody>
                    <a:bodyPr/>
                    <a:lstStyle/>
                    <a:p>
                      <a:r>
                        <a:rPr lang="en-US" b="1"/>
                        <a:t>Operational Constraints</a:t>
                      </a:r>
                      <a:endParaRPr lang="en-US"/>
                    </a:p>
                  </a:txBody>
                  <a:tcPr anchor="ctr">
                    <a:lnL>
                      <a:noFill/>
                    </a:lnL>
                    <a:lnR>
                      <a:noFill/>
                    </a:lnR>
                    <a:lnT>
                      <a:noFill/>
                    </a:lnT>
                    <a:lnB>
                      <a:noFill/>
                    </a:lnB>
                    <a:noFill/>
                  </a:tcPr>
                </a:tc>
                <a:tc>
                  <a:txBody>
                    <a:bodyPr/>
                    <a:lstStyle/>
                    <a:p>
                      <a:r>
                        <a:rPr lang="en-US" dirty="0"/>
                        <a:t>Balances security measures with availability and real-time process needs.</a:t>
                      </a:r>
                    </a:p>
                  </a:txBody>
                  <a:tcPr anchor="ctr">
                    <a:lnL>
                      <a:noFill/>
                    </a:lnL>
                    <a:lnR>
                      <a:noFill/>
                    </a:lnR>
                    <a:lnT>
                      <a:noFill/>
                    </a:lnT>
                    <a:lnB>
                      <a:noFill/>
                    </a:lnB>
                    <a:noFill/>
                  </a:tcPr>
                </a:tc>
                <a:extLst>
                  <a:ext uri="{0D108BD9-81ED-4DB2-BD59-A6C34878D82A}">
                    <a16:rowId xmlns:a16="http://schemas.microsoft.com/office/drawing/2014/main" val="860747041"/>
                  </a:ext>
                </a:extLst>
              </a:tr>
            </a:tbl>
          </a:graphicData>
        </a:graphic>
      </p:graphicFrame>
    </p:spTree>
    <p:extLst>
      <p:ext uri="{BB962C8B-B14F-4D97-AF65-F5344CB8AC3E}">
        <p14:creationId xmlns:p14="http://schemas.microsoft.com/office/powerpoint/2010/main" val="4285849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271C230-D1F2-B8C1-DBF3-BD78EB00FF27}"/>
            </a:ext>
          </a:extLst>
        </p:cNvPr>
        <p:cNvGrpSpPr/>
        <p:nvPr/>
      </p:nvGrpSpPr>
      <p:grpSpPr>
        <a:xfrm>
          <a:off x="0" y="0"/>
          <a:ext cx="0" cy="0"/>
          <a:chOff x="0" y="0"/>
          <a:chExt cx="0" cy="0"/>
        </a:xfrm>
      </p:grpSpPr>
      <p:sp>
        <p:nvSpPr>
          <p:cNvPr id="183" name="Google Shape;183;p3">
            <a:extLst>
              <a:ext uri="{FF2B5EF4-FFF2-40B4-BE49-F238E27FC236}">
                <a16:creationId xmlns:a16="http://schemas.microsoft.com/office/drawing/2014/main" id="{84C02F81-835F-1963-E477-C446B18017CA}"/>
              </a:ext>
            </a:extLst>
          </p:cNvPr>
          <p:cNvSpPr txBox="1">
            <a:spLocks noGrp="1"/>
          </p:cNvSpPr>
          <p:nvPr>
            <p:ph type="ctrTitle"/>
          </p:nvPr>
        </p:nvSpPr>
        <p:spPr>
          <a:xfrm>
            <a:off x="804000" y="885955"/>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06 – Risk Assessments in ICS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BA544E5D-0169-7AAF-1984-9DD8ABB821BE}"/>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CB60812-7E98-C6E8-4F7C-5246EDB36DF5}"/>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0DAE5518-9A58-E80B-67A3-A0E68658F22C}"/>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AA5F8952-D7FE-00DB-EAB4-00DB0F1680D9}"/>
              </a:ext>
            </a:extLst>
          </p:cNvPr>
          <p:cNvSpPr txBox="1"/>
          <p:nvPr/>
        </p:nvSpPr>
        <p:spPr>
          <a:xfrm>
            <a:off x="804000" y="3207674"/>
            <a:ext cx="10351680" cy="3570208"/>
          </a:xfrm>
          <a:prstGeom prst="rect">
            <a:avLst/>
          </a:prstGeom>
          <a:noFill/>
        </p:spPr>
        <p:txBody>
          <a:bodyPr wrap="square" rtlCol="0">
            <a:spAutoFit/>
          </a:bodyPr>
          <a:lstStyle/>
          <a:p>
            <a:pPr marL="285750" indent="-285750" fontAlgn="ctr">
              <a:buFont typeface="Arial" panose="020B0604020202020204" pitchFamily="34" charset="0"/>
              <a:buChar char="•"/>
            </a:pPr>
            <a:r>
              <a:rPr lang="en-US" sz="1800" b="1" dirty="0"/>
              <a:t>Identifying Risks:</a:t>
            </a:r>
            <a:r>
              <a:rPr lang="en-US" sz="1800" dirty="0"/>
              <a:t> Understanding potential threats, vulnerabilities, and their impact on an organization's assets. </a:t>
            </a:r>
          </a:p>
          <a:p>
            <a:pPr marL="285750" indent="-285750" fontAlgn="ctr">
              <a:buFont typeface="Arial" panose="020B0604020202020204" pitchFamily="34" charset="0"/>
              <a:buChar char="•"/>
            </a:pPr>
            <a:r>
              <a:rPr lang="en-US" sz="1800" b="1" dirty="0"/>
              <a:t>Assessing Impact and Likelihood:</a:t>
            </a:r>
            <a:r>
              <a:rPr lang="en-US" sz="1800" dirty="0"/>
              <a:t> Evaluating the potential consequences of a successful cyberattack. </a:t>
            </a:r>
          </a:p>
          <a:p>
            <a:pPr marL="285750" indent="-285750" fontAlgn="ctr">
              <a:buFont typeface="Arial" panose="020B0604020202020204" pitchFamily="34" charset="0"/>
              <a:buChar char="•"/>
            </a:pPr>
            <a:r>
              <a:rPr lang="en-US" sz="1800" b="1" dirty="0"/>
              <a:t>Managing Risks:</a:t>
            </a:r>
            <a:r>
              <a:rPr lang="en-US" sz="1800" dirty="0"/>
              <a:t> Implementing controls and strategies to mitigate identified risks. </a:t>
            </a:r>
          </a:p>
          <a:p>
            <a:pPr marL="285750" indent="-285750" fontAlgn="ctr">
              <a:buFont typeface="Arial" panose="020B0604020202020204" pitchFamily="34" charset="0"/>
              <a:buChar char="•"/>
            </a:pPr>
            <a:r>
              <a:rPr lang="en-US" sz="1800" b="1" dirty="0"/>
              <a:t>Systemic Risk Reduction:</a:t>
            </a:r>
            <a:r>
              <a:rPr lang="en-US" sz="1800" dirty="0"/>
              <a:t> Focusing on addressing vulnerabilities that could have a broader impact on critical infrastructure. </a:t>
            </a:r>
          </a:p>
          <a:p>
            <a:pPr marL="285750" indent="-285750" fontAlgn="ctr">
              <a:buFont typeface="Arial" panose="020B0604020202020204" pitchFamily="34" charset="0"/>
              <a:buChar char="•"/>
            </a:pPr>
            <a:r>
              <a:rPr lang="en-US" sz="1800" b="1" dirty="0"/>
              <a:t>Cybersecurity Best Practices:</a:t>
            </a:r>
            <a:r>
              <a:rPr lang="en-US" sz="1800" dirty="0"/>
              <a:t> CISA provides guidance on implementing best practices to enhance cybersecurity posture. </a:t>
            </a:r>
          </a:p>
          <a:p>
            <a:pPr marL="285750" indent="-285750" fontAlgn="ctr">
              <a:buFont typeface="Arial" panose="020B0604020202020204" pitchFamily="34" charset="0"/>
              <a:buChar char="•"/>
            </a:pPr>
            <a:endParaRPr lang="en-US" sz="1800" dirty="0"/>
          </a:p>
          <a:p>
            <a:br>
              <a:rPr lang="en-US" dirty="0"/>
            </a:br>
            <a:endParaRPr lang="en-US" dirty="0"/>
          </a:p>
          <a:p>
            <a:pPr marL="285750" indent="-285750">
              <a:buFont typeface="Arial" panose="020B0604020202020204" pitchFamily="34" charset="0"/>
              <a:buChar char="•"/>
            </a:pPr>
            <a:endParaRPr lang="en-US" sz="1800" dirty="0"/>
          </a:p>
        </p:txBody>
      </p:sp>
      <p:sp>
        <p:nvSpPr>
          <p:cNvPr id="4" name="Google Shape;376;p18">
            <a:extLst>
              <a:ext uri="{FF2B5EF4-FFF2-40B4-BE49-F238E27FC236}">
                <a16:creationId xmlns:a16="http://schemas.microsoft.com/office/drawing/2014/main" id="{F2EB3CAE-8E41-C7F4-8A82-DDE171B0A602}"/>
              </a:ext>
            </a:extLst>
          </p:cNvPr>
          <p:cNvSpPr txBox="1"/>
          <p:nvPr/>
        </p:nvSpPr>
        <p:spPr>
          <a:xfrm>
            <a:off x="804000" y="2623895"/>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CISA ICS Risk Assessment Guidance</a:t>
            </a:r>
            <a:endParaRPr dirty="0"/>
          </a:p>
        </p:txBody>
      </p:sp>
    </p:spTree>
    <p:extLst>
      <p:ext uri="{BB962C8B-B14F-4D97-AF65-F5344CB8AC3E}">
        <p14:creationId xmlns:p14="http://schemas.microsoft.com/office/powerpoint/2010/main" val="634443832"/>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729</TotalTime>
  <Words>6323</Words>
  <Application>Microsoft Office PowerPoint</Application>
  <PresentationFormat>Widescreen</PresentationFormat>
  <Paragraphs>764</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Custom Design</vt:lpstr>
      <vt:lpstr>CyberSkills2Work The National Cybersecurity Workforce Development Program</vt:lpstr>
      <vt:lpstr>Industrial Control Systems Security</vt:lpstr>
      <vt:lpstr>Module 06 – Risk Assessments in ICS</vt:lpstr>
      <vt:lpstr>Module 06 – Risk Assessments in ICS</vt:lpstr>
      <vt:lpstr>Module 06 – Risk Assessments in ICS</vt:lpstr>
      <vt:lpstr>Module 06 – Risk Assessments in ICS</vt:lpstr>
      <vt:lpstr>Module 06 – Risk Assessments in ICS</vt:lpstr>
      <vt:lpstr>PowerPoint Presentation</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Risk Assessments in ICS</vt:lpstr>
      <vt:lpstr>Module 06 – ICS Risk Assessment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Razvan</dc:creator>
  <cp:lastModifiedBy>ian burres</cp:lastModifiedBy>
  <cp:revision>113</cp:revision>
  <dcterms:created xsi:type="dcterms:W3CDTF">2021-10-13T09:00:23Z</dcterms:created>
  <dcterms:modified xsi:type="dcterms:W3CDTF">2025-07-21T20:18:56Z</dcterms:modified>
</cp:coreProperties>
</file>