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2" r:id="rId7"/>
    <p:sldId id="263" r:id="rId8"/>
    <p:sldId id="260" r:id="rId9"/>
    <p:sldId id="271" r:id="rId10"/>
    <p:sldId id="272" r:id="rId11"/>
    <p:sldId id="273" r:id="rId12"/>
    <p:sldId id="264" r:id="rId13"/>
    <p:sldId id="261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OADLeH7Y7HmfqGoN8iYBjmdnz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37"/>
    <p:restoredTop sz="96143"/>
  </p:normalViewPr>
  <p:slideViewPr>
    <p:cSldViewPr snapToGrid="0">
      <p:cViewPr varScale="1">
        <p:scale>
          <a:sx n="122" d="100"/>
          <a:sy n="122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DBD5F348-4992-B35D-A4AE-A7A51E937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CA03E4A5-562E-7F2C-3F87-CB40A5C7D5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Link to YouTube video that describes some key differences between SCADA and DCS. 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9ED0308C-285F-4B71-3C09-78F1F259D7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5612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FF4EDA9C-464E-EB29-F934-246CCBCC8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388DA134-8D2E-558C-B250-89EAEFB0F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Instructor Talking Points:</a:t>
            </a:r>
            <a:endParaRPr lang="en-US" dirty="0"/>
          </a:p>
          <a:p>
            <a:endParaRPr lang="en-US" dirty="0"/>
          </a:p>
          <a:p>
            <a:r>
              <a:rPr lang="en-US" dirty="0"/>
              <a:t>Introduce the three-zone ICS model from Chapter 1 of the textbook:</a:t>
            </a:r>
          </a:p>
          <a:p>
            <a:pPr lvl="1"/>
            <a:r>
              <a:rPr lang="en-US" b="1" dirty="0"/>
              <a:t>Enterprise Zone:</a:t>
            </a:r>
            <a:r>
              <a:rPr lang="en-US" dirty="0"/>
              <a:t> Traditional IT zone—email, billing, databases. Often connected to the internet.</a:t>
            </a:r>
          </a:p>
          <a:p>
            <a:pPr lvl="1"/>
            <a:r>
              <a:rPr lang="en-US" b="1" dirty="0"/>
              <a:t>Control Zone:</a:t>
            </a:r>
            <a:r>
              <a:rPr lang="en-US" dirty="0"/>
              <a:t> Includes SCADA servers, engineering workstations, and control rooms. Interfaces between business systems and field devices.</a:t>
            </a:r>
          </a:p>
          <a:p>
            <a:pPr lvl="1"/>
            <a:r>
              <a:rPr lang="en-US" b="1" dirty="0"/>
              <a:t>Field Zone:</a:t>
            </a:r>
            <a:r>
              <a:rPr lang="en-US" dirty="0"/>
              <a:t> Physical layer with PLCs and sensors. Tight timing, high reliability, often lacking IT-grade cybersecurity.</a:t>
            </a:r>
          </a:p>
          <a:p>
            <a:endParaRPr lang="en-US" dirty="0"/>
          </a:p>
          <a:p>
            <a:r>
              <a:rPr lang="en-US" dirty="0"/>
              <a:t>Stress the importance of segmentation for both performance and security.</a:t>
            </a:r>
          </a:p>
          <a:p>
            <a:endParaRPr lang="en-US" dirty="0"/>
          </a:p>
          <a:p>
            <a:r>
              <a:rPr lang="en-US" b="1" dirty="0"/>
              <a:t>How This Helps:</a:t>
            </a:r>
            <a:endParaRPr lang="en-US" dirty="0"/>
          </a:p>
          <a:p>
            <a:r>
              <a:rPr lang="en-US" dirty="0"/>
              <a:t>This layered structure is meant to </a:t>
            </a:r>
            <a:r>
              <a:rPr lang="en-US" b="1" dirty="0"/>
              <a:t>separate general business functions from real-time control functions</a:t>
            </a:r>
            <a:r>
              <a:rPr lang="en-US" dirty="0"/>
              <a:t> for safety and security.</a:t>
            </a:r>
          </a:p>
          <a:p>
            <a:endParaRPr lang="en-US" b="1" dirty="0"/>
          </a:p>
          <a:p>
            <a:r>
              <a:rPr lang="en-US" b="1" dirty="0"/>
              <a:t>Use this analogy:</a:t>
            </a:r>
            <a:endParaRPr lang="en-US" dirty="0"/>
          </a:p>
          <a:p>
            <a:r>
              <a:rPr lang="en-US" dirty="0"/>
              <a:t>Think of a hospital: the billing office (enterprise) shouldn’t interfere with the operating room (field zone). If malware shuts down billing, the patient is safe. If malware shuts down a ventilator, it’s catastrophic.</a:t>
            </a:r>
          </a:p>
          <a:p>
            <a:endParaRPr lang="en-US" b="1" dirty="0"/>
          </a:p>
          <a:p>
            <a:r>
              <a:rPr lang="en-US" b="1" dirty="0"/>
              <a:t>Example Discussion:</a:t>
            </a:r>
            <a:endParaRPr lang="en-US" dirty="0"/>
          </a:p>
          <a:p>
            <a:r>
              <a:rPr lang="en-US" dirty="0"/>
              <a:t>Explore how a malware infection might move from the Enterprise zone to Field zone, referencing real attacks like Stuxnet.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5F924A90-4084-A5C1-37F5-35D3F19EA9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282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3618C95-A189-68CE-30F3-43F38C3AF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7D9396AE-F35E-FEB2-BB71-60500C010D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This image illustrates a </a:t>
            </a:r>
            <a:r>
              <a:rPr lang="en-US" b="1" dirty="0"/>
              <a:t>five-layer hierarchical architecture</a:t>
            </a:r>
            <a:r>
              <a:rPr lang="en-US" dirty="0"/>
              <a:t> of a SCADA (Supervisory Control and Data Acquisition) system, which is commonly used in industrial control environments to manage distributed operations across large physical areas.</a:t>
            </a:r>
          </a:p>
          <a:p>
            <a:endParaRPr lang="en-US" dirty="0"/>
          </a:p>
          <a:p>
            <a:r>
              <a:rPr lang="en-US" b="1" dirty="0"/>
              <a:t>Layered Breakdown:</a:t>
            </a:r>
          </a:p>
          <a:p>
            <a:r>
              <a:rPr lang="en-US" b="1" dirty="0"/>
              <a:t>First Layer – Field Devices</a:t>
            </a:r>
            <a:endParaRPr lang="en-US" dirty="0"/>
          </a:p>
          <a:p>
            <a:pPr lvl="1"/>
            <a:r>
              <a:rPr lang="en-US" b="1" dirty="0"/>
              <a:t>Components:</a:t>
            </a:r>
            <a:r>
              <a:rPr lang="en-US" dirty="0"/>
              <a:t> Sensors and actuators.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These are physical devices installed in the plant that detect process variables (temperature, pressure, flow, etc.) and perform actions (opening valves, starting motors).</a:t>
            </a:r>
          </a:p>
          <a:p>
            <a:r>
              <a:rPr lang="en-US" b="1" dirty="0"/>
              <a:t>Second Layer – Field Controllers</a:t>
            </a:r>
            <a:endParaRPr lang="en-US" dirty="0"/>
          </a:p>
          <a:p>
            <a:pPr lvl="1"/>
            <a:r>
              <a:rPr lang="en-US" b="1" dirty="0"/>
              <a:t>Components:</a:t>
            </a:r>
            <a:r>
              <a:rPr lang="en-US" dirty="0"/>
              <a:t> RTUs (Remote Terminal Units) and PLCs (Programmable Logic Controllers).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These controllers receive data from sensors and send commands to actuators. They are responsible for real-time automation and process execution.</a:t>
            </a:r>
          </a:p>
          <a:p>
            <a:r>
              <a:rPr lang="en-US" b="1" dirty="0"/>
              <a:t>Third Layer – Local Supervisory</a:t>
            </a:r>
            <a:endParaRPr lang="en-US" dirty="0"/>
          </a:p>
          <a:p>
            <a:pPr lvl="1"/>
            <a:r>
              <a:rPr lang="en-US" b="1" dirty="0"/>
              <a:t>Components:</a:t>
            </a:r>
            <a:r>
              <a:rPr lang="en-US" dirty="0"/>
              <a:t> SCADA Computers.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Provide local supervision, interface with PLCs/RTUs, and relay data upward to centralized supervisory systems. Often includes HMI (Human Machine Interface) functionality for local operators.</a:t>
            </a:r>
          </a:p>
          <a:p>
            <a:r>
              <a:rPr lang="en-US" b="1" dirty="0"/>
              <a:t>Fourth Layer – Production Control</a:t>
            </a:r>
            <a:endParaRPr lang="en-US" dirty="0"/>
          </a:p>
          <a:p>
            <a:pPr lvl="1"/>
            <a:r>
              <a:rPr lang="en-US" b="1" dirty="0"/>
              <a:t>Components:</a:t>
            </a:r>
            <a:r>
              <a:rPr lang="en-US" dirty="0"/>
              <a:t> System-Wide SCADA Supervisory Computers.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Central supervisory control managing multiple local SCADA computers. Responsible for production-level process oversight, alarms, logging, and visualization.</a:t>
            </a:r>
          </a:p>
          <a:p>
            <a:r>
              <a:rPr lang="en-US" b="1" dirty="0"/>
              <a:t>Fifth Layer – Main Monitoring Station</a:t>
            </a:r>
            <a:endParaRPr lang="en-US" dirty="0"/>
          </a:p>
          <a:p>
            <a:pPr lvl="1"/>
            <a:r>
              <a:rPr lang="en-US" b="1" dirty="0"/>
              <a:t>Component:</a:t>
            </a:r>
            <a:r>
              <a:rPr lang="en-US" dirty="0"/>
              <a:t> SCADA Computer Centre.</a:t>
            </a:r>
          </a:p>
          <a:p>
            <a:pPr lvl="1"/>
            <a:r>
              <a:rPr lang="en-US" b="1" dirty="0"/>
              <a:t>Function:</a:t>
            </a:r>
            <a:r>
              <a:rPr lang="en-US" dirty="0"/>
              <a:t> Enterprise-wide or command-level monitoring hub. It collects data from multiple supervisory computers and provides a comprehensive view of the entire control system across all locations.</a:t>
            </a:r>
          </a:p>
          <a:p>
            <a:pPr lvl="1"/>
            <a:endParaRPr lang="en-US" dirty="0"/>
          </a:p>
          <a:p>
            <a:r>
              <a:rPr lang="en-US" b="1" dirty="0"/>
              <a:t>🔄 Communication Flow:</a:t>
            </a:r>
          </a:p>
          <a:p>
            <a:r>
              <a:rPr lang="en-US" b="1" dirty="0"/>
              <a:t>Bottom-Up:</a:t>
            </a:r>
            <a:r>
              <a:rPr lang="en-US" dirty="0"/>
              <a:t> Data from sensors is transmitted upward through controllers to SCADA computers and central monitoring stations.</a:t>
            </a:r>
          </a:p>
          <a:p>
            <a:r>
              <a:rPr lang="en-US" b="1" dirty="0"/>
              <a:t>Top-Down:</a:t>
            </a:r>
            <a:r>
              <a:rPr lang="en-US" dirty="0"/>
              <a:t> Commands, setpoints, and configuration data flow downward from the SCADA center to the plant devices.</a:t>
            </a:r>
          </a:p>
          <a:p>
            <a:endParaRPr lang="en-US" dirty="0"/>
          </a:p>
          <a:p>
            <a:r>
              <a:rPr lang="en-US" b="1" dirty="0"/>
              <a:t>📚 Use Case:</a:t>
            </a:r>
          </a:p>
          <a:p>
            <a:r>
              <a:rPr lang="en-US" dirty="0"/>
              <a:t>This architecture is commonly applied in </a:t>
            </a:r>
            <a:r>
              <a:rPr lang="en-US" b="1" dirty="0"/>
              <a:t>utility networks, oil &amp; gas pipelines, power grids</a:t>
            </a:r>
            <a:r>
              <a:rPr lang="en-US" dirty="0"/>
              <a:t>, and </a:t>
            </a:r>
            <a:r>
              <a:rPr lang="en-US" b="1" dirty="0"/>
              <a:t>water treatment facilities</a:t>
            </a:r>
            <a:r>
              <a:rPr lang="en-US" dirty="0"/>
              <a:t>, enabling reliable and scalable monitoring of geographically dispersed assets.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9B51CCC8-0ACA-2F2F-799B-F9C3EEDED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10712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3DE33679-28F0-46D1-EB77-C0C6646DF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930C7B65-C828-7DAD-BDF7-38342FE6C3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Explanation for New Instructors:</a:t>
            </a:r>
            <a:endParaRPr lang="en-US" dirty="0"/>
          </a:p>
          <a:p>
            <a:r>
              <a:rPr lang="en-US" dirty="0"/>
              <a:t>This is a conceptual model showing how ICS systems are layered from top (business IT) to bottom (physical process).</a:t>
            </a:r>
          </a:p>
          <a:p>
            <a:r>
              <a:rPr lang="en-US" dirty="0"/>
              <a:t>It consists of 6 levels:</a:t>
            </a:r>
          </a:p>
          <a:p>
            <a:pPr lvl="1"/>
            <a:r>
              <a:rPr lang="en-US" b="1" dirty="0"/>
              <a:t>Level 0:</a:t>
            </a:r>
            <a:r>
              <a:rPr lang="en-US" dirty="0"/>
              <a:t> Sensors, actuators</a:t>
            </a:r>
          </a:p>
          <a:p>
            <a:pPr lvl="1"/>
            <a:r>
              <a:rPr lang="en-US" b="1" dirty="0"/>
              <a:t>Level 1:</a:t>
            </a:r>
            <a:r>
              <a:rPr lang="en-US" dirty="0"/>
              <a:t> PLCs and other control devices</a:t>
            </a:r>
          </a:p>
          <a:p>
            <a:pPr lvl="1"/>
            <a:r>
              <a:rPr lang="en-US" b="1" dirty="0"/>
              <a:t>Level 2:</a:t>
            </a:r>
            <a:r>
              <a:rPr lang="en-US" dirty="0"/>
              <a:t> Operator control (HMIs, local servers)</a:t>
            </a:r>
          </a:p>
          <a:p>
            <a:pPr lvl="1"/>
            <a:r>
              <a:rPr lang="en-US" b="1" dirty="0"/>
              <a:t>Level 3:</a:t>
            </a:r>
            <a:r>
              <a:rPr lang="en-US" dirty="0"/>
              <a:t> Plant-wide supervisory control (SCADA, historians)</a:t>
            </a:r>
          </a:p>
          <a:p>
            <a:pPr lvl="1"/>
            <a:r>
              <a:rPr lang="en-US" b="1" dirty="0"/>
              <a:t>Level 4:</a:t>
            </a:r>
            <a:r>
              <a:rPr lang="en-US" dirty="0"/>
              <a:t> Site IT systems (logistics, planning)</a:t>
            </a:r>
          </a:p>
          <a:p>
            <a:pPr lvl="1"/>
            <a:r>
              <a:rPr lang="en-US" b="1" dirty="0"/>
              <a:t>Level 5:</a:t>
            </a:r>
            <a:r>
              <a:rPr lang="en-US" dirty="0"/>
              <a:t> Enterprise IT (email, finance, HR)</a:t>
            </a:r>
          </a:p>
          <a:p>
            <a:endParaRPr lang="en-US" b="1" dirty="0"/>
          </a:p>
          <a:p>
            <a:r>
              <a:rPr lang="en-US" b="1" dirty="0"/>
              <a:t>Purpose of Model:</a:t>
            </a:r>
            <a:endParaRPr lang="en-US" dirty="0"/>
          </a:p>
          <a:p>
            <a:r>
              <a:rPr lang="en-US" dirty="0"/>
              <a:t>Helps design secure networks by segmenting zones and placing firewalls/data diodes where appropriate.</a:t>
            </a:r>
          </a:p>
          <a:p>
            <a:endParaRPr lang="en-US" b="1" dirty="0"/>
          </a:p>
          <a:p>
            <a:r>
              <a:rPr lang="en-US" b="1" dirty="0"/>
              <a:t>Example Discussion:</a:t>
            </a:r>
            <a:endParaRPr lang="en-US" dirty="0"/>
          </a:p>
          <a:p>
            <a:r>
              <a:rPr lang="en-US" dirty="0"/>
              <a:t>Ask students: “Why would it be dangerous for an employee’s email to be on the same network as PLCs?”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0AB9173F-830C-F7A5-BF0E-C59AC0CE3C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1103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BCF97753-0E82-7A72-4F71-43B6D18A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117FC8E0-7C52-3A71-F9BC-366F09856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This diagram illustrates a </a:t>
            </a:r>
            <a:r>
              <a:rPr lang="en-US" b="1" dirty="0"/>
              <a:t>layered and segmented network architecture</a:t>
            </a:r>
            <a:r>
              <a:rPr lang="en-US" dirty="0"/>
              <a:t> commonly recommended for securing Industrial Control Systems (ICS). It integrates both IT (Information Technology) and OT (Operational Technology) components and aligns with the </a:t>
            </a:r>
            <a:r>
              <a:rPr lang="en-US" b="1" dirty="0"/>
              <a:t>Purdue Reference Model</a:t>
            </a:r>
            <a:r>
              <a:rPr lang="en-US" dirty="0"/>
              <a:t>, which is widely used in ICS security planning.</a:t>
            </a:r>
          </a:p>
          <a:p>
            <a:endParaRPr lang="en-US" dirty="0"/>
          </a:p>
          <a:p>
            <a:r>
              <a:rPr lang="en-US" b="1" dirty="0"/>
              <a:t>Layered Architecture Overview (Top to Bottom):</a:t>
            </a:r>
          </a:p>
          <a:p>
            <a:endParaRPr lang="en-US" b="1" dirty="0"/>
          </a:p>
          <a:p>
            <a:r>
              <a:rPr lang="en-US" b="1" dirty="0"/>
              <a:t>Level 5 – Internet DMZ (Demilitarized Zone)</a:t>
            </a:r>
          </a:p>
          <a:p>
            <a:r>
              <a:rPr lang="en-US" b="1" dirty="0"/>
              <a:t>Purpose:</a:t>
            </a:r>
            <a:r>
              <a:rPr lang="en-US" dirty="0"/>
              <a:t> Isolate publicly accessible services from internal networks.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Web servers</a:t>
            </a:r>
          </a:p>
          <a:p>
            <a:pPr lvl="1"/>
            <a:r>
              <a:rPr lang="en-US" dirty="0"/>
              <a:t>Email servers</a:t>
            </a:r>
          </a:p>
          <a:p>
            <a:r>
              <a:rPr lang="en-US" b="1" dirty="0"/>
              <a:t>Security Focus:</a:t>
            </a:r>
            <a:r>
              <a:rPr lang="en-US" dirty="0"/>
              <a:t> Firewalls restrict inbound/outbound internet access; no direct connectivity to lower ICS layers.</a:t>
            </a:r>
          </a:p>
          <a:p>
            <a:endParaRPr lang="en-US" dirty="0"/>
          </a:p>
          <a:p>
            <a:r>
              <a:rPr lang="en-US" b="1" dirty="0"/>
              <a:t>Level 4 – Enterprise Zone (Corporate IT)</a:t>
            </a:r>
          </a:p>
          <a:p>
            <a:r>
              <a:rPr lang="en-US" b="1" dirty="0"/>
              <a:t>Purpose:</a:t>
            </a:r>
            <a:r>
              <a:rPr lang="en-US" dirty="0"/>
              <a:t> Manages business functions such as administration, HR, and finance.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Domain controllers</a:t>
            </a:r>
          </a:p>
          <a:p>
            <a:pPr lvl="1"/>
            <a:r>
              <a:rPr lang="en-US" dirty="0"/>
              <a:t>Web &amp; business servers</a:t>
            </a:r>
          </a:p>
          <a:p>
            <a:pPr lvl="1"/>
            <a:r>
              <a:rPr lang="en-US" dirty="0"/>
              <a:t>Enterprise desktops</a:t>
            </a:r>
          </a:p>
          <a:p>
            <a:r>
              <a:rPr lang="en-US" b="1" dirty="0"/>
              <a:t>Security Focus:</a:t>
            </a:r>
            <a:r>
              <a:rPr lang="en-US" dirty="0"/>
              <a:t> Typically connected to the internet but segmented from control systems. High use of antivirus, patch management, and user authentication.</a:t>
            </a:r>
          </a:p>
          <a:p>
            <a:r>
              <a:rPr lang="en-US" b="1" dirty="0"/>
              <a:t>    DMZ – Control Center LAN DMZ</a:t>
            </a:r>
          </a:p>
          <a:p>
            <a:r>
              <a:rPr lang="en-US" b="1" dirty="0"/>
              <a:t>Purpose:</a:t>
            </a:r>
            <a:r>
              <a:rPr lang="en-US" dirty="0"/>
              <a:t> Acts as a buffer between enterprise IT and control systems to </a:t>
            </a:r>
            <a:r>
              <a:rPr lang="en-US" b="1" dirty="0"/>
              <a:t>prevent lateral movement</a:t>
            </a:r>
            <a:r>
              <a:rPr lang="en-US" dirty="0"/>
              <a:t> of threats.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AV / Patch servers</a:t>
            </a:r>
          </a:p>
          <a:p>
            <a:pPr lvl="1"/>
            <a:r>
              <a:rPr lang="en-US" dirty="0"/>
              <a:t>Historian (data storage for operational logs)</a:t>
            </a:r>
          </a:p>
          <a:p>
            <a:pPr lvl="1"/>
            <a:r>
              <a:rPr lang="en-US" dirty="0"/>
              <a:t>Remote access / jump servers</a:t>
            </a:r>
          </a:p>
          <a:p>
            <a:r>
              <a:rPr lang="en-US" b="1" dirty="0"/>
              <a:t>Security Focus:</a:t>
            </a:r>
            <a:r>
              <a:rPr lang="en-US" dirty="0"/>
              <a:t> Carefully controlled access, minimal trust; often monitored by firewalls or data diodes.</a:t>
            </a:r>
          </a:p>
          <a:p>
            <a:endParaRPr lang="en-US" dirty="0"/>
          </a:p>
          <a:p>
            <a:r>
              <a:rPr lang="en-US" b="1" dirty="0"/>
              <a:t>Level 3 – Manufacturing Zone (Control Center / Processing LAN)</a:t>
            </a:r>
          </a:p>
          <a:p>
            <a:r>
              <a:rPr lang="en-US" b="1" dirty="0"/>
              <a:t>Purpose:</a:t>
            </a:r>
            <a:r>
              <a:rPr lang="en-US" dirty="0"/>
              <a:t> Centralized control of plant operations.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HMI (operator interface)</a:t>
            </a:r>
          </a:p>
          <a:p>
            <a:pPr lvl="1"/>
            <a:r>
              <a:rPr lang="en-US" dirty="0"/>
              <a:t>Application, database, I/O servers</a:t>
            </a:r>
          </a:p>
          <a:p>
            <a:pPr lvl="1"/>
            <a:r>
              <a:rPr lang="en-US" dirty="0"/>
              <a:t>Domain controllers &amp; engineering workstations</a:t>
            </a:r>
          </a:p>
          <a:p>
            <a:r>
              <a:rPr lang="en-US" b="1" dirty="0"/>
              <a:t>Security Focus:</a:t>
            </a:r>
            <a:r>
              <a:rPr lang="en-US" dirty="0"/>
              <a:t> Connects to field devices indirectly; systems must be highly reliable and are often running real-time OSes.</a:t>
            </a:r>
          </a:p>
          <a:p>
            <a:endParaRPr lang="en-US" b="1" dirty="0"/>
          </a:p>
          <a:p>
            <a:r>
              <a:rPr lang="en-US" b="1" dirty="0"/>
              <a:t>Level 2 – Cell / Area Zone (Local HMI LAN)</a:t>
            </a:r>
          </a:p>
          <a:p>
            <a:r>
              <a:rPr lang="en-US" b="1" dirty="0"/>
              <a:t>Purpose:</a:t>
            </a:r>
            <a:r>
              <a:rPr lang="en-US" dirty="0"/>
              <a:t> Localized visualization and control within a specific production cell or zone.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Local HMIs</a:t>
            </a:r>
          </a:p>
          <a:p>
            <a:r>
              <a:rPr lang="en-US" b="1" dirty="0"/>
              <a:t>Security Focus:</a:t>
            </a:r>
            <a:r>
              <a:rPr lang="en-US" dirty="0"/>
              <a:t> Directly connected to controllers; requires controlled access from Level 3 only.</a:t>
            </a:r>
          </a:p>
          <a:p>
            <a:endParaRPr lang="en-US" b="1" dirty="0"/>
          </a:p>
          <a:p>
            <a:r>
              <a:rPr lang="en-US" b="1" dirty="0"/>
              <a:t>Level 1 – Controller LAN</a:t>
            </a:r>
          </a:p>
          <a:p>
            <a:r>
              <a:rPr lang="en-US" b="1" dirty="0"/>
              <a:t>Purpose:</a:t>
            </a:r>
            <a:r>
              <a:rPr lang="en-US" dirty="0"/>
              <a:t> Executes real-time control functions.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PLCs and RTUs (field controllers)</a:t>
            </a:r>
          </a:p>
          <a:p>
            <a:r>
              <a:rPr lang="en-US" b="1" dirty="0"/>
              <a:t>Security Focus:</a:t>
            </a:r>
            <a:r>
              <a:rPr lang="en-US" dirty="0"/>
              <a:t> Real-time deterministic performance is prioritized. Devices are highly sensitive to downtime and patching is often delayed.</a:t>
            </a:r>
          </a:p>
          <a:p>
            <a:endParaRPr lang="en-US" b="1" dirty="0"/>
          </a:p>
          <a:p>
            <a:r>
              <a:rPr lang="en-US" b="1" dirty="0"/>
              <a:t>Level 0 – Field Devices / I/O (Process Interface)</a:t>
            </a:r>
          </a:p>
          <a:p>
            <a:r>
              <a:rPr lang="en-US" b="1" dirty="0"/>
              <a:t>Purpose:</a:t>
            </a:r>
            <a:r>
              <a:rPr lang="en-US" dirty="0"/>
              <a:t> Physical process interaction layer.</a:t>
            </a:r>
          </a:p>
          <a:p>
            <a:r>
              <a:rPr lang="en-US" b="1" dirty="0"/>
              <a:t>Components:</a:t>
            </a:r>
            <a:endParaRPr lang="en-US" dirty="0"/>
          </a:p>
          <a:p>
            <a:pPr lvl="1"/>
            <a:r>
              <a:rPr lang="en-US" dirty="0"/>
              <a:t>Sensors, actuators, pumps, motors</a:t>
            </a:r>
          </a:p>
          <a:p>
            <a:r>
              <a:rPr lang="en-US" b="1" dirty="0"/>
              <a:t>Security Focus:</a:t>
            </a:r>
            <a:r>
              <a:rPr lang="en-US" dirty="0"/>
              <a:t> Devices often have no built-in security. Integrity depends on the protection of upper-level controllers.</a:t>
            </a:r>
          </a:p>
          <a:p>
            <a:endParaRPr lang="en-US" b="1" dirty="0"/>
          </a:p>
          <a:p>
            <a:r>
              <a:rPr lang="en-US" b="1" dirty="0"/>
              <a:t>Communication Paths (Legend):</a:t>
            </a:r>
          </a:p>
          <a:p>
            <a:r>
              <a:rPr lang="en-US" b="1" dirty="0"/>
              <a:t>Green Dashed Lines:</a:t>
            </a:r>
            <a:r>
              <a:rPr lang="en-US" dirty="0"/>
              <a:t> Local fieldbus (hardwired)</a:t>
            </a:r>
          </a:p>
          <a:p>
            <a:r>
              <a:rPr lang="en-US" b="1" dirty="0"/>
              <a:t>Orange Dashed Lines:</a:t>
            </a:r>
            <a:r>
              <a:rPr lang="en-US" dirty="0"/>
              <a:t> Vendor-specific communication</a:t>
            </a:r>
          </a:p>
          <a:p>
            <a:r>
              <a:rPr lang="en-US" b="1" dirty="0"/>
              <a:t>Black Dashed Lines:</a:t>
            </a:r>
            <a:r>
              <a:rPr lang="en-US" dirty="0"/>
              <a:t> Ethernet TCP/IP</a:t>
            </a:r>
          </a:p>
          <a:p>
            <a:r>
              <a:rPr lang="en-US" b="1" dirty="0"/>
              <a:t>Solid Green:</a:t>
            </a:r>
            <a:r>
              <a:rPr lang="en-US" dirty="0"/>
              <a:t> SIS (Safety Instrumented Systems) – for status-only communication, isolated from control</a:t>
            </a:r>
          </a:p>
          <a:p>
            <a:endParaRPr lang="en-US" b="1" dirty="0"/>
          </a:p>
          <a:p>
            <a:r>
              <a:rPr lang="en-US" b="1" dirty="0"/>
              <a:t>Security Principles Illustrated:</a:t>
            </a:r>
          </a:p>
          <a:p>
            <a:r>
              <a:rPr lang="en-US" b="1" dirty="0"/>
              <a:t>Segmentation:</a:t>
            </a:r>
            <a:r>
              <a:rPr lang="en-US" dirty="0"/>
              <a:t> Prevents attackers from moving laterally between business and operational environments.</a:t>
            </a:r>
          </a:p>
          <a:p>
            <a:r>
              <a:rPr lang="en-US" b="1" dirty="0"/>
              <a:t>Defense in Depth:</a:t>
            </a:r>
            <a:r>
              <a:rPr lang="en-US" dirty="0"/>
              <a:t> Multiple firewalls, zones, and controls reduce risk.</a:t>
            </a:r>
          </a:p>
          <a:p>
            <a:r>
              <a:rPr lang="en-US" b="1" dirty="0"/>
              <a:t>Minimal Exposure:</a:t>
            </a:r>
            <a:r>
              <a:rPr lang="en-US" dirty="0"/>
              <a:t> Internet-facing services are isolated at the top level, away from critical physical processes.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40904D46-04C2-4195-4D22-E92DBE365E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304944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0C3611E8-72A1-9FB8-3A64-ED90C027D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FCC1F208-0E7B-D4C2-72B8-686C102B4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Instructor Talking Points:</a:t>
            </a:r>
            <a:endParaRPr lang="en-US" dirty="0"/>
          </a:p>
          <a:p>
            <a:r>
              <a:rPr lang="en-US" dirty="0"/>
              <a:t>Define critical infrastructure (CI) per DHS and NIST: systems essential to national security, public health, and economic stability.</a:t>
            </a:r>
          </a:p>
          <a:p>
            <a:r>
              <a:rPr lang="en-US" dirty="0"/>
              <a:t>Discuss ICS roles in:</a:t>
            </a:r>
          </a:p>
          <a:p>
            <a:pPr lvl="1"/>
            <a:r>
              <a:rPr lang="en-US" dirty="0"/>
              <a:t>Energy (generation, transmission, smart grid)</a:t>
            </a:r>
          </a:p>
          <a:p>
            <a:pPr lvl="1"/>
            <a:r>
              <a:rPr lang="en-US" dirty="0"/>
              <a:t>Water and wastewater</a:t>
            </a:r>
          </a:p>
          <a:p>
            <a:pPr lvl="1"/>
            <a:r>
              <a:rPr lang="en-US" dirty="0"/>
              <a:t>Transportation systems (train switches, traffic control)</a:t>
            </a:r>
          </a:p>
          <a:p>
            <a:pPr lvl="1"/>
            <a:r>
              <a:rPr lang="en-US" dirty="0"/>
              <a:t>Food/agriculture (automated processing)</a:t>
            </a:r>
          </a:p>
          <a:p>
            <a:r>
              <a:rPr lang="en-US" dirty="0"/>
              <a:t>Underscore interdependencies—failure in one sector can cascade into others.</a:t>
            </a:r>
          </a:p>
          <a:p>
            <a:endParaRPr lang="en-US" b="1" dirty="0"/>
          </a:p>
          <a:p>
            <a:r>
              <a:rPr lang="en-US" b="1" dirty="0"/>
              <a:t>Instructor Context:</a:t>
            </a:r>
            <a:endParaRPr lang="en-US" dirty="0"/>
          </a:p>
          <a:p>
            <a:r>
              <a:rPr lang="en-US" dirty="0"/>
              <a:t>Explain that these systems are </a:t>
            </a:r>
            <a:r>
              <a:rPr lang="en-US" b="1" dirty="0"/>
              <a:t>interdependent</a:t>
            </a:r>
            <a:r>
              <a:rPr lang="en-US" dirty="0"/>
              <a:t>. If one sector (e.g., electricity) is attacked, others (e.g., water pumps) may also fail.</a:t>
            </a:r>
          </a:p>
          <a:p>
            <a:endParaRPr lang="en-US" b="1" dirty="0"/>
          </a:p>
          <a:p>
            <a:r>
              <a:rPr lang="en-US" b="1" dirty="0"/>
              <a:t>Example Scenario:</a:t>
            </a:r>
            <a:endParaRPr lang="en-US" dirty="0"/>
          </a:p>
          <a:p>
            <a:r>
              <a:rPr lang="en-US" dirty="0"/>
              <a:t>If a ransomware attack disables the water treatment SCADA system in a city, not only could citizens lose access to clean water, but hospitals and firefighting systems could be impacted.</a:t>
            </a:r>
          </a:p>
          <a:p>
            <a:endParaRPr lang="en-US" b="1" dirty="0"/>
          </a:p>
          <a:p>
            <a:r>
              <a:rPr lang="en-US" b="1" dirty="0"/>
              <a:t>Case Example:</a:t>
            </a:r>
            <a:endParaRPr lang="en-US" dirty="0"/>
          </a:p>
          <a:p>
            <a:r>
              <a:rPr lang="en-US" dirty="0"/>
              <a:t>Northeast U.S. Blackout (2003) and the role SCADA visibility loss played in the outage.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3DD9697D-A56B-0AE1-0989-63B3E9702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7427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34669CD-D057-6FE2-FE0A-104D35FE9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C8E68E9E-9DA0-680E-A82F-08372C61A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Instructor Talking Points:</a:t>
            </a:r>
            <a:endParaRPr lang="en-US" dirty="0"/>
          </a:p>
          <a:p>
            <a:r>
              <a:rPr lang="en-US" dirty="0"/>
              <a:t>Expand on the triad of operational goals in ICS:</a:t>
            </a:r>
          </a:p>
          <a:p>
            <a:pPr lvl="1"/>
            <a:r>
              <a:rPr lang="en-US" b="1" dirty="0"/>
              <a:t>Safety:</a:t>
            </a:r>
            <a:r>
              <a:rPr lang="en-US" dirty="0"/>
              <a:t> Prevent harm to people and the environment.</a:t>
            </a:r>
          </a:p>
          <a:p>
            <a:pPr lvl="1"/>
            <a:r>
              <a:rPr lang="en-US" b="1" dirty="0"/>
              <a:t>Reliability:</a:t>
            </a:r>
            <a:r>
              <a:rPr lang="en-US" dirty="0"/>
              <a:t> Systems must run 24/7 with high availability.</a:t>
            </a:r>
          </a:p>
          <a:p>
            <a:pPr lvl="1"/>
            <a:r>
              <a:rPr lang="en-US" b="1" dirty="0"/>
              <a:t>Cybersecurity:</a:t>
            </a:r>
            <a:r>
              <a:rPr lang="en-US" dirty="0"/>
              <a:t> Only recently prioritized after events like Stuxnet.</a:t>
            </a:r>
          </a:p>
          <a:p>
            <a:r>
              <a:rPr lang="en-US" dirty="0"/>
              <a:t>Introduce fault tolerance strategies:</a:t>
            </a:r>
          </a:p>
          <a:p>
            <a:pPr lvl="1"/>
            <a:r>
              <a:rPr lang="en-US" dirty="0"/>
              <a:t>Fault avoidance (design quality)</a:t>
            </a:r>
          </a:p>
          <a:p>
            <a:pPr lvl="1"/>
            <a:r>
              <a:rPr lang="en-US" dirty="0"/>
              <a:t>Fault removal (testing, updates)</a:t>
            </a:r>
          </a:p>
          <a:p>
            <a:pPr lvl="1"/>
            <a:r>
              <a:rPr lang="en-US" dirty="0"/>
              <a:t>Fault tolerance (redundancy, fail-safe modes)</a:t>
            </a:r>
          </a:p>
          <a:p>
            <a:r>
              <a:rPr lang="en-US" dirty="0"/>
              <a:t>Explain how malware in ICS can result in real-world damage, not just data loss.</a:t>
            </a:r>
          </a:p>
          <a:p>
            <a:endParaRPr lang="en-US" dirty="0"/>
          </a:p>
          <a:p>
            <a:r>
              <a:rPr lang="en-US" b="1" dirty="0"/>
              <a:t>For New Instructors:</a:t>
            </a:r>
            <a:endParaRPr lang="en-US" dirty="0"/>
          </a:p>
          <a:p>
            <a:r>
              <a:rPr lang="en-US" dirty="0"/>
              <a:t>Stress that traditional patching and antivirus tools aren’t always viable in ICS.</a:t>
            </a:r>
          </a:p>
          <a:p>
            <a:r>
              <a:rPr lang="en-US" dirty="0"/>
              <a:t>You can’t simply reboot a nuclear reactor or pause a manufacturing line to install updates.</a:t>
            </a:r>
          </a:p>
          <a:p>
            <a:endParaRPr lang="en-US" b="1" dirty="0"/>
          </a:p>
          <a:p>
            <a:r>
              <a:rPr lang="en-US" b="1" dirty="0"/>
              <a:t>Discussion Prompt:</a:t>
            </a:r>
            <a:endParaRPr lang="en-US" dirty="0"/>
          </a:p>
          <a:p>
            <a:r>
              <a:rPr lang="en-US" dirty="0"/>
              <a:t>“Why do you think ICS were traditionally so poorly secured compared to IT systems?”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89DC6362-5419-DD7F-56CA-3A96174E20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86550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AAC99438-8BF0-F9C9-5FE3-66F55DAE5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A1B60680-4F9F-AC45-2470-2D9ED939A8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Instructor:</a:t>
            </a:r>
          </a:p>
          <a:p>
            <a:endParaRPr lang="en-US" b="1" dirty="0"/>
          </a:p>
          <a:p>
            <a:r>
              <a:rPr lang="en-US" b="0" dirty="0"/>
              <a:t>Guide the students on how to setup </a:t>
            </a:r>
            <a:r>
              <a:rPr lang="en-US" b="0" dirty="0" err="1"/>
              <a:t>Labshock</a:t>
            </a:r>
            <a:r>
              <a:rPr lang="en-US" b="0" dirty="0"/>
              <a:t> for their respective OS. </a:t>
            </a:r>
          </a:p>
          <a:p>
            <a:endParaRPr lang="en-US" b="0" dirty="0"/>
          </a:p>
          <a:p>
            <a:r>
              <a:rPr lang="en-US" b="0" dirty="0"/>
              <a:t>Run them through one of the demo scenarios and discuss the interplay between the various items in the ICS environment. 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6958E4EB-D961-5345-3468-57EADEED55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13811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849AFF56-10F4-7DBC-8DEC-94FB7509D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79ED2A28-C583-D0EF-DD3B-9EDD7D6F7A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Instructor:</a:t>
            </a:r>
          </a:p>
          <a:p>
            <a:endParaRPr lang="en-US" b="1" dirty="0"/>
          </a:p>
          <a:p>
            <a:r>
              <a:rPr lang="en-US" b="0" dirty="0"/>
              <a:t>Guide the students on how to setup their CISA ICS user accounts</a:t>
            </a:r>
          </a:p>
          <a:p>
            <a:endParaRPr lang="en-US" b="0" dirty="0"/>
          </a:p>
          <a:p>
            <a:r>
              <a:rPr lang="en-US" b="1" i="1" u="sng" dirty="0"/>
              <a:t>Students should complete module </a:t>
            </a:r>
            <a:r>
              <a:rPr lang="en-US" b="1" i="1" u="sng" dirty="0">
                <a:solidFill>
                  <a:srgbClr val="FF0000"/>
                </a:solidFill>
                <a:highlight>
                  <a:srgbClr val="FFFF00"/>
                </a:highlight>
              </a:rPr>
              <a:t>100W</a:t>
            </a:r>
            <a:r>
              <a:rPr lang="en-US" b="1" i="1" u="sng" dirty="0"/>
              <a:t> in this first week of the bootcamp.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AA4F7780-AE4E-5AC7-A864-AC9FACA662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164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74E07A7E-2E95-C896-A8A8-2169F4AD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9507E081-B6E6-6493-B3E3-E86D0E121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/>
              <a:t>Instructor Talking Points:</a:t>
            </a:r>
            <a:endParaRPr lang="en-US" sz="1800" dirty="0"/>
          </a:p>
          <a:p>
            <a:r>
              <a:rPr lang="en-US" sz="1800" dirty="0"/>
              <a:t>Begin by defining ICS: these are systems that use a combination of hardware, software, and human interaction to monitor and control physical processes.</a:t>
            </a:r>
          </a:p>
          <a:p>
            <a:r>
              <a:rPr lang="en-US" sz="1800" dirty="0"/>
              <a:t>Highlight real-world examples like power grids, manufacturing plants, water treatment facilities, oil pipelines, and transportation networks.</a:t>
            </a:r>
          </a:p>
          <a:p>
            <a:r>
              <a:rPr lang="en-US" sz="1800" dirty="0"/>
              <a:t>Emphasize the distinction between fully automated and semi-automated systems: not all ICS are autonomous; many rely on human oversight via HMIs.</a:t>
            </a:r>
          </a:p>
          <a:p>
            <a:endParaRPr lang="en-US" sz="1800" dirty="0"/>
          </a:p>
          <a:p>
            <a:r>
              <a:rPr lang="en-US" sz="1800" b="1" dirty="0"/>
              <a:t>Key Concepts to Convey:</a:t>
            </a:r>
            <a:endParaRPr lang="en-US" sz="1800" dirty="0"/>
          </a:p>
          <a:p>
            <a:r>
              <a:rPr lang="en-US" sz="1800" dirty="0"/>
              <a:t>Industrial Control Systems (ICS) are </a:t>
            </a:r>
            <a:r>
              <a:rPr lang="en-US" sz="1800" b="1" dirty="0"/>
              <a:t>automated systems that monitor and control industrial processes</a:t>
            </a:r>
            <a:r>
              <a:rPr lang="en-US" sz="1800" dirty="0"/>
              <a:t>. These systems are used in sectors like electricity, oil &amp; gas, water, chemicals, and manufacturing.</a:t>
            </a:r>
          </a:p>
          <a:p>
            <a:r>
              <a:rPr lang="en-US" sz="1800" dirty="0"/>
              <a:t>The purpose of ICS is to improve </a:t>
            </a:r>
            <a:r>
              <a:rPr lang="en-US" sz="1800" b="1" dirty="0"/>
              <a:t>efficiency</a:t>
            </a:r>
            <a:r>
              <a:rPr lang="en-US" sz="1800" dirty="0"/>
              <a:t>, </a:t>
            </a:r>
            <a:r>
              <a:rPr lang="en-US" sz="1800" b="1" dirty="0"/>
              <a:t>safety</a:t>
            </a:r>
            <a:r>
              <a:rPr lang="en-US" sz="1800" dirty="0"/>
              <a:t>, and </a:t>
            </a:r>
            <a:r>
              <a:rPr lang="en-US" sz="1800" b="1" dirty="0"/>
              <a:t>precision</a:t>
            </a:r>
            <a:r>
              <a:rPr lang="en-US" sz="1800" dirty="0"/>
              <a:t> by reducing human error and enabling remote supervision and control.</a:t>
            </a:r>
          </a:p>
          <a:p>
            <a:endParaRPr lang="en-US" sz="1800" b="1" dirty="0"/>
          </a:p>
          <a:p>
            <a:r>
              <a:rPr lang="en-US" sz="1800" b="1" dirty="0"/>
              <a:t>Explanation for Non-Experts:</a:t>
            </a:r>
            <a:endParaRPr lang="en-US" sz="1800" dirty="0"/>
          </a:p>
          <a:p>
            <a:r>
              <a:rPr lang="en-US" sz="1800" dirty="0"/>
              <a:t>Think of ICS as the “brains and nerves” of a power plant, water facility, or factory. Instead of people flipping switches and turning knobs, ICS use software and controllers to run machines automatically.</a:t>
            </a:r>
          </a:p>
          <a:p>
            <a:endParaRPr lang="en-US" sz="1800" dirty="0"/>
          </a:p>
          <a:p>
            <a:r>
              <a:rPr lang="en-US" sz="1800" b="1" dirty="0"/>
              <a:t>Example Analogy:</a:t>
            </a:r>
            <a:endParaRPr lang="en-US" sz="1800" dirty="0"/>
          </a:p>
          <a:p>
            <a:r>
              <a:rPr lang="en-US" sz="1800" dirty="0"/>
              <a:t>Just as a smart thermostat controls your home’s temperature automatically, ICS control temperature, flow, pressure, and other physical variables in large industrial operations—but on a much bigger scale.</a:t>
            </a:r>
          </a:p>
          <a:p>
            <a:endParaRPr lang="en-US" sz="1800" dirty="0"/>
          </a:p>
          <a:p>
            <a:endParaRPr lang="en-US" sz="1800" b="1" dirty="0"/>
          </a:p>
          <a:p>
            <a:r>
              <a:rPr lang="en-US" sz="1800" b="1" dirty="0"/>
              <a:t>Class Discussion Prompt:</a:t>
            </a:r>
            <a:endParaRPr lang="en-US" sz="1800" dirty="0"/>
          </a:p>
          <a:p>
            <a:r>
              <a:rPr lang="en-US" sz="1800" dirty="0"/>
              <a:t>Ask students: “Can you name industries or specific systems that depend on ICS in your city or region?”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E6BB1360-907B-813A-9E9D-6D4A327386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06127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A72CEAD6-3BF2-B514-6DD7-27D75E184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E1873106-621B-4BD6-6E2A-96B958F714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Instructor Talking Points:</a:t>
            </a:r>
            <a:endParaRPr lang="en-US" dirty="0"/>
          </a:p>
          <a:p>
            <a:r>
              <a:rPr lang="en-US" dirty="0"/>
              <a:t>Discuss fundamental differences:</a:t>
            </a:r>
          </a:p>
          <a:p>
            <a:pPr lvl="1"/>
            <a:r>
              <a:rPr lang="en-US" dirty="0"/>
              <a:t>ICS prioritizes availability and deterministic response times over data confidentiality.</a:t>
            </a:r>
          </a:p>
          <a:p>
            <a:pPr lvl="1"/>
            <a:r>
              <a:rPr lang="en-US" dirty="0"/>
              <a:t>ICS systems are often deployed for 10–30 years without major hardware refreshes.</a:t>
            </a:r>
          </a:p>
          <a:p>
            <a:pPr lvl="1"/>
            <a:r>
              <a:rPr lang="en-US" dirty="0"/>
              <a:t>ICS must interface with physical equipment—pumps, turbines, valves—which introduces unique safety and timing concerns.</a:t>
            </a:r>
          </a:p>
          <a:p>
            <a:r>
              <a:rPr lang="en-US" dirty="0"/>
              <a:t>Highlight operational constraints like </a:t>
            </a:r>
            <a:r>
              <a:rPr lang="en-US" dirty="0" err="1"/>
              <a:t>unpatchable</a:t>
            </a:r>
            <a:r>
              <a:rPr lang="en-US" dirty="0"/>
              <a:t> systems, proprietary protocols, and custom hardware.</a:t>
            </a:r>
          </a:p>
          <a:p>
            <a:endParaRPr lang="en-US" b="1" dirty="0"/>
          </a:p>
          <a:p>
            <a:r>
              <a:rPr lang="en-US" b="1" dirty="0"/>
              <a:t>For Instructors New to ICS:</a:t>
            </a:r>
            <a:endParaRPr lang="en-US" dirty="0"/>
          </a:p>
          <a:p>
            <a:r>
              <a:rPr lang="en-US" dirty="0"/>
              <a:t>Explain that IT security concerns revolve around data protection (e.g., emails, databases), whereas ICS security is about ensuring </a:t>
            </a:r>
            <a:r>
              <a:rPr lang="en-US" b="1" dirty="0"/>
              <a:t>pumps don’t explode</a:t>
            </a:r>
            <a:r>
              <a:rPr lang="en-US" dirty="0"/>
              <a:t>, </a:t>
            </a:r>
            <a:r>
              <a:rPr lang="en-US" b="1" dirty="0"/>
              <a:t>grids don’t go down</a:t>
            </a:r>
            <a:r>
              <a:rPr lang="en-US" dirty="0"/>
              <a:t>, and </a:t>
            </a:r>
            <a:r>
              <a:rPr lang="en-US" b="1" dirty="0"/>
              <a:t>water doesn’t overflow</a:t>
            </a:r>
            <a:r>
              <a:rPr lang="en-US" dirty="0"/>
              <a:t> due to malicious commands.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Interactive Activity:</a:t>
            </a:r>
            <a:endParaRPr lang="en-US" dirty="0"/>
          </a:p>
          <a:p>
            <a:r>
              <a:rPr lang="en-US" dirty="0"/>
              <a:t>Have students list and compare security priorities in an ICS vs. a corporate IT setting.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32C5D0FB-D5B9-9480-5089-034E4D5374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802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0AB6A894-2409-C489-7A36-AFC6F4A68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D1781642-F01E-A742-D634-6FF20630E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table above is self-explanatory, but it would be helpful to have students discuss why some of these differences exist between ICS and traditional IT systems. </a:t>
            </a: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3E3A194C-F46C-0544-AC36-4D400FA8B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958680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CC624E49-C49F-7C6A-58B8-58B32A7C2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D806DDE0-51AE-51E0-8C07-378A407202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Breakdown of Components (use visuals if possible):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PLCs (Programmable Logic Controllers):</a:t>
            </a:r>
            <a:r>
              <a:rPr lang="en-US" dirty="0"/>
              <a:t> Small rugged computers designed to run repetitive tasks like opening/closing valves or activating alarms.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RTUs (Remote Terminal Units):</a:t>
            </a:r>
            <a:r>
              <a:rPr lang="en-US" dirty="0"/>
              <a:t> Similar to PLCs but typically used over long distances and often equipped with communication capabilities.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HMIs (Human-Machine Interfaces):</a:t>
            </a:r>
            <a:r>
              <a:rPr lang="en-US" dirty="0"/>
              <a:t> The digital dashboards operators use to monitor real-time process status (e.g., tank levels, motor speeds).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SCADA Systems:</a:t>
            </a:r>
            <a:r>
              <a:rPr lang="en-US" dirty="0"/>
              <a:t> These are “supervisory” platforms that collect data from many PLCs/RTUs and allow operators to control processes from a central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DCS (Distributed Control Systems):</a:t>
            </a:r>
            <a:r>
              <a:rPr lang="en-US" dirty="0"/>
              <a:t> Used in plants with many interconnected processes (like chemical plants); unlike SCADA, DCS handles more automatic control internally.</a:t>
            </a:r>
          </a:p>
          <a:p>
            <a:endParaRPr lang="en-US" b="1" dirty="0"/>
          </a:p>
          <a:p>
            <a:r>
              <a:rPr lang="en-US" b="1" dirty="0"/>
              <a:t>Instructor Tip:</a:t>
            </a:r>
            <a:endParaRPr lang="en-US" dirty="0"/>
          </a:p>
          <a:p>
            <a:r>
              <a:rPr lang="en-US" dirty="0"/>
              <a:t>Emphasize that ICS systems are not isolated devices but rather a </a:t>
            </a:r>
            <a:r>
              <a:rPr lang="en-US" b="1" dirty="0"/>
              <a:t>network of computers, controllers, and sensors</a:t>
            </a:r>
            <a:r>
              <a:rPr lang="en-US" dirty="0"/>
              <a:t> working together to manage physical processes.</a:t>
            </a:r>
          </a:p>
          <a:p>
            <a:endParaRPr lang="en-US" b="1" dirty="0"/>
          </a:p>
          <a:p>
            <a:r>
              <a:rPr lang="en-US" b="1" dirty="0"/>
              <a:t>Visual Aid:</a:t>
            </a:r>
            <a:endParaRPr lang="en-US" dirty="0"/>
          </a:p>
          <a:p>
            <a:r>
              <a:rPr lang="en-US" dirty="0"/>
              <a:t>Show a diagram mapping components to typical ICS network architecture.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FF9F3913-0BD5-ABEA-2850-4E99D673BF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457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471D6B91-C755-C0C2-5E5B-239AAE6BA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224FBDA0-D339-29EE-0946-CD5AAD190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Definition and Purpose:</a:t>
            </a:r>
          </a:p>
          <a:p>
            <a:endParaRPr lang="en-US" dirty="0"/>
          </a:p>
          <a:p>
            <a:r>
              <a:rPr lang="en-US" dirty="0"/>
              <a:t>SCADA stands for </a:t>
            </a:r>
            <a:r>
              <a:rPr lang="en-US" b="1" dirty="0"/>
              <a:t>Supervisory Control and Data Acquisition</a:t>
            </a:r>
            <a:r>
              <a:rPr lang="en-US" dirty="0"/>
              <a:t>. It's a category of ICS software and hardware used primarily to monitor and control infrastructure systems that are </a:t>
            </a:r>
            <a:r>
              <a:rPr lang="en-US" b="1" dirty="0"/>
              <a:t>geographically dispersed</a:t>
            </a:r>
            <a:r>
              <a:rPr lang="en-US" dirty="0"/>
              <a:t>.</a:t>
            </a:r>
          </a:p>
          <a:p>
            <a:r>
              <a:rPr lang="en-US" dirty="0"/>
              <a:t>These systems typically </a:t>
            </a:r>
            <a:r>
              <a:rPr lang="en-US" b="1" dirty="0"/>
              <a:t>do not operate in a closed loop</a:t>
            </a:r>
            <a:r>
              <a:rPr lang="en-US" dirty="0"/>
              <a:t>. Instead, they focus on </a:t>
            </a:r>
            <a:r>
              <a:rPr lang="en-US" b="1" dirty="0"/>
              <a:t>data acquisition, alarm management, and high-level supervisory control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u="sng" dirty="0"/>
              <a:t>A Very important component of a SCADA system is the ability to identify and react to alarms.  </a:t>
            </a:r>
          </a:p>
          <a:p>
            <a:endParaRPr lang="en-US" b="1" dirty="0"/>
          </a:p>
          <a:p>
            <a:r>
              <a:rPr lang="en-US" b="1" dirty="0"/>
              <a:t>Key Components and Roles: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RTUs (Remote Terminal Units):</a:t>
            </a:r>
            <a:r>
              <a:rPr lang="en-US" dirty="0"/>
              <a:t> Devices installed in remote locations (e.g., substations, pump stations) to collect telemetry data (voltage, pressure, flow) and relay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PLCs (Programmable Logic Controllers):</a:t>
            </a:r>
            <a:r>
              <a:rPr lang="en-US" dirty="0"/>
              <a:t> Sometimes used instead of RTUs for automation in smaller or local settings; more customizable for logic-based control.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MTU (Master Terminal Unit):</a:t>
            </a:r>
            <a:r>
              <a:rPr lang="en-US" dirty="0"/>
              <a:t> The central SCADA server that communicates with multiple RTUs/PLCs.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HMIs (Human-Machine Interfaces):</a:t>
            </a:r>
            <a:r>
              <a:rPr lang="en-US" dirty="0"/>
              <a:t> Provide visual dashboards for operators to monitor and issue manual commands.</a:t>
            </a:r>
          </a:p>
          <a:p>
            <a:endParaRPr lang="en-US" b="1" dirty="0"/>
          </a:p>
          <a:p>
            <a:r>
              <a:rPr lang="en-US" b="1" dirty="0"/>
              <a:t>Industry Use Cases:</a:t>
            </a:r>
            <a:endParaRPr lang="en-US" dirty="0"/>
          </a:p>
          <a:p>
            <a:r>
              <a:rPr lang="en-US" dirty="0"/>
              <a:t>Power grid substations across hundreds of miles.</a:t>
            </a:r>
          </a:p>
          <a:p>
            <a:r>
              <a:rPr lang="en-US" dirty="0"/>
              <a:t>Water distribution and sewer systems for municipalities.</a:t>
            </a:r>
          </a:p>
          <a:p>
            <a:r>
              <a:rPr lang="en-US" dirty="0"/>
              <a:t>Oil and gas pipelines that span regions or countries.</a:t>
            </a:r>
          </a:p>
          <a:p>
            <a:endParaRPr lang="en-US" b="1" dirty="0"/>
          </a:p>
          <a:p>
            <a:r>
              <a:rPr lang="en-US" b="1" dirty="0"/>
              <a:t>Communication Focus:</a:t>
            </a:r>
            <a:endParaRPr lang="en-US" dirty="0"/>
          </a:p>
          <a:p>
            <a:r>
              <a:rPr lang="en-US" dirty="0"/>
              <a:t>Because SCADA often operates over wide-area networks (WAN), </a:t>
            </a:r>
            <a:r>
              <a:rPr lang="en-US" b="1" dirty="0"/>
              <a:t>communication links may be unreliable</a:t>
            </a:r>
            <a:r>
              <a:rPr lang="en-US" dirty="0"/>
              <a:t> or bandwidth-limited.</a:t>
            </a:r>
          </a:p>
          <a:p>
            <a:r>
              <a:rPr lang="en-US" dirty="0"/>
              <a:t>SCADA protocols like </a:t>
            </a:r>
            <a:r>
              <a:rPr lang="en-US" b="1" dirty="0"/>
              <a:t>DNP3, Modbus RTU/TCP</a:t>
            </a:r>
            <a:r>
              <a:rPr lang="en-US" dirty="0"/>
              <a:t>, and </a:t>
            </a:r>
            <a:r>
              <a:rPr lang="en-US" b="1" dirty="0"/>
              <a:t>IEC 60870-5-104</a:t>
            </a:r>
            <a:r>
              <a:rPr lang="en-US" dirty="0"/>
              <a:t> are designed with latency tolerance and prioritization.</a:t>
            </a:r>
          </a:p>
          <a:p>
            <a:endParaRPr lang="en-US" b="1" dirty="0"/>
          </a:p>
          <a:p>
            <a:r>
              <a:rPr lang="en-US" b="1" dirty="0"/>
              <a:t>Teaching Emphasis:</a:t>
            </a:r>
            <a:endParaRPr lang="en-US" dirty="0"/>
          </a:p>
          <a:p>
            <a:r>
              <a:rPr lang="en-US" dirty="0"/>
              <a:t>Highlight SCADA’s focus on </a:t>
            </a:r>
            <a:r>
              <a:rPr lang="en-US" b="1" dirty="0"/>
              <a:t>supervision and monitoring, not the actual automation process itself</a:t>
            </a:r>
            <a:r>
              <a:rPr lang="en-US" dirty="0"/>
              <a:t>. SCADA doesn’t perform continuous real-time process control.</a:t>
            </a:r>
          </a:p>
          <a:p>
            <a:r>
              <a:rPr lang="en-US" dirty="0"/>
              <a:t>Show the distinction between </a:t>
            </a:r>
            <a:r>
              <a:rPr lang="en-US" b="1" dirty="0"/>
              <a:t>centralized control (SCADA)</a:t>
            </a:r>
            <a:r>
              <a:rPr lang="en-US" dirty="0"/>
              <a:t> and </a:t>
            </a:r>
            <a:r>
              <a:rPr lang="en-US" b="1" dirty="0"/>
              <a:t>distributed automation (DCS)</a:t>
            </a:r>
            <a:r>
              <a:rPr lang="en-US" dirty="0"/>
              <a:t>, which leads into the next slide.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43A5D292-C8A3-BCBC-BE15-F4421949D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35653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>
          <a:extLst>
            <a:ext uri="{FF2B5EF4-FFF2-40B4-BE49-F238E27FC236}">
              <a16:creationId xmlns:a16="http://schemas.microsoft.com/office/drawing/2014/main" id="{CE09C45D-0AED-4BD8-9935-8E89DCC8C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>
            <a:extLst>
              <a:ext uri="{FF2B5EF4-FFF2-40B4-BE49-F238E27FC236}">
                <a16:creationId xmlns:a16="http://schemas.microsoft.com/office/drawing/2014/main" id="{BB6A9F7A-C33E-9DDA-2D34-214BD0ACD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b="1" dirty="0"/>
              <a:t>Definition and Purpose:</a:t>
            </a:r>
            <a:endParaRPr lang="en-US" dirty="0"/>
          </a:p>
          <a:p>
            <a:r>
              <a:rPr lang="en-US" b="1" dirty="0"/>
              <a:t>DCS (Distributed Control System)</a:t>
            </a:r>
            <a:r>
              <a:rPr lang="en-US" dirty="0"/>
              <a:t> is an ICS architecture tailored for </a:t>
            </a:r>
            <a:r>
              <a:rPr lang="en-US" b="1" dirty="0"/>
              <a:t>localized, continuous process control</a:t>
            </a:r>
            <a:r>
              <a:rPr lang="en-US" dirty="0"/>
              <a:t>.</a:t>
            </a:r>
          </a:p>
          <a:p>
            <a:r>
              <a:rPr lang="en-US" dirty="0"/>
              <a:t>DCS automates and controls process variables such as temperature, pressure, flow, and chemical reactions in </a:t>
            </a:r>
            <a:r>
              <a:rPr lang="en-US" b="1" dirty="0"/>
              <a:t>real time</a:t>
            </a:r>
            <a:r>
              <a:rPr lang="en-US" dirty="0"/>
              <a:t>, within a </a:t>
            </a:r>
            <a:r>
              <a:rPr lang="en-US" b="1" dirty="0"/>
              <a:t>central facility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Key Components and Architecture: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Field Controllers (also called process controllers):</a:t>
            </a:r>
            <a:r>
              <a:rPr lang="en-US" dirty="0"/>
              <a:t> Deployed across various areas of the plant. Each controller is responsible for a process unit (e.g., a reactor, distillation column).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HMIs:</a:t>
            </a:r>
            <a:r>
              <a:rPr lang="en-US" dirty="0"/>
              <a:t> Operators view process states and issue overrides if necessary. Unlike SCADA, control logic is embedded in local DCS controllers—not just in the HMI or central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Engineering Workstations:</a:t>
            </a:r>
            <a:r>
              <a:rPr lang="en-US" dirty="0"/>
              <a:t> Allow engineers to configure control strategies, tune PID loops, and deploy new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Redundant Networks:</a:t>
            </a:r>
            <a:r>
              <a:rPr lang="en-US" dirty="0"/>
              <a:t> DCS architectures often include redundant control buses and backup controllers for high availability.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r>
              <a:rPr lang="en-US" b="1" dirty="0"/>
              <a:t>Industry Use Cases:</a:t>
            </a:r>
            <a:endParaRPr lang="en-US" dirty="0"/>
          </a:p>
          <a:p>
            <a:r>
              <a:rPr lang="en-US" dirty="0"/>
              <a:t>Oil refineries managing chemical reactions across dozens of process units.</a:t>
            </a:r>
          </a:p>
          <a:p>
            <a:r>
              <a:rPr lang="en-US" dirty="0"/>
              <a:t>Pharmaceutical manufacturing with precise temperature and humidity requirements.</a:t>
            </a:r>
          </a:p>
          <a:p>
            <a:r>
              <a:rPr lang="en-US" dirty="0"/>
              <a:t>Nuclear and fossil fuel power plants for turbine and boiler management.</a:t>
            </a:r>
          </a:p>
          <a:p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9" name="Google Shape;179;p3:notes">
            <a:extLst>
              <a:ext uri="{FF2B5EF4-FFF2-40B4-BE49-F238E27FC236}">
                <a16:creationId xmlns:a16="http://schemas.microsoft.com/office/drawing/2014/main" id="{4E2DD110-BCC5-C0E2-403E-1FDCC6BCE2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1076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4" name="Google Shape;11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3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3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p3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3" name="Google Shape;123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4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8" name="Google Shape;138;p4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9" name="Google Shape;139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4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4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6" name="Google Shape;146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4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4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4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4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2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1" name="Google Shape;91;p22" descr="Graphical user interface&#10;&#10;Description automatically generated with medium confidenc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3YVpgs9RY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youtu.be/X0U8-4ZPcro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abshock.github.io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a.gov/resources-tools/training/ics-virtual-learning-porta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 txBox="1">
            <a:spLocks noGrp="1"/>
          </p:cNvSpPr>
          <p:nvPr>
            <p:ph type="ctrTitle"/>
          </p:nvPr>
        </p:nvSpPr>
        <p:spPr>
          <a:xfrm>
            <a:off x="804000" y="2934295"/>
            <a:ext cx="10584000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Arial"/>
              <a:buNone/>
            </a:pPr>
            <a:r>
              <a:rPr lang="en-GB" sz="75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CyberSkills2Work</a:t>
            </a:r>
            <a:br>
              <a:rPr lang="en-GB"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National Cybersecurity Workforce</a:t>
            </a:r>
            <a:br>
              <a:rPr lang="en-GB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3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Development Program</a:t>
            </a:r>
            <a:endParaRPr sz="30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0944F4E1-ADAD-3971-943C-DCE5CEA74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BD2E87E6-B4EC-3F85-BBF5-072F8D7BD5B3}"/>
              </a:ext>
            </a:extLst>
          </p:cNvPr>
          <p:cNvSpPr txBox="1"/>
          <p:nvPr/>
        </p:nvSpPr>
        <p:spPr>
          <a:xfrm>
            <a:off x="804000" y="3204000"/>
            <a:ext cx="105840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dirty="0">
                <a:hlinkClick r:id="rId3"/>
              </a:rPr>
              <a:t>https://www.dpstele.com/blog/similarities-and-differences-between-scada-and-dcs.php#:~:text=The%20Bottom%20Line,operational%20needs%20and%20network%20configuration.</a:t>
            </a:r>
          </a:p>
          <a:p>
            <a:endParaRPr lang="en-US" sz="1800" dirty="0">
              <a:hlinkClick r:id="rId3"/>
            </a:endParaRPr>
          </a:p>
          <a:p>
            <a:endParaRPr lang="en-US" sz="1800" dirty="0">
              <a:hlinkClick r:id="rId3"/>
            </a:endParaRPr>
          </a:p>
          <a:p>
            <a:r>
              <a:rPr lang="en-US" sz="1800" dirty="0">
                <a:hlinkClick r:id="rId3"/>
              </a:rPr>
              <a:t>https://www.youtube.com/watch?v=B3YVpgs9RY4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>
                <a:hlinkClick r:id="rId4"/>
              </a:rPr>
              <a:t>https://youtu.be/X0U8-4ZPcro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A0ECA740-88E6-D531-140B-31BFA367D4BC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</a:rPr>
              <a:t>Differences Between SCADA and DCS - Videos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7099F3D4-18BC-6288-3CEF-969CC34E248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C6BD38A9-9A7C-1822-F65E-9C2C76A2BF20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D9C48F2F-54F0-98DA-E5BA-B3E1C190F3F0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1884D867-ED0B-DF55-6C93-66CEAA694664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19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E215A312-CD39-83E4-1B4D-1723775FD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36DF1E83-CEF9-8873-03E5-EEEDA6421FE3}"/>
              </a:ext>
            </a:extLst>
          </p:cNvPr>
          <p:cNvSpPr txBox="1"/>
          <p:nvPr/>
        </p:nvSpPr>
        <p:spPr>
          <a:xfrm>
            <a:off x="804000" y="3204000"/>
            <a:ext cx="105840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Enterprise Zone</a:t>
            </a:r>
            <a:r>
              <a:rPr lang="en-US" sz="1800" dirty="0"/>
              <a:t> – Business/IT networks; often internet-connected and more dynamic.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Control Zone</a:t>
            </a:r>
            <a:r>
              <a:rPr lang="en-US" sz="1800" dirty="0"/>
              <a:t> – Includes SCADA servers, control rooms; focused on stability and precision.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Field Zone</a:t>
            </a:r>
            <a:r>
              <a:rPr lang="en-US" sz="1800" dirty="0"/>
              <a:t> – Hosts real-time control devices like PLCs; stringent on timing, safety, and determinism.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Importance of Segmentation: </a:t>
            </a:r>
          </a:p>
          <a:p>
            <a:pPr marL="2857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Supports defense-in-depth strategies.</a:t>
            </a:r>
          </a:p>
          <a:p>
            <a:pPr marL="285750" lvl="8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Helps isolate cyber threats and apply tailored security policies per zone.</a:t>
            </a:r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E77D40F4-C06E-6B9D-4BFE-AE8CA59A0BF7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ICS Architectures and Zones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05B0A161-7415-8269-E977-B9F0BB1F44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B1D2F9A8-24A7-D531-4B72-6F7CB869FE5C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10FFBA7A-8213-F80D-C6AF-076A83B565D9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F1ACDCD7-AAF1-8668-A49B-BA8E2ACC2F64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1117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7962E718-D6A8-656F-9DAF-BACA7B104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F413039F-ADEC-1BAF-FFE7-AA2331813C6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D5F31B65-C7EA-9F9F-05A9-64D4DAE496B4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66369355-98C3-0114-C3AA-BAD14BBFD9F4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EFC47575-D67D-D8A4-8EFF-9C1D1A0F5490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  <p:pic>
        <p:nvPicPr>
          <p:cNvPr id="1026" name="Picture 2" descr="What is SCADA System? (Components and Architecture)">
            <a:extLst>
              <a:ext uri="{FF2B5EF4-FFF2-40B4-BE49-F238E27FC236}">
                <a16:creationId xmlns:a16="http://schemas.microsoft.com/office/drawing/2014/main" id="{84E7E430-501F-2DD1-EA93-0FDF6A0F3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217" y="2359617"/>
            <a:ext cx="7690558" cy="3845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8264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1C432D19-BC01-1D74-3666-A02FCC4EE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D154D9BA-4081-DC2B-6D94-8DCC575DE914}"/>
              </a:ext>
            </a:extLst>
          </p:cNvPr>
          <p:cNvSpPr txBox="1"/>
          <p:nvPr/>
        </p:nvSpPr>
        <p:spPr>
          <a:xfrm>
            <a:off x="804000" y="3204000"/>
            <a:ext cx="10584000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dirty="0"/>
              <a:t>A widely adopted model that layers ICS networks into levels: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Level 5</a:t>
            </a:r>
            <a:r>
              <a:rPr lang="en-US" sz="1800" dirty="0"/>
              <a:t> – Enterprise Network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Level 4</a:t>
            </a:r>
            <a:r>
              <a:rPr lang="en-US" sz="1800" dirty="0"/>
              <a:t> – Site Business Planning &amp; Logistics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Level 3</a:t>
            </a:r>
            <a:r>
              <a:rPr lang="en-US" sz="1800" dirty="0"/>
              <a:t> – Site Operations and Supervisory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Level 2</a:t>
            </a:r>
            <a:r>
              <a:rPr lang="en-US" sz="1800" dirty="0"/>
              <a:t> – Area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Level 1</a:t>
            </a:r>
            <a:r>
              <a:rPr lang="en-US" sz="1800" dirty="0"/>
              <a:t> – Basic Control (e.g., PLCs)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Level 0</a:t>
            </a:r>
            <a:r>
              <a:rPr lang="en-US" sz="1800" dirty="0"/>
              <a:t> – Physical Process (e.g., valves, sensors)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3DB1DA25-C9DC-4CFF-1128-7AD6F8D88E2C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Purdue Referen</a:t>
            </a:r>
            <a:r>
              <a:rPr lang="en-GB" sz="2500" b="1" dirty="0">
                <a:solidFill>
                  <a:srgbClr val="7F7F7F"/>
                </a:solidFill>
              </a:rPr>
              <a:t>ce Architecture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D85AA301-C3AC-57AB-74D2-D5BD1B0AB94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EFEACA5F-4C56-B2C7-DE3A-B1D950CCEBEA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AEB2D5E4-A55B-9E28-3C8E-45CE858459E0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08AB4711-EE93-F046-B2B2-B5A726E511F6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748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76530B5E-C983-24F7-B8D4-1A565769C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4CE526CD-2153-1A65-D72D-474A1EC384EC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E61F2D19-03DC-E6C7-BC2F-BF16E3A9BD37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77517264-3A63-F32C-783A-2325FF741AE8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  <p:pic>
        <p:nvPicPr>
          <p:cNvPr id="4098" name="Picture 2" descr="The ICS Purdue Model Made Easy for Cybersecurity and Cloud Folks | by  MAICOLO | Medium">
            <a:extLst>
              <a:ext uri="{FF2B5EF4-FFF2-40B4-BE49-F238E27FC236}">
                <a16:creationId xmlns:a16="http://schemas.microsoft.com/office/drawing/2014/main" id="{0B087636-C8D2-8218-1E15-56A006D28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327" y="386763"/>
            <a:ext cx="6478859" cy="5843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625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F7FA27DD-F6C9-A419-C3A4-E7B7A4A30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6E004528-F701-D586-F786-B81D2A1BA948}"/>
              </a:ext>
            </a:extLst>
          </p:cNvPr>
          <p:cNvSpPr txBox="1"/>
          <p:nvPr/>
        </p:nvSpPr>
        <p:spPr>
          <a:xfrm>
            <a:off x="804000" y="3204000"/>
            <a:ext cx="10584000" cy="3600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b="1" dirty="0"/>
              <a:t>Operational Significance: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ICS underpins sectors defined as critical infrastructure: energy, water, transportation, etc.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 failure or cyberattack on ICS can cause cascading failures and national disruptions.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b="1" dirty="0"/>
              <a:t>Integration with Physical Processes: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ICS systems directly control valves, actuators, motors, and sensors.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cyber-physical nature creates complex dependencies and attack surfaces.</a:t>
            </a:r>
          </a:p>
          <a:p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8ACBAF08-D95F-161B-8350-176A3CE49FF4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ICS in Critical Infrastructure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57F75204-90B7-09F9-558F-A19BD6D458E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D2E9B53D-3B7E-B74D-CDEE-E92ABC7A7373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7ABFBC43-CC12-B2FD-F987-F05ED0094EFA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36069849-0C78-1EED-8EE5-23FFD93CDDAD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670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FDFB3A4E-5B0F-8538-72EC-8D3B49F4E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18B3DB3C-2261-3D9D-961F-15523EA8593B}"/>
              </a:ext>
            </a:extLst>
          </p:cNvPr>
          <p:cNvSpPr txBox="1"/>
          <p:nvPr/>
        </p:nvSpPr>
        <p:spPr>
          <a:xfrm>
            <a:off x="804000" y="3204000"/>
            <a:ext cx="105840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b="1" dirty="0"/>
              <a:t>Safety and Reliability: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ICS designs emphasize fault tolerance: fault avoidance, fault removal, and fault tolerance.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Systems often operate with redundancy and must respond safely to hardware or software faults.</a:t>
            </a:r>
          </a:p>
          <a:p>
            <a:endParaRPr lang="en-US" sz="1800" b="1" dirty="0"/>
          </a:p>
          <a:p>
            <a:r>
              <a:rPr lang="en-US" sz="1800" b="1" dirty="0"/>
              <a:t>Cybersecurity Concerns: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ICS devices may be outdated and lack basic cyber protections (e.g., encryption, authentication).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Legacy systems can be vulnerable due to: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Infrequent patching.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Proprietary protocols.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Lack of endpoint security support.</a:t>
            </a:r>
          </a:p>
          <a:p>
            <a:endParaRPr lang="en-US" sz="18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04E2163A-2B18-0CD1-B5C6-4C2B52C2DD3B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ICS Challenges: Security, Safety, and Reliability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1C0AE42D-BEB5-0C72-4F4D-1BF8E20B27E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5A1B5173-58B1-38C7-A979-F551CC5F3C97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02915AA5-D45D-886F-F0E7-6F0A7D2FBA15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8625F0A0-5B85-8116-164C-D337460CF4E8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4282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549E705-18DD-EACA-E8B0-3B03EEA44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F0215ED7-6F1C-0BB8-45E0-E6CBF2FFF5EF}"/>
              </a:ext>
            </a:extLst>
          </p:cNvPr>
          <p:cNvSpPr txBox="1"/>
          <p:nvPr/>
        </p:nvSpPr>
        <p:spPr>
          <a:xfrm>
            <a:off x="804000" y="3204000"/>
            <a:ext cx="105840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b="1" dirty="0">
                <a:hlinkClick r:id="rId3"/>
              </a:rPr>
              <a:t>https://labshock.github.io/</a:t>
            </a:r>
            <a:endParaRPr lang="en-US" sz="1800" b="1" dirty="0"/>
          </a:p>
          <a:p>
            <a:endParaRPr lang="en-US" sz="1800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FE43BE3B-C1A9-E956-DBD6-B4BAC9E9C9F6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Setting up </a:t>
            </a:r>
            <a:r>
              <a:rPr lang="en-GB" sz="2500" b="1" dirty="0" err="1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Labshock</a:t>
            </a: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– Instructor Led Hands-on Tutorial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2BCBC421-FDF7-15C3-A0F0-67DFEE1DF12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569E8176-6D22-0E1E-E6EE-A353FB04B194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885A1A1D-62B8-C974-8E9C-5EC629216B99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82D8E8FA-7B1C-714B-0511-C0A647FCF92A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493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4A8C6AB9-9E6D-4CF2-0C9C-17F00667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A37CDEDC-D6E6-90E9-1FA2-FEE1136E49FC}"/>
              </a:ext>
            </a:extLst>
          </p:cNvPr>
          <p:cNvSpPr txBox="1"/>
          <p:nvPr/>
        </p:nvSpPr>
        <p:spPr>
          <a:xfrm>
            <a:off x="804000" y="3204000"/>
            <a:ext cx="10584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b="1" dirty="0">
                <a:hlinkClick r:id="rId3"/>
              </a:rPr>
              <a:t>https://www.cisa.gov/resources-tools/training/ics-virtual-learning-portal</a:t>
            </a:r>
            <a:endParaRPr lang="en-US" sz="1800" b="1" dirty="0"/>
          </a:p>
          <a:p>
            <a:endParaRPr lang="en-US" sz="1800" b="1" dirty="0"/>
          </a:p>
          <a:p>
            <a:endParaRPr lang="en-US" sz="1800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469F1E1D-6E09-C0D9-D033-6F13D835C31E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Introduction to CISA’s ICS Certification Path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B6F74E0C-4B1F-EFF4-E5A2-40D56910DDB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C38240E7-752D-00AA-6B67-4ADDF012F5F6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3F72EF3A-B5BB-38FF-3B1D-AE7553E2E13B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96C238FB-1D3C-A28D-C7D0-9E629542809C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7135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2"/>
          <p:cNvGrpSpPr/>
          <p:nvPr/>
        </p:nvGrpSpPr>
        <p:grpSpPr>
          <a:xfrm>
            <a:off x="804000" y="2628000"/>
            <a:ext cx="10584000" cy="1517100"/>
            <a:chOff x="804000" y="2209891"/>
            <a:chExt cx="10584000" cy="1517100"/>
          </a:xfrm>
        </p:grpSpPr>
        <p:sp>
          <p:nvSpPr>
            <p:cNvPr id="171" name="Google Shape;171;p2"/>
            <p:cNvSpPr txBox="1"/>
            <p:nvPr/>
          </p:nvSpPr>
          <p:spPr>
            <a:xfrm>
              <a:off x="804000" y="2785891"/>
              <a:ext cx="10584000" cy="94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1000"/>
                </a:spcBef>
                <a:spcAft>
                  <a:spcPts val="0"/>
                </a:spcAft>
                <a:buNone/>
              </a:pPr>
              <a:r>
                <a:rPr lang="en-GB" sz="1600" dirty="0">
                  <a:solidFill>
                    <a:schemeClr val="dk1"/>
                  </a:solidFill>
                </a:rPr>
                <a:t>This program is funded by the National Security Agency National </a:t>
              </a:r>
              <a:r>
                <a:rPr lang="en-GB" sz="1600" dirty="0" err="1">
                  <a:solidFill>
                    <a:schemeClr val="dk1"/>
                  </a:solidFill>
                </a:rPr>
                <a:t>Centers</a:t>
              </a:r>
              <a:r>
                <a:rPr lang="en-GB" sz="1600" dirty="0">
                  <a:solidFill>
                    <a:schemeClr val="dk1"/>
                  </a:solidFill>
                </a:rPr>
                <a:t> of Academic Excellence in Cybersecurity (NCAE-C) Program.</a:t>
              </a:r>
              <a:endParaRPr sz="1200" dirty="0">
                <a:solidFill>
                  <a:srgbClr val="222222"/>
                </a:solidFill>
                <a:highlight>
                  <a:srgbClr val="FFFFFF"/>
                </a:highlight>
              </a:endParaRPr>
            </a:p>
            <a:p>
              <a:pPr marL="0" marR="0" lvl="0" indent="0" algn="l" rtl="0">
                <a:lnSpc>
                  <a:spcPct val="125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n-GB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For additional information, please visit www.CyberSkills2Work.org. </a:t>
              </a:r>
              <a:endParaRPr dirty="0"/>
            </a:p>
          </p:txBody>
        </p:sp>
        <p:sp>
          <p:nvSpPr>
            <p:cNvPr id="172" name="Google Shape;172;p2"/>
            <p:cNvSpPr txBox="1"/>
            <p:nvPr/>
          </p:nvSpPr>
          <p:spPr>
            <a:xfrm>
              <a:off x="804000" y="2209891"/>
              <a:ext cx="10584000" cy="3847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2500"/>
                <a:buFont typeface="Arial"/>
                <a:buNone/>
              </a:pPr>
              <a:r>
                <a:rPr lang="en-GB" sz="2500" b="1" i="0" u="none" strike="noStrike" cap="none">
                  <a:solidFill>
                    <a:srgbClr val="7F7F7F"/>
                  </a:solidFill>
                  <a:latin typeface="Arial"/>
                  <a:ea typeface="Arial"/>
                  <a:cs typeface="Arial"/>
                  <a:sym typeface="Arial"/>
                </a:rPr>
                <a:t>Acknowledgement</a:t>
              </a:r>
              <a:endParaRPr/>
            </a:p>
          </p:txBody>
        </p:sp>
      </p:grpSp>
      <p:sp>
        <p:nvSpPr>
          <p:cNvPr id="173" name="Google Shape;173;p2"/>
          <p:cNvSpPr txBox="1">
            <a:spLocks noGrp="1"/>
          </p:cNvSpPr>
          <p:nvPr>
            <p:ph type="ctrTitle"/>
          </p:nvPr>
        </p:nvSpPr>
        <p:spPr>
          <a:xfrm>
            <a:off x="804000" y="634460"/>
            <a:ext cx="105840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Industrial Control Systems Security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75" name="Google Shape;175;p2"/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76" name="Google Shape;176;p2"/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</a:t>
            </a:r>
            <a:r>
              <a:rPr lang="en-GB" sz="1100" b="1">
                <a:solidFill>
                  <a:schemeClr val="lt1"/>
                </a:solidFill>
              </a:rPr>
              <a:t>4</a:t>
            </a: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CyberSkills2Work - Institution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/>
          <p:cNvSpPr txBox="1"/>
          <p:nvPr/>
        </p:nvSpPr>
        <p:spPr>
          <a:xfrm>
            <a:off x="804000" y="3204000"/>
            <a:ext cx="10584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 about the differences between ICS and traditional IT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the Purdue Reference Architecture.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Explore key topics like SCADA, DCS, and PLCs.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Examine how ICS integrates with physical processes.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Set up </a:t>
            </a:r>
            <a:r>
              <a:rPr lang="en-US" sz="1800" dirty="0" err="1"/>
              <a:t>Labshock</a:t>
            </a:r>
            <a:r>
              <a:rPr lang="en-US" sz="1800" dirty="0"/>
              <a:t> for 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Set up user accounts for CISA ICS certifications.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82" name="Google Shape;182;p3"/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dirty="0"/>
          </a:p>
        </p:txBody>
      </p:sp>
      <p:sp>
        <p:nvSpPr>
          <p:cNvPr id="183" name="Google Shape;183;p3"/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/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/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2CE23503-3927-D505-9EE7-1B7062225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3792F751-C25D-123C-28F8-77CD9D153EFE}"/>
              </a:ext>
            </a:extLst>
          </p:cNvPr>
          <p:cNvSpPr txBox="1"/>
          <p:nvPr/>
        </p:nvSpPr>
        <p:spPr>
          <a:xfrm>
            <a:off x="804000" y="3204000"/>
            <a:ext cx="105840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ICS refers to integrated systems combining computers, electrical/mechanical devices, and human oversight to automate and control industrial processes.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Commonly used in sectors like manufacturing, power generation, water treatment, and transportation.</a:t>
            </a:r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2A6D6E8A-6A03-53C0-8E1A-D46AA03BB4A4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What are Industrial Control Systems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6A78C804-9E47-29E7-46CA-9F806EC9909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1AD76838-39DB-5218-9070-FB1177B3DDD3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2B3BA530-E14A-0470-1BB9-F04ED2F873D6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4C02AE2E-3DE5-54D0-7D96-E6DC3C5D31D2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4968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696BB11F-0C7E-C3E7-FBD4-39E161AFE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7A4A31D5-032F-54CF-5598-57C040B73129}"/>
              </a:ext>
            </a:extLst>
          </p:cNvPr>
          <p:cNvSpPr txBox="1"/>
          <p:nvPr/>
        </p:nvSpPr>
        <p:spPr>
          <a:xfrm>
            <a:off x="804000" y="3204000"/>
            <a:ext cx="10584000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ICS integrates deeply with physical processes, requiring high reliability and real-time operations.</a:t>
            </a:r>
          </a:p>
          <a:p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Unlike IT, ICS prioritizes </a:t>
            </a:r>
            <a:r>
              <a:rPr lang="en-US" sz="1800" b="1" dirty="0"/>
              <a:t>availability and safety</a:t>
            </a:r>
            <a:r>
              <a:rPr lang="en-US" sz="1800" dirty="0"/>
              <a:t> over confidentiality and integrity.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*ICS systems often operate with legacy hardware and limited computing resources.</a:t>
            </a:r>
            <a:endParaRPr lang="en-US" sz="1800" b="1" dirty="0"/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C79AC0A0-3121-0B8E-A63A-C9DBE6A1553F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ICS vs Traditional IT Systems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F97FFBC8-359B-C34C-07EC-024F7A6B3D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A6901C3C-451F-0BE1-906E-42100635A9B1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FACB06C4-4529-D20A-F09E-27FA1988557E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0EF8C360-0A68-17F3-192F-758ACCF8C239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23522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52C73B73-524A-DB29-DB80-3300AC994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2B01F60A-2EEC-38A6-01AE-249595142AAE}"/>
              </a:ext>
            </a:extLst>
          </p:cNvPr>
          <p:cNvSpPr txBox="1"/>
          <p:nvPr/>
        </p:nvSpPr>
        <p:spPr>
          <a:xfrm>
            <a:off x="804000" y="2400671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ICS vs Traditional IT Systems - Table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676F8BCE-70CB-6578-20DC-A5F9B0EF42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5B2A13F2-9E31-9899-5A78-1FB918E88A88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6A227C70-134B-1452-C900-4D83A7DE26C5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2185024D-0D67-4C0C-5767-F4DF0D863FDF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2CEEFA-0B58-5890-D7EF-07EEEF3F2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033" y="2785392"/>
            <a:ext cx="8371750" cy="33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21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B0F00AC1-7687-0A07-5819-C057A38F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FFFF9B4B-F953-5465-1D7A-71F0A15739DC}"/>
              </a:ext>
            </a:extLst>
          </p:cNvPr>
          <p:cNvSpPr txBox="1"/>
          <p:nvPr/>
        </p:nvSpPr>
        <p:spPr>
          <a:xfrm>
            <a:off x="804000" y="3204000"/>
            <a:ext cx="10584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b="1" dirty="0"/>
              <a:t>Programmable Logic Controllers (PLCs)</a:t>
            </a:r>
            <a:r>
              <a:rPr lang="en-US" sz="1800" dirty="0"/>
              <a:t> – Manage control tasks at the field level.</a:t>
            </a:r>
          </a:p>
          <a:p>
            <a:endParaRPr lang="en-US" sz="1800" b="1" dirty="0"/>
          </a:p>
          <a:p>
            <a:r>
              <a:rPr lang="en-US" sz="1800" b="1" dirty="0"/>
              <a:t>Remote Terminal Units (RTUs)</a:t>
            </a:r>
            <a:r>
              <a:rPr lang="en-US" sz="1800" dirty="0"/>
              <a:t> – Interface with field devices and communicate with central systems.</a:t>
            </a:r>
          </a:p>
          <a:p>
            <a:endParaRPr lang="en-US" sz="1800" b="1" dirty="0"/>
          </a:p>
          <a:p>
            <a:r>
              <a:rPr lang="en-US" sz="1800" b="1" dirty="0"/>
              <a:t>Human-Machine Interfaces (HMIs)</a:t>
            </a:r>
            <a:r>
              <a:rPr lang="en-US" sz="1800" dirty="0"/>
              <a:t> – Provide visualization and operator control of processes.</a:t>
            </a:r>
          </a:p>
          <a:p>
            <a:endParaRPr lang="en-US" sz="1800" b="1" dirty="0"/>
          </a:p>
          <a:p>
            <a:r>
              <a:rPr lang="en-US" sz="1800" b="1" dirty="0"/>
              <a:t>Supervisory Control and Data Acquisition (SCADA)</a:t>
            </a:r>
            <a:r>
              <a:rPr lang="en-US" sz="1800" dirty="0"/>
              <a:t> – Centralized systems managing geographically dispersed operations.  Note: This is a software-based program. </a:t>
            </a:r>
          </a:p>
          <a:p>
            <a:endParaRPr lang="en-US" sz="1800" b="1" dirty="0"/>
          </a:p>
          <a:p>
            <a:r>
              <a:rPr lang="en-US" sz="1800" b="1" dirty="0"/>
              <a:t>Distributed Control Systems (DCS)</a:t>
            </a:r>
            <a:r>
              <a:rPr lang="en-US" sz="1800" dirty="0"/>
              <a:t> – Manage complex, localized processes in manufacturing or refining environments. Also a software based program.</a:t>
            </a:r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6B32BCD7-3055-4260-DC3D-165D6ED264C6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Key Components in ICS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D6CCF1F7-0C00-BCCA-104F-D880B39FDC7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0630AA0D-41C6-3C9E-9874-C18C59C995BA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EA580FA9-99D9-0C20-BF25-74D5DF91ADF8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0CC3B300-261E-94C6-5538-8FDDF6D2623C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55510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A532D4CC-FFB4-9ADF-26E1-21C683B5B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F66220E3-5618-F23E-F97F-0C19C393704C}"/>
              </a:ext>
            </a:extLst>
          </p:cNvPr>
          <p:cNvSpPr txBox="1"/>
          <p:nvPr/>
        </p:nvSpPr>
        <p:spPr>
          <a:xfrm>
            <a:off x="779468" y="2877927"/>
            <a:ext cx="10584000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dirty="0"/>
              <a:t>SCADA is a system of software and hardware elements used to monitor and control geographically distributed systems in real-time. Common in industries like water treatment, power transmission, oil &amp; gas pipelines.  Used to identify and react to alarms.</a:t>
            </a:r>
          </a:p>
          <a:p>
            <a:endParaRPr lang="en-US" sz="1800" dirty="0"/>
          </a:p>
          <a:p>
            <a:r>
              <a:rPr lang="en-US" sz="1800" b="1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RTUs</a:t>
            </a:r>
            <a:r>
              <a:rPr lang="en-US" sz="1800" dirty="0"/>
              <a:t> and </a:t>
            </a:r>
            <a:r>
              <a:rPr lang="en-US" sz="1800" b="1" dirty="0"/>
              <a:t>PLCs</a:t>
            </a:r>
            <a:r>
              <a:rPr lang="en-US" sz="1800" dirty="0"/>
              <a:t> at remote sites collect data and execute control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SCADA Master Terminal Unit (MTU)</a:t>
            </a:r>
            <a:r>
              <a:rPr lang="en-US" sz="1800" dirty="0"/>
              <a:t> aggregates data at a central control center.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HMIs</a:t>
            </a:r>
            <a:r>
              <a:rPr lang="en-US" sz="1800" dirty="0"/>
              <a:t> allow operators to visualize and control operations.</a:t>
            </a:r>
          </a:p>
          <a:p>
            <a:endParaRPr lang="en-US" sz="1800" dirty="0"/>
          </a:p>
          <a:p>
            <a:r>
              <a:rPr lang="en-US" sz="1800" dirty="0"/>
              <a:t>Communication via serial, wireless, or TCP/IP over wide-area networks (WAN).</a:t>
            </a:r>
          </a:p>
          <a:p>
            <a:r>
              <a:rPr lang="en-US" sz="1800" dirty="0"/>
              <a:t>Designed for intermittent or unreliable communication conditions.</a:t>
            </a:r>
          </a:p>
          <a:p>
            <a:r>
              <a:rPr lang="en-US" sz="1800" dirty="0"/>
              <a:t>Provides centralized monitoring, alarm handling, data trending, and historian functions.</a:t>
            </a:r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BAF1E777-170B-B1E5-9056-403A327FDE7E}"/>
              </a:ext>
            </a:extLst>
          </p:cNvPr>
          <p:cNvSpPr txBox="1"/>
          <p:nvPr/>
        </p:nvSpPr>
        <p:spPr>
          <a:xfrm>
            <a:off x="804000" y="230395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</a:rPr>
              <a:t>SCADA (Supervisory Control and Data Acquisition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F944F0A9-B1F4-B581-00A2-F01060F1BEA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85D9C4C2-C327-F9DB-6A40-6F207CADACD9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971AA073-F40E-1E32-CE3C-86890E647912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3CA3E4CF-6E93-DF39-E721-E654E8A3501C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8993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>
          <a:extLst>
            <a:ext uri="{FF2B5EF4-FFF2-40B4-BE49-F238E27FC236}">
              <a16:creationId xmlns:a16="http://schemas.microsoft.com/office/drawing/2014/main" id="{3D190B63-9506-252A-93EF-C77E80DD9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">
            <a:extLst>
              <a:ext uri="{FF2B5EF4-FFF2-40B4-BE49-F238E27FC236}">
                <a16:creationId xmlns:a16="http://schemas.microsoft.com/office/drawing/2014/main" id="{12E5068C-18CD-77B0-3BE9-A8AE6C564C1C}"/>
              </a:ext>
            </a:extLst>
          </p:cNvPr>
          <p:cNvSpPr txBox="1"/>
          <p:nvPr/>
        </p:nvSpPr>
        <p:spPr>
          <a:xfrm>
            <a:off x="804000" y="3204000"/>
            <a:ext cx="10584000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800" dirty="0"/>
              <a:t>DCS is used for continuous, complex, and high-speed process control in localized environments.</a:t>
            </a:r>
          </a:p>
          <a:p>
            <a:r>
              <a:rPr lang="en-US" sz="1800" dirty="0"/>
              <a:t>Common in industries like chemical plants, oil refineries, paper mills, and power generation. DCS is more localized than SCADA. </a:t>
            </a:r>
          </a:p>
          <a:p>
            <a:endParaRPr lang="en-US" sz="1800" dirty="0"/>
          </a:p>
          <a:p>
            <a:r>
              <a:rPr lang="en-US" sz="1800" dirty="0"/>
              <a:t>Components: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Controllers</a:t>
            </a:r>
            <a:r>
              <a:rPr lang="en-US" sz="1800" dirty="0"/>
              <a:t> handle real-time process automation at different plant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Process Control Network (PCN)</a:t>
            </a:r>
            <a:r>
              <a:rPr lang="en-US" sz="1800" dirty="0"/>
              <a:t> connects field devices, controllers, and HMIs.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/>
              <a:t>Engineering Workstations</a:t>
            </a:r>
            <a:r>
              <a:rPr lang="en-US" sz="1800" dirty="0"/>
              <a:t> configure control logic and manage alarms/events.</a:t>
            </a:r>
          </a:p>
          <a:p>
            <a:endParaRPr lang="en-US" sz="1800" dirty="0"/>
          </a:p>
          <a:p>
            <a:r>
              <a:rPr lang="en-US" sz="1800" dirty="0"/>
              <a:t>Designed for high availability, fault tolerance, and precision.</a:t>
            </a:r>
          </a:p>
          <a:p>
            <a:r>
              <a:rPr lang="en-US" sz="1800" dirty="0"/>
              <a:t>All elements reside within a tightly integrated network—typically LAN-based.</a:t>
            </a:r>
          </a:p>
        </p:txBody>
      </p:sp>
      <p:sp>
        <p:nvSpPr>
          <p:cNvPr id="182" name="Google Shape;182;p3">
            <a:extLst>
              <a:ext uri="{FF2B5EF4-FFF2-40B4-BE49-F238E27FC236}">
                <a16:creationId xmlns:a16="http://schemas.microsoft.com/office/drawing/2014/main" id="{9CC50D4E-B8DA-FF45-F98F-B1866FC6EF2C}"/>
              </a:ext>
            </a:extLst>
          </p:cNvPr>
          <p:cNvSpPr txBox="1"/>
          <p:nvPr/>
        </p:nvSpPr>
        <p:spPr>
          <a:xfrm>
            <a:off x="804000" y="2628000"/>
            <a:ext cx="10584000" cy="3847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500"/>
              <a:buFont typeface="Arial"/>
              <a:buNone/>
            </a:pPr>
            <a:r>
              <a:rPr lang="en-GB" sz="2500" b="1" dirty="0">
                <a:solidFill>
                  <a:srgbClr val="7F7F7F"/>
                </a:solidFill>
              </a:rPr>
              <a:t>DCS (Distributed Control System)</a:t>
            </a:r>
            <a:endParaRPr dirty="0"/>
          </a:p>
        </p:txBody>
      </p:sp>
      <p:sp>
        <p:nvSpPr>
          <p:cNvPr id="183" name="Google Shape;183;p3">
            <a:extLst>
              <a:ext uri="{FF2B5EF4-FFF2-40B4-BE49-F238E27FC236}">
                <a16:creationId xmlns:a16="http://schemas.microsoft.com/office/drawing/2014/main" id="{34FA4948-1EF3-C63F-D1B5-157835440DC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04000" y="1403902"/>
            <a:ext cx="105840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2CE"/>
              </a:buClr>
              <a:buSzPts val="5000"/>
              <a:buFont typeface="Arial"/>
              <a:buNone/>
            </a:pPr>
            <a:r>
              <a:rPr lang="en-GB" sz="5000" b="1" dirty="0">
                <a:solidFill>
                  <a:srgbClr val="0072CE"/>
                </a:solidFill>
                <a:latin typeface="Arial"/>
                <a:ea typeface="Arial"/>
                <a:cs typeface="Arial"/>
                <a:sym typeface="Arial"/>
              </a:rPr>
              <a:t>Module 01 – ICS Foundations</a:t>
            </a:r>
            <a:endParaRPr sz="2000" b="1" dirty="0">
              <a:solidFill>
                <a:srgbClr val="0072C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>
            <a:extLst>
              <a:ext uri="{FF2B5EF4-FFF2-40B4-BE49-F238E27FC236}">
                <a16:creationId xmlns:a16="http://schemas.microsoft.com/office/drawing/2014/main" id="{BA453AF5-C396-B624-051B-BBBABD57A654}"/>
              </a:ext>
            </a:extLst>
          </p:cNvPr>
          <p:cNvSpPr txBox="1"/>
          <p:nvPr/>
        </p:nvSpPr>
        <p:spPr>
          <a:xfrm>
            <a:off x="383830" y="6391171"/>
            <a:ext cx="18000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Course Title</a:t>
            </a:r>
            <a:endParaRPr/>
          </a:p>
        </p:txBody>
      </p:sp>
      <p:sp>
        <p:nvSpPr>
          <p:cNvPr id="185" name="Google Shape;185;p3">
            <a:extLst>
              <a:ext uri="{FF2B5EF4-FFF2-40B4-BE49-F238E27FC236}">
                <a16:creationId xmlns:a16="http://schemas.microsoft.com/office/drawing/2014/main" id="{64FCE763-EFD1-9BA0-1E3A-81496569047F}"/>
              </a:ext>
            </a:extLst>
          </p:cNvPr>
          <p:cNvSpPr txBox="1"/>
          <p:nvPr/>
        </p:nvSpPr>
        <p:spPr>
          <a:xfrm>
            <a:off x="4037133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CRN</a:t>
            </a:r>
            <a:endParaRPr/>
          </a:p>
        </p:txBody>
      </p:sp>
      <p:sp>
        <p:nvSpPr>
          <p:cNvPr id="186" name="Google Shape;186;p3">
            <a:extLst>
              <a:ext uri="{FF2B5EF4-FFF2-40B4-BE49-F238E27FC236}">
                <a16:creationId xmlns:a16="http://schemas.microsoft.com/office/drawing/2014/main" id="{C28F1D8A-9D18-97C5-C5F6-14EC13C59775}"/>
              </a:ext>
            </a:extLst>
          </p:cNvPr>
          <p:cNvSpPr txBox="1"/>
          <p:nvPr/>
        </p:nvSpPr>
        <p:spPr>
          <a:xfrm>
            <a:off x="8835986" y="6391170"/>
            <a:ext cx="294555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©2021 CyberSkills2Work - Institution Name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8871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3286</TotalTime>
  <Words>3768</Words>
  <Application>Microsoft Macintosh PowerPoint</Application>
  <PresentationFormat>Widescreen</PresentationFormat>
  <Paragraphs>422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Office Theme</vt:lpstr>
      <vt:lpstr>Custom Design</vt:lpstr>
      <vt:lpstr>CyberSkills2Work The National Cybersecurity Workforce Development Program</vt:lpstr>
      <vt:lpstr>Industrial Control Systems Security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Module 01 – ICS Foundations</vt:lpstr>
      <vt:lpstr>PowerPoint Presentation</vt:lpstr>
      <vt:lpstr>Module 01 – ICS Foundations</vt:lpstr>
      <vt:lpstr>Module 01 – ICS Foundations</vt:lpstr>
      <vt:lpstr>Module 01 – ICS Foundations</vt:lpstr>
      <vt:lpstr>Module 01 – ICS Foundations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Razvan</dc:creator>
  <cp:lastModifiedBy>ian burres</cp:lastModifiedBy>
  <cp:revision>31</cp:revision>
  <dcterms:created xsi:type="dcterms:W3CDTF">2021-10-13T09:00:23Z</dcterms:created>
  <dcterms:modified xsi:type="dcterms:W3CDTF">2025-06-18T22:45:55Z</dcterms:modified>
</cp:coreProperties>
</file>