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3"/>
  </p:notesMasterIdLst>
  <p:sldIdLst>
    <p:sldId id="256" r:id="rId3"/>
    <p:sldId id="257" r:id="rId4"/>
    <p:sldId id="258" r:id="rId5"/>
    <p:sldId id="303" r:id="rId6"/>
    <p:sldId id="259" r:id="rId7"/>
    <p:sldId id="290" r:id="rId8"/>
    <p:sldId id="262" r:id="rId9"/>
    <p:sldId id="291" r:id="rId10"/>
    <p:sldId id="292" r:id="rId11"/>
    <p:sldId id="293" r:id="rId12"/>
    <p:sldId id="294" r:id="rId13"/>
    <p:sldId id="295" r:id="rId14"/>
    <p:sldId id="296" r:id="rId15"/>
    <p:sldId id="297" r:id="rId16"/>
    <p:sldId id="298" r:id="rId17"/>
    <p:sldId id="300" r:id="rId18"/>
    <p:sldId id="301" r:id="rId19"/>
    <p:sldId id="302" r:id="rId20"/>
    <p:sldId id="299" r:id="rId21"/>
    <p:sldId id="270"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jOADLeH7Y7HmfqGoN8iYBjmdnzq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70"/>
    <p:restoredTop sz="74892"/>
  </p:normalViewPr>
  <p:slideViewPr>
    <p:cSldViewPr snapToGrid="0">
      <p:cViewPr varScale="1">
        <p:scale>
          <a:sx n="88" d="100"/>
          <a:sy n="88" d="100"/>
        </p:scale>
        <p:origin x="14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dpstele.com/blog/top-six-rtu-transport-methods.php"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ww.dpstele.com/dps/protocol/2001/jul-aug/ip-routing.php"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www.google.com/search?rlz=1C5CHFA_enUS1093US1094&amp;cs=0&amp;sca_esv=b95424b251463558&amp;sxsrf=AE3TifNxEkW9l5CjXVQf2cFamU52N5F6Zw%3A1748394848941&amp;q=Data+Link+Layer&amp;sa=X&amp;ved=2ahUKEwjE0oWv_sSNAxXA78kDHdQhKkIQxccNegQIExAB&amp;mstk=AUtExfDEhwOmAg_FyfGoGH6_hTiiKNyERewBQ9X2Em9TWuEiwOTqupZzszT45wzGW1ydIzbft5ZjjDmDlMLxRUFYEc3o3iROGaHMuaL1nNEdAbwB8xEPt9uN6_5DrO7AB-Zpnkqw_SMoos-QTpDtTvpwxXeLjBp5eFniQqeBrk9JKXjDy3GLwa9q-1WtJ4K-Q5nWimfwvzo1MDIDhPYRVYqRIGBf1xDgJGLqpw_S_NbhH0BRZvpxHxI1XmmY4VSEfioJyWbePx4U95Zz1gYPN6X4m0XzzrP2yheLpQPNemb4syjlOD9aDJYIdu51KG5xdP91r4udnFQODdlZBa7RLi3nyBaFSXgPvkSNRQmeCWF3G4KMi_C0DqA7-kyjDmc4sRT0TliclABAjaFiS-Nwml-C6w&amp;csui=3" TargetMode="External"/><Relationship Id="rId13" Type="http://schemas.openxmlformats.org/officeDocument/2006/relationships/hyperlink" Target="https://www.google.com/search?rlz=1C5CHFA_enUS1093US1094&amp;cs=0&amp;sca_esv=b95424b251463558&amp;sxsrf=AE3TifNxEkW9l5CjXVQf2cFamU52N5F6Zw%3A1748394848941&amp;q=Peer-to-Peer&amp;sa=X&amp;ved=2ahUKEwjE0oWv_sSNAxXA78kDHdQhKkIQxccNegQIEhAC&amp;mstk=AUtExfDEhwOmAg_FyfGoGH6_hTiiKNyERewBQ9X2Em9TWuEiwOTqupZzszT45wzGW1ydIzbft5ZjjDmDlMLxRUFYEc3o3iROGaHMuaL1nNEdAbwB8xEPt9uN6_5DrO7AB-Zpnkqw_SMoos-QTpDtTvpwxXeLjBp5eFniQqeBrk9JKXjDy3GLwa9q-1WtJ4K-Q5nWimfwvzo1MDIDhPYRVYqRIGBf1xDgJGLqpw_S_NbhH0BRZvpxHxI1XmmY4VSEfioJyWbePx4U95Zz1gYPN6X4m0XzzrP2yheLpQPNemb4syjlOD9aDJYIdu51KG5xdP91r4udnFQODdlZBa7RLi3nyBaFSXgPvkSNRQmeCWF3G4KMi_C0DqA7-kyjDmc4sRT0TliclABAjaFiS-Nwml-C6w&amp;csui=3" TargetMode="External"/><Relationship Id="rId3" Type="http://schemas.openxmlformats.org/officeDocument/2006/relationships/hyperlink" Target="https://www.google.com/search?rlz=1C5CHFA_enUS1093US1094&amp;cs=0&amp;sca_esv=b95424b251463558&amp;sxsrf=AE3TifNxEkW9l5CjXVQf2cFamU52N5F6Zw%3A1748394848941&amp;q=SCADA+Communication&amp;sa=X&amp;ved=2ahUKEwjE0oWv_sSNAxXA78kDHdQhKkIQxccNegQIERAB&amp;mstk=AUtExfDEhwOmAg_FyfGoGH6_hTiiKNyERewBQ9X2Em9TWuEiwOTqupZzszT45wzGW1ydIzbft5ZjjDmDlMLxRUFYEc3o3iROGaHMuaL1nNEdAbwB8xEPt9uN6_5DrO7AB-Zpnkqw_SMoos-QTpDtTvpwxXeLjBp5eFniQqeBrk9JKXjDy3GLwa9q-1WtJ4K-Q5nWimfwvzo1MDIDhPYRVYqRIGBf1xDgJGLqpw_S_NbhH0BRZvpxHxI1XmmY4VSEfioJyWbePx4U95Zz1gYPN6X4m0XzzrP2yheLpQPNemb4syjlOD9aDJYIdu51KG5xdP91r4udnFQODdlZBa7RLi3nyBaFSXgPvkSNRQmeCWF3G4KMi_C0DqA7-kyjDmc4sRT0TliclABAjaFiS-Nwml-C6w&amp;csui=3" TargetMode="External"/><Relationship Id="rId7" Type="http://schemas.openxmlformats.org/officeDocument/2006/relationships/hyperlink" Target="https://www.google.com/search?rlz=1C5CHFA_enUS1093US1094&amp;cs=0&amp;sca_esv=b95424b251463558&amp;sxsrf=AE3TifNxEkW9l5CjXVQf2cFamU52N5F6Zw%3A1748394848941&amp;q=hierarchical+object+model&amp;sa=X&amp;ved=2ahUKEwjE0oWv_sSNAxXA78kDHdQhKkIQxccNegQIIxAB&amp;mstk=AUtExfDEhwOmAg_FyfGoGH6_hTiiKNyERewBQ9X2Em9TWuEiwOTqupZzszT45wzGW1ydIzbft5ZjjDmDlMLxRUFYEc3o3iROGaHMuaL1nNEdAbwB8xEPt9uN6_5DrO7AB-Zpnkqw_SMoos-QTpDtTvpwxXeLjBp5eFniQqeBrk9JKXjDy3GLwa9q-1WtJ4K-Q5nWimfwvzo1MDIDhPYRVYqRIGBf1xDgJGLqpw_S_NbhH0BRZvpxHxI1XmmY4VSEfioJyWbePx4U95Zz1gYPN6X4m0XzzrP2yheLpQPNemb4syjlOD9aDJYIdu51KG5xdP91r4udnFQODdlZBa7RLi3nyBaFSXgPvkSNRQmeCWF3G4KMi_C0DqA7-kyjDmc4sRT0TliclABAjaFiS-Nwml-C6w&amp;csui=3" TargetMode="External"/><Relationship Id="rId12" Type="http://schemas.openxmlformats.org/officeDocument/2006/relationships/hyperlink" Target="https://www.google.com/search?rlz=1C5CHFA_enUS1093US1094&amp;cs=0&amp;sca_esv=b95424b251463558&amp;sxsrf=AE3TifNxEkW9l5CjXVQf2cFamU52N5F6Zw%3A1748394848941&amp;q=Multiple+Masters&amp;sa=X&amp;ved=2ahUKEwjE0oWv_sSNAxXA78kDHdQhKkIQxccNegQIEhAB&amp;mstk=AUtExfDEhwOmAg_FyfGoGH6_hTiiKNyERewBQ9X2Em9TWuEiwOTqupZzszT45wzGW1ydIzbft5ZjjDmDlMLxRUFYEc3o3iROGaHMuaL1nNEdAbwB8xEPt9uN6_5DrO7AB-Zpnkqw_SMoos-QTpDtTvpwxXeLjBp5eFniQqeBrk9JKXjDy3GLwa9q-1WtJ4K-Q5nWimfwvzo1MDIDhPYRVYqRIGBf1xDgJGLqpw_S_NbhH0BRZvpxHxI1XmmY4VSEfioJyWbePx4U95Zz1gYPN6X4m0XzzrP2yheLpQPNemb4syjlOD9aDJYIdu51KG5xdP91r4udnFQODdlZBa7RLi3nyBaFSXgPvkSNRQmeCWF3G4KMi_C0DqA7-kyjDmc4sRT0TliclABAjaFiS-Nwml-C6w&amp;csui=3" TargetMode="External"/><Relationship Id="rId17" Type="http://schemas.openxmlformats.org/officeDocument/2006/relationships/hyperlink" Target="https://www.google.com/search?rlz=1C5CHFA_enUS1093US1094&amp;cs=0&amp;sca_esv=b95424b251463558&amp;sxsrf=AE3TifNxEkW9l5CjXVQf2cFamU52N5F6Zw%3A1748394848941&amp;q=TLS+encryption&amp;sa=X&amp;ved=2ahUKEwjE0oWv_sSNAxXA78kDHdQhKkIQxccNegUIigEQAQ&amp;mstk=AUtExfDEhwOmAg_FyfGoGH6_hTiiKNyERewBQ9X2Em9TWuEiwOTqupZzszT45wzGW1ydIzbft5ZjjDmDlMLxRUFYEc3o3iROGaHMuaL1nNEdAbwB8xEPt9uN6_5DrO7AB-Zpnkqw_SMoos-QTpDtTvpwxXeLjBp5eFniQqeBrk9JKXjDy3GLwa9q-1WtJ4K-Q5nWimfwvzo1MDIDhPYRVYqRIGBf1xDgJGLqpw_S_NbhH0BRZvpxHxI1XmmY4VSEfioJyWbePx4U95Zz1gYPN6X4m0XzzrP2yheLpQPNemb4syjlOD9aDJYIdu51KG5xdP91r4udnFQODdlZBa7RLi3nyBaFSXgPvkSNRQmeCWF3G4KMi_C0DqA7-kyjDmc4sRT0TliclABAjaFiS-Nwml-C6w&amp;csui=3" TargetMode="External"/><Relationship Id="rId2" Type="http://schemas.openxmlformats.org/officeDocument/2006/relationships/slide" Target="../slides/slide9.xml"/><Relationship Id="rId16" Type="http://schemas.openxmlformats.org/officeDocument/2006/relationships/hyperlink" Target="https://www.google.com/search?rlz=1C5CHFA_enUS1093US1094&amp;cs=0&amp;sca_esv=b95424b251463558&amp;sxsrf=AE3TifNxEkW9l5CjXVQf2cFamU52N5F6Zw%3A1748394848941&amp;q=TLS+encryption&amp;sa=X&amp;ved=2ahUKEwjE0oWv_sSNAxXA78kDHdQhKkIQxccNegQISBAB&amp;mstk=AUtExfDEhwOmAg_FyfGoGH6_hTiiKNyERewBQ9X2Em9TWuEiwOTqupZzszT45wzGW1ydIzbft5ZjjDmDlMLxRUFYEc3o3iROGaHMuaL1nNEdAbwB8xEPt9uN6_5DrO7AB-Zpnkqw_SMoos-QTpDtTvpwxXeLjBp5eFniQqeBrk9JKXjDy3GLwa9q-1WtJ4K-Q5nWimfwvzo1MDIDhPYRVYqRIGBf1xDgJGLqpw_S_NbhH0BRZvpxHxI1XmmY4VSEfioJyWbePx4U95Zz1gYPN6X4m0XzzrP2yheLpQPNemb4syjlOD9aDJYIdu51KG5xdP91r4udnFQODdlZBa7RLi3nyBaFSXgPvkSNRQmeCWF3G4KMi_C0DqA7-kyjDmc4sRT0TliclABAjaFiS-Nwml-C6w&amp;csui=3" TargetMode="External"/><Relationship Id="rId1" Type="http://schemas.openxmlformats.org/officeDocument/2006/relationships/notesMaster" Target="../notesMasters/notesMaster1.xml"/><Relationship Id="rId6" Type="http://schemas.openxmlformats.org/officeDocument/2006/relationships/hyperlink" Target="https://www.google.com/search?rlz=1C5CHFA_enUS1093US1094&amp;cs=0&amp;sca_esv=b95424b251463558&amp;sxsrf=AE3TifNxEkW9l5CjXVQf2cFamU52N5F6Zw%3A1748394848941&amp;q=Object-Based&amp;sa=X&amp;ved=2ahUKEwjE0oWv_sSNAxXA78kDHdQhKkIQxccNegQIFBAB&amp;mstk=AUtExfDEhwOmAg_FyfGoGH6_hTiiKNyERewBQ9X2Em9TWuEiwOTqupZzszT45wzGW1ydIzbft5ZjjDmDlMLxRUFYEc3o3iROGaHMuaL1nNEdAbwB8xEPt9uN6_5DrO7AB-Zpnkqw_SMoos-QTpDtTvpwxXeLjBp5eFniQqeBrk9JKXjDy3GLwa9q-1WtJ4K-Q5nWimfwvzo1MDIDhPYRVYqRIGBf1xDgJGLqpw_S_NbhH0BRZvpxHxI1XmmY4VSEfioJyWbePx4U95Zz1gYPN6X4m0XzzrP2yheLpQPNemb4syjlOD9aDJYIdu51KG5xdP91r4udnFQODdlZBa7RLi3nyBaFSXgPvkSNRQmeCWF3G4KMi_C0DqA7-kyjDmc4sRT0TliclABAjaFiS-Nwml-C6w&amp;csui=3" TargetMode="External"/><Relationship Id="rId11" Type="http://schemas.openxmlformats.org/officeDocument/2006/relationships/hyperlink" Target="https://www.google.com/search?rlz=1C5CHFA_enUS1093US1094&amp;cs=0&amp;sca_esv=b95424b251463558&amp;sxsrf=AE3TifNxEkW9l5CjXVQf2cFamU52N5F6Zw%3A1748394848941&amp;q=error+detection&amp;sa=X&amp;ved=2ahUKEwjE0oWv_sSNAxXA78kDHdQhKkIQxccNegQIIRAD&amp;mstk=AUtExfDEhwOmAg_FyfGoGH6_hTiiKNyERewBQ9X2Em9TWuEiwOTqupZzszT45wzGW1ydIzbft5ZjjDmDlMLxRUFYEc3o3iROGaHMuaL1nNEdAbwB8xEPt9uN6_5DrO7AB-Zpnkqw_SMoos-QTpDtTvpwxXeLjBp5eFniQqeBrk9JKXjDy3GLwa9q-1WtJ4K-Q5nWimfwvzo1MDIDhPYRVYqRIGBf1xDgJGLqpw_S_NbhH0BRZvpxHxI1XmmY4VSEfioJyWbePx4U95Zz1gYPN6X4m0XzzrP2yheLpQPNemb4syjlOD9aDJYIdu51KG5xdP91r4udnFQODdlZBa7RLi3nyBaFSXgPvkSNRQmeCWF3G4KMi_C0DqA7-kyjDmc4sRT0TliclABAjaFiS-Nwml-C6w&amp;csui=3" TargetMode="External"/><Relationship Id="rId5" Type="http://schemas.openxmlformats.org/officeDocument/2006/relationships/hyperlink" Target="https://www.google.com/search?rlz=1C5CHFA_enUS1093US1094&amp;cs=0&amp;sca_esv=b95424b251463558&amp;sxsrf=AE3TifNxEkW9l5CjXVQf2cFamU52N5F6Zw%3A1748394848941&amp;q=Data+Acquisition+and+Control&amp;sa=X&amp;ved=2ahUKEwjE0oWv_sSNAxXA78kDHdQhKkIQxccNegQIJxAD&amp;mstk=AUtExfDEhwOmAg_FyfGoGH6_hTiiKNyERewBQ9X2Em9TWuEiwOTqupZzszT45wzGW1ydIzbft5ZjjDmDlMLxRUFYEc3o3iROGaHMuaL1nNEdAbwB8xEPt9uN6_5DrO7AB-Zpnkqw_SMoos-QTpDtTvpwxXeLjBp5eFniQqeBrk9JKXjDy3GLwa9q-1WtJ4K-Q5nWimfwvzo1MDIDhPYRVYqRIGBf1xDgJGLqpw_S_NbhH0BRZvpxHxI1XmmY4VSEfioJyWbePx4U95Zz1gYPN6X4m0XzzrP2yheLpQPNemb4syjlOD9aDJYIdu51KG5xdP91r4udnFQODdlZBa7RLi3nyBaFSXgPvkSNRQmeCWF3G4KMi_C0DqA7-kyjDmc4sRT0TliclABAjaFiS-Nwml-C6w&amp;csui=3" TargetMode="External"/><Relationship Id="rId15" Type="http://schemas.openxmlformats.org/officeDocument/2006/relationships/hyperlink" Target="https://www.google.com/search?rlz=1C5CHFA_enUS1093US1094&amp;cs=0&amp;sca_esv=b95424b251463558&amp;sxsrf=AE3TifNxEkW9l5CjXVQf2cFamU52N5F6Zw%3A1748394848941&amp;q=Security&amp;sa=X&amp;ved=2ahUKEwjE0oWv_sSNAxXA78kDHdQhKkIQxccNegQIPhAB&amp;mstk=AUtExfDEhwOmAg_FyfGoGH6_hTiiKNyERewBQ9X2Em9TWuEiwOTqupZzszT45wzGW1ydIzbft5ZjjDmDlMLxRUFYEc3o3iROGaHMuaL1nNEdAbwB8xEPt9uN6_5DrO7AB-Zpnkqw_SMoos-QTpDtTvpwxXeLjBp5eFniQqeBrk9JKXjDy3GLwa9q-1WtJ4K-Q5nWimfwvzo1MDIDhPYRVYqRIGBf1xDgJGLqpw_S_NbhH0BRZvpxHxI1XmmY4VSEfioJyWbePx4U95Zz1gYPN6X4m0XzzrP2yheLpQPNemb4syjlOD9aDJYIdu51KG5xdP91r4udnFQODdlZBa7RLi3nyBaFSXgPvkSNRQmeCWF3G4KMi_C0DqA7-kyjDmc4sRT0TliclABAjaFiS-Nwml-C6w&amp;csui=3" TargetMode="External"/><Relationship Id="rId10" Type="http://schemas.openxmlformats.org/officeDocument/2006/relationships/hyperlink" Target="https://www.google.com/search?rlz=1C5CHFA_enUS1093US1094&amp;cs=0&amp;sca_esv=b95424b251463558&amp;sxsrf=AE3TifNxEkW9l5CjXVQf2cFamU52N5F6Zw%3A1748394848941&amp;q=time+synchronization&amp;sa=X&amp;ved=2ahUKEwjE0oWv_sSNAxXA78kDHdQhKkIQxccNegQIIRAC&amp;mstk=AUtExfDEhwOmAg_FyfGoGH6_hTiiKNyERewBQ9X2Em9TWuEiwOTqupZzszT45wzGW1ydIzbft5ZjjDmDlMLxRUFYEc3o3iROGaHMuaL1nNEdAbwB8xEPt9uN6_5DrO7AB-Zpnkqw_SMoos-QTpDtTvpwxXeLjBp5eFniQqeBrk9JKXjDy3GLwa9q-1WtJ4K-Q5nWimfwvzo1MDIDhPYRVYqRIGBf1xDgJGLqpw_S_NbhH0BRZvpxHxI1XmmY4VSEfioJyWbePx4U95Zz1gYPN6X4m0XzzrP2yheLpQPNemb4syjlOD9aDJYIdu51KG5xdP91r4udnFQODdlZBa7RLi3nyBaFSXgPvkSNRQmeCWF3G4KMi_C0DqA7-kyjDmc4sRT0TliclABAjaFiS-Nwml-C6w&amp;csui=3" TargetMode="External"/><Relationship Id="rId4" Type="http://schemas.openxmlformats.org/officeDocument/2006/relationships/hyperlink" Target="https://www.google.com/search?rlz=1C5CHFA_enUS1093US1094&amp;cs=0&amp;sca_esv=b95424b251463558&amp;sxsrf=AE3TifNxEkW9l5CjXVQf2cFamU52N5F6Zw%3A1748394848941&amp;q=Intelligent+Electronic+Devices&amp;sa=X&amp;ved=2ahUKEwjE0oWv_sSNAxXA78kDHdQhKkIQxccNegQIHBAB&amp;mstk=AUtExfDEhwOmAg_FyfGoGH6_hTiiKNyERewBQ9X2Em9TWuEiwOTqupZzszT45wzGW1ydIzbft5ZjjDmDlMLxRUFYEc3o3iROGaHMuaL1nNEdAbwB8xEPt9uN6_5DrO7AB-Zpnkqw_SMoos-QTpDtTvpwxXeLjBp5eFniQqeBrk9JKXjDy3GLwa9q-1WtJ4K-Q5nWimfwvzo1MDIDhPYRVYqRIGBf1xDgJGLqpw_S_NbhH0BRZvpxHxI1XmmY4VSEfioJyWbePx4U95Zz1gYPN6X4m0XzzrP2yheLpQPNemb4syjlOD9aDJYIdu51KG5xdP91r4udnFQODdlZBa7RLi3nyBaFSXgPvkSNRQmeCWF3G4KMi_C0DqA7-kyjDmc4sRT0TliclABAjaFiS-Nwml-C6w&amp;csui=3" TargetMode="External"/><Relationship Id="rId9" Type="http://schemas.openxmlformats.org/officeDocument/2006/relationships/hyperlink" Target="https://www.google.com/search?rlz=1C5CHFA_enUS1093US1094&amp;cs=0&amp;sca_esv=b95424b251463558&amp;sxsrf=AE3TifNxEkW9l5CjXVQf2cFamU52N5F6Zw%3A1748394848941&amp;q=polling&amp;sa=X&amp;ved=2ahUKEwjE0oWv_sSNAxXA78kDHdQhKkIQxccNegQIIRAB&amp;mstk=AUtExfDEhwOmAg_FyfGoGH6_hTiiKNyERewBQ9X2Em9TWuEiwOTqupZzszT45wzGW1ydIzbft5ZjjDmDlMLxRUFYEc3o3iROGaHMuaL1nNEdAbwB8xEPt9uN6_5DrO7AB-Zpnkqw_SMoos-QTpDtTvpwxXeLjBp5eFniQqeBrk9JKXjDy3GLwa9q-1WtJ4K-Q5nWimfwvzo1MDIDhPYRVYqRIGBf1xDgJGLqpw_S_NbhH0BRZvpxHxI1XmmY4VSEfioJyWbePx4U95Zz1gYPN6X4m0XzzrP2yheLpQPNemb4syjlOD9aDJYIdu51KG5xdP91r4udnFQODdlZBa7RLi3nyBaFSXgPvkSNRQmeCWF3G4KMi_C0DqA7-kyjDmc4sRT0TliclABAjaFiS-Nwml-C6w&amp;csui=3" TargetMode="External"/><Relationship Id="rId14" Type="http://schemas.openxmlformats.org/officeDocument/2006/relationships/hyperlink" Target="https://www.google.com/search?rlz=1C5CHFA_enUS1093US1094&amp;cs=0&amp;sca_esv=b95424b251463558&amp;sxsrf=AE3TifNxEkW9l5CjXVQf2cFamU52N5F6Zw%3A1748394848941&amp;q=Object+Model&amp;sa=X&amp;ved=2ahUKEwjE0oWv_sSNAxXA78kDHdQhKkIQxccNegQIORAB&amp;mstk=AUtExfDEhwOmAg_FyfGoGH6_hTiiKNyERewBQ9X2Em9TWuEiwOTqupZzszT45wzGW1ydIzbft5ZjjDmDlMLxRUFYEc3o3iROGaHMuaL1nNEdAbwB8xEPt9uN6_5DrO7AB-Zpnkqw_SMoos-QTpDtTvpwxXeLjBp5eFniQqeBrk9JKXjDy3GLwa9q-1WtJ4K-Q5nWimfwvzo1MDIDhPYRVYqRIGBf1xDgJGLqpw_S_NbhH0BRZvpxHxI1XmmY4VSEfioJyWbePx4U95Zz1gYPN6X4m0XzzrP2yheLpQPNemb4syjlOD9aDJYIdu51KG5xdP91r4udnFQODdlZBa7RLi3nyBaFSXgPvkSNRQmeCWF3G4KMi_C0DqA7-kyjDmc4sRT0TliclABAjaFiS-Nwml-C6w&amp;csui=3"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1340C8B5-B71F-E587-CB0E-40C56B7AE2A4}"/>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3B4D2A88-BC02-7987-9631-0458FFE3D08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p>
          <a:p>
            <a:endParaRPr lang="en-US" dirty="0"/>
          </a:p>
          <a:p>
            <a:r>
              <a:rPr lang="en-US" dirty="0"/>
              <a:t>DNP3 is layered — each layer (link, transport, application) adds reliability. The </a:t>
            </a:r>
            <a:r>
              <a:rPr lang="en-US" b="1" dirty="0"/>
              <a:t>Link Layer</a:t>
            </a:r>
            <a:r>
              <a:rPr lang="en-US" dirty="0"/>
              <a:t> handles routing and basic control. The </a:t>
            </a:r>
            <a:r>
              <a:rPr lang="en-US" b="1" dirty="0"/>
              <a:t>Transport Layer</a:t>
            </a:r>
            <a:r>
              <a:rPr lang="en-US" dirty="0"/>
              <a:t> ensures packet reassembly, and the </a:t>
            </a:r>
            <a:r>
              <a:rPr lang="en-US" b="1" dirty="0"/>
              <a:t>Application Layer</a:t>
            </a:r>
            <a:r>
              <a:rPr lang="en-US" dirty="0"/>
              <a:t> carries command/data objects with qualifiers. DNP3 uses </a:t>
            </a:r>
            <a:r>
              <a:rPr lang="en-US" b="1" dirty="0"/>
              <a:t>multiple CRC blocks</a:t>
            </a:r>
            <a:r>
              <a:rPr lang="en-US" dirty="0"/>
              <a:t> to ensure error detection across large payloads. The protocol’s robustness makes it well-suited for noisy environments and critical infrastructure.</a:t>
            </a:r>
            <a:endParaRPr dirty="0"/>
          </a:p>
        </p:txBody>
      </p:sp>
      <p:sp>
        <p:nvSpPr>
          <p:cNvPr id="179" name="Google Shape;179;p3:notes">
            <a:extLst>
              <a:ext uri="{FF2B5EF4-FFF2-40B4-BE49-F238E27FC236}">
                <a16:creationId xmlns:a16="http://schemas.microsoft.com/office/drawing/2014/main" id="{F36F5303-88F5-0307-9FAB-3B07530392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340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825C62E8-5EF0-767F-6105-542D13C71098}"/>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35C90752-FAFB-AF0B-ACFB-DFF915E778B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p>
          <a:p>
            <a:endParaRPr lang="en-US" dirty="0"/>
          </a:p>
          <a:p>
            <a:r>
              <a:rPr lang="en-US" sz="1200" b="0" i="0" u="none" strike="noStrike" cap="none" dirty="0">
                <a:solidFill>
                  <a:schemeClr val="dk1"/>
                </a:solidFill>
                <a:effectLst/>
                <a:latin typeface="Calibri"/>
                <a:ea typeface="Calibri"/>
                <a:cs typeface="Calibri"/>
                <a:sym typeface="Calibri"/>
              </a:rPr>
              <a:t>The application layer combines an application service data unit (ASDU), a packaged object in itself, with an application protocol control info (APCI) block to make an application protocol data unit (APDU).</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The </a:t>
            </a:r>
            <a:r>
              <a:rPr lang="en-US" sz="1200" b="1" i="0" u="sng" strike="noStrike" cap="none" dirty="0">
                <a:solidFill>
                  <a:schemeClr val="dk1"/>
                </a:solidFill>
                <a:effectLst/>
                <a:latin typeface="Calibri"/>
                <a:ea typeface="Calibri"/>
                <a:cs typeface="Calibri"/>
                <a:sym typeface="Calibri"/>
                <a:hlinkClick r:id="rId3"/>
              </a:rPr>
              <a:t>transport</a:t>
            </a:r>
            <a:r>
              <a:rPr lang="en-US" sz="1200" b="0" i="0" u="none" strike="noStrike" cap="none" dirty="0">
                <a:solidFill>
                  <a:schemeClr val="dk1"/>
                </a:solidFill>
                <a:effectLst/>
                <a:latin typeface="Calibri"/>
                <a:ea typeface="Calibri"/>
                <a:cs typeface="Calibri"/>
                <a:sym typeface="Calibri"/>
              </a:rPr>
              <a:t> layer breaks the APDU into segments with a maximum size of 16 bytes and packages them with an 8-bit transport control header and 16-bit segment CRC separators into a </a:t>
            </a:r>
            <a:r>
              <a:rPr lang="en-US" sz="1200" b="0" i="0" u="none" strike="noStrike" cap="none" dirty="0" err="1">
                <a:solidFill>
                  <a:schemeClr val="dk1"/>
                </a:solidFill>
                <a:effectLst/>
                <a:latin typeface="Calibri"/>
                <a:ea typeface="Calibri"/>
                <a:cs typeface="Calibri"/>
                <a:sym typeface="Calibri"/>
              </a:rPr>
              <a:t>transportFrame</a:t>
            </a:r>
            <a:r>
              <a:rPr lang="en-US" sz="1200" b="0" i="0" u="none" strike="noStrike" cap="none" dirty="0">
                <a:solidFill>
                  <a:schemeClr val="dk1"/>
                </a:solidFill>
                <a:effectLst/>
                <a:latin typeface="Calibri"/>
                <a:ea typeface="Calibri"/>
                <a:cs typeface="Calibri"/>
                <a:sym typeface="Calibri"/>
              </a:rPr>
              <a:t>.</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The link layer can be mapped to the four-layer model developed by the Department of Defense with the DoD Internet Layer omitted.</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If the serial transport is used, the packet assembly is completed and placed on the transport media for delivery. If the packet will be sent over a LAN/WAN, the three DNP3 layers are rolled up into the application layer. The assembled packet is wrapped in the </a:t>
            </a:r>
            <a:r>
              <a:rPr lang="en-US" sz="1200" b="1" i="0" u="sng" strike="noStrike" cap="none" dirty="0">
                <a:solidFill>
                  <a:schemeClr val="dk1"/>
                </a:solidFill>
                <a:effectLst/>
                <a:latin typeface="Calibri"/>
                <a:ea typeface="Calibri"/>
                <a:cs typeface="Calibri"/>
                <a:sym typeface="Calibri"/>
                <a:hlinkClick r:id="rId4"/>
              </a:rPr>
              <a:t>Transport Control Protocol (TCP)</a:t>
            </a:r>
            <a:r>
              <a:rPr lang="en-US" sz="1200" b="0" i="0" u="none" strike="noStrike" cap="none" dirty="0">
                <a:solidFill>
                  <a:schemeClr val="dk1"/>
                </a:solidFill>
                <a:effectLst/>
                <a:latin typeface="Calibri"/>
                <a:ea typeface="Calibri"/>
                <a:cs typeface="Calibri"/>
                <a:sym typeface="Calibri"/>
              </a:rPr>
              <a:t> by the transport layer, which in turn is wrapped in the Internet Protocol (IP) by the internet layer. The User Datagram Protocol (UDP) can also be used but presents some additional issues related to reliable delivery in congested networks.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The fourth layer is the Network Interface layer where the assembled packet is actually interfaced to some type of transport media, such as twisted-pair copper, RG58 co-axial or fiber. While this multi-layer model may seem a bit confusing, it effectively isolates the tasks of communication and ultimately assists in designing and implementing a network.</a:t>
            </a:r>
          </a:p>
          <a:p>
            <a:endParaRPr lang="en-US" dirty="0"/>
          </a:p>
        </p:txBody>
      </p:sp>
      <p:sp>
        <p:nvSpPr>
          <p:cNvPr id="179" name="Google Shape;179;p3:notes">
            <a:extLst>
              <a:ext uri="{FF2B5EF4-FFF2-40B4-BE49-F238E27FC236}">
                <a16:creationId xmlns:a16="http://schemas.microsoft.com/office/drawing/2014/main" id="{74F5B08A-4BE1-DDBE-D003-A14BD0781F4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0293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888CE624-0671-6979-3E47-0B224B2DA440}"/>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B95F8497-9050-2F5E-4E77-9A366C80101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p>
          <a:p>
            <a:endParaRPr lang="en-US" dirty="0"/>
          </a:p>
          <a:p>
            <a:r>
              <a:rPr lang="en-US" dirty="0"/>
              <a:t>This slide contrasts Modbus and DNP3 feature-by-feature. Modbus is simple but limited. DNP3 is more complex but offers superior features for modern, distributed monitoring systems. A key distinction is DNP3's ability to buffer and report events, which reduces bandwidth requirements and improves SCADA responsiveness.</a:t>
            </a:r>
          </a:p>
        </p:txBody>
      </p:sp>
      <p:sp>
        <p:nvSpPr>
          <p:cNvPr id="179" name="Google Shape;179;p3:notes">
            <a:extLst>
              <a:ext uri="{FF2B5EF4-FFF2-40B4-BE49-F238E27FC236}">
                <a16:creationId xmlns:a16="http://schemas.microsoft.com/office/drawing/2014/main" id="{7011CBA9-FC45-1A3E-D88D-4E39E8D2FAA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2037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3BA30BDD-8FC7-0894-B83B-288DBFC4A61D}"/>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C05DE833-5B74-D400-F12A-839BB93AB4D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p>
          <a:p>
            <a:endParaRPr lang="en-US" dirty="0"/>
          </a:p>
          <a:p>
            <a:r>
              <a:rPr lang="en-US" b="1" dirty="0"/>
              <a:t>Wireshark</a:t>
            </a:r>
            <a:r>
              <a:rPr lang="en-US" dirty="0"/>
              <a:t> is an invaluable tool for analyzing ICS protocol traffic. Using port-based and protocol-specific filters, instructors can walk students through inspecting </a:t>
            </a:r>
            <a:r>
              <a:rPr lang="en-US" b="1" dirty="0"/>
              <a:t>Modbus TCP</a:t>
            </a:r>
            <a:r>
              <a:rPr lang="en-US" dirty="0"/>
              <a:t> or </a:t>
            </a:r>
            <a:r>
              <a:rPr lang="en-US" b="1" dirty="0"/>
              <a:t>DNP3</a:t>
            </a:r>
            <a:r>
              <a:rPr lang="en-US" dirty="0"/>
              <a:t> packet contents, function codes, and response behavior.</a:t>
            </a:r>
          </a:p>
          <a:p>
            <a:endParaRPr lang="en-US" dirty="0"/>
          </a:p>
          <a:p>
            <a:r>
              <a:rPr lang="en-US" b="1" dirty="0"/>
              <a:t>Suricata and Snort</a:t>
            </a:r>
            <a:r>
              <a:rPr lang="en-US" dirty="0"/>
              <a:t> allow real-time detection via custom rules. The rules shown detect Modbus function code 0x05 (Write Single Coil) and DNP3 read requests (Function 0x01). These rules can be extended to monitor malicious behavior such as unauthorized write operations or unexpected broadcasts.</a:t>
            </a:r>
            <a:br>
              <a:rPr lang="en-US" dirty="0"/>
            </a:br>
            <a:r>
              <a:rPr lang="en-US" dirty="0"/>
              <a:t>Emphasize that ICS protocol monitoring should account for both protocol logic (e.g., read vs. write) and operational context (e.g., writing to critical coils outside scheduled maintenance windows).</a:t>
            </a:r>
            <a:endParaRPr dirty="0"/>
          </a:p>
        </p:txBody>
      </p:sp>
      <p:sp>
        <p:nvSpPr>
          <p:cNvPr id="179" name="Google Shape;179;p3:notes">
            <a:extLst>
              <a:ext uri="{FF2B5EF4-FFF2-40B4-BE49-F238E27FC236}">
                <a16:creationId xmlns:a16="http://schemas.microsoft.com/office/drawing/2014/main" id="{63CEB583-608A-12A5-670F-401AEB01F01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792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8DD3CCF2-C4A3-4DF3-D698-221E9940A25E}"/>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C0EF9C41-FD38-1783-AD50-D9E222E77AB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p>
          <a:p>
            <a:endParaRPr lang="en-US" dirty="0"/>
          </a:p>
          <a:p>
            <a:r>
              <a:rPr lang="en-US" dirty="0"/>
              <a:t>Industrial vendors often develop proprietary or semi-proprietary protocols that dominate specific ICS ecosystems. For example, </a:t>
            </a:r>
            <a:r>
              <a:rPr lang="en-US" b="1" dirty="0"/>
              <a:t>Modbus</a:t>
            </a:r>
            <a:r>
              <a:rPr lang="en-US" dirty="0"/>
              <a:t>, originally developed by </a:t>
            </a:r>
            <a:r>
              <a:rPr lang="en-US" dirty="0" err="1"/>
              <a:t>Modicon</a:t>
            </a:r>
            <a:r>
              <a:rPr lang="en-US" dirty="0"/>
              <a:t>, is now an open protocol and extremely widespread due to its simplicity. </a:t>
            </a:r>
            <a:r>
              <a:rPr lang="en-US" b="1" dirty="0"/>
              <a:t>Siemens</a:t>
            </a:r>
            <a:r>
              <a:rPr lang="en-US" dirty="0"/>
              <a:t> leads with </a:t>
            </a:r>
            <a:r>
              <a:rPr lang="en-US" b="1" dirty="0"/>
              <a:t>Profibus</a:t>
            </a:r>
            <a:r>
              <a:rPr lang="en-US" dirty="0"/>
              <a:t> and </a:t>
            </a:r>
            <a:r>
              <a:rPr lang="en-US" b="1" dirty="0" err="1"/>
              <a:t>Profinet</a:t>
            </a:r>
            <a:r>
              <a:rPr lang="en-US" dirty="0"/>
              <a:t>, especially in Europe. </a:t>
            </a:r>
            <a:r>
              <a:rPr lang="en-US" b="1" dirty="0"/>
              <a:t>Rockwell Automation</a:t>
            </a:r>
            <a:r>
              <a:rPr lang="en-US" dirty="0"/>
              <a:t> systems often rely on </a:t>
            </a:r>
            <a:r>
              <a:rPr lang="en-US" b="1" dirty="0" err="1"/>
              <a:t>EtherNet</a:t>
            </a:r>
            <a:r>
              <a:rPr lang="en-US" b="1" dirty="0"/>
              <a:t>/IP</a:t>
            </a:r>
            <a:r>
              <a:rPr lang="en-US" dirty="0"/>
              <a:t>, </a:t>
            </a:r>
            <a:r>
              <a:rPr lang="en-US" b="1" dirty="0" err="1"/>
              <a:t>DeviceNet</a:t>
            </a:r>
            <a:r>
              <a:rPr lang="en-US" dirty="0"/>
              <a:t>, and </a:t>
            </a:r>
            <a:r>
              <a:rPr lang="en-US" b="1" dirty="0"/>
              <a:t>ControlNet</a:t>
            </a:r>
            <a:r>
              <a:rPr lang="en-US" dirty="0"/>
              <a:t>, reflecting their dominance in North American manufacturing sectors.</a:t>
            </a:r>
          </a:p>
          <a:p>
            <a:br>
              <a:rPr lang="en-US" dirty="0"/>
            </a:br>
            <a:r>
              <a:rPr lang="en-US" dirty="0"/>
              <a:t>Protocols like </a:t>
            </a:r>
            <a:r>
              <a:rPr lang="en-US" b="1" dirty="0"/>
              <a:t>OPC UA</a:t>
            </a:r>
            <a:r>
              <a:rPr lang="en-US" dirty="0"/>
              <a:t>, </a:t>
            </a:r>
            <a:r>
              <a:rPr lang="en-US" b="1" dirty="0"/>
              <a:t>DNP3</a:t>
            </a:r>
            <a:r>
              <a:rPr lang="en-US" dirty="0"/>
              <a:t>, and </a:t>
            </a:r>
            <a:r>
              <a:rPr lang="en-US" b="1" dirty="0"/>
              <a:t>IEC 61850</a:t>
            </a:r>
            <a:r>
              <a:rPr lang="en-US" dirty="0"/>
              <a:t> are vendor-neutral and serve broader interoperability and utility grid applications. These categorizations help students understand where each protocol fits in real-world deployments and how to align tooling and detection strategies accordingly.</a:t>
            </a:r>
            <a:endParaRPr dirty="0"/>
          </a:p>
        </p:txBody>
      </p:sp>
      <p:sp>
        <p:nvSpPr>
          <p:cNvPr id="179" name="Google Shape;179;p3:notes">
            <a:extLst>
              <a:ext uri="{FF2B5EF4-FFF2-40B4-BE49-F238E27FC236}">
                <a16:creationId xmlns:a16="http://schemas.microsoft.com/office/drawing/2014/main" id="{81580386-4604-C35C-659A-53796673A5B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9954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90B86EFC-6689-FAA3-8E2F-0D201F21F37C}"/>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F4C3992B-A698-B616-F44D-7B751FA3119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p>
          <a:p>
            <a:endParaRPr lang="en-US" dirty="0"/>
          </a:p>
          <a:p>
            <a:r>
              <a:rPr lang="en-US" dirty="0"/>
              <a:t>Different industrial sectors adopt communication protocols based on operational needs, existing infrastructure, and vendor relationships. </a:t>
            </a:r>
            <a:r>
              <a:rPr lang="en-US" b="1" dirty="0"/>
              <a:t>Electric utilities</a:t>
            </a:r>
            <a:r>
              <a:rPr lang="en-US" dirty="0"/>
              <a:t> require time-sensitive and standardized communication—hence the dominance of </a:t>
            </a:r>
            <a:r>
              <a:rPr lang="en-US" b="1" dirty="0"/>
              <a:t>DNP3</a:t>
            </a:r>
            <a:r>
              <a:rPr lang="en-US" dirty="0"/>
              <a:t>, </a:t>
            </a:r>
            <a:r>
              <a:rPr lang="en-US" b="1" dirty="0"/>
              <a:t>IEC 61850</a:t>
            </a:r>
            <a:r>
              <a:rPr lang="en-US" dirty="0"/>
              <a:t>, and </a:t>
            </a:r>
            <a:r>
              <a:rPr lang="en-US" b="1" dirty="0"/>
              <a:t>MMS</a:t>
            </a:r>
            <a:r>
              <a:rPr lang="en-US" dirty="0"/>
              <a:t>. </a:t>
            </a:r>
            <a:r>
              <a:rPr lang="en-US" b="1" dirty="0"/>
              <a:t>Oil and gas</a:t>
            </a:r>
            <a:r>
              <a:rPr lang="en-US" dirty="0"/>
              <a:t> pipelines often use </a:t>
            </a:r>
            <a:r>
              <a:rPr lang="en-US" b="1" dirty="0"/>
              <a:t>Modbus</a:t>
            </a:r>
            <a:r>
              <a:rPr lang="en-US" dirty="0"/>
              <a:t> and </a:t>
            </a:r>
            <a:r>
              <a:rPr lang="en-US" b="1" dirty="0"/>
              <a:t>HART</a:t>
            </a:r>
            <a:r>
              <a:rPr lang="en-US" dirty="0"/>
              <a:t> for legacy sensor systems.</a:t>
            </a:r>
          </a:p>
          <a:p>
            <a:br>
              <a:rPr lang="en-US" dirty="0"/>
            </a:br>
            <a:r>
              <a:rPr lang="en-US" b="1" dirty="0"/>
              <a:t>Discrete manufacturing</a:t>
            </a:r>
            <a:r>
              <a:rPr lang="en-US" dirty="0"/>
              <a:t> heavily uses Ethernet-based protocols like </a:t>
            </a:r>
            <a:r>
              <a:rPr lang="en-US" b="1" dirty="0" err="1"/>
              <a:t>EtherNet</a:t>
            </a:r>
            <a:r>
              <a:rPr lang="en-US" b="1" dirty="0"/>
              <a:t>/IP</a:t>
            </a:r>
            <a:r>
              <a:rPr lang="en-US" dirty="0"/>
              <a:t> and </a:t>
            </a:r>
            <a:r>
              <a:rPr lang="en-US" b="1" dirty="0" err="1"/>
              <a:t>Profinet</a:t>
            </a:r>
            <a:r>
              <a:rPr lang="en-US" dirty="0"/>
              <a:t> due to their high speed and determinism. Building automation relies on </a:t>
            </a:r>
            <a:r>
              <a:rPr lang="en-US" b="1" dirty="0"/>
              <a:t>BACnet</a:t>
            </a:r>
            <a:r>
              <a:rPr lang="en-US" dirty="0"/>
              <a:t> for interoperability across HVAC, lighting, and security systems.</a:t>
            </a:r>
          </a:p>
          <a:p>
            <a:br>
              <a:rPr lang="en-US" dirty="0"/>
            </a:br>
            <a:r>
              <a:rPr lang="en-US" dirty="0"/>
              <a:t>These distinctions help students recognize how protocols reflect industrial constraints, regulatory compliance, and integration strategies.</a:t>
            </a:r>
          </a:p>
        </p:txBody>
      </p:sp>
      <p:sp>
        <p:nvSpPr>
          <p:cNvPr id="179" name="Google Shape;179;p3:notes">
            <a:extLst>
              <a:ext uri="{FF2B5EF4-FFF2-40B4-BE49-F238E27FC236}">
                <a16:creationId xmlns:a16="http://schemas.microsoft.com/office/drawing/2014/main" id="{DFF58A92-C46B-727B-86C7-85D778C04C0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2098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E642E292-5294-C391-5F2A-4D9F0684469E}"/>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4922AEB4-4FAD-751D-B2E5-DFE5EFC1288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p>
          <a:p>
            <a:endParaRPr lang="en-US" dirty="0"/>
          </a:p>
          <a:p>
            <a:r>
              <a:rPr lang="en-US" b="1" dirty="0"/>
              <a:t>CAN BUS:</a:t>
            </a:r>
          </a:p>
          <a:p>
            <a:endParaRPr lang="en-US" b="1" dirty="0"/>
          </a:p>
          <a:p>
            <a:r>
              <a:rPr lang="en-US" b="1" dirty="0"/>
              <a:t>Overview:</a:t>
            </a:r>
            <a:endParaRPr lang="en-US" dirty="0"/>
          </a:p>
          <a:p>
            <a:r>
              <a:rPr lang="en-US" dirty="0"/>
              <a:t>Developed by Bosch in the 1980s, CAN Bus is a </a:t>
            </a:r>
            <a:r>
              <a:rPr lang="en-US" b="1" dirty="0"/>
              <a:t>multi-master, message-based protocol</a:t>
            </a:r>
            <a:r>
              <a:rPr lang="en-US" dirty="0"/>
              <a:t>.</a:t>
            </a:r>
          </a:p>
          <a:p>
            <a:r>
              <a:rPr lang="en-US" dirty="0"/>
              <a:t>Originally used in </a:t>
            </a:r>
            <a:r>
              <a:rPr lang="en-US" b="1" dirty="0"/>
              <a:t>automotive networks</a:t>
            </a:r>
            <a:r>
              <a:rPr lang="en-US" dirty="0"/>
              <a:t>, it’s now also common in </a:t>
            </a:r>
            <a:r>
              <a:rPr lang="en-US" b="1" dirty="0"/>
              <a:t>industrial machinery</a:t>
            </a:r>
            <a:r>
              <a:rPr lang="en-US" dirty="0"/>
              <a:t> and </a:t>
            </a:r>
            <a:r>
              <a:rPr lang="en-US" b="1" dirty="0"/>
              <a:t>embedded control systems</a:t>
            </a:r>
            <a:r>
              <a:rPr lang="en-US" dirty="0"/>
              <a:t>.</a:t>
            </a:r>
          </a:p>
          <a:p>
            <a:r>
              <a:rPr lang="en-US" b="1" dirty="0"/>
              <a:t>Key Features:</a:t>
            </a:r>
            <a:endParaRPr lang="en-US" dirty="0"/>
          </a:p>
          <a:p>
            <a:r>
              <a:rPr lang="en-US" b="1" dirty="0"/>
              <a:t>Deterministic:</a:t>
            </a:r>
            <a:r>
              <a:rPr lang="en-US" dirty="0"/>
              <a:t> High priority messages are guaranteed timely delivery through arbitration.</a:t>
            </a:r>
          </a:p>
          <a:p>
            <a:r>
              <a:rPr lang="en-US" b="1" dirty="0"/>
              <a:t>Robustness:</a:t>
            </a:r>
            <a:r>
              <a:rPr lang="en-US" dirty="0"/>
              <a:t> Excellent error handling and fault confinement.</a:t>
            </a:r>
          </a:p>
          <a:p>
            <a:r>
              <a:rPr lang="en-US" b="1" dirty="0"/>
              <a:t>No host-to-host addressing:</a:t>
            </a:r>
            <a:r>
              <a:rPr lang="en-US" dirty="0"/>
              <a:t> Devices send messages to the network, and nodes decide if they should respond.</a:t>
            </a:r>
          </a:p>
          <a:p>
            <a:r>
              <a:rPr lang="en-US" b="1" dirty="0"/>
              <a:t>Bus topology:</a:t>
            </a:r>
            <a:r>
              <a:rPr lang="en-US" dirty="0"/>
              <a:t> Often uses a two-wire differential pair (CAN_H and CAN_L).</a:t>
            </a:r>
          </a:p>
          <a:p>
            <a:r>
              <a:rPr lang="en-US" b="1" dirty="0"/>
              <a:t>ICS Use Cases:</a:t>
            </a:r>
            <a:endParaRPr lang="en-US" dirty="0"/>
          </a:p>
          <a:p>
            <a:r>
              <a:rPr lang="en-US" dirty="0"/>
              <a:t>Engineered systems such as robotic arms, industrial motor controllers, and embedded subsystems in manufacturing equipment.</a:t>
            </a:r>
          </a:p>
          <a:p>
            <a:r>
              <a:rPr lang="en-US" b="1" dirty="0"/>
              <a:t>ICS Security Implication:</a:t>
            </a:r>
            <a:endParaRPr lang="en-US" dirty="0"/>
          </a:p>
          <a:p>
            <a:r>
              <a:rPr lang="en-US" dirty="0"/>
              <a:t>Lacks encryption and authentication.</a:t>
            </a:r>
          </a:p>
          <a:p>
            <a:r>
              <a:rPr lang="en-US" dirty="0"/>
              <a:t>Susceptible to message injection and DoS without external protections.</a:t>
            </a:r>
          </a:p>
          <a:p>
            <a:endParaRPr lang="en-US" b="1" dirty="0"/>
          </a:p>
          <a:p>
            <a:r>
              <a:rPr lang="en-US" b="1" dirty="0" err="1"/>
              <a:t>DeviceNet</a:t>
            </a:r>
            <a:endParaRPr lang="en-US" b="1" dirty="0"/>
          </a:p>
          <a:p>
            <a:endParaRPr lang="en-US" b="1" dirty="0"/>
          </a:p>
          <a:p>
            <a:r>
              <a:rPr lang="en-US" b="1" dirty="0"/>
              <a:t>Overview:</a:t>
            </a:r>
            <a:endParaRPr lang="en-US" dirty="0"/>
          </a:p>
          <a:p>
            <a:r>
              <a:rPr lang="en-US" dirty="0"/>
              <a:t>Developed by Allen-Bradley (Rockwell Automation), </a:t>
            </a:r>
            <a:r>
              <a:rPr lang="en-US" dirty="0" err="1"/>
              <a:t>DeviceNet</a:t>
            </a:r>
            <a:r>
              <a:rPr lang="en-US" dirty="0"/>
              <a:t> is built </a:t>
            </a:r>
            <a:r>
              <a:rPr lang="en-US" b="1" dirty="0"/>
              <a:t>on top of CAN Bus</a:t>
            </a:r>
            <a:r>
              <a:rPr lang="en-US" dirty="0"/>
              <a:t>, adding an application layer for industrial automation.</a:t>
            </a:r>
          </a:p>
          <a:p>
            <a:r>
              <a:rPr lang="en-US" b="1" dirty="0"/>
              <a:t>Key Features:</a:t>
            </a:r>
            <a:endParaRPr lang="en-US" dirty="0"/>
          </a:p>
          <a:p>
            <a:r>
              <a:rPr lang="en-US" dirty="0"/>
              <a:t>Provides </a:t>
            </a:r>
            <a:r>
              <a:rPr lang="en-US" b="1" dirty="0"/>
              <a:t>device-level communications</a:t>
            </a:r>
            <a:r>
              <a:rPr lang="en-US" dirty="0"/>
              <a:t> between sensors, actuators, and controllers.</a:t>
            </a:r>
          </a:p>
          <a:p>
            <a:r>
              <a:rPr lang="en-US" dirty="0"/>
              <a:t>Uses </a:t>
            </a:r>
            <a:r>
              <a:rPr lang="en-US" b="1" dirty="0"/>
              <a:t>object-oriented messaging</a:t>
            </a:r>
            <a:r>
              <a:rPr lang="en-US" dirty="0"/>
              <a:t> to describe device behavior and data.</a:t>
            </a:r>
          </a:p>
          <a:p>
            <a:r>
              <a:rPr lang="en-US" dirty="0"/>
              <a:t>Supports </a:t>
            </a:r>
            <a:r>
              <a:rPr lang="en-US" b="1" dirty="0"/>
              <a:t>plug-and-play</a:t>
            </a:r>
            <a:r>
              <a:rPr lang="en-US" dirty="0"/>
              <a:t> capability via standardized profiles.</a:t>
            </a:r>
          </a:p>
          <a:p>
            <a:r>
              <a:rPr lang="en-US" b="1" dirty="0"/>
              <a:t>ICS Use Cases:</a:t>
            </a:r>
            <a:endParaRPr lang="en-US" dirty="0"/>
          </a:p>
          <a:p>
            <a:r>
              <a:rPr lang="en-US" dirty="0"/>
              <a:t>Integration of </a:t>
            </a:r>
            <a:r>
              <a:rPr lang="en-US" b="1" dirty="0"/>
              <a:t>I/O modules</a:t>
            </a:r>
            <a:r>
              <a:rPr lang="en-US" dirty="0"/>
              <a:t>, </a:t>
            </a:r>
            <a:r>
              <a:rPr lang="en-US" b="1" dirty="0"/>
              <a:t>photoelectric sensors</a:t>
            </a:r>
            <a:r>
              <a:rPr lang="en-US" dirty="0"/>
              <a:t>, and </a:t>
            </a:r>
            <a:r>
              <a:rPr lang="en-US" b="1" dirty="0"/>
              <a:t>valves</a:t>
            </a:r>
            <a:r>
              <a:rPr lang="en-US" dirty="0"/>
              <a:t> into PLC networks.</a:t>
            </a:r>
          </a:p>
          <a:p>
            <a:r>
              <a:rPr lang="en-US" dirty="0"/>
              <a:t>Common in Rockwell/Allen-Bradley industrial systems.</a:t>
            </a:r>
          </a:p>
          <a:p>
            <a:r>
              <a:rPr lang="en-US" b="1" dirty="0"/>
              <a:t>ICS Security Implication:</a:t>
            </a:r>
            <a:endParaRPr lang="en-US" dirty="0"/>
          </a:p>
          <a:p>
            <a:r>
              <a:rPr lang="en-US" dirty="0"/>
              <a:t>Inherits CAN Bus vulnerabilities.</a:t>
            </a:r>
          </a:p>
          <a:p>
            <a:r>
              <a:rPr lang="en-US" dirty="0"/>
              <a:t>Exposed </a:t>
            </a:r>
            <a:r>
              <a:rPr lang="en-US" dirty="0" err="1"/>
              <a:t>DeviceNet</a:t>
            </a:r>
            <a:r>
              <a:rPr lang="en-US" dirty="0"/>
              <a:t> networks are vulnerable to spoofing or control manipulation unless isolated.</a:t>
            </a:r>
          </a:p>
          <a:p>
            <a:endParaRPr lang="en-US" b="1" dirty="0"/>
          </a:p>
          <a:p>
            <a:r>
              <a:rPr lang="en-US" b="1" dirty="0"/>
              <a:t>ControlNet</a:t>
            </a:r>
          </a:p>
          <a:p>
            <a:endParaRPr lang="en-US" b="1" dirty="0"/>
          </a:p>
          <a:p>
            <a:r>
              <a:rPr lang="en-US" b="1" dirty="0"/>
              <a:t>Overview:</a:t>
            </a:r>
            <a:endParaRPr lang="en-US" dirty="0"/>
          </a:p>
          <a:p>
            <a:r>
              <a:rPr lang="en-US" dirty="0"/>
              <a:t>Also developed by Rockwell Automation, </a:t>
            </a:r>
            <a:r>
              <a:rPr lang="en-US" b="1" dirty="0"/>
              <a:t>ControlNet</a:t>
            </a:r>
            <a:r>
              <a:rPr lang="en-US" dirty="0"/>
              <a:t> is a </a:t>
            </a:r>
            <a:r>
              <a:rPr lang="en-US" b="1" dirty="0"/>
              <a:t>deterministic</a:t>
            </a:r>
            <a:r>
              <a:rPr lang="en-US" dirty="0"/>
              <a:t>, </a:t>
            </a:r>
            <a:r>
              <a:rPr lang="en-US" b="1" dirty="0"/>
              <a:t>real-time control protocol</a:t>
            </a:r>
            <a:r>
              <a:rPr lang="en-US" dirty="0"/>
              <a:t> for high-speed communications in automation systems.</a:t>
            </a:r>
          </a:p>
          <a:p>
            <a:r>
              <a:rPr lang="en-US" b="1" dirty="0"/>
              <a:t>Key Features:</a:t>
            </a:r>
            <a:endParaRPr lang="en-US" dirty="0"/>
          </a:p>
          <a:p>
            <a:r>
              <a:rPr lang="en-US" b="1" dirty="0"/>
              <a:t>Combines scheduled and unscheduled traffic:</a:t>
            </a:r>
            <a:endParaRPr lang="en-US" dirty="0"/>
          </a:p>
          <a:p>
            <a:pPr lvl="1"/>
            <a:r>
              <a:rPr lang="en-US" dirty="0"/>
              <a:t>Scheduled traffic guarantees deterministic delivery (used for control loops).</a:t>
            </a:r>
          </a:p>
          <a:p>
            <a:pPr lvl="1"/>
            <a:r>
              <a:rPr lang="en-US" dirty="0"/>
              <a:t>Unscheduled traffic is used for non-critical data (e.g., HMI updates).</a:t>
            </a:r>
          </a:p>
          <a:p>
            <a:r>
              <a:rPr lang="en-US" dirty="0"/>
              <a:t>Operates over </a:t>
            </a:r>
            <a:r>
              <a:rPr lang="en-US" b="1" dirty="0"/>
              <a:t>coaxial or fiber-optic media</a:t>
            </a:r>
            <a:r>
              <a:rPr lang="en-US" dirty="0"/>
              <a:t>.</a:t>
            </a:r>
          </a:p>
          <a:p>
            <a:endParaRPr lang="en-US" b="1" dirty="0"/>
          </a:p>
          <a:p>
            <a:r>
              <a:rPr lang="en-US" b="1" dirty="0"/>
              <a:t>ICS Use Cases:</a:t>
            </a:r>
            <a:endParaRPr lang="en-US" dirty="0"/>
          </a:p>
          <a:p>
            <a:r>
              <a:rPr lang="en-US" dirty="0"/>
              <a:t>High-speed control networks between PLCs and I/O chassis.</a:t>
            </a:r>
          </a:p>
          <a:p>
            <a:r>
              <a:rPr lang="en-US" dirty="0"/>
              <a:t>Often used in tandem with </a:t>
            </a:r>
            <a:r>
              <a:rPr lang="en-US" dirty="0" err="1"/>
              <a:t>DeviceNet</a:t>
            </a:r>
            <a:r>
              <a:rPr lang="en-US" dirty="0"/>
              <a:t> and </a:t>
            </a:r>
            <a:r>
              <a:rPr lang="en-US" dirty="0" err="1"/>
              <a:t>EtherNet</a:t>
            </a:r>
            <a:r>
              <a:rPr lang="en-US" dirty="0"/>
              <a:t>/IP in Rockwell architectures.</a:t>
            </a:r>
          </a:p>
          <a:p>
            <a:r>
              <a:rPr lang="en-US" b="1" dirty="0"/>
              <a:t>ICS Security Implication:</a:t>
            </a:r>
            <a:endParaRPr lang="en-US" dirty="0"/>
          </a:p>
          <a:p>
            <a:r>
              <a:rPr lang="en-US" dirty="0"/>
              <a:t>Not IP-based, which reduces external attack vectors.</a:t>
            </a:r>
          </a:p>
          <a:p>
            <a:r>
              <a:rPr lang="en-US" dirty="0"/>
              <a:t>However, insider threats or compromised serial gateways can still be problematic.</a:t>
            </a:r>
          </a:p>
          <a:p>
            <a:endParaRPr lang="en-US" b="1" dirty="0"/>
          </a:p>
          <a:p>
            <a:r>
              <a:rPr lang="en-US" b="1" dirty="0"/>
              <a:t>FINS (Factory Interface Network Service)</a:t>
            </a:r>
          </a:p>
          <a:p>
            <a:endParaRPr lang="en-US" b="1" dirty="0"/>
          </a:p>
          <a:p>
            <a:r>
              <a:rPr lang="en-US" b="1" dirty="0"/>
              <a:t>Overview:</a:t>
            </a:r>
            <a:endParaRPr lang="en-US" dirty="0"/>
          </a:p>
          <a:p>
            <a:r>
              <a:rPr lang="en-US" b="1" dirty="0"/>
              <a:t>FINS</a:t>
            </a:r>
            <a:r>
              <a:rPr lang="en-US" dirty="0"/>
              <a:t> is a proprietary protocol by </a:t>
            </a:r>
            <a:r>
              <a:rPr lang="en-US" b="1" dirty="0"/>
              <a:t>Omron</a:t>
            </a:r>
            <a:r>
              <a:rPr lang="en-US" dirty="0"/>
              <a:t>, designed to unify communication across their range of industrial controllers and programming software.</a:t>
            </a:r>
          </a:p>
          <a:p>
            <a:r>
              <a:rPr lang="en-US" b="1" dirty="0"/>
              <a:t>Key Features:</a:t>
            </a:r>
            <a:endParaRPr lang="en-US" dirty="0"/>
          </a:p>
          <a:p>
            <a:r>
              <a:rPr lang="en-US" dirty="0"/>
              <a:t>Allows communication between:</a:t>
            </a:r>
          </a:p>
          <a:p>
            <a:pPr lvl="1"/>
            <a:r>
              <a:rPr lang="en-US" dirty="0"/>
              <a:t>PLCs</a:t>
            </a:r>
          </a:p>
          <a:p>
            <a:pPr lvl="1"/>
            <a:r>
              <a:rPr lang="en-US" dirty="0"/>
              <a:t>HMIs</a:t>
            </a:r>
          </a:p>
          <a:p>
            <a:pPr lvl="1"/>
            <a:r>
              <a:rPr lang="en-US" dirty="0"/>
              <a:t>SCADA systems</a:t>
            </a:r>
          </a:p>
          <a:p>
            <a:pPr lvl="1"/>
            <a:r>
              <a:rPr lang="en-US" dirty="0"/>
              <a:t>Engineering tools like Omron CX-Programmer</a:t>
            </a:r>
          </a:p>
          <a:p>
            <a:r>
              <a:rPr lang="en-US" dirty="0"/>
              <a:t>Supports multiple media: Ethernet, serial (RS-232/RS-485), and Controller Link.</a:t>
            </a:r>
          </a:p>
          <a:p>
            <a:r>
              <a:rPr lang="en-US" b="1" dirty="0"/>
              <a:t>ICS Use Cases:</a:t>
            </a:r>
            <a:endParaRPr lang="en-US" dirty="0"/>
          </a:p>
          <a:p>
            <a:r>
              <a:rPr lang="en-US" dirty="0"/>
              <a:t>Used in manufacturing plants that rely on </a:t>
            </a:r>
            <a:r>
              <a:rPr lang="en-US" b="1" dirty="0"/>
              <a:t>Omron PLCs</a:t>
            </a:r>
            <a:r>
              <a:rPr lang="en-US" dirty="0"/>
              <a:t> and </a:t>
            </a:r>
            <a:r>
              <a:rPr lang="en-US" b="1" dirty="0"/>
              <a:t>machine automation systems</a:t>
            </a:r>
            <a:r>
              <a:rPr lang="en-US" dirty="0"/>
              <a:t>.</a:t>
            </a:r>
          </a:p>
          <a:p>
            <a:r>
              <a:rPr lang="en-US" dirty="0"/>
              <a:t>Facilitates control, monitoring, and diagnostics across devices.</a:t>
            </a:r>
          </a:p>
          <a:p>
            <a:r>
              <a:rPr lang="en-US" b="1" dirty="0"/>
              <a:t>ICS Security Implication:</a:t>
            </a:r>
            <a:endParaRPr lang="en-US" dirty="0"/>
          </a:p>
          <a:p>
            <a:r>
              <a:rPr lang="en-US" dirty="0"/>
              <a:t>Proprietary, with little built-in security.</a:t>
            </a:r>
          </a:p>
          <a:p>
            <a:r>
              <a:rPr lang="en-US" dirty="0"/>
              <a:t>Typically relies on </a:t>
            </a:r>
            <a:r>
              <a:rPr lang="en-US" b="1" dirty="0"/>
              <a:t>network segmentation</a:t>
            </a:r>
            <a:r>
              <a:rPr lang="en-US" dirty="0"/>
              <a:t> and </a:t>
            </a:r>
            <a:r>
              <a:rPr lang="en-US" b="1" dirty="0"/>
              <a:t>physical isolation</a:t>
            </a:r>
            <a:r>
              <a:rPr lang="en-US" dirty="0"/>
              <a:t> for protection.</a:t>
            </a:r>
          </a:p>
          <a:p>
            <a:endParaRPr lang="en-US" b="1" dirty="0"/>
          </a:p>
          <a:p>
            <a:r>
              <a:rPr lang="en-US" b="1" dirty="0"/>
              <a:t>MEWTOCOL (Panasonic Protocol)</a:t>
            </a:r>
          </a:p>
          <a:p>
            <a:endParaRPr lang="en-US" b="1" dirty="0"/>
          </a:p>
          <a:p>
            <a:r>
              <a:rPr lang="en-US" b="1" dirty="0"/>
              <a:t>Overview:</a:t>
            </a:r>
            <a:endParaRPr lang="en-US" dirty="0"/>
          </a:p>
          <a:p>
            <a:r>
              <a:rPr lang="en-US" b="1" dirty="0"/>
              <a:t>MEWTOCOL</a:t>
            </a:r>
            <a:r>
              <a:rPr lang="en-US" dirty="0"/>
              <a:t> stands for </a:t>
            </a:r>
            <a:r>
              <a:rPr lang="en-US" b="1" dirty="0"/>
              <a:t>Matsushita Electric Works Protocol Communication Language</a:t>
            </a:r>
            <a:r>
              <a:rPr lang="en-US" dirty="0"/>
              <a:t>.</a:t>
            </a:r>
          </a:p>
          <a:p>
            <a:r>
              <a:rPr lang="en-US" dirty="0"/>
              <a:t>A </a:t>
            </a:r>
            <a:r>
              <a:rPr lang="en-US" b="1" dirty="0"/>
              <a:t>proprietary communication protocol</a:t>
            </a:r>
            <a:r>
              <a:rPr lang="en-US" dirty="0"/>
              <a:t> developed by </a:t>
            </a:r>
            <a:r>
              <a:rPr lang="en-US" b="1" dirty="0"/>
              <a:t>Panasonic</a:t>
            </a:r>
            <a:r>
              <a:rPr lang="en-US" dirty="0"/>
              <a:t> (formerly Matsushita).</a:t>
            </a:r>
          </a:p>
          <a:p>
            <a:r>
              <a:rPr lang="en-US" b="1" dirty="0"/>
              <a:t>Key Features:</a:t>
            </a:r>
            <a:endParaRPr lang="en-US" dirty="0"/>
          </a:p>
          <a:p>
            <a:r>
              <a:rPr lang="en-US" dirty="0"/>
              <a:t>Serial-based ASCII protocol.</a:t>
            </a:r>
          </a:p>
          <a:p>
            <a:r>
              <a:rPr lang="en-US" dirty="0"/>
              <a:t>Provides command-response communication for reading/writing data, controlling timers, and more.</a:t>
            </a:r>
          </a:p>
          <a:p>
            <a:r>
              <a:rPr lang="en-US" dirty="0"/>
              <a:t>Often used with </a:t>
            </a:r>
            <a:r>
              <a:rPr lang="en-US" b="1" dirty="0"/>
              <a:t>Panasonic FP series PLCs</a:t>
            </a:r>
            <a:r>
              <a:rPr lang="en-US" dirty="0"/>
              <a:t>.</a:t>
            </a:r>
          </a:p>
          <a:p>
            <a:r>
              <a:rPr lang="en-US" b="1" dirty="0"/>
              <a:t>ICS Use Cases:</a:t>
            </a:r>
            <a:endParaRPr lang="en-US" dirty="0"/>
          </a:p>
          <a:p>
            <a:r>
              <a:rPr lang="en-US" dirty="0"/>
              <a:t>Machine tool control, packaging, and other discrete automation systems using Panasonic PLCs.</a:t>
            </a:r>
          </a:p>
          <a:p>
            <a:r>
              <a:rPr lang="en-US" b="1" dirty="0"/>
              <a:t>ICS Security Implication:</a:t>
            </a:r>
            <a:endParaRPr lang="en-US" dirty="0"/>
          </a:p>
          <a:p>
            <a:r>
              <a:rPr lang="en-US" dirty="0"/>
              <a:t>Clear-text protocol.</a:t>
            </a:r>
          </a:p>
          <a:p>
            <a:r>
              <a:rPr lang="en-US" dirty="0"/>
              <a:t>No encryption, authentication, or standard port-based controls.</a:t>
            </a:r>
          </a:p>
          <a:p>
            <a:r>
              <a:rPr lang="en-US" dirty="0"/>
              <a:t>Must be isolated from public or business networks.</a:t>
            </a:r>
          </a:p>
          <a:p>
            <a:endParaRPr lang="en-US" b="1" dirty="0"/>
          </a:p>
          <a:p>
            <a:r>
              <a:rPr lang="en-US" b="1" dirty="0"/>
              <a:t>TTCN (Tree and Tabular Combined Notation)</a:t>
            </a:r>
          </a:p>
          <a:p>
            <a:endParaRPr lang="en-US" b="1" dirty="0"/>
          </a:p>
          <a:p>
            <a:r>
              <a:rPr lang="en-US" b="1" dirty="0"/>
              <a:t>Overview:</a:t>
            </a:r>
            <a:endParaRPr lang="en-US" dirty="0"/>
          </a:p>
          <a:p>
            <a:r>
              <a:rPr lang="en-US" dirty="0"/>
              <a:t>TTCN is not a communication protocol, but a </a:t>
            </a:r>
            <a:r>
              <a:rPr lang="en-US" b="1" dirty="0"/>
              <a:t>test specification language</a:t>
            </a:r>
            <a:r>
              <a:rPr lang="en-US" dirty="0"/>
              <a:t>.</a:t>
            </a:r>
          </a:p>
          <a:p>
            <a:r>
              <a:rPr lang="en-US" dirty="0"/>
              <a:t>Originally developed for </a:t>
            </a:r>
            <a:r>
              <a:rPr lang="en-US" b="1" dirty="0"/>
              <a:t>telecommunications protocol testing</a:t>
            </a:r>
            <a:r>
              <a:rPr lang="en-US" dirty="0"/>
              <a:t>, it’s now applied in </a:t>
            </a:r>
            <a:r>
              <a:rPr lang="en-US" b="1" dirty="0"/>
              <a:t>ICS protocol validation</a:t>
            </a:r>
            <a:r>
              <a:rPr lang="en-US" dirty="0"/>
              <a:t>, especially during development or compliance testing.</a:t>
            </a:r>
          </a:p>
          <a:p>
            <a:r>
              <a:rPr lang="en-US" b="1" dirty="0"/>
              <a:t>Key Features:</a:t>
            </a:r>
            <a:endParaRPr lang="en-US" dirty="0"/>
          </a:p>
          <a:p>
            <a:r>
              <a:rPr lang="en-US" b="1" dirty="0"/>
              <a:t>Tabular and tree-based notation:</a:t>
            </a:r>
            <a:r>
              <a:rPr lang="en-US" dirty="0"/>
              <a:t> Makes complex protocol behavior easier to test systematically.</a:t>
            </a:r>
          </a:p>
          <a:p>
            <a:r>
              <a:rPr lang="en-US" dirty="0"/>
              <a:t>Used to define test cases, test behavior, and data message formats.</a:t>
            </a:r>
          </a:p>
          <a:p>
            <a:r>
              <a:rPr lang="en-US" dirty="0"/>
              <a:t>Supports </a:t>
            </a:r>
            <a:r>
              <a:rPr lang="en-US" b="1" dirty="0"/>
              <a:t>automated conformance and interoperability testing</a:t>
            </a:r>
            <a:r>
              <a:rPr lang="en-US" dirty="0"/>
              <a:t>.</a:t>
            </a:r>
          </a:p>
          <a:p>
            <a:r>
              <a:rPr lang="en-US" b="1" dirty="0"/>
              <a:t>ICS Use Cases:</a:t>
            </a:r>
            <a:endParaRPr lang="en-US" dirty="0"/>
          </a:p>
          <a:p>
            <a:r>
              <a:rPr lang="en-US" dirty="0"/>
              <a:t>Protocol testing for standards like DNP3, IEC 61850, and proprietary ICS protocols.</a:t>
            </a:r>
          </a:p>
          <a:p>
            <a:r>
              <a:rPr lang="en-US" dirty="0"/>
              <a:t>Validation of new protocol implementations in control systems before deployment.</a:t>
            </a:r>
          </a:p>
          <a:p>
            <a:r>
              <a:rPr lang="en-US" b="1" dirty="0"/>
              <a:t>ICS Security Implication:</a:t>
            </a:r>
            <a:endParaRPr lang="en-US" dirty="0"/>
          </a:p>
          <a:p>
            <a:r>
              <a:rPr lang="en-US" dirty="0"/>
              <a:t>Not a live communication risk itself but is critical in verifying protocol robustness before ICS components are deployed in production.</a:t>
            </a:r>
          </a:p>
          <a:p>
            <a:endParaRPr lang="en-US" dirty="0"/>
          </a:p>
        </p:txBody>
      </p:sp>
      <p:sp>
        <p:nvSpPr>
          <p:cNvPr id="179" name="Google Shape;179;p3:notes">
            <a:extLst>
              <a:ext uri="{FF2B5EF4-FFF2-40B4-BE49-F238E27FC236}">
                <a16:creationId xmlns:a16="http://schemas.microsoft.com/office/drawing/2014/main" id="{B7326181-88D8-DB4D-F255-FE69F327B18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166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3498755D-AEEE-66E2-412E-BD211A209E1E}"/>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327DE85C-1695-76EC-0953-D3A0DDFC82B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p>
          <a:p>
            <a:endParaRPr lang="en-US" dirty="0"/>
          </a:p>
          <a:p>
            <a:r>
              <a:rPr lang="en-US" dirty="0"/>
              <a:t>The Purdue Enterprise Reference Architecture divides ICS networks into layered zones to separate operational technology (OT) from IT systems. At </a:t>
            </a:r>
            <a:r>
              <a:rPr lang="en-US" b="1" dirty="0"/>
              <a:t>Levels 0–1</a:t>
            </a:r>
            <a:r>
              <a:rPr lang="en-US" dirty="0"/>
              <a:t>, protocols focus on sensor and actuator communication, often over serial or bus-based media. </a:t>
            </a:r>
            <a:r>
              <a:rPr lang="en-US" b="1" dirty="0"/>
              <a:t>HART</a:t>
            </a:r>
            <a:r>
              <a:rPr lang="en-US" dirty="0"/>
              <a:t>, </a:t>
            </a:r>
            <a:r>
              <a:rPr lang="en-US" b="1" dirty="0"/>
              <a:t>CAN Bus</a:t>
            </a:r>
            <a:r>
              <a:rPr lang="en-US" dirty="0"/>
              <a:t>, and </a:t>
            </a:r>
            <a:r>
              <a:rPr lang="en-US" b="1" dirty="0"/>
              <a:t>FOUNDATION Fieldbus</a:t>
            </a:r>
            <a:r>
              <a:rPr lang="en-US" dirty="0"/>
              <a:t> are prominent here.</a:t>
            </a:r>
          </a:p>
          <a:p>
            <a:br>
              <a:rPr lang="en-US" dirty="0"/>
            </a:br>
            <a:r>
              <a:rPr lang="en-US" dirty="0"/>
              <a:t>At </a:t>
            </a:r>
            <a:r>
              <a:rPr lang="en-US" b="1" dirty="0"/>
              <a:t>Level 2</a:t>
            </a:r>
            <a:r>
              <a:rPr lang="en-US" dirty="0"/>
              <a:t>, programmable logic controllers (PLCs) and distributed controllers use protocols like </a:t>
            </a:r>
            <a:r>
              <a:rPr lang="en-US" b="1" dirty="0"/>
              <a:t>Modbus TCP</a:t>
            </a:r>
            <a:r>
              <a:rPr lang="en-US" dirty="0"/>
              <a:t>, </a:t>
            </a:r>
            <a:r>
              <a:rPr lang="en-US" b="1" dirty="0" err="1"/>
              <a:t>EtherNet</a:t>
            </a:r>
            <a:r>
              <a:rPr lang="en-US" b="1" dirty="0"/>
              <a:t>/IP</a:t>
            </a:r>
            <a:r>
              <a:rPr lang="en-US" dirty="0"/>
              <a:t>, and </a:t>
            </a:r>
            <a:r>
              <a:rPr lang="en-US" b="1" dirty="0" err="1"/>
              <a:t>Profinet</a:t>
            </a:r>
            <a:r>
              <a:rPr lang="en-US" dirty="0"/>
              <a:t>, which allow faster Ethernet-based control. </a:t>
            </a:r>
            <a:r>
              <a:rPr lang="en-US" b="1" dirty="0"/>
              <a:t>Level 3</a:t>
            </a:r>
            <a:r>
              <a:rPr lang="en-US" dirty="0"/>
              <a:t> includes HMIs and SCADA servers that interface with data historians or visualization systems, often using </a:t>
            </a:r>
            <a:r>
              <a:rPr lang="en-US" b="1" dirty="0"/>
              <a:t>OPC UA</a:t>
            </a:r>
            <a:r>
              <a:rPr lang="en-US" dirty="0"/>
              <a:t>, </a:t>
            </a:r>
            <a:r>
              <a:rPr lang="en-US" b="1" dirty="0"/>
              <a:t>DNP3</a:t>
            </a:r>
            <a:r>
              <a:rPr lang="en-US" dirty="0"/>
              <a:t>, or </a:t>
            </a:r>
            <a:r>
              <a:rPr lang="en-US" b="1" dirty="0"/>
              <a:t>IEC protocols</a:t>
            </a:r>
            <a:r>
              <a:rPr lang="en-US" dirty="0"/>
              <a:t> for supervisory control and monitoring. </a:t>
            </a:r>
            <a:r>
              <a:rPr lang="en-US" b="1" dirty="0"/>
              <a:t>Level 3.5</a:t>
            </a:r>
            <a:r>
              <a:rPr lang="en-US" dirty="0"/>
              <a:t> functions as a protective DMZ, housing protocol translators and firewalls, while </a:t>
            </a:r>
            <a:r>
              <a:rPr lang="en-US" b="1" dirty="0"/>
              <a:t>Level 4</a:t>
            </a:r>
            <a:r>
              <a:rPr lang="en-US" dirty="0"/>
              <a:t> represents business networks that rarely engage directly with industrial protocols.</a:t>
            </a:r>
          </a:p>
        </p:txBody>
      </p:sp>
      <p:sp>
        <p:nvSpPr>
          <p:cNvPr id="179" name="Google Shape;179;p3:notes">
            <a:extLst>
              <a:ext uri="{FF2B5EF4-FFF2-40B4-BE49-F238E27FC236}">
                <a16:creationId xmlns:a16="http://schemas.microsoft.com/office/drawing/2014/main" id="{3FCA0B73-9F2D-1A1A-58FC-EA206606BDF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2456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68E74139-7B0B-8396-29BA-05BF374CCC90}"/>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7BC35AC5-8A5A-FC22-ABA0-A2EE008FE88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p>
          <a:p>
            <a:endParaRPr lang="en-US" b="1" dirty="0"/>
          </a:p>
          <a:p>
            <a:r>
              <a:rPr lang="en-US" b="1" dirty="0"/>
              <a:t>Building Automation Systems (BAS)</a:t>
            </a:r>
            <a:r>
              <a:rPr lang="en-US" dirty="0"/>
              <a:t> are integral to modern commercial infrastructure, enabling centralized or distributed control over building functions like </a:t>
            </a:r>
            <a:r>
              <a:rPr lang="en-US" b="1" dirty="0"/>
              <a:t>heating, ventilation, air conditioning (HVAC)</a:t>
            </a:r>
            <a:r>
              <a:rPr lang="en-US" dirty="0"/>
              <a:t>, </a:t>
            </a:r>
            <a:r>
              <a:rPr lang="en-US" b="1" dirty="0"/>
              <a:t>lighting</a:t>
            </a:r>
            <a:r>
              <a:rPr lang="en-US" dirty="0"/>
              <a:t>, </a:t>
            </a:r>
            <a:r>
              <a:rPr lang="en-US" b="1" dirty="0"/>
              <a:t>access control</a:t>
            </a:r>
            <a:r>
              <a:rPr lang="en-US" dirty="0"/>
              <a:t>, </a:t>
            </a:r>
            <a:r>
              <a:rPr lang="en-US" b="1" dirty="0"/>
              <a:t>fire detection</a:t>
            </a:r>
            <a:r>
              <a:rPr lang="en-US" dirty="0"/>
              <a:t>, and </a:t>
            </a:r>
            <a:r>
              <a:rPr lang="en-US" b="1" dirty="0"/>
              <a:t>energy management</a:t>
            </a:r>
            <a:r>
              <a:rPr lang="en-US" dirty="0"/>
              <a:t>.</a:t>
            </a:r>
          </a:p>
          <a:p>
            <a:endParaRPr lang="en-US" dirty="0"/>
          </a:p>
          <a:p>
            <a:r>
              <a:rPr lang="en-US" dirty="0"/>
              <a:t>The key protocol in this space is </a:t>
            </a:r>
            <a:r>
              <a:rPr lang="en-US" b="1" dirty="0"/>
              <a:t>BACnet</a:t>
            </a:r>
            <a:r>
              <a:rPr lang="en-US" dirty="0"/>
              <a:t>, developed by </a:t>
            </a:r>
            <a:r>
              <a:rPr lang="en-US" b="1" dirty="0"/>
              <a:t>ASHRAE</a:t>
            </a:r>
            <a:r>
              <a:rPr lang="en-US" dirty="0"/>
              <a:t> and adopted globally as a standard for </a:t>
            </a:r>
            <a:r>
              <a:rPr lang="en-US" b="1" dirty="0"/>
              <a:t>open, interoperable building control</a:t>
            </a:r>
            <a:r>
              <a:rPr lang="en-US" dirty="0"/>
              <a:t>. Unlike many industrial protocols that are proprietary or domain-specific, BACnet is </a:t>
            </a:r>
            <a:r>
              <a:rPr lang="en-US" b="1" dirty="0"/>
              <a:t>object-based</a:t>
            </a:r>
            <a:r>
              <a:rPr lang="en-US" dirty="0"/>
              <a:t> and </a:t>
            </a:r>
            <a:r>
              <a:rPr lang="en-US" b="1" dirty="0"/>
              <a:t>vendor-neutral</a:t>
            </a:r>
            <a:r>
              <a:rPr lang="en-US" dirty="0"/>
              <a:t>, allowing devices from different manufacturers to communicate seamlessly.</a:t>
            </a:r>
          </a:p>
          <a:p>
            <a:endParaRPr lang="en-US" dirty="0"/>
          </a:p>
          <a:p>
            <a:r>
              <a:rPr lang="en-US" dirty="0"/>
              <a:t>BACnet supports a variety of physical and data link layers, including:</a:t>
            </a:r>
          </a:p>
          <a:p>
            <a:r>
              <a:rPr lang="en-US" b="1" dirty="0"/>
              <a:t>BACnet/IP</a:t>
            </a:r>
            <a:r>
              <a:rPr lang="en-US" dirty="0"/>
              <a:t> – over Ethernet for modern networks</a:t>
            </a:r>
          </a:p>
          <a:p>
            <a:r>
              <a:rPr lang="en-US" b="1" dirty="0"/>
              <a:t>BACnet MS/TP</a:t>
            </a:r>
            <a:r>
              <a:rPr lang="en-US" dirty="0"/>
              <a:t> – over RS-485 for legacy and cost-sensitive systems</a:t>
            </a:r>
          </a:p>
          <a:p>
            <a:r>
              <a:rPr lang="en-US" b="1" dirty="0"/>
              <a:t>BACnet Ethernet</a:t>
            </a:r>
            <a:r>
              <a:rPr lang="en-US" dirty="0"/>
              <a:t> – legacy support</a:t>
            </a:r>
          </a:p>
          <a:p>
            <a:endParaRPr lang="en-US" dirty="0"/>
          </a:p>
          <a:p>
            <a:r>
              <a:rPr lang="en-US" dirty="0"/>
              <a:t>Its data model consists of </a:t>
            </a:r>
            <a:r>
              <a:rPr lang="en-US" b="1" dirty="0"/>
              <a:t>standardized objects</a:t>
            </a:r>
            <a:r>
              <a:rPr lang="en-US" dirty="0"/>
              <a:t> (e.g., Analog Input, Binary Output, Schedule), each with </a:t>
            </a:r>
            <a:r>
              <a:rPr lang="en-US" b="1" dirty="0"/>
              <a:t>defined properties</a:t>
            </a:r>
            <a:r>
              <a:rPr lang="en-US" dirty="0"/>
              <a:t>, making device discovery, monitoring, and control straightforward.</a:t>
            </a:r>
          </a:p>
          <a:p>
            <a:r>
              <a:rPr lang="en-US" b="1" dirty="0"/>
              <a:t>Security considerations</a:t>
            </a:r>
            <a:r>
              <a:rPr lang="en-US" dirty="0"/>
              <a:t>: Traditional BACnet lacked authentication and encryption, but modern deployments are adopting </a:t>
            </a:r>
            <a:r>
              <a:rPr lang="en-US" b="1" dirty="0"/>
              <a:t>BACnet/SC (Secure Connect)</a:t>
            </a:r>
            <a:r>
              <a:rPr lang="en-US" dirty="0"/>
              <a:t>, which adds TLS-based security to protect communications.</a:t>
            </a:r>
          </a:p>
          <a:p>
            <a:endParaRPr lang="en-US" dirty="0"/>
          </a:p>
          <a:p>
            <a:r>
              <a:rPr lang="en-US" dirty="0"/>
              <a:t>BACnet is most commonly found in </a:t>
            </a:r>
            <a:r>
              <a:rPr lang="en-US" b="1" dirty="0"/>
              <a:t>universities</a:t>
            </a:r>
            <a:r>
              <a:rPr lang="en-US" dirty="0"/>
              <a:t>, </a:t>
            </a:r>
            <a:r>
              <a:rPr lang="en-US" b="1" dirty="0"/>
              <a:t>hospitals</a:t>
            </a:r>
            <a:r>
              <a:rPr lang="en-US" dirty="0"/>
              <a:t>, </a:t>
            </a:r>
            <a:r>
              <a:rPr lang="en-US" b="1" dirty="0"/>
              <a:t>office buildings</a:t>
            </a:r>
            <a:r>
              <a:rPr lang="en-US" dirty="0"/>
              <a:t>, and </a:t>
            </a:r>
            <a:r>
              <a:rPr lang="en-US" b="1" dirty="0"/>
              <a:t>airports</a:t>
            </a:r>
            <a:r>
              <a:rPr lang="en-US" dirty="0"/>
              <a:t>, and it plays a key role in the development of </a:t>
            </a:r>
            <a:r>
              <a:rPr lang="en-US" b="1" dirty="0"/>
              <a:t>smart buildings</a:t>
            </a:r>
            <a:r>
              <a:rPr lang="en-US" dirty="0"/>
              <a:t> and </a:t>
            </a:r>
            <a:r>
              <a:rPr lang="en-US" b="1" dirty="0"/>
              <a:t>integrated facility management</a:t>
            </a:r>
            <a:r>
              <a:rPr lang="en-US" dirty="0"/>
              <a:t>.</a:t>
            </a:r>
          </a:p>
        </p:txBody>
      </p:sp>
      <p:sp>
        <p:nvSpPr>
          <p:cNvPr id="179" name="Google Shape;179;p3:notes">
            <a:extLst>
              <a:ext uri="{FF2B5EF4-FFF2-40B4-BE49-F238E27FC236}">
                <a16:creationId xmlns:a16="http://schemas.microsoft.com/office/drawing/2014/main" id="{55EB5B27-001D-3425-051D-8EB0B7946AE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830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11904A25-0134-3ABB-065E-79C157527EEF}"/>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58B84554-FE3B-D3FD-39D3-DD6A3E3612A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p>
          <a:p>
            <a:endParaRPr lang="en-US" dirty="0"/>
          </a:p>
          <a:p>
            <a:r>
              <a:rPr lang="en-US" dirty="0"/>
              <a:t>Security was often an afterthought in legacy ICS protocols, which were designed for isolated environments with little to no external connectivity. For instance, </a:t>
            </a:r>
            <a:r>
              <a:rPr lang="en-US" b="1" dirty="0"/>
              <a:t>Modbus</a:t>
            </a:r>
            <a:r>
              <a:rPr lang="en-US" dirty="0"/>
              <a:t> and </a:t>
            </a:r>
            <a:r>
              <a:rPr lang="en-US" b="1" dirty="0"/>
              <a:t>DNP3</a:t>
            </a:r>
            <a:r>
              <a:rPr lang="en-US" dirty="0"/>
              <a:t> do not include built-in encryption or authentication, making them vulnerable to spoofing or replay attacks unless protected by external means like VPNs or firewalls.</a:t>
            </a:r>
          </a:p>
          <a:p>
            <a:br>
              <a:rPr lang="en-US" dirty="0"/>
            </a:br>
            <a:r>
              <a:rPr lang="en-US" dirty="0"/>
              <a:t>Protocols like </a:t>
            </a:r>
            <a:r>
              <a:rPr lang="en-US" b="1" dirty="0"/>
              <a:t>OPC UA</a:t>
            </a:r>
            <a:r>
              <a:rPr lang="en-US" dirty="0"/>
              <a:t> have introduced security controls such as X.509 certificates, access control, and encryption, making them more suited for modern ICS networks. However, retrofitting security can be challenging due to legacy hardware and the need to avoid latency in control operations. Protocol gateways, while useful for integration, can be exploited if not hardened properly. This slide helps instructors bridge the gap between protocol functionality and cybersecurity posture.</a:t>
            </a:r>
          </a:p>
        </p:txBody>
      </p:sp>
      <p:sp>
        <p:nvSpPr>
          <p:cNvPr id="179" name="Google Shape;179;p3:notes">
            <a:extLst>
              <a:ext uri="{FF2B5EF4-FFF2-40B4-BE49-F238E27FC236}">
                <a16:creationId xmlns:a16="http://schemas.microsoft.com/office/drawing/2014/main" id="{8E8D845D-9201-DF25-0EE8-5F2E99FE96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8338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849AFF56-10F4-7DBC-8DEC-94FB7509DF85}"/>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79ED2A28-C583-D0EF-DD3B-9EDD7D6F7AE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a:t>
            </a:r>
          </a:p>
          <a:p>
            <a:endParaRPr lang="en-US" b="1" dirty="0"/>
          </a:p>
          <a:p>
            <a:r>
              <a:rPr lang="en-US" b="0" dirty="0"/>
              <a:t>Guide the students on how to setup Wireshark to inspect the PCAP, which contains Modbus TCP traffic.</a:t>
            </a:r>
          </a:p>
          <a:p>
            <a:endParaRPr lang="en-US" b="0" dirty="0"/>
          </a:p>
          <a:p>
            <a:r>
              <a:rPr lang="en-US" b="0" dirty="0"/>
              <a:t>Remind students of the Modbus primer provided in the </a:t>
            </a:r>
            <a:r>
              <a:rPr lang="en-US" b="1" dirty="0" err="1"/>
              <a:t>Softplc</a:t>
            </a:r>
            <a:r>
              <a:rPr lang="en-US" b="0" dirty="0"/>
              <a:t> </a:t>
            </a:r>
            <a:r>
              <a:rPr lang="en-US" b="0" dirty="0" err="1"/>
              <a:t>Labtainer</a:t>
            </a:r>
            <a:r>
              <a:rPr lang="en-US" b="0" dirty="0"/>
              <a:t> instructions.   </a:t>
            </a:r>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AA4F7780-AE4E-5AC7-A864-AC9FACA662C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1648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722ADBEA-D3F1-C21D-E08D-8F7865A7813A}"/>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FE14BC11-9B38-9777-C1A4-7A94B80703F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Baud Rate measures the number of signal intervals or pulses that are transmitted per second.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BPS is a measure of how many bits can be transferred each second.  BPS is also measured by how many bits can be sent during one pulse.  The technique of sending large bps over a smaller bad rate is called packing. </a:t>
            </a:r>
            <a:r>
              <a:rPr lang="en-US" sz="1200" b="0" i="0" u="none" strike="noStrike" cap="none" dirty="0">
                <a:solidFill>
                  <a:schemeClr val="dk1"/>
                </a:solidFill>
                <a:effectLst/>
                <a:latin typeface="Calibri"/>
                <a:ea typeface="Calibri"/>
                <a:cs typeface="Calibri"/>
                <a:sym typeface="Calibri"/>
              </a:rPr>
              <a:t>The general technique for "packing" bits into a baud is called </a:t>
            </a:r>
            <a:r>
              <a:rPr lang="en-US" sz="1200" b="1" i="0" u="none" strike="noStrike" cap="none" dirty="0">
                <a:solidFill>
                  <a:schemeClr val="dk1"/>
                </a:solidFill>
                <a:effectLst/>
                <a:latin typeface="Calibri"/>
                <a:ea typeface="Calibri"/>
                <a:cs typeface="Calibri"/>
                <a:sym typeface="Calibri"/>
              </a:rPr>
              <a:t>quadrature amplitude modulation</a:t>
            </a:r>
            <a:r>
              <a:rPr lang="en-US" sz="1200" b="0" i="0" u="none" strike="noStrike" cap="none" dirty="0">
                <a:solidFill>
                  <a:schemeClr val="dk1"/>
                </a:solidFill>
                <a:effectLst/>
                <a:latin typeface="Calibri"/>
                <a:ea typeface="Calibri"/>
                <a:cs typeface="Calibri"/>
                <a:sym typeface="Calibri"/>
              </a:rPr>
              <a:t>.</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RS-232, 422, and 485 are serial ports or COM ports (meaning Computer Ports).  RS-232 is a simple point-to-point standard, while 485 can support multiple distances in a network.  232 is still in use today, but 485 is heavily favored.   Just so you know, Ethernet, Firewire, and USB are also serial ports.  Other examples are SPI, I2C, and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example above is the number of bits per second that RS-232, RS-422, and RS-485 can send; however, RS-422 and RS-485 can send said transmissions much farther than RS-232.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Modbus RTU uses all three serial standards.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DE986EDE-2A38-D0BA-FA3F-75AEB054B0F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4550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74E07A7E-2E95-C896-A8A8-2169F4AD8509}"/>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9507E081-B6E6-6493-B3E3-E86D0E1214E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dirty="0"/>
              <a:t>The </a:t>
            </a:r>
            <a:r>
              <a:rPr lang="en-US" b="1" dirty="0"/>
              <a:t>Modbus protocol family</a:t>
            </a:r>
            <a:r>
              <a:rPr lang="en-US" dirty="0"/>
              <a:t> is one of the most widely adopted sets of communication protocols in industrial environments due to its simplicity, open standard status, and compatibility across multiple vendors. Originally designed by </a:t>
            </a:r>
            <a:r>
              <a:rPr lang="en-US" dirty="0" err="1"/>
              <a:t>Modicon</a:t>
            </a:r>
            <a:r>
              <a:rPr lang="en-US" dirty="0"/>
              <a:t> (now Schneider Electric), Modbus follows a </a:t>
            </a:r>
            <a:r>
              <a:rPr lang="en-US" b="1" dirty="0"/>
              <a:t>master-slave model</a:t>
            </a:r>
            <a:r>
              <a:rPr lang="en-US" dirty="0"/>
              <a:t>, where one master issues commands and multiple slave devices respond.</a:t>
            </a:r>
          </a:p>
          <a:p>
            <a:endParaRPr lang="en-US" b="1" dirty="0"/>
          </a:p>
          <a:p>
            <a:r>
              <a:rPr lang="en-US" b="1" dirty="0"/>
              <a:t>Modbus RTU</a:t>
            </a:r>
            <a:r>
              <a:rPr lang="en-US" dirty="0"/>
              <a:t> is the most common and efficient format used over RS-232 or RS-485 serial connections. It transmits data in a compact binary format and includes a CRC for error checking.</a:t>
            </a:r>
          </a:p>
          <a:p>
            <a:endParaRPr lang="en-US" b="1" dirty="0"/>
          </a:p>
          <a:p>
            <a:r>
              <a:rPr lang="en-US" b="1" dirty="0"/>
              <a:t>Modbus ASCII</a:t>
            </a:r>
            <a:r>
              <a:rPr lang="en-US" dirty="0"/>
              <a:t> is less bandwidth-efficient but easier to troubleshoot, as it encodes messages in readable ASCII characters.</a:t>
            </a:r>
          </a:p>
          <a:p>
            <a:endParaRPr lang="en-US" b="1" dirty="0"/>
          </a:p>
          <a:p>
            <a:r>
              <a:rPr lang="en-US" b="1" dirty="0"/>
              <a:t>Modbus TCP</a:t>
            </a:r>
            <a:r>
              <a:rPr lang="en-US" dirty="0"/>
              <a:t> encapsulates Modbus messages within TCP/IP packets and is used over Ethernet networks. It does not use a checksum at the Modbus level because TCP/IP already ensures packet integrity.</a:t>
            </a:r>
          </a:p>
          <a:p>
            <a:endParaRPr lang="en-US" dirty="0"/>
          </a:p>
          <a:p>
            <a:r>
              <a:rPr lang="en-US" dirty="0"/>
              <a:t>This protocol suite is </a:t>
            </a:r>
            <a:r>
              <a:rPr lang="en-US" b="1" dirty="0"/>
              <a:t>simple but insecure</a:t>
            </a:r>
            <a:r>
              <a:rPr lang="en-US" dirty="0"/>
              <a:t>—it lacks encryption or authentication, making it susceptible to spoofing, tampering, and unauthorized writes unless isolated or protected via firewalls and secure gateways.  We will cover a Man-In-The-Middle attack on Wednesday.  </a:t>
            </a:r>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E6BB1360-907B-813A-9E9D-6D4A327386F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0612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B5AA7978-2995-C829-FCB7-EF18697D75AA}"/>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C0C41A58-262B-7E6C-A84E-9FA3F138E97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sz="1200" b="1" i="0" u="none" strike="noStrike" cap="none" dirty="0">
                <a:solidFill>
                  <a:schemeClr val="dk1"/>
                </a:solidFill>
                <a:effectLst/>
                <a:latin typeface="Calibri"/>
                <a:ea typeface="Calibri"/>
                <a:cs typeface="Calibri"/>
                <a:sym typeface="Calibri"/>
              </a:rPr>
              <a:t>MODBUS PLUS:</a:t>
            </a:r>
          </a:p>
          <a:p>
            <a:r>
              <a:rPr lang="en-US" sz="1200" b="0" i="0" u="none" strike="noStrike" cap="none" dirty="0">
                <a:solidFill>
                  <a:schemeClr val="dk1"/>
                </a:solidFill>
                <a:effectLst/>
                <a:latin typeface="Calibri"/>
                <a:ea typeface="Calibri"/>
                <a:cs typeface="Calibri"/>
                <a:sym typeface="Calibri"/>
              </a:rPr>
              <a:t>Requires a dedicated co-processor to handle fast HDLC-like token rotation. It uses twisted pair at 1 Mbit/s and includes transformer isolation at each node, which makes it transition/edge-triggered instead of voltage/level-triggered. Special hardware is required to connect Modbus Plus to a computer, typically a card made for the ISA, PCI or PCMCIA bus.</a:t>
            </a:r>
          </a:p>
          <a:p>
            <a:endParaRPr lang="en-US" sz="1200" b="0" i="0" u="none" strike="noStrike" cap="none" dirty="0">
              <a:solidFill>
                <a:schemeClr val="dk1"/>
              </a:solidFill>
              <a:effectLst/>
              <a:latin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Unlike the original Modbus protocol which operates on a master-slave principle, Modbus Plus allows all devices on a network to communicate with each other directly, thereby increasing efficiency and reducing response times.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Modbus Plus uses PCI and PCI-Express adapters. </a:t>
            </a:r>
            <a:r>
              <a:rPr lang="en-US" sz="1200" b="0" i="0" u="none" strike="noStrike" cap="none" dirty="0">
                <a:solidFill>
                  <a:schemeClr val="dk1"/>
                </a:solidFill>
                <a:effectLst/>
                <a:latin typeface="Calibri"/>
                <a:ea typeface="Calibri"/>
                <a:cs typeface="Calibri"/>
                <a:sym typeface="Calibri"/>
              </a:rPr>
              <a:t>Modbus Plus, often abbreviated as MB+, is a peer-to-peer protocol that allows for fast communication between automation devices. Unlike the original Modbus protocol which operates on a master-slave principle, Modbus Plus allows all devices on a network to communicate with each other directly, thereby increasing efficiency and reducing response times. - RACO</a:t>
            </a:r>
            <a:endParaRPr lang="en-US" dirty="0"/>
          </a:p>
          <a:p>
            <a:endParaRPr dirty="0"/>
          </a:p>
        </p:txBody>
      </p:sp>
      <p:sp>
        <p:nvSpPr>
          <p:cNvPr id="179" name="Google Shape;179;p3:notes">
            <a:extLst>
              <a:ext uri="{FF2B5EF4-FFF2-40B4-BE49-F238E27FC236}">
                <a16:creationId xmlns:a16="http://schemas.microsoft.com/office/drawing/2014/main" id="{366F876E-E79A-D235-A9E8-F149E29C697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5832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A72CEAD6-3BF2-B514-6DD7-27D75E184951}"/>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E1873106-621B-4BD6-6E2A-96B958F714B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p>
          <a:p>
            <a:endParaRPr lang="en-US" b="1" dirty="0"/>
          </a:p>
          <a:p>
            <a:r>
              <a:rPr lang="en-US" dirty="0"/>
              <a:t>A typical </a:t>
            </a:r>
            <a:r>
              <a:rPr lang="en-US" b="1" dirty="0"/>
              <a:t>Modbus RTU</a:t>
            </a:r>
            <a:r>
              <a:rPr lang="en-US" dirty="0"/>
              <a:t> frame contains a device address, function code, a variable-length data field, and a </a:t>
            </a:r>
            <a:r>
              <a:rPr lang="en-US" b="1" dirty="0"/>
              <a:t>Cyclic Redundancy Check (CRC)</a:t>
            </a:r>
            <a:r>
              <a:rPr lang="en-US" dirty="0"/>
              <a:t> for error checking. Common function codes include </a:t>
            </a:r>
            <a:r>
              <a:rPr lang="en-US" b="1" dirty="0"/>
              <a:t>0x03</a:t>
            </a:r>
            <a:r>
              <a:rPr lang="en-US" dirty="0"/>
              <a:t> (Read Holding Registers) and </a:t>
            </a:r>
            <a:r>
              <a:rPr lang="en-US" b="1" dirty="0"/>
              <a:t>0x06</a:t>
            </a:r>
            <a:r>
              <a:rPr lang="en-US" dirty="0"/>
              <a:t> (Write Single Register). The protocol is efficient and used widely in RS-485 bus networks.</a:t>
            </a:r>
          </a:p>
          <a:p>
            <a:endParaRPr lang="en-US" dirty="0"/>
          </a:p>
          <a:p>
            <a:r>
              <a:rPr lang="en-US" sz="1200" b="1" i="0" u="none" strike="noStrike" cap="none" dirty="0">
                <a:solidFill>
                  <a:schemeClr val="dk1"/>
                </a:solidFill>
                <a:effectLst/>
                <a:latin typeface="Calibri"/>
                <a:ea typeface="Calibri"/>
                <a:cs typeface="Calibri"/>
                <a:sym typeface="Calibri"/>
              </a:rPr>
              <a:t>RTU Mode</a:t>
            </a:r>
            <a:br>
              <a:rPr lang="en-US" sz="1200" b="0" i="0" u="none" strike="noStrike" cap="none" dirty="0">
                <a:solidFill>
                  <a:schemeClr val="dk1"/>
                </a:solidFill>
                <a:effectLst/>
                <a:latin typeface="Calibri"/>
                <a:ea typeface="Calibri"/>
                <a:cs typeface="Calibri"/>
                <a:sym typeface="Calibri"/>
              </a:rPr>
            </a:br>
            <a:r>
              <a:rPr lang="en-US" sz="1200" b="0" i="0" u="none" strike="noStrike" cap="none" dirty="0">
                <a:solidFill>
                  <a:schemeClr val="dk1"/>
                </a:solidFill>
                <a:effectLst/>
                <a:latin typeface="Calibri"/>
                <a:ea typeface="Calibri"/>
                <a:cs typeface="Calibri"/>
                <a:sym typeface="Calibri"/>
              </a:rPr>
              <a:t>When controllers are setup to communicate on a Modbus network using RTU (Remote Terminal Unit) mode, each eight-bit byte in a message contains two four-bit hexadecimal characters. The main advantage of this mode is that its greater character density allows better data throughput than ASCII for the same baud rate. Each message must be transmitted in a continuous stream.</a:t>
            </a:r>
          </a:p>
          <a:p>
            <a:r>
              <a:rPr lang="en-US" b="1" dirty="0"/>
              <a:t>Coding System</a:t>
            </a:r>
            <a:br>
              <a:rPr lang="en-US" dirty="0"/>
            </a:br>
            <a:r>
              <a:rPr lang="en-US" dirty="0"/>
              <a:t>Eight-bit binary, hexadecimal 0 ... 9, A ... F</a:t>
            </a:r>
            <a:br>
              <a:rPr lang="en-US" dirty="0"/>
            </a:br>
            <a:r>
              <a:rPr lang="en-US" dirty="0"/>
              <a:t>Two hexadecimal characters contained in each eight-bit field of the message</a:t>
            </a:r>
            <a:br>
              <a:rPr lang="en-US" dirty="0"/>
            </a:br>
            <a:r>
              <a:rPr lang="en-US" b="1" dirty="0"/>
              <a:t>Bits per Byte</a:t>
            </a:r>
            <a:br>
              <a:rPr lang="en-US" dirty="0"/>
            </a:br>
            <a:r>
              <a:rPr lang="en-US" dirty="0"/>
              <a:t>1 start bit</a:t>
            </a:r>
            <a:br>
              <a:rPr lang="en-US" dirty="0"/>
            </a:br>
            <a:r>
              <a:rPr lang="en-US" dirty="0"/>
              <a:t>8 data bits, least significant bit sent first</a:t>
            </a:r>
            <a:br>
              <a:rPr lang="en-US" dirty="0"/>
            </a:br>
            <a:r>
              <a:rPr lang="en-US" dirty="0"/>
              <a:t>1 bit for even / odd parity-no bit for no parity</a:t>
            </a:r>
            <a:br>
              <a:rPr lang="en-US" dirty="0"/>
            </a:br>
            <a:r>
              <a:rPr lang="en-US" dirty="0"/>
              <a:t>1 stop bit if parity is used-2 bits if no parity</a:t>
            </a:r>
            <a:br>
              <a:rPr lang="en-US" dirty="0"/>
            </a:br>
            <a:r>
              <a:rPr lang="en-US" b="1" dirty="0"/>
              <a:t>Error Check Field</a:t>
            </a:r>
            <a:br>
              <a:rPr lang="en-US" dirty="0"/>
            </a:br>
            <a:r>
              <a:rPr lang="en-US" dirty="0"/>
              <a:t>Cyclical Redundancy Check (CRC)</a:t>
            </a:r>
          </a:p>
          <a:p>
            <a:endParaRPr dirty="0"/>
          </a:p>
        </p:txBody>
      </p:sp>
      <p:sp>
        <p:nvSpPr>
          <p:cNvPr id="179" name="Google Shape;179;p3:notes">
            <a:extLst>
              <a:ext uri="{FF2B5EF4-FFF2-40B4-BE49-F238E27FC236}">
                <a16:creationId xmlns:a16="http://schemas.microsoft.com/office/drawing/2014/main" id="{32C5D0FB-D5B9-9480-5089-034E4D5374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029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FBAAA583-983C-FDB1-EF29-F9F13F53DD07}"/>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6A542E8D-B603-423A-F605-422BC7EF579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p>
          <a:p>
            <a:endParaRPr lang="en-US" b="1" dirty="0"/>
          </a:p>
          <a:p>
            <a:r>
              <a:rPr lang="en-US" sz="1200" b="0" i="0" u="none" strike="noStrike" cap="none" dirty="0">
                <a:solidFill>
                  <a:schemeClr val="dk1"/>
                </a:solidFill>
                <a:effectLst/>
                <a:latin typeface="Calibri"/>
                <a:ea typeface="Calibri"/>
                <a:cs typeface="Calibri"/>
                <a:sym typeface="Calibri"/>
              </a:rPr>
              <a:t>At the beginning of the received PDU (protocol data unit) message, a new 7-byte header is added, which is called MBAP Header (Modbus Application Header). This header has the following data:</a:t>
            </a:r>
          </a:p>
          <a:p>
            <a:endParaRPr lang="en-US" sz="1200" b="0" i="0" u="none" strike="noStrike" cap="none" dirty="0">
              <a:solidFill>
                <a:schemeClr val="dk1"/>
              </a:solidFill>
              <a:effectLst/>
              <a:latin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Transaction Identifier</a:t>
            </a:r>
            <a:r>
              <a:rPr lang="en-US" sz="1200" b="0" i="0" u="none" strike="noStrike" cap="none" dirty="0">
                <a:solidFill>
                  <a:schemeClr val="dk1"/>
                </a:solidFill>
                <a:effectLst/>
                <a:latin typeface="Calibri"/>
                <a:ea typeface="Calibri"/>
                <a:cs typeface="Calibri"/>
                <a:sym typeface="Calibri"/>
              </a:rPr>
              <a:t>: 2 bytes are set by the Master to uniquely identify each request. Can be any. These bytes are repeated by the Slave device in the response, since the responses of the Slave device may not always be received in the same order as the requests.</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Protocol Identifier</a:t>
            </a:r>
            <a:r>
              <a:rPr lang="en-US" sz="1200" b="0" i="0" u="none" strike="noStrike" cap="none" dirty="0">
                <a:solidFill>
                  <a:schemeClr val="dk1"/>
                </a:solidFill>
                <a:effectLst/>
                <a:latin typeface="Calibri"/>
                <a:ea typeface="Calibri"/>
                <a:cs typeface="Calibri"/>
                <a:sym typeface="Calibri"/>
              </a:rPr>
              <a:t>: 2 bytes are set by the Master, will always be 00 00, which corresponds to the Modbus protocol.</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Length</a:t>
            </a:r>
            <a:r>
              <a:rPr lang="en-US" sz="1200" b="0" i="0" u="none" strike="noStrike" cap="none" dirty="0">
                <a:solidFill>
                  <a:schemeClr val="dk1"/>
                </a:solidFill>
                <a:effectLst/>
                <a:latin typeface="Calibri"/>
                <a:ea typeface="Calibri"/>
                <a:cs typeface="Calibri"/>
                <a:sym typeface="Calibri"/>
              </a:rPr>
              <a:t>: 2 bytes are set by the Master, identifying the number of bytes in the message that follow. It is counted from Unit Identifier to the end of the message.</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Unit Identifier</a:t>
            </a:r>
            <a:r>
              <a:rPr lang="en-US" sz="1200" b="0" i="0" u="none" strike="noStrike" cap="none" dirty="0">
                <a:solidFill>
                  <a:schemeClr val="dk1"/>
                </a:solidFill>
                <a:effectLst/>
                <a:latin typeface="Calibri"/>
                <a:ea typeface="Calibri"/>
                <a:cs typeface="Calibri"/>
                <a:sym typeface="Calibri"/>
              </a:rPr>
              <a:t>: 1 byte is set to Master. It is repeated by the Slave device to uniquely identify the Slave device.</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Refer to the </a:t>
            </a:r>
            <a:r>
              <a:rPr lang="en-US" sz="1200" b="0" i="0" u="none" strike="noStrike" cap="none" dirty="0" err="1">
                <a:solidFill>
                  <a:schemeClr val="dk1"/>
                </a:solidFill>
                <a:effectLst/>
                <a:latin typeface="Calibri"/>
                <a:ea typeface="Calibri"/>
                <a:cs typeface="Calibri"/>
                <a:sym typeface="Calibri"/>
              </a:rPr>
              <a:t>intro_modbus</a:t>
            </a:r>
            <a:r>
              <a:rPr lang="en-US" sz="1200" b="0" i="0" u="none" strike="noStrike" cap="none" dirty="0">
                <a:solidFill>
                  <a:schemeClr val="dk1"/>
                </a:solidFill>
                <a:effectLst/>
                <a:latin typeface="Calibri"/>
                <a:ea typeface="Calibri"/>
                <a:cs typeface="Calibri"/>
                <a:sym typeface="Calibri"/>
              </a:rPr>
              <a:t> file for more information about Modbus over TCP</a:t>
            </a:r>
          </a:p>
          <a:p>
            <a:endParaRPr dirty="0"/>
          </a:p>
        </p:txBody>
      </p:sp>
      <p:sp>
        <p:nvSpPr>
          <p:cNvPr id="179" name="Google Shape;179;p3:notes">
            <a:extLst>
              <a:ext uri="{FF2B5EF4-FFF2-40B4-BE49-F238E27FC236}">
                <a16:creationId xmlns:a16="http://schemas.microsoft.com/office/drawing/2014/main" id="{C0A30C3A-8624-FAA3-9C60-9B3B86943D4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2780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86F56EB8-A7EA-9558-0600-4BE4CE3ECE87}"/>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70C25F4D-0402-0197-E89A-77BFFF499EB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p>
          <a:p>
            <a:endParaRPr lang="en-US" dirty="0"/>
          </a:p>
          <a:p>
            <a:r>
              <a:rPr lang="en-US" dirty="0"/>
              <a:t>DNP3 addresses many limitations of Modbus, especially in environments where bandwidth and latency are concerns. It supports unsolicited reporting — field devices can send updates without being polled — and includes timestamps for each data point, improving historical accuracy. Widely used in power generation, distribution, and water management. DNP3 uses the term outstation to denote remote computers as are found in the field. The term master is used for the computers in the control centers. </a:t>
            </a:r>
          </a:p>
          <a:p>
            <a:endParaRPr lang="en-US" dirty="0"/>
          </a:p>
          <a:p>
            <a:r>
              <a:rPr lang="en-US" sz="1200" b="0" i="0" u="none" strike="noStrike" cap="none" dirty="0">
                <a:solidFill>
                  <a:schemeClr val="dk1"/>
                </a:solidFill>
                <a:effectLst/>
                <a:latin typeface="Calibri"/>
                <a:ea typeface="Calibri"/>
                <a:cs typeface="Calibri"/>
                <a:sym typeface="Calibri"/>
              </a:rPr>
              <a:t>The DNP3 protocol framework includes a library of objects that are usually used in SCADA systems. These objects include:</a:t>
            </a:r>
          </a:p>
          <a:p>
            <a:r>
              <a:rPr lang="en-US" sz="1200" b="1" i="0" u="none" strike="noStrike" cap="none" dirty="0">
                <a:solidFill>
                  <a:schemeClr val="dk1"/>
                </a:solidFill>
                <a:effectLst/>
                <a:latin typeface="Calibri"/>
                <a:ea typeface="Calibri"/>
                <a:cs typeface="Calibri"/>
                <a:sym typeface="Calibri"/>
              </a:rPr>
              <a:t>Binary Inputs</a:t>
            </a:r>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They are used to report gear characteristics that have two different states. For example, power on or off or an access panel is open or closed.</a:t>
            </a:r>
          </a:p>
          <a:p>
            <a:r>
              <a:rPr lang="en-US" sz="1200" b="1" i="0" u="none" strike="noStrike" cap="none" dirty="0">
                <a:solidFill>
                  <a:schemeClr val="dk1"/>
                </a:solidFill>
                <a:effectLst/>
                <a:latin typeface="Calibri"/>
                <a:ea typeface="Calibri"/>
                <a:cs typeface="Calibri"/>
                <a:sym typeface="Calibri"/>
              </a:rPr>
              <a:t>Analog Inputs</a:t>
            </a:r>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This is another common object used to report characteristics that have a range of values. For example, exhaust fan speed can be anywhere from 40 to 400 RPM, or the main power can vary from 110 to 128 VAC.</a:t>
            </a:r>
          </a:p>
          <a:p>
            <a:endParaRPr lang="en-US" dirty="0"/>
          </a:p>
          <a:p>
            <a:endParaRPr lang="en-US" dirty="0"/>
          </a:p>
          <a:p>
            <a:r>
              <a:rPr lang="en-US" sz="1200" b="0" i="0" u="none" strike="noStrike" cap="none" dirty="0">
                <a:solidFill>
                  <a:schemeClr val="dk1"/>
                </a:solidFill>
                <a:effectLst/>
                <a:latin typeface="Calibri"/>
                <a:ea typeface="Calibri"/>
                <a:cs typeface="Calibri"/>
                <a:sym typeface="Calibri"/>
              </a:rPr>
              <a:t>Purpose and Function:</a:t>
            </a:r>
          </a:p>
          <a:p>
            <a:r>
              <a:rPr lang="en-US" sz="1200" b="1" i="0" u="none" strike="noStrike" cap="none" dirty="0">
                <a:solidFill>
                  <a:schemeClr val="dk1"/>
                </a:solidFill>
                <a:effectLst/>
                <a:latin typeface="Calibri"/>
                <a:ea typeface="Calibri"/>
                <a:cs typeface="Calibri"/>
                <a:sym typeface="Calibri"/>
                <a:hlinkClick r:id="rId3"/>
              </a:rPr>
              <a:t>SCADA Communication</a:t>
            </a:r>
            <a:r>
              <a:rPr lang="en-US" sz="1200" b="1" i="0" u="none" strike="noStrike" cap="none" dirty="0">
                <a:solidFill>
                  <a:schemeClr val="dk1"/>
                </a:solidFill>
                <a:effectLst/>
                <a:latin typeface="Calibri"/>
                <a:ea typeface="Calibri"/>
                <a:cs typeface="Calibri"/>
                <a:sym typeface="Calibri"/>
              </a:rPr>
              <a:t>:</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DNP3 is designed for communication between SCADA components like master stations, RTUs, and other </a:t>
            </a:r>
            <a:r>
              <a:rPr lang="en-US" sz="1200" b="0" i="0" u="none" strike="noStrike" cap="none" dirty="0">
                <a:solidFill>
                  <a:schemeClr val="dk1"/>
                </a:solidFill>
                <a:effectLst/>
                <a:latin typeface="Calibri"/>
                <a:ea typeface="Calibri"/>
                <a:cs typeface="Calibri"/>
                <a:sym typeface="Calibri"/>
                <a:hlinkClick r:id="rId4"/>
              </a:rPr>
              <a:t>Intelligent Electronic Devices</a:t>
            </a:r>
            <a:r>
              <a:rPr lang="en-US" sz="1200" b="0" i="0" u="none" strike="noStrike" cap="none" dirty="0">
                <a:solidFill>
                  <a:schemeClr val="dk1"/>
                </a:solidFill>
                <a:effectLst/>
                <a:latin typeface="Calibri"/>
                <a:ea typeface="Calibri"/>
                <a:cs typeface="Calibri"/>
                <a:sym typeface="Calibri"/>
              </a:rPr>
              <a:t> (IEDs). </a:t>
            </a:r>
          </a:p>
          <a:p>
            <a:endParaRPr lang="en-US" sz="1200" b="1" i="0" u="none" strike="noStrike" cap="none" dirty="0">
              <a:solidFill>
                <a:schemeClr val="dk1"/>
              </a:solidFill>
              <a:effectLst/>
              <a:latin typeface="Calibri"/>
              <a:ea typeface="Calibri"/>
              <a:cs typeface="Calibri"/>
              <a:sym typeface="Calibri"/>
              <a:hlinkClick r:id="rId5"/>
            </a:endParaRPr>
          </a:p>
          <a:p>
            <a:r>
              <a:rPr lang="en-US" sz="1200" b="1" i="0" u="none" strike="noStrike" cap="none" dirty="0">
                <a:solidFill>
                  <a:schemeClr val="dk1"/>
                </a:solidFill>
                <a:effectLst/>
                <a:latin typeface="Calibri"/>
                <a:ea typeface="Calibri"/>
                <a:cs typeface="Calibri"/>
                <a:sym typeface="Calibri"/>
                <a:hlinkClick r:id="rId5"/>
              </a:rPr>
              <a:t>Data Acquisition and Control:</a:t>
            </a:r>
            <a:endParaRPr lang="en-US" sz="1200" b="0" i="0" u="none" strike="noStrike" cap="none" dirty="0">
              <a:solidFill>
                <a:schemeClr val="dk1"/>
              </a:solidFill>
              <a:effectLst/>
              <a:latin typeface="Calibri"/>
              <a:ea typeface="Calibri"/>
              <a:cs typeface="Calibri"/>
              <a:sym typeface="Calibri"/>
              <a:hlinkClick r:id="rId5"/>
            </a:endParaRPr>
          </a:p>
          <a:p>
            <a:pPr fontAlgn="ctr"/>
            <a:r>
              <a:rPr lang="en-US" sz="1200" b="0" i="0" u="none" strike="noStrike" cap="none" dirty="0">
                <a:solidFill>
                  <a:schemeClr val="dk1"/>
                </a:solidFill>
                <a:effectLst/>
                <a:latin typeface="Calibri"/>
                <a:ea typeface="Calibri"/>
                <a:cs typeface="Calibri"/>
                <a:sym typeface="Calibri"/>
              </a:rPr>
              <a:t>It enables the collection of data from remote devices and the control of those devices from a central location. </a:t>
            </a:r>
          </a:p>
          <a:p>
            <a:pPr fontAlgn="ctr"/>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6"/>
              </a:rPr>
              <a:t>Object-Based</a:t>
            </a:r>
            <a:r>
              <a:rPr lang="en-US" sz="1200" b="1" i="0" u="none" strike="noStrike" cap="none" dirty="0">
                <a:solidFill>
                  <a:schemeClr val="dk1"/>
                </a:solidFill>
                <a:effectLst/>
                <a:latin typeface="Calibri"/>
                <a:ea typeface="Calibri"/>
                <a:cs typeface="Calibri"/>
                <a:sym typeface="Calibri"/>
              </a:rPr>
              <a:t> Application Layer:</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The application layer in DNP3 uses a </a:t>
            </a:r>
            <a:r>
              <a:rPr lang="en-US" sz="1200" b="0" i="0" u="none" strike="noStrike" cap="none" dirty="0">
                <a:solidFill>
                  <a:schemeClr val="dk1"/>
                </a:solidFill>
                <a:effectLst/>
                <a:latin typeface="Calibri"/>
                <a:ea typeface="Calibri"/>
                <a:cs typeface="Calibri"/>
                <a:sym typeface="Calibri"/>
                <a:hlinkClick r:id="rId7"/>
              </a:rPr>
              <a:t>hierarchical object model</a:t>
            </a:r>
            <a:r>
              <a:rPr lang="en-US" sz="1200" b="0" i="0" u="none" strike="noStrike" cap="none" dirty="0">
                <a:solidFill>
                  <a:schemeClr val="dk1"/>
                </a:solidFill>
                <a:effectLst/>
                <a:latin typeface="Calibri"/>
                <a:ea typeface="Calibri"/>
                <a:cs typeface="Calibri"/>
                <a:sym typeface="Calibri"/>
              </a:rPr>
              <a:t>, which simplifies the handling of different data types and reduces bit mapping requirements. </a:t>
            </a:r>
          </a:p>
          <a:p>
            <a:pPr fontAlgn="ctr"/>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8"/>
              </a:rPr>
              <a:t>Data Link Layer</a:t>
            </a:r>
            <a:r>
              <a:rPr lang="en-US" sz="1200" b="1" i="0" u="none" strike="noStrike" cap="none" dirty="0">
                <a:solidFill>
                  <a:schemeClr val="dk1"/>
                </a:solidFill>
                <a:effectLst/>
                <a:latin typeface="Calibri"/>
                <a:ea typeface="Calibri"/>
                <a:cs typeface="Calibri"/>
                <a:sym typeface="Calibri"/>
              </a:rPr>
              <a:t> Features:</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The data link layer provides features like </a:t>
            </a:r>
            <a:r>
              <a:rPr lang="en-US" sz="1200" b="0" i="0" u="none" strike="noStrike" cap="none" dirty="0">
                <a:solidFill>
                  <a:schemeClr val="dk1"/>
                </a:solidFill>
                <a:effectLst/>
                <a:latin typeface="Calibri"/>
                <a:ea typeface="Calibri"/>
                <a:cs typeface="Calibri"/>
                <a:sym typeface="Calibri"/>
                <a:hlinkClick r:id="rId9"/>
              </a:rPr>
              <a:t>polling</a:t>
            </a:r>
            <a:r>
              <a:rPr lang="en-US" sz="1200" b="0" i="0" u="none" strike="noStrike" cap="none" dirty="0">
                <a:solidFill>
                  <a:schemeClr val="dk1"/>
                </a:solidFill>
                <a:effectLst/>
                <a:latin typeface="Calibri"/>
                <a:ea typeface="Calibri"/>
                <a:cs typeface="Calibri"/>
                <a:sym typeface="Calibri"/>
              </a:rPr>
              <a:t>, </a:t>
            </a:r>
            <a:r>
              <a:rPr lang="en-US" sz="1200" b="0" i="0" u="none" strike="noStrike" cap="none" dirty="0">
                <a:solidFill>
                  <a:schemeClr val="dk1"/>
                </a:solidFill>
                <a:effectLst/>
                <a:latin typeface="Calibri"/>
                <a:ea typeface="Calibri"/>
                <a:cs typeface="Calibri"/>
                <a:sym typeface="Calibri"/>
                <a:hlinkClick r:id="rId10"/>
              </a:rPr>
              <a:t>time synchronization</a:t>
            </a:r>
            <a:r>
              <a:rPr lang="en-US" sz="1200" b="0" i="0" u="none" strike="noStrike" cap="none" dirty="0">
                <a:solidFill>
                  <a:schemeClr val="dk1"/>
                </a:solidFill>
                <a:effectLst/>
                <a:latin typeface="Calibri"/>
                <a:ea typeface="Calibri"/>
                <a:cs typeface="Calibri"/>
                <a:sym typeface="Calibri"/>
              </a:rPr>
              <a:t>, and </a:t>
            </a:r>
            <a:r>
              <a:rPr lang="en-US" sz="1200" b="0" i="0" u="none" strike="noStrike" cap="none" dirty="0">
                <a:solidFill>
                  <a:schemeClr val="dk1"/>
                </a:solidFill>
                <a:effectLst/>
                <a:latin typeface="Calibri"/>
                <a:ea typeface="Calibri"/>
                <a:cs typeface="Calibri"/>
                <a:sym typeface="Calibri"/>
                <a:hlinkClick r:id="rId11"/>
              </a:rPr>
              <a:t>error detection</a:t>
            </a:r>
            <a:r>
              <a:rPr lang="en-US" sz="1200" b="0" i="0" u="none" strike="noStrike" cap="none" dirty="0">
                <a:solidFill>
                  <a:schemeClr val="dk1"/>
                </a:solidFill>
                <a:effectLst/>
                <a:latin typeface="Calibri"/>
                <a:ea typeface="Calibri"/>
                <a:cs typeface="Calibri"/>
                <a:sym typeface="Calibri"/>
              </a:rPr>
              <a:t> and recovery. </a:t>
            </a:r>
          </a:p>
          <a:p>
            <a:pPr fontAlgn="ctr"/>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12"/>
              </a:rPr>
              <a:t>Multiple Masters</a:t>
            </a:r>
            <a:r>
              <a:rPr lang="en-US" sz="1200" b="1" i="0" u="none" strike="noStrike" cap="none" dirty="0">
                <a:solidFill>
                  <a:schemeClr val="dk1"/>
                </a:solidFill>
                <a:effectLst/>
                <a:latin typeface="Calibri"/>
                <a:ea typeface="Calibri"/>
                <a:cs typeface="Calibri"/>
                <a:sym typeface="Calibri"/>
              </a:rPr>
              <a:t> and </a:t>
            </a:r>
            <a:r>
              <a:rPr lang="en-US" sz="1200" b="1" i="0" u="none" strike="noStrike" cap="none" dirty="0">
                <a:solidFill>
                  <a:schemeClr val="dk1"/>
                </a:solidFill>
                <a:effectLst/>
                <a:latin typeface="Calibri"/>
                <a:ea typeface="Calibri"/>
                <a:cs typeface="Calibri"/>
                <a:sym typeface="Calibri"/>
                <a:hlinkClick r:id="rId13"/>
              </a:rPr>
              <a:t>Peer-to-Peer</a:t>
            </a:r>
            <a:r>
              <a:rPr lang="en-US" sz="1200" b="1" i="0" u="none" strike="noStrike" cap="none" dirty="0">
                <a:solidFill>
                  <a:schemeClr val="dk1"/>
                </a:solidFill>
                <a:effectLst/>
                <a:latin typeface="Calibri"/>
                <a:ea typeface="Calibri"/>
                <a:cs typeface="Calibri"/>
                <a:sym typeface="Calibri"/>
              </a:rPr>
              <a:t> Operations:</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DNP3 supports multiple masters and can also allow for peer-to-peer communication. </a:t>
            </a:r>
          </a:p>
          <a:p>
            <a:pPr fontAlgn="ctr"/>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2. Key Features:</a:t>
            </a:r>
          </a:p>
          <a:p>
            <a:endParaRPr lang="en-US" sz="1200" b="1" i="0" u="none" strike="noStrike" cap="none" dirty="0">
              <a:solidFill>
                <a:schemeClr val="dk1"/>
              </a:solidFill>
              <a:effectLst/>
              <a:latin typeface="Calibri"/>
              <a:ea typeface="Calibri"/>
              <a:cs typeface="Calibri"/>
              <a:sym typeface="Calibri"/>
              <a:hlinkClick r:id="rId14"/>
            </a:endParaRPr>
          </a:p>
          <a:p>
            <a:r>
              <a:rPr lang="en-US" sz="1200" b="1" i="0" u="none" strike="noStrike" cap="none" dirty="0">
                <a:solidFill>
                  <a:schemeClr val="dk1"/>
                </a:solidFill>
                <a:effectLst/>
                <a:latin typeface="Calibri"/>
                <a:ea typeface="Calibri"/>
                <a:cs typeface="Calibri"/>
                <a:sym typeface="Calibri"/>
                <a:hlinkClick r:id="rId14"/>
              </a:rPr>
              <a:t>Object Model</a:t>
            </a:r>
            <a:r>
              <a:rPr lang="en-US" sz="1200" b="1" i="0" u="none" strike="noStrike" cap="none" dirty="0">
                <a:solidFill>
                  <a:schemeClr val="dk1"/>
                </a:solidFill>
                <a:effectLst/>
                <a:latin typeface="Calibri"/>
                <a:ea typeface="Calibri"/>
                <a:cs typeface="Calibri"/>
                <a:sym typeface="Calibri"/>
              </a:rPr>
              <a:t>:</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DNP3 uses objects to represent data, making it easier to handle different data types and structures. </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Data Segmentation:</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DNP3 can segment messages into smaller frames to improve error handling and recovery. </a:t>
            </a:r>
          </a:p>
          <a:p>
            <a:r>
              <a:rPr lang="en-US" sz="1200" b="1" i="0" u="none" strike="noStrike" cap="none" dirty="0">
                <a:solidFill>
                  <a:schemeClr val="dk1"/>
                </a:solidFill>
                <a:effectLst/>
                <a:latin typeface="Calibri"/>
                <a:ea typeface="Calibri"/>
                <a:cs typeface="Calibri"/>
                <a:sym typeface="Calibri"/>
              </a:rPr>
              <a:t>Efficient Data Transfer:</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DNP3 can request and respond with multiple data types in single messages and include only changed data in response messages, optimizing data transfer. </a:t>
            </a:r>
          </a:p>
          <a:p>
            <a:r>
              <a:rPr lang="en-US" sz="1200" b="1" i="0" u="none" strike="noStrike" cap="none" dirty="0">
                <a:solidFill>
                  <a:schemeClr val="dk1"/>
                </a:solidFill>
                <a:effectLst/>
                <a:latin typeface="Calibri"/>
                <a:ea typeface="Calibri"/>
                <a:cs typeface="Calibri"/>
                <a:sym typeface="Calibri"/>
              </a:rPr>
              <a:t>Priority-Based Data Handling:</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DNP3 allows for assigning priorities to data items and requesting them periodically based on priority. </a:t>
            </a:r>
          </a:p>
          <a:p>
            <a:r>
              <a:rPr lang="en-US" sz="1200" b="1" i="0" u="none" strike="noStrike" cap="none" dirty="0">
                <a:solidFill>
                  <a:schemeClr val="dk1"/>
                </a:solidFill>
                <a:effectLst/>
                <a:latin typeface="Calibri"/>
                <a:ea typeface="Calibri"/>
                <a:cs typeface="Calibri"/>
                <a:sym typeface="Calibri"/>
              </a:rPr>
              <a:t>Time Synchronization:</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DNP3 supports time synchronization and a standard time format. </a:t>
            </a:r>
          </a:p>
          <a:p>
            <a:r>
              <a:rPr lang="en-US" sz="1200" b="1" i="0" u="none" strike="noStrike" cap="none" dirty="0">
                <a:solidFill>
                  <a:schemeClr val="dk1"/>
                </a:solidFill>
                <a:effectLst/>
                <a:latin typeface="Calibri"/>
                <a:ea typeface="Calibri"/>
                <a:cs typeface="Calibri"/>
                <a:sym typeface="Calibri"/>
              </a:rPr>
              <a:t>Unsolicited Reporting:</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DNP3 can send data to the master station even without a request, allowing for real-time monitoring of critical events. </a:t>
            </a:r>
          </a:p>
          <a:p>
            <a:endParaRPr lang="en-US" sz="1200" b="1" i="0" u="none" strike="noStrike" cap="none" dirty="0">
              <a:solidFill>
                <a:schemeClr val="dk1"/>
              </a:solidFill>
              <a:effectLst/>
              <a:latin typeface="Calibri"/>
              <a:ea typeface="Calibri"/>
              <a:cs typeface="Calibri"/>
              <a:sym typeface="Calibri"/>
              <a:hlinkClick r:id="rId15"/>
            </a:endParaRPr>
          </a:p>
          <a:p>
            <a:r>
              <a:rPr lang="en-US" sz="1200" b="1" i="0" u="none" strike="noStrike" cap="none" dirty="0">
                <a:solidFill>
                  <a:schemeClr val="dk1"/>
                </a:solidFill>
                <a:effectLst/>
                <a:latin typeface="Calibri"/>
                <a:ea typeface="Calibri"/>
                <a:cs typeface="Calibri"/>
                <a:sym typeface="Calibri"/>
                <a:hlinkClick r:id="rId15"/>
              </a:rPr>
              <a:t>Security</a:t>
            </a:r>
            <a:r>
              <a:rPr lang="en-US" sz="1200" b="1" i="0" u="none" strike="noStrike" cap="none" dirty="0">
                <a:solidFill>
                  <a:schemeClr val="dk1"/>
                </a:solidFill>
                <a:effectLst/>
                <a:latin typeface="Calibri"/>
                <a:ea typeface="Calibri"/>
                <a:cs typeface="Calibri"/>
                <a:sym typeface="Calibri"/>
              </a:rPr>
              <a:t>:</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DNP3 can utilize </a:t>
            </a:r>
            <a:r>
              <a:rPr lang="en-US" sz="1200" b="0" i="0" u="none" strike="noStrike" cap="none" dirty="0">
                <a:solidFill>
                  <a:schemeClr val="dk1"/>
                </a:solidFill>
                <a:effectLst/>
                <a:latin typeface="Calibri"/>
                <a:ea typeface="Calibri"/>
                <a:cs typeface="Calibri"/>
                <a:sym typeface="Calibri"/>
                <a:hlinkClick r:id="rId16"/>
              </a:rPr>
              <a:t>TLS encryption</a:t>
            </a:r>
            <a:r>
              <a:rPr lang="en-US" sz="1200" b="0" i="0" u="none" strike="noStrike" cap="none" dirty="0">
                <a:solidFill>
                  <a:schemeClr val="dk1"/>
                </a:solidFill>
                <a:effectLst/>
                <a:latin typeface="Calibri"/>
                <a:ea typeface="Calibri"/>
                <a:cs typeface="Calibri"/>
                <a:sym typeface="Calibri"/>
              </a:rPr>
              <a:t> and authentication mechanisms for secure communication, especially important in critical infrastructure systems. </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3. Typical Use Cases:</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Electric Utilities:</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Used for monitoring and controlling power grids, substations, and other electrical infrastructure. </a:t>
            </a:r>
          </a:p>
          <a:p>
            <a:r>
              <a:rPr lang="en-US" sz="1200" b="1" i="0" u="none" strike="noStrike" cap="none" dirty="0">
                <a:solidFill>
                  <a:schemeClr val="dk1"/>
                </a:solidFill>
                <a:effectLst/>
                <a:latin typeface="Calibri"/>
                <a:ea typeface="Calibri"/>
                <a:cs typeface="Calibri"/>
                <a:sym typeface="Calibri"/>
              </a:rPr>
              <a:t>Water Utilities:</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Used for monitoring water distribution systems, pumping stations, and other water infrastructure. </a:t>
            </a:r>
          </a:p>
          <a:p>
            <a:r>
              <a:rPr lang="en-US" sz="1200" b="1" i="0" u="none" strike="noStrike" cap="none" dirty="0">
                <a:solidFill>
                  <a:schemeClr val="dk1"/>
                </a:solidFill>
                <a:effectLst/>
                <a:latin typeface="Calibri"/>
                <a:ea typeface="Calibri"/>
                <a:cs typeface="Calibri"/>
                <a:sym typeface="Calibri"/>
              </a:rPr>
              <a:t>Oil and Gas:</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Used for monitoring and controlling pipelines, storage facilities, and other oil and gas infrastructure. </a:t>
            </a:r>
          </a:p>
          <a:p>
            <a:r>
              <a:rPr lang="en-US" sz="1200" b="1" i="0" u="none" strike="noStrike" cap="none" dirty="0">
                <a:solidFill>
                  <a:schemeClr val="dk1"/>
                </a:solidFill>
                <a:effectLst/>
                <a:latin typeface="Calibri"/>
                <a:ea typeface="Calibri"/>
                <a:cs typeface="Calibri"/>
                <a:sym typeface="Calibri"/>
              </a:rPr>
              <a:t>Industrial Automation:</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Used for various industrial automation tasks, including manufacturing and process control. </a:t>
            </a:r>
          </a:p>
          <a:p>
            <a:r>
              <a:rPr lang="en-US" sz="1200" b="0" i="0" u="none" strike="noStrike" cap="none" dirty="0">
                <a:solidFill>
                  <a:schemeClr val="dk1"/>
                </a:solidFill>
                <a:effectLst/>
                <a:latin typeface="Calibri"/>
                <a:ea typeface="Calibri"/>
                <a:cs typeface="Calibri"/>
                <a:sym typeface="Calibri"/>
              </a:rPr>
              <a:t>4. Benefits of using DNP3:</a:t>
            </a:r>
          </a:p>
          <a:p>
            <a:r>
              <a:rPr lang="en-US" sz="1200" b="1" i="0" u="none" strike="noStrike" cap="none" dirty="0">
                <a:solidFill>
                  <a:schemeClr val="dk1"/>
                </a:solidFill>
                <a:effectLst/>
                <a:latin typeface="Calibri"/>
                <a:ea typeface="Calibri"/>
                <a:cs typeface="Calibri"/>
                <a:sym typeface="Calibri"/>
              </a:rPr>
              <a:t>Reliable Communication:</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DNP3 is designed to be robust and reliable, ensuring that data is transmitted accurately even in challenging environments. </a:t>
            </a:r>
          </a:p>
          <a:p>
            <a:r>
              <a:rPr lang="en-US" sz="1200" b="1" i="0" u="none" strike="noStrike" cap="none" dirty="0">
                <a:solidFill>
                  <a:schemeClr val="dk1"/>
                </a:solidFill>
                <a:effectLst/>
                <a:latin typeface="Calibri"/>
                <a:ea typeface="Calibri"/>
                <a:cs typeface="Calibri"/>
                <a:sym typeface="Calibri"/>
              </a:rPr>
              <a:t>Security:</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DNP3 can be configured with security features like </a:t>
            </a:r>
            <a:r>
              <a:rPr lang="en-US" sz="1200" b="0" i="0" u="none" strike="noStrike" cap="none" dirty="0">
                <a:solidFill>
                  <a:schemeClr val="dk1"/>
                </a:solidFill>
                <a:effectLst/>
                <a:latin typeface="Calibri"/>
                <a:ea typeface="Calibri"/>
                <a:cs typeface="Calibri"/>
                <a:sym typeface="Calibri"/>
                <a:hlinkClick r:id="rId17"/>
              </a:rPr>
              <a:t>TLS encryption</a:t>
            </a:r>
            <a:r>
              <a:rPr lang="en-US" sz="1200" b="0" i="0" u="none" strike="noStrike" cap="none" dirty="0">
                <a:solidFill>
                  <a:schemeClr val="dk1"/>
                </a:solidFill>
                <a:effectLst/>
                <a:latin typeface="Calibri"/>
                <a:ea typeface="Calibri"/>
                <a:cs typeface="Calibri"/>
                <a:sym typeface="Calibri"/>
              </a:rPr>
              <a:t> to protect data from unauthorized access. </a:t>
            </a:r>
          </a:p>
          <a:p>
            <a:r>
              <a:rPr lang="en-US" sz="1200" b="1" i="0" u="none" strike="noStrike" cap="none" dirty="0">
                <a:solidFill>
                  <a:schemeClr val="dk1"/>
                </a:solidFill>
                <a:effectLst/>
                <a:latin typeface="Calibri"/>
                <a:ea typeface="Calibri"/>
                <a:cs typeface="Calibri"/>
                <a:sym typeface="Calibri"/>
              </a:rPr>
              <a:t>Data Integrity:</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DNP3 ensures data integrity through error detection and correction mechanisms. </a:t>
            </a:r>
          </a:p>
          <a:p>
            <a:r>
              <a:rPr lang="en-US" sz="1200" b="1" i="0" u="none" strike="noStrike" cap="none" dirty="0">
                <a:solidFill>
                  <a:schemeClr val="dk1"/>
                </a:solidFill>
                <a:effectLst/>
                <a:latin typeface="Calibri"/>
                <a:ea typeface="Calibri"/>
                <a:cs typeface="Calibri"/>
                <a:sym typeface="Calibri"/>
              </a:rPr>
              <a:t>Efficiency:</a:t>
            </a:r>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DNP3 is designed to be efficient, minimizing data transfer overhead and improving communication speed</a:t>
            </a:r>
          </a:p>
          <a:p>
            <a:br>
              <a:rPr lang="en-US" dirty="0"/>
            </a:br>
            <a:endParaRPr dirty="0"/>
          </a:p>
        </p:txBody>
      </p:sp>
      <p:sp>
        <p:nvSpPr>
          <p:cNvPr id="179" name="Google Shape;179;p3:notes">
            <a:extLst>
              <a:ext uri="{FF2B5EF4-FFF2-40B4-BE49-F238E27FC236}">
                <a16:creationId xmlns:a16="http://schemas.microsoft.com/office/drawing/2014/main" id="{6AE160BA-B778-A29F-59B6-2356E514D42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0705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
        <p:nvSpPr>
          <p:cNvPr id="93" name="Google Shape;93;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5" name="Google Shape;9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8"/>
        <p:cNvGrpSpPr/>
        <p:nvPr/>
      </p:nvGrpSpPr>
      <p:grpSpPr>
        <a:xfrm>
          <a:off x="0" y="0"/>
          <a:ext cx="0" cy="0"/>
          <a:chOff x="0" y="0"/>
          <a:chExt cx="0" cy="0"/>
        </a:xfrm>
      </p:grpSpPr>
      <p:sp>
        <p:nvSpPr>
          <p:cNvPr id="99" name="Google Shape;9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4"/>
        <p:cNvGrpSpPr/>
        <p:nvPr/>
      </p:nvGrpSpPr>
      <p:grpSpPr>
        <a:xfrm>
          <a:off x="0" y="0"/>
          <a:ext cx="0" cy="0"/>
          <a:chOff x="0" y="0"/>
          <a:chExt cx="0" cy="0"/>
        </a:xfrm>
      </p:grpSpPr>
      <p:sp>
        <p:nvSpPr>
          <p:cNvPr id="105" name="Google Shape;105;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7" name="Google Shape;10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0"/>
        <p:cNvGrpSpPr/>
        <p:nvPr/>
      </p:nvGrpSpPr>
      <p:grpSpPr>
        <a:xfrm>
          <a:off x="0" y="0"/>
          <a:ext cx="0" cy="0"/>
          <a:chOff x="0" y="0"/>
          <a:chExt cx="0" cy="0"/>
        </a:xfrm>
      </p:grpSpPr>
      <p:sp>
        <p:nvSpPr>
          <p:cNvPr id="111" name="Google Shape;111;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7"/>
        <p:cNvGrpSpPr/>
        <p:nvPr/>
      </p:nvGrpSpPr>
      <p:grpSpPr>
        <a:xfrm>
          <a:off x="0" y="0"/>
          <a:ext cx="0" cy="0"/>
          <a:chOff x="0" y="0"/>
          <a:chExt cx="0" cy="0"/>
        </a:xfrm>
      </p:grpSpPr>
      <p:sp>
        <p:nvSpPr>
          <p:cNvPr id="118" name="Google Shape;118;p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p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2" name="Google Shape;122;p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
        <p:nvSpPr>
          <p:cNvPr id="132" name="Google Shape;13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5"/>
        <p:cNvGrpSpPr/>
        <p:nvPr/>
      </p:nvGrpSpPr>
      <p:grpSpPr>
        <a:xfrm>
          <a:off x="0" y="0"/>
          <a:ext cx="0" cy="0"/>
          <a:chOff x="0" y="0"/>
          <a:chExt cx="0" cy="0"/>
        </a:xfrm>
      </p:grpSpPr>
      <p:sp>
        <p:nvSpPr>
          <p:cNvPr id="136" name="Google Shape;136;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8" name="Google Shape;138;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9" name="Google Shape;13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2"/>
        <p:cNvGrpSpPr/>
        <p:nvPr/>
      </p:nvGrpSpPr>
      <p:grpSpPr>
        <a:xfrm>
          <a:off x="0" y="0"/>
          <a:ext cx="0" cy="0"/>
          <a:chOff x="0" y="0"/>
          <a:chExt cx="0" cy="0"/>
        </a:xfrm>
      </p:grpSpPr>
      <p:sp>
        <p:nvSpPr>
          <p:cNvPr id="143" name="Google Shape;143;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41"/>
          <p:cNvSpPr>
            <a:spLocks noGrp="1"/>
          </p:cNvSpPr>
          <p:nvPr>
            <p:ph type="pic" idx="2"/>
          </p:nvPr>
        </p:nvSpPr>
        <p:spPr>
          <a:xfrm>
            <a:off x="5183188" y="987425"/>
            <a:ext cx="6172200" cy="4873625"/>
          </a:xfrm>
          <a:prstGeom prst="rect">
            <a:avLst/>
          </a:prstGeom>
          <a:noFill/>
          <a:ln>
            <a:noFill/>
          </a:ln>
        </p:spPr>
      </p:sp>
      <p:sp>
        <p:nvSpPr>
          <p:cNvPr id="145" name="Google Shape;145;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6" name="Google Shape;146;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9"/>
        <p:cNvGrpSpPr/>
        <p:nvPr/>
      </p:nvGrpSpPr>
      <p:grpSpPr>
        <a:xfrm>
          <a:off x="0" y="0"/>
          <a:ext cx="0" cy="0"/>
          <a:chOff x="0" y="0"/>
          <a:chExt cx="0" cy="0"/>
        </a:xfrm>
      </p:grpSpPr>
      <p:sp>
        <p:nvSpPr>
          <p:cNvPr id="150" name="Google Shape;150;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5"/>
        <p:cNvGrpSpPr/>
        <p:nvPr/>
      </p:nvGrpSpPr>
      <p:grpSpPr>
        <a:xfrm>
          <a:off x="0" y="0"/>
          <a:ext cx="0" cy="0"/>
          <a:chOff x="0" y="0"/>
          <a:chExt cx="0" cy="0"/>
        </a:xfrm>
      </p:grpSpPr>
      <p:sp>
        <p:nvSpPr>
          <p:cNvPr id="156" name="Google Shape;156;p4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4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1"/>
          <p:cNvSpPr>
            <a:spLocks noGrp="1"/>
          </p:cNvSpPr>
          <p:nvPr>
            <p:ph type="pic" idx="2"/>
          </p:nvPr>
        </p:nvSpPr>
        <p:spPr>
          <a:xfrm>
            <a:off x="5183188" y="987425"/>
            <a:ext cx="6172200" cy="4873625"/>
          </a:xfrm>
          <a:prstGeom prst="rect">
            <a:avLst/>
          </a:prstGeom>
          <a:noFill/>
          <a:ln>
            <a:noFill/>
          </a:ln>
        </p:spPr>
      </p:sp>
      <p:sp>
        <p:nvSpPr>
          <p:cNvPr id="69" name="Google Shape;69;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15" name="Google Shape;15;p20"/>
          <p:cNvPicPr preferRelativeResize="0"/>
          <p:nvPr/>
        </p:nvPicPr>
        <p:blipFill rotWithShape="1">
          <a:blip r:embed="rId13">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91" name="Google Shape;91;p22" descr="Graphical user interface&#10;&#10;Description automatically generated with medium confidence"/>
          <p:cNvPicPr preferRelativeResize="0"/>
          <p:nvPr/>
        </p:nvPicPr>
        <p:blipFill rotWithShape="1">
          <a:blip r:embed="rId13">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nps.edu/web/c3o/labtainer-lab-summary1#Industrial%20Control%20Systems"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hyperlink" Target="https://www.cisa.gov/resources-tools/programs/ics-training-available-through-cis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
          <p:cNvSpPr txBox="1">
            <a:spLocks noGrp="1"/>
          </p:cNvSpPr>
          <p:nvPr>
            <p:ph type="ctrTitle"/>
          </p:nvPr>
        </p:nvSpPr>
        <p:spPr>
          <a:xfrm>
            <a:off x="804000" y="2934295"/>
            <a:ext cx="10584000" cy="2077492"/>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chemeClr val="lt1"/>
              </a:buClr>
              <a:buSzPts val="7500"/>
              <a:buFont typeface="Arial"/>
              <a:buNone/>
            </a:pPr>
            <a:r>
              <a:rPr lang="en-GB" sz="7500" b="1">
                <a:solidFill>
                  <a:schemeClr val="lt1"/>
                </a:solidFill>
                <a:latin typeface="Arial"/>
                <a:ea typeface="Arial"/>
                <a:cs typeface="Arial"/>
                <a:sym typeface="Arial"/>
              </a:rPr>
              <a:t>CyberSkills2Work</a:t>
            </a:r>
            <a:br>
              <a:rPr lang="en-GB" sz="5000" b="1">
                <a:solidFill>
                  <a:schemeClr val="lt1"/>
                </a:solidFill>
                <a:latin typeface="Arial"/>
                <a:ea typeface="Arial"/>
                <a:cs typeface="Arial"/>
                <a:sym typeface="Arial"/>
              </a:rPr>
            </a:br>
            <a:r>
              <a:rPr lang="en-GB" sz="3000" b="1">
                <a:solidFill>
                  <a:schemeClr val="lt1"/>
                </a:solidFill>
                <a:latin typeface="Arial"/>
                <a:ea typeface="Arial"/>
                <a:cs typeface="Arial"/>
                <a:sym typeface="Arial"/>
              </a:rPr>
              <a:t>The National Cybersecurity Workforce</a:t>
            </a:r>
            <a:br>
              <a:rPr lang="en-GB" sz="3000" b="1">
                <a:solidFill>
                  <a:schemeClr val="lt1"/>
                </a:solidFill>
                <a:latin typeface="Arial"/>
                <a:ea typeface="Arial"/>
                <a:cs typeface="Arial"/>
                <a:sym typeface="Arial"/>
              </a:rPr>
            </a:br>
            <a:r>
              <a:rPr lang="en-GB" sz="3000" b="1">
                <a:solidFill>
                  <a:schemeClr val="lt1"/>
                </a:solidFill>
                <a:latin typeface="Arial"/>
                <a:ea typeface="Arial"/>
                <a:cs typeface="Arial"/>
                <a:sym typeface="Arial"/>
              </a:rPr>
              <a:t>Development Program</a:t>
            </a:r>
            <a:endParaRPr sz="3000" b="1">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74E9CB7E-D140-8BFB-D09E-88862F48A598}"/>
            </a:ext>
          </a:extLst>
        </p:cNvPr>
        <p:cNvGrpSpPr/>
        <p:nvPr/>
      </p:nvGrpSpPr>
      <p:grpSpPr>
        <a:xfrm>
          <a:off x="0" y="0"/>
          <a:ext cx="0" cy="0"/>
          <a:chOff x="0" y="0"/>
          <a:chExt cx="0" cy="0"/>
        </a:xfrm>
      </p:grpSpPr>
      <p:sp>
        <p:nvSpPr>
          <p:cNvPr id="182" name="Google Shape;182;p3">
            <a:extLst>
              <a:ext uri="{FF2B5EF4-FFF2-40B4-BE49-F238E27FC236}">
                <a16:creationId xmlns:a16="http://schemas.microsoft.com/office/drawing/2014/main" id="{0C817A9E-3389-8074-27C7-C110C554D419}"/>
              </a:ext>
            </a:extLst>
          </p:cNvPr>
          <p:cNvSpPr txBox="1"/>
          <p:nvPr/>
        </p:nvSpPr>
        <p:spPr>
          <a:xfrm>
            <a:off x="804000" y="2481441"/>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DNP3 (simplified) packet structure</a:t>
            </a:r>
            <a:endParaRPr dirty="0"/>
          </a:p>
        </p:txBody>
      </p:sp>
      <p:sp>
        <p:nvSpPr>
          <p:cNvPr id="183" name="Google Shape;183;p3">
            <a:extLst>
              <a:ext uri="{FF2B5EF4-FFF2-40B4-BE49-F238E27FC236}">
                <a16:creationId xmlns:a16="http://schemas.microsoft.com/office/drawing/2014/main" id="{F82FF970-5EB9-C9F9-ECFF-6A717F1EBEB4}"/>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03 – ICS Protocols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BA905D40-BFE7-7F94-0073-6DA5DC978211}"/>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63EBCE09-2B74-672E-7B7D-47D54BC329B5}"/>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A445329F-B2F2-4290-E77C-7A41CC0F3506}"/>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graphicFrame>
        <p:nvGraphicFramePr>
          <p:cNvPr id="2" name="Table 1">
            <a:extLst>
              <a:ext uri="{FF2B5EF4-FFF2-40B4-BE49-F238E27FC236}">
                <a16:creationId xmlns:a16="http://schemas.microsoft.com/office/drawing/2014/main" id="{C7894AE4-DDCB-5CB0-9D6C-8AB2DFB5B7A9}"/>
              </a:ext>
            </a:extLst>
          </p:cNvPr>
          <p:cNvGraphicFramePr>
            <a:graphicFrameLocks noGrp="1"/>
          </p:cNvGraphicFramePr>
          <p:nvPr>
            <p:extLst>
              <p:ext uri="{D42A27DB-BD31-4B8C-83A1-F6EECF244321}">
                <p14:modId xmlns:p14="http://schemas.microsoft.com/office/powerpoint/2010/main" val="2674611030"/>
              </p:ext>
            </p:extLst>
          </p:nvPr>
        </p:nvGraphicFramePr>
        <p:xfrm>
          <a:off x="769800" y="3239294"/>
          <a:ext cx="10584000" cy="2798250"/>
        </p:xfrm>
        <a:graphic>
          <a:graphicData uri="http://schemas.openxmlformats.org/drawingml/2006/table">
            <a:tbl>
              <a:tblPr/>
              <a:tblGrid>
                <a:gridCol w="5292000">
                  <a:extLst>
                    <a:ext uri="{9D8B030D-6E8A-4147-A177-3AD203B41FA5}">
                      <a16:colId xmlns:a16="http://schemas.microsoft.com/office/drawing/2014/main" val="2237479893"/>
                    </a:ext>
                  </a:extLst>
                </a:gridCol>
                <a:gridCol w="5292000">
                  <a:extLst>
                    <a:ext uri="{9D8B030D-6E8A-4147-A177-3AD203B41FA5}">
                      <a16:colId xmlns:a16="http://schemas.microsoft.com/office/drawing/2014/main" val="2559977838"/>
                    </a:ext>
                  </a:extLst>
                </a:gridCol>
              </a:tblGrid>
              <a:tr h="559650">
                <a:tc>
                  <a:txBody>
                    <a:bodyPr/>
                    <a:lstStyle/>
                    <a:p>
                      <a:r>
                        <a:rPr lang="en-US" b="1" dirty="0"/>
                        <a:t>Field</a:t>
                      </a:r>
                    </a:p>
                  </a:txBody>
                  <a:tcPr anchor="ctr">
                    <a:lnL>
                      <a:noFill/>
                    </a:lnL>
                    <a:lnR>
                      <a:noFill/>
                    </a:lnR>
                    <a:lnT>
                      <a:noFill/>
                    </a:lnT>
                    <a:lnB>
                      <a:noFill/>
                    </a:lnB>
                    <a:noFill/>
                  </a:tcPr>
                </a:tc>
                <a:tc>
                  <a:txBody>
                    <a:bodyPr/>
                    <a:lstStyle/>
                    <a:p>
                      <a:r>
                        <a:rPr lang="en-US" b="1" dirty="0"/>
                        <a:t>Description</a:t>
                      </a:r>
                    </a:p>
                  </a:txBody>
                  <a:tcPr anchor="ctr">
                    <a:lnL>
                      <a:noFill/>
                    </a:lnL>
                    <a:lnR>
                      <a:noFill/>
                    </a:lnR>
                    <a:lnT>
                      <a:noFill/>
                    </a:lnT>
                    <a:lnB>
                      <a:noFill/>
                    </a:lnB>
                    <a:noFill/>
                  </a:tcPr>
                </a:tc>
                <a:extLst>
                  <a:ext uri="{0D108BD9-81ED-4DB2-BD59-A6C34878D82A}">
                    <a16:rowId xmlns:a16="http://schemas.microsoft.com/office/drawing/2014/main" val="2099788160"/>
                  </a:ext>
                </a:extLst>
              </a:tr>
              <a:tr h="559650">
                <a:tc>
                  <a:txBody>
                    <a:bodyPr/>
                    <a:lstStyle/>
                    <a:p>
                      <a:r>
                        <a:rPr lang="en-US"/>
                        <a:t>Link Layer Header</a:t>
                      </a:r>
                    </a:p>
                  </a:txBody>
                  <a:tcPr anchor="ctr">
                    <a:lnL>
                      <a:noFill/>
                    </a:lnL>
                    <a:lnR>
                      <a:noFill/>
                    </a:lnR>
                    <a:lnT>
                      <a:noFill/>
                    </a:lnT>
                    <a:lnB>
                      <a:noFill/>
                    </a:lnB>
                    <a:noFill/>
                  </a:tcPr>
                </a:tc>
                <a:tc>
                  <a:txBody>
                    <a:bodyPr/>
                    <a:lstStyle/>
                    <a:p>
                      <a:r>
                        <a:rPr lang="en-US"/>
                        <a:t>Start, Length, Control, Destination, Source</a:t>
                      </a:r>
                    </a:p>
                  </a:txBody>
                  <a:tcPr anchor="ctr">
                    <a:lnL>
                      <a:noFill/>
                    </a:lnL>
                    <a:lnR>
                      <a:noFill/>
                    </a:lnR>
                    <a:lnT>
                      <a:noFill/>
                    </a:lnT>
                    <a:lnB>
                      <a:noFill/>
                    </a:lnB>
                    <a:noFill/>
                  </a:tcPr>
                </a:tc>
                <a:extLst>
                  <a:ext uri="{0D108BD9-81ED-4DB2-BD59-A6C34878D82A}">
                    <a16:rowId xmlns:a16="http://schemas.microsoft.com/office/drawing/2014/main" val="3270480332"/>
                  </a:ext>
                </a:extLst>
              </a:tr>
              <a:tr h="559650">
                <a:tc>
                  <a:txBody>
                    <a:bodyPr/>
                    <a:lstStyle/>
                    <a:p>
                      <a:r>
                        <a:rPr lang="en-US"/>
                        <a:t>Transport Layer</a:t>
                      </a:r>
                    </a:p>
                  </a:txBody>
                  <a:tcPr anchor="ctr">
                    <a:lnL>
                      <a:noFill/>
                    </a:lnL>
                    <a:lnR>
                      <a:noFill/>
                    </a:lnR>
                    <a:lnT>
                      <a:noFill/>
                    </a:lnT>
                    <a:lnB>
                      <a:noFill/>
                    </a:lnB>
                    <a:noFill/>
                  </a:tcPr>
                </a:tc>
                <a:tc>
                  <a:txBody>
                    <a:bodyPr/>
                    <a:lstStyle/>
                    <a:p>
                      <a:r>
                        <a:rPr lang="en-US"/>
                        <a:t>Sequence byte</a:t>
                      </a:r>
                    </a:p>
                  </a:txBody>
                  <a:tcPr anchor="ctr">
                    <a:lnL>
                      <a:noFill/>
                    </a:lnL>
                    <a:lnR>
                      <a:noFill/>
                    </a:lnR>
                    <a:lnT>
                      <a:noFill/>
                    </a:lnT>
                    <a:lnB>
                      <a:noFill/>
                    </a:lnB>
                    <a:noFill/>
                  </a:tcPr>
                </a:tc>
                <a:extLst>
                  <a:ext uri="{0D108BD9-81ED-4DB2-BD59-A6C34878D82A}">
                    <a16:rowId xmlns:a16="http://schemas.microsoft.com/office/drawing/2014/main" val="1167671914"/>
                  </a:ext>
                </a:extLst>
              </a:tr>
              <a:tr h="559650">
                <a:tc>
                  <a:txBody>
                    <a:bodyPr/>
                    <a:lstStyle/>
                    <a:p>
                      <a:r>
                        <a:rPr lang="en-US"/>
                        <a:t>Application Layer</a:t>
                      </a:r>
                    </a:p>
                  </a:txBody>
                  <a:tcPr anchor="ctr">
                    <a:lnL>
                      <a:noFill/>
                    </a:lnL>
                    <a:lnR>
                      <a:noFill/>
                    </a:lnR>
                    <a:lnT>
                      <a:noFill/>
                    </a:lnT>
                    <a:lnB>
                      <a:noFill/>
                    </a:lnB>
                    <a:noFill/>
                  </a:tcPr>
                </a:tc>
                <a:tc>
                  <a:txBody>
                    <a:bodyPr/>
                    <a:lstStyle/>
                    <a:p>
                      <a:r>
                        <a:rPr lang="en-US"/>
                        <a:t>Function Code, Objects, Qualifiers</a:t>
                      </a:r>
                    </a:p>
                  </a:txBody>
                  <a:tcPr anchor="ctr">
                    <a:lnL>
                      <a:noFill/>
                    </a:lnL>
                    <a:lnR>
                      <a:noFill/>
                    </a:lnR>
                    <a:lnT>
                      <a:noFill/>
                    </a:lnT>
                    <a:lnB>
                      <a:noFill/>
                    </a:lnB>
                    <a:noFill/>
                  </a:tcPr>
                </a:tc>
                <a:extLst>
                  <a:ext uri="{0D108BD9-81ED-4DB2-BD59-A6C34878D82A}">
                    <a16:rowId xmlns:a16="http://schemas.microsoft.com/office/drawing/2014/main" val="1022919666"/>
                  </a:ext>
                </a:extLst>
              </a:tr>
              <a:tr h="559650">
                <a:tc>
                  <a:txBody>
                    <a:bodyPr/>
                    <a:lstStyle/>
                    <a:p>
                      <a:r>
                        <a:rPr lang="en-US"/>
                        <a:t>CRC</a:t>
                      </a:r>
                    </a:p>
                  </a:txBody>
                  <a:tcPr anchor="ctr">
                    <a:lnL>
                      <a:noFill/>
                    </a:lnL>
                    <a:lnR>
                      <a:noFill/>
                    </a:lnR>
                    <a:lnT>
                      <a:noFill/>
                    </a:lnT>
                    <a:lnB>
                      <a:noFill/>
                    </a:lnB>
                    <a:noFill/>
                  </a:tcPr>
                </a:tc>
                <a:tc>
                  <a:txBody>
                    <a:bodyPr/>
                    <a:lstStyle/>
                    <a:p>
                      <a:r>
                        <a:rPr lang="en-US" dirty="0"/>
                        <a:t>Multiple 2-byte CRCs after each 16 bytes</a:t>
                      </a:r>
                    </a:p>
                  </a:txBody>
                  <a:tcPr anchor="ctr">
                    <a:lnL>
                      <a:noFill/>
                    </a:lnL>
                    <a:lnR>
                      <a:noFill/>
                    </a:lnR>
                    <a:lnT>
                      <a:noFill/>
                    </a:lnT>
                    <a:lnB>
                      <a:noFill/>
                    </a:lnB>
                    <a:noFill/>
                  </a:tcPr>
                </a:tc>
                <a:extLst>
                  <a:ext uri="{0D108BD9-81ED-4DB2-BD59-A6C34878D82A}">
                    <a16:rowId xmlns:a16="http://schemas.microsoft.com/office/drawing/2014/main" val="2500018088"/>
                  </a:ext>
                </a:extLst>
              </a:tr>
            </a:tbl>
          </a:graphicData>
        </a:graphic>
      </p:graphicFrame>
    </p:spTree>
    <p:extLst>
      <p:ext uri="{BB962C8B-B14F-4D97-AF65-F5344CB8AC3E}">
        <p14:creationId xmlns:p14="http://schemas.microsoft.com/office/powerpoint/2010/main" val="238420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FE820C77-33F0-7C10-961F-09C5F7429B79}"/>
            </a:ext>
          </a:extLst>
        </p:cNvPr>
        <p:cNvGrpSpPr/>
        <p:nvPr/>
      </p:nvGrpSpPr>
      <p:grpSpPr>
        <a:xfrm>
          <a:off x="0" y="0"/>
          <a:ext cx="0" cy="0"/>
          <a:chOff x="0" y="0"/>
          <a:chExt cx="0" cy="0"/>
        </a:xfrm>
      </p:grpSpPr>
      <p:sp>
        <p:nvSpPr>
          <p:cNvPr id="182" name="Google Shape;182;p3">
            <a:extLst>
              <a:ext uri="{FF2B5EF4-FFF2-40B4-BE49-F238E27FC236}">
                <a16:creationId xmlns:a16="http://schemas.microsoft.com/office/drawing/2014/main" id="{7A509924-509B-B7BC-57D4-DA6524F861D5}"/>
              </a:ext>
            </a:extLst>
          </p:cNvPr>
          <p:cNvSpPr txBox="1"/>
          <p:nvPr/>
        </p:nvSpPr>
        <p:spPr>
          <a:xfrm>
            <a:off x="804000" y="2143337"/>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DNP3 (advanced) packet structure</a:t>
            </a:r>
            <a:endParaRPr dirty="0"/>
          </a:p>
        </p:txBody>
      </p:sp>
      <p:sp>
        <p:nvSpPr>
          <p:cNvPr id="183" name="Google Shape;183;p3">
            <a:extLst>
              <a:ext uri="{FF2B5EF4-FFF2-40B4-BE49-F238E27FC236}">
                <a16:creationId xmlns:a16="http://schemas.microsoft.com/office/drawing/2014/main" id="{969491C4-FCD3-FE55-F5CB-900E75ED24CC}"/>
              </a:ext>
            </a:extLst>
          </p:cNvPr>
          <p:cNvSpPr txBox="1">
            <a:spLocks noGrp="1"/>
          </p:cNvSpPr>
          <p:nvPr>
            <p:ph type="ctrTitle"/>
          </p:nvPr>
        </p:nvSpPr>
        <p:spPr>
          <a:xfrm>
            <a:off x="804000" y="1231100"/>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03 – ICS Protocols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07E32FAA-D772-A607-FFA3-72E9DD35D824}"/>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C77ACD86-0B82-1B3D-4649-EB9DB7590043}"/>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150553BD-2115-C69A-692E-0864AA5515B4}"/>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pic>
        <p:nvPicPr>
          <p:cNvPr id="6152" name="Picture 8" descr="DNP3 Overview - Real Time Automation, Inc.">
            <a:extLst>
              <a:ext uri="{FF2B5EF4-FFF2-40B4-BE49-F238E27FC236}">
                <a16:creationId xmlns:a16="http://schemas.microsoft.com/office/drawing/2014/main" id="{1EA2CC74-3468-D901-9B21-AE8212CB7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377" y="2554614"/>
            <a:ext cx="88392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861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989F12AC-33E9-AD34-7B24-05482F0FF0C9}"/>
            </a:ext>
          </a:extLst>
        </p:cNvPr>
        <p:cNvGrpSpPr/>
        <p:nvPr/>
      </p:nvGrpSpPr>
      <p:grpSpPr>
        <a:xfrm>
          <a:off x="0" y="0"/>
          <a:ext cx="0" cy="0"/>
          <a:chOff x="0" y="0"/>
          <a:chExt cx="0" cy="0"/>
        </a:xfrm>
      </p:grpSpPr>
      <p:sp>
        <p:nvSpPr>
          <p:cNvPr id="182" name="Google Shape;182;p3">
            <a:extLst>
              <a:ext uri="{FF2B5EF4-FFF2-40B4-BE49-F238E27FC236}">
                <a16:creationId xmlns:a16="http://schemas.microsoft.com/office/drawing/2014/main" id="{A709CFA9-2907-C740-99CC-239E93E98B9C}"/>
              </a:ext>
            </a:extLst>
          </p:cNvPr>
          <p:cNvSpPr txBox="1"/>
          <p:nvPr/>
        </p:nvSpPr>
        <p:spPr>
          <a:xfrm>
            <a:off x="804000" y="2143337"/>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Modbus vs DNP3</a:t>
            </a:r>
            <a:endParaRPr dirty="0"/>
          </a:p>
        </p:txBody>
      </p:sp>
      <p:sp>
        <p:nvSpPr>
          <p:cNvPr id="183" name="Google Shape;183;p3">
            <a:extLst>
              <a:ext uri="{FF2B5EF4-FFF2-40B4-BE49-F238E27FC236}">
                <a16:creationId xmlns:a16="http://schemas.microsoft.com/office/drawing/2014/main" id="{3DDFDDF0-F2C0-5776-532E-297F3E22AACC}"/>
              </a:ext>
            </a:extLst>
          </p:cNvPr>
          <p:cNvSpPr txBox="1">
            <a:spLocks noGrp="1"/>
          </p:cNvSpPr>
          <p:nvPr>
            <p:ph type="ctrTitle"/>
          </p:nvPr>
        </p:nvSpPr>
        <p:spPr>
          <a:xfrm>
            <a:off x="804000" y="1231100"/>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03 – ICS Protocols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48C4DF50-C6BE-1BDB-EEDE-E1FC394C5530}"/>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196F4548-61CE-5B4C-6F27-6243D27A07BC}"/>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D928D790-664D-20E7-24A2-C816508828B0}"/>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graphicFrame>
        <p:nvGraphicFramePr>
          <p:cNvPr id="2" name="Table 1">
            <a:extLst>
              <a:ext uri="{FF2B5EF4-FFF2-40B4-BE49-F238E27FC236}">
                <a16:creationId xmlns:a16="http://schemas.microsoft.com/office/drawing/2014/main" id="{03ABF618-8D24-E9CE-2D60-944C6069208D}"/>
              </a:ext>
            </a:extLst>
          </p:cNvPr>
          <p:cNvGraphicFramePr>
            <a:graphicFrameLocks noGrp="1"/>
          </p:cNvGraphicFramePr>
          <p:nvPr>
            <p:extLst>
              <p:ext uri="{D42A27DB-BD31-4B8C-83A1-F6EECF244321}">
                <p14:modId xmlns:p14="http://schemas.microsoft.com/office/powerpoint/2010/main" val="2887344119"/>
              </p:ext>
            </p:extLst>
          </p:nvPr>
        </p:nvGraphicFramePr>
        <p:xfrm>
          <a:off x="769800" y="2782094"/>
          <a:ext cx="10584000" cy="3332960"/>
        </p:xfrm>
        <a:graphic>
          <a:graphicData uri="http://schemas.openxmlformats.org/drawingml/2006/table">
            <a:tbl>
              <a:tblPr/>
              <a:tblGrid>
                <a:gridCol w="3528000">
                  <a:extLst>
                    <a:ext uri="{9D8B030D-6E8A-4147-A177-3AD203B41FA5}">
                      <a16:colId xmlns:a16="http://schemas.microsoft.com/office/drawing/2014/main" val="3043430321"/>
                    </a:ext>
                  </a:extLst>
                </a:gridCol>
                <a:gridCol w="3528000">
                  <a:extLst>
                    <a:ext uri="{9D8B030D-6E8A-4147-A177-3AD203B41FA5}">
                      <a16:colId xmlns:a16="http://schemas.microsoft.com/office/drawing/2014/main" val="3567775891"/>
                    </a:ext>
                  </a:extLst>
                </a:gridCol>
                <a:gridCol w="3528000">
                  <a:extLst>
                    <a:ext uri="{9D8B030D-6E8A-4147-A177-3AD203B41FA5}">
                      <a16:colId xmlns:a16="http://schemas.microsoft.com/office/drawing/2014/main" val="1580562094"/>
                    </a:ext>
                  </a:extLst>
                </a:gridCol>
              </a:tblGrid>
              <a:tr h="416620">
                <a:tc>
                  <a:txBody>
                    <a:bodyPr/>
                    <a:lstStyle/>
                    <a:p>
                      <a:r>
                        <a:rPr lang="en-US" b="1" dirty="0"/>
                        <a:t>Feature</a:t>
                      </a:r>
                    </a:p>
                  </a:txBody>
                  <a:tcPr anchor="ctr">
                    <a:lnL>
                      <a:noFill/>
                    </a:lnL>
                    <a:lnR>
                      <a:noFill/>
                    </a:lnR>
                    <a:lnT>
                      <a:noFill/>
                    </a:lnT>
                    <a:lnB>
                      <a:noFill/>
                    </a:lnB>
                    <a:noFill/>
                  </a:tcPr>
                </a:tc>
                <a:tc>
                  <a:txBody>
                    <a:bodyPr/>
                    <a:lstStyle/>
                    <a:p>
                      <a:r>
                        <a:rPr lang="en-US" b="1" dirty="0"/>
                        <a:t>Modbus</a:t>
                      </a:r>
                    </a:p>
                  </a:txBody>
                  <a:tcPr anchor="ctr">
                    <a:lnL>
                      <a:noFill/>
                    </a:lnL>
                    <a:lnR>
                      <a:noFill/>
                    </a:lnR>
                    <a:lnT>
                      <a:noFill/>
                    </a:lnT>
                    <a:lnB>
                      <a:noFill/>
                    </a:lnB>
                    <a:noFill/>
                  </a:tcPr>
                </a:tc>
                <a:tc>
                  <a:txBody>
                    <a:bodyPr/>
                    <a:lstStyle/>
                    <a:p>
                      <a:r>
                        <a:rPr lang="en-US" b="1" dirty="0"/>
                        <a:t>DNP3</a:t>
                      </a:r>
                    </a:p>
                  </a:txBody>
                  <a:tcPr anchor="ctr">
                    <a:lnL>
                      <a:noFill/>
                    </a:lnL>
                    <a:lnR>
                      <a:noFill/>
                    </a:lnR>
                    <a:lnT>
                      <a:noFill/>
                    </a:lnT>
                    <a:lnB>
                      <a:noFill/>
                    </a:lnB>
                    <a:noFill/>
                  </a:tcPr>
                </a:tc>
                <a:extLst>
                  <a:ext uri="{0D108BD9-81ED-4DB2-BD59-A6C34878D82A}">
                    <a16:rowId xmlns:a16="http://schemas.microsoft.com/office/drawing/2014/main" val="1431201481"/>
                  </a:ext>
                </a:extLst>
              </a:tr>
              <a:tr h="416620">
                <a:tc>
                  <a:txBody>
                    <a:bodyPr/>
                    <a:lstStyle/>
                    <a:p>
                      <a:r>
                        <a:rPr lang="en-US"/>
                        <a:t>Transport</a:t>
                      </a:r>
                    </a:p>
                  </a:txBody>
                  <a:tcPr anchor="ctr">
                    <a:lnL>
                      <a:noFill/>
                    </a:lnL>
                    <a:lnR>
                      <a:noFill/>
                    </a:lnR>
                    <a:lnT>
                      <a:noFill/>
                    </a:lnT>
                    <a:lnB>
                      <a:noFill/>
                    </a:lnB>
                    <a:noFill/>
                  </a:tcPr>
                </a:tc>
                <a:tc>
                  <a:txBody>
                    <a:bodyPr/>
                    <a:lstStyle/>
                    <a:p>
                      <a:r>
                        <a:rPr lang="en-US"/>
                        <a:t>Serial / TCP/IP</a:t>
                      </a:r>
                    </a:p>
                  </a:txBody>
                  <a:tcPr anchor="ctr">
                    <a:lnL>
                      <a:noFill/>
                    </a:lnL>
                    <a:lnR>
                      <a:noFill/>
                    </a:lnR>
                    <a:lnT>
                      <a:noFill/>
                    </a:lnT>
                    <a:lnB>
                      <a:noFill/>
                    </a:lnB>
                    <a:noFill/>
                  </a:tcPr>
                </a:tc>
                <a:tc>
                  <a:txBody>
                    <a:bodyPr/>
                    <a:lstStyle/>
                    <a:p>
                      <a:r>
                        <a:rPr lang="en-US"/>
                        <a:t>Serial / TCP/IP</a:t>
                      </a:r>
                    </a:p>
                  </a:txBody>
                  <a:tcPr anchor="ctr">
                    <a:lnL>
                      <a:noFill/>
                    </a:lnL>
                    <a:lnR>
                      <a:noFill/>
                    </a:lnR>
                    <a:lnT>
                      <a:noFill/>
                    </a:lnT>
                    <a:lnB>
                      <a:noFill/>
                    </a:lnB>
                    <a:noFill/>
                  </a:tcPr>
                </a:tc>
                <a:extLst>
                  <a:ext uri="{0D108BD9-81ED-4DB2-BD59-A6C34878D82A}">
                    <a16:rowId xmlns:a16="http://schemas.microsoft.com/office/drawing/2014/main" val="262370334"/>
                  </a:ext>
                </a:extLst>
              </a:tr>
              <a:tr h="416620">
                <a:tc>
                  <a:txBody>
                    <a:bodyPr/>
                    <a:lstStyle/>
                    <a:p>
                      <a:r>
                        <a:rPr lang="en-US"/>
                        <a:t>Model</a:t>
                      </a:r>
                    </a:p>
                  </a:txBody>
                  <a:tcPr anchor="ctr">
                    <a:lnL>
                      <a:noFill/>
                    </a:lnL>
                    <a:lnR>
                      <a:noFill/>
                    </a:lnR>
                    <a:lnT>
                      <a:noFill/>
                    </a:lnT>
                    <a:lnB>
                      <a:noFill/>
                    </a:lnB>
                    <a:noFill/>
                  </a:tcPr>
                </a:tc>
                <a:tc>
                  <a:txBody>
                    <a:bodyPr/>
                    <a:lstStyle/>
                    <a:p>
                      <a:r>
                        <a:rPr lang="en-US" dirty="0"/>
                        <a:t>Master-Slave</a:t>
                      </a:r>
                    </a:p>
                  </a:txBody>
                  <a:tcPr anchor="ctr">
                    <a:lnL>
                      <a:noFill/>
                    </a:lnL>
                    <a:lnR>
                      <a:noFill/>
                    </a:lnR>
                    <a:lnT>
                      <a:noFill/>
                    </a:lnT>
                    <a:lnB>
                      <a:noFill/>
                    </a:lnB>
                    <a:noFill/>
                  </a:tcPr>
                </a:tc>
                <a:tc>
                  <a:txBody>
                    <a:bodyPr/>
                    <a:lstStyle/>
                    <a:p>
                      <a:r>
                        <a:rPr lang="en-US"/>
                        <a:t>Master-Outstation (RTU-like)</a:t>
                      </a:r>
                    </a:p>
                  </a:txBody>
                  <a:tcPr anchor="ctr">
                    <a:lnL>
                      <a:noFill/>
                    </a:lnL>
                    <a:lnR>
                      <a:noFill/>
                    </a:lnR>
                    <a:lnT>
                      <a:noFill/>
                    </a:lnT>
                    <a:lnB>
                      <a:noFill/>
                    </a:lnB>
                    <a:noFill/>
                  </a:tcPr>
                </a:tc>
                <a:extLst>
                  <a:ext uri="{0D108BD9-81ED-4DB2-BD59-A6C34878D82A}">
                    <a16:rowId xmlns:a16="http://schemas.microsoft.com/office/drawing/2014/main" val="2773859975"/>
                  </a:ext>
                </a:extLst>
              </a:tr>
              <a:tr h="416620">
                <a:tc>
                  <a:txBody>
                    <a:bodyPr/>
                    <a:lstStyle/>
                    <a:p>
                      <a:r>
                        <a:rPr lang="en-US"/>
                        <a:t>Security (native)</a:t>
                      </a:r>
                    </a:p>
                  </a:txBody>
                  <a:tcPr anchor="ctr">
                    <a:lnL>
                      <a:noFill/>
                    </a:lnL>
                    <a:lnR>
                      <a:noFill/>
                    </a:lnR>
                    <a:lnT>
                      <a:noFill/>
                    </a:lnT>
                    <a:lnB>
                      <a:noFill/>
                    </a:lnB>
                    <a:noFill/>
                  </a:tcPr>
                </a:tc>
                <a:tc>
                  <a:txBody>
                    <a:bodyPr/>
                    <a:lstStyle/>
                    <a:p>
                      <a:r>
                        <a:rPr lang="en-US"/>
                        <a:t>None</a:t>
                      </a:r>
                    </a:p>
                  </a:txBody>
                  <a:tcPr anchor="ctr">
                    <a:lnL>
                      <a:noFill/>
                    </a:lnL>
                    <a:lnR>
                      <a:noFill/>
                    </a:lnR>
                    <a:lnT>
                      <a:noFill/>
                    </a:lnT>
                    <a:lnB>
                      <a:noFill/>
                    </a:lnB>
                    <a:noFill/>
                  </a:tcPr>
                </a:tc>
                <a:tc>
                  <a:txBody>
                    <a:bodyPr/>
                    <a:lstStyle/>
                    <a:p>
                      <a:r>
                        <a:rPr lang="en-US"/>
                        <a:t>Optional (DNP3 Secure Auth)</a:t>
                      </a:r>
                    </a:p>
                  </a:txBody>
                  <a:tcPr anchor="ctr">
                    <a:lnL>
                      <a:noFill/>
                    </a:lnL>
                    <a:lnR>
                      <a:noFill/>
                    </a:lnR>
                    <a:lnT>
                      <a:noFill/>
                    </a:lnT>
                    <a:lnB>
                      <a:noFill/>
                    </a:lnB>
                    <a:noFill/>
                  </a:tcPr>
                </a:tc>
                <a:extLst>
                  <a:ext uri="{0D108BD9-81ED-4DB2-BD59-A6C34878D82A}">
                    <a16:rowId xmlns:a16="http://schemas.microsoft.com/office/drawing/2014/main" val="904685810"/>
                  </a:ext>
                </a:extLst>
              </a:tr>
              <a:tr h="416620">
                <a:tc>
                  <a:txBody>
                    <a:bodyPr/>
                    <a:lstStyle/>
                    <a:p>
                      <a:r>
                        <a:rPr lang="en-US"/>
                        <a:t>Time-stamps</a:t>
                      </a:r>
                    </a:p>
                  </a:txBody>
                  <a:tcPr anchor="ctr">
                    <a:lnL>
                      <a:noFill/>
                    </a:lnL>
                    <a:lnR>
                      <a:noFill/>
                    </a:lnR>
                    <a:lnT>
                      <a:noFill/>
                    </a:lnT>
                    <a:lnB>
                      <a:noFill/>
                    </a:lnB>
                    <a:noFill/>
                  </a:tcPr>
                </a:tc>
                <a:tc>
                  <a:txBody>
                    <a:bodyPr/>
                    <a:lstStyle/>
                    <a:p>
                      <a:r>
                        <a:rPr lang="en-US"/>
                        <a:t>Not Supported</a:t>
                      </a:r>
                    </a:p>
                  </a:txBody>
                  <a:tcPr anchor="ctr">
                    <a:lnL>
                      <a:noFill/>
                    </a:lnL>
                    <a:lnR>
                      <a:noFill/>
                    </a:lnR>
                    <a:lnT>
                      <a:noFill/>
                    </a:lnT>
                    <a:lnB>
                      <a:noFill/>
                    </a:lnB>
                    <a:noFill/>
                  </a:tcPr>
                </a:tc>
                <a:tc>
                  <a:txBody>
                    <a:bodyPr/>
                    <a:lstStyle/>
                    <a:p>
                      <a:r>
                        <a:rPr lang="en-US"/>
                        <a:t>Supported</a:t>
                      </a:r>
                    </a:p>
                  </a:txBody>
                  <a:tcPr anchor="ctr">
                    <a:lnL>
                      <a:noFill/>
                    </a:lnL>
                    <a:lnR>
                      <a:noFill/>
                    </a:lnR>
                    <a:lnT>
                      <a:noFill/>
                    </a:lnT>
                    <a:lnB>
                      <a:noFill/>
                    </a:lnB>
                    <a:noFill/>
                  </a:tcPr>
                </a:tc>
                <a:extLst>
                  <a:ext uri="{0D108BD9-81ED-4DB2-BD59-A6C34878D82A}">
                    <a16:rowId xmlns:a16="http://schemas.microsoft.com/office/drawing/2014/main" val="1891737364"/>
                  </a:ext>
                </a:extLst>
              </a:tr>
              <a:tr h="416620">
                <a:tc>
                  <a:txBody>
                    <a:bodyPr/>
                    <a:lstStyle/>
                    <a:p>
                      <a:r>
                        <a:rPr lang="en-US"/>
                        <a:t>Unsolicited Messaging</a:t>
                      </a:r>
                    </a:p>
                  </a:txBody>
                  <a:tcPr anchor="ctr">
                    <a:lnL>
                      <a:noFill/>
                    </a:lnL>
                    <a:lnR>
                      <a:noFill/>
                    </a:lnR>
                    <a:lnT>
                      <a:noFill/>
                    </a:lnT>
                    <a:lnB>
                      <a:noFill/>
                    </a:lnB>
                    <a:noFill/>
                  </a:tcPr>
                </a:tc>
                <a:tc>
                  <a:txBody>
                    <a:bodyPr/>
                    <a:lstStyle/>
                    <a:p>
                      <a:r>
                        <a:rPr lang="en-US"/>
                        <a:t>No</a:t>
                      </a:r>
                    </a:p>
                  </a:txBody>
                  <a:tcPr anchor="ctr">
                    <a:lnL>
                      <a:noFill/>
                    </a:lnL>
                    <a:lnR>
                      <a:noFill/>
                    </a:lnR>
                    <a:lnT>
                      <a:noFill/>
                    </a:lnT>
                    <a:lnB>
                      <a:noFill/>
                    </a:lnB>
                    <a:noFill/>
                  </a:tcPr>
                </a:tc>
                <a:tc>
                  <a:txBody>
                    <a:bodyPr/>
                    <a:lstStyle/>
                    <a:p>
                      <a:r>
                        <a:rPr lang="en-US"/>
                        <a:t>Yes</a:t>
                      </a:r>
                    </a:p>
                  </a:txBody>
                  <a:tcPr anchor="ctr">
                    <a:lnL>
                      <a:noFill/>
                    </a:lnL>
                    <a:lnR>
                      <a:noFill/>
                    </a:lnR>
                    <a:lnT>
                      <a:noFill/>
                    </a:lnT>
                    <a:lnB>
                      <a:noFill/>
                    </a:lnB>
                    <a:noFill/>
                  </a:tcPr>
                </a:tc>
                <a:extLst>
                  <a:ext uri="{0D108BD9-81ED-4DB2-BD59-A6C34878D82A}">
                    <a16:rowId xmlns:a16="http://schemas.microsoft.com/office/drawing/2014/main" val="893522948"/>
                  </a:ext>
                </a:extLst>
              </a:tr>
              <a:tr h="416620">
                <a:tc>
                  <a:txBody>
                    <a:bodyPr/>
                    <a:lstStyle/>
                    <a:p>
                      <a:r>
                        <a:rPr lang="en-US"/>
                        <a:t>Complexity</a:t>
                      </a:r>
                    </a:p>
                  </a:txBody>
                  <a:tcPr anchor="ctr">
                    <a:lnL>
                      <a:noFill/>
                    </a:lnL>
                    <a:lnR>
                      <a:noFill/>
                    </a:lnR>
                    <a:lnT>
                      <a:noFill/>
                    </a:lnT>
                    <a:lnB>
                      <a:noFill/>
                    </a:lnB>
                    <a:noFill/>
                  </a:tcPr>
                </a:tc>
                <a:tc>
                  <a:txBody>
                    <a:bodyPr/>
                    <a:lstStyle/>
                    <a:p>
                      <a:r>
                        <a:rPr lang="en-US"/>
                        <a:t>Low</a:t>
                      </a:r>
                    </a:p>
                  </a:txBody>
                  <a:tcPr anchor="ctr">
                    <a:lnL>
                      <a:noFill/>
                    </a:lnL>
                    <a:lnR>
                      <a:noFill/>
                    </a:lnR>
                    <a:lnT>
                      <a:noFill/>
                    </a:lnT>
                    <a:lnB>
                      <a:noFill/>
                    </a:lnB>
                    <a:noFill/>
                  </a:tcPr>
                </a:tc>
                <a:tc>
                  <a:txBody>
                    <a:bodyPr/>
                    <a:lstStyle/>
                    <a:p>
                      <a:r>
                        <a:rPr lang="en-US"/>
                        <a:t>Medium-High</a:t>
                      </a:r>
                    </a:p>
                  </a:txBody>
                  <a:tcPr anchor="ctr">
                    <a:lnL>
                      <a:noFill/>
                    </a:lnL>
                    <a:lnR>
                      <a:noFill/>
                    </a:lnR>
                    <a:lnT>
                      <a:noFill/>
                    </a:lnT>
                    <a:lnB>
                      <a:noFill/>
                    </a:lnB>
                    <a:noFill/>
                  </a:tcPr>
                </a:tc>
                <a:extLst>
                  <a:ext uri="{0D108BD9-81ED-4DB2-BD59-A6C34878D82A}">
                    <a16:rowId xmlns:a16="http://schemas.microsoft.com/office/drawing/2014/main" val="984448682"/>
                  </a:ext>
                </a:extLst>
              </a:tr>
              <a:tr h="416620">
                <a:tc>
                  <a:txBody>
                    <a:bodyPr/>
                    <a:lstStyle/>
                    <a:p>
                      <a:r>
                        <a:rPr lang="en-US"/>
                        <a:t>Bandwidth Efficiency</a:t>
                      </a:r>
                    </a:p>
                  </a:txBody>
                  <a:tcPr anchor="ctr">
                    <a:lnL>
                      <a:noFill/>
                    </a:lnL>
                    <a:lnR>
                      <a:noFill/>
                    </a:lnR>
                    <a:lnT>
                      <a:noFill/>
                    </a:lnT>
                    <a:lnB>
                      <a:noFill/>
                    </a:lnB>
                    <a:noFill/>
                  </a:tcPr>
                </a:tc>
                <a:tc>
                  <a:txBody>
                    <a:bodyPr/>
                    <a:lstStyle/>
                    <a:p>
                      <a:r>
                        <a:rPr lang="en-US"/>
                        <a:t>Moderate</a:t>
                      </a:r>
                    </a:p>
                  </a:txBody>
                  <a:tcPr anchor="ctr">
                    <a:lnL>
                      <a:noFill/>
                    </a:lnL>
                    <a:lnR>
                      <a:noFill/>
                    </a:lnR>
                    <a:lnT>
                      <a:noFill/>
                    </a:lnT>
                    <a:lnB>
                      <a:noFill/>
                    </a:lnB>
                    <a:noFill/>
                  </a:tcPr>
                </a:tc>
                <a:tc>
                  <a:txBody>
                    <a:bodyPr/>
                    <a:lstStyle/>
                    <a:p>
                      <a:r>
                        <a:rPr lang="en-US" dirty="0"/>
                        <a:t>High (with event buffering)</a:t>
                      </a:r>
                    </a:p>
                  </a:txBody>
                  <a:tcPr anchor="ctr">
                    <a:lnL>
                      <a:noFill/>
                    </a:lnL>
                    <a:lnR>
                      <a:noFill/>
                    </a:lnR>
                    <a:lnT>
                      <a:noFill/>
                    </a:lnT>
                    <a:lnB>
                      <a:noFill/>
                    </a:lnB>
                    <a:noFill/>
                  </a:tcPr>
                </a:tc>
                <a:extLst>
                  <a:ext uri="{0D108BD9-81ED-4DB2-BD59-A6C34878D82A}">
                    <a16:rowId xmlns:a16="http://schemas.microsoft.com/office/drawing/2014/main" val="2102295131"/>
                  </a:ext>
                </a:extLst>
              </a:tr>
            </a:tbl>
          </a:graphicData>
        </a:graphic>
      </p:graphicFrame>
    </p:spTree>
    <p:extLst>
      <p:ext uri="{BB962C8B-B14F-4D97-AF65-F5344CB8AC3E}">
        <p14:creationId xmlns:p14="http://schemas.microsoft.com/office/powerpoint/2010/main" val="897847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D53C8EF3-C69E-F78A-1317-A4CB64789518}"/>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139BA415-1236-CBEC-9A16-AD631F3DC711}"/>
              </a:ext>
            </a:extLst>
          </p:cNvPr>
          <p:cNvSpPr txBox="1"/>
          <p:nvPr/>
        </p:nvSpPr>
        <p:spPr>
          <a:xfrm>
            <a:off x="804000" y="2928361"/>
            <a:ext cx="9909720" cy="3877985"/>
          </a:xfrm>
          <a:prstGeom prst="rect">
            <a:avLst/>
          </a:prstGeom>
          <a:noFill/>
          <a:ln>
            <a:noFill/>
          </a:ln>
        </p:spPr>
        <p:txBody>
          <a:bodyPr spcFirstLastPara="1" wrap="square" lIns="0" tIns="0" rIns="0" bIns="0" anchor="t" anchorCtr="0">
            <a:spAutoFit/>
          </a:bodyPr>
          <a:lstStyle/>
          <a:p>
            <a:r>
              <a:rPr lang="en-US" sz="1800" b="1" dirty="0"/>
              <a:t>Wireshark Filters:</a:t>
            </a:r>
            <a:endParaRPr lang="en-US" sz="1800" dirty="0"/>
          </a:p>
          <a:p>
            <a:pPr marL="285750" indent="-285750">
              <a:buFont typeface="Arial" panose="020B0604020202020204" pitchFamily="34" charset="0"/>
              <a:buChar char="•"/>
            </a:pPr>
            <a:r>
              <a:rPr lang="en-US" sz="1800" dirty="0"/>
              <a:t>Modbus/TCP: </a:t>
            </a:r>
            <a:r>
              <a:rPr lang="en-US" sz="1800" dirty="0" err="1"/>
              <a:t>tcp.port</a:t>
            </a:r>
            <a:r>
              <a:rPr lang="en-US" sz="1800" dirty="0"/>
              <a:t> == 502</a:t>
            </a:r>
          </a:p>
          <a:p>
            <a:pPr marL="285750" indent="-285750">
              <a:buFont typeface="Arial" panose="020B0604020202020204" pitchFamily="34" charset="0"/>
              <a:buChar char="•"/>
            </a:pPr>
            <a:r>
              <a:rPr lang="en-US" sz="1800" dirty="0"/>
              <a:t>DNP3 (Ethernet/IP): </a:t>
            </a:r>
            <a:r>
              <a:rPr lang="en-US" sz="1800" dirty="0" err="1"/>
              <a:t>tcp.port</a:t>
            </a:r>
            <a:r>
              <a:rPr lang="en-US" sz="1800" dirty="0"/>
              <a:t> == 20000</a:t>
            </a:r>
          </a:p>
          <a:p>
            <a:pPr marL="285750" indent="-285750">
              <a:buFont typeface="Arial" panose="020B0604020202020204" pitchFamily="34" charset="0"/>
              <a:buChar char="•"/>
            </a:pPr>
            <a:r>
              <a:rPr lang="en-US" sz="1800" dirty="0"/>
              <a:t>DNP3 (Serial/Raw/IP): dnp3</a:t>
            </a:r>
          </a:p>
          <a:p>
            <a:endParaRPr lang="en-US" sz="1800" dirty="0"/>
          </a:p>
          <a:p>
            <a:r>
              <a:rPr lang="en-US" sz="1800" b="1" dirty="0"/>
              <a:t>Filter by Function Code:</a:t>
            </a:r>
          </a:p>
          <a:p>
            <a:pPr marL="285750" lvl="1" indent="-285750">
              <a:buFont typeface="Arial" panose="020B0604020202020204" pitchFamily="34" charset="0"/>
              <a:buChar char="•"/>
            </a:pPr>
            <a:r>
              <a:rPr lang="en-US" sz="1800" dirty="0" err="1"/>
              <a:t>modbus.func_code</a:t>
            </a:r>
            <a:r>
              <a:rPr lang="en-US" sz="1800" dirty="0"/>
              <a:t> == 3 (Read Holding Registers)</a:t>
            </a:r>
          </a:p>
          <a:p>
            <a:pPr marL="285750" lvl="1" indent="-285750">
              <a:buFont typeface="Arial" panose="020B0604020202020204" pitchFamily="34" charset="0"/>
              <a:buChar char="•"/>
            </a:pPr>
            <a:r>
              <a:rPr lang="en-US" sz="1800" dirty="0"/>
              <a:t>dnp3.application.function == 1 (Read)</a:t>
            </a:r>
          </a:p>
          <a:p>
            <a:pPr marL="285750" lvl="1" indent="-285750">
              <a:buFont typeface="Arial" panose="020B0604020202020204" pitchFamily="34" charset="0"/>
              <a:buChar char="•"/>
            </a:pPr>
            <a:endParaRPr lang="en-US" sz="1800" dirty="0"/>
          </a:p>
          <a:p>
            <a:pPr lvl="1"/>
            <a:r>
              <a:rPr lang="en-US" sz="1800" dirty="0"/>
              <a:t>Suricata Rule Example:</a:t>
            </a:r>
          </a:p>
          <a:p>
            <a:pPr marL="285750" lvl="1" indent="-285750">
              <a:buFont typeface="Arial" panose="020B0604020202020204" pitchFamily="34" charset="0"/>
              <a:buChar char="•"/>
            </a:pPr>
            <a:r>
              <a:rPr lang="en-US" sz="1800" dirty="0"/>
              <a:t>alert </a:t>
            </a:r>
            <a:r>
              <a:rPr lang="en-US" sz="1800" dirty="0" err="1"/>
              <a:t>tcp</a:t>
            </a:r>
            <a:r>
              <a:rPr lang="en-US" sz="1800" dirty="0"/>
              <a:t> any any -&gt; any 502 (</a:t>
            </a:r>
            <a:r>
              <a:rPr lang="en-US" sz="1800" dirty="0" err="1"/>
              <a:t>msg:"Modbus</a:t>
            </a:r>
            <a:r>
              <a:rPr lang="en-US" sz="1800" dirty="0"/>
              <a:t> Function Code 0x05 - Write Single Coil"; content:"|05|"; offset:7; depth:1; sid:1000001;)</a:t>
            </a:r>
          </a:p>
          <a:p>
            <a:pPr marL="285750" lvl="1" indent="-285750">
              <a:buFont typeface="Arial" panose="020B0604020202020204" pitchFamily="34" charset="0"/>
              <a:buChar char="•"/>
            </a:pPr>
            <a:endParaRPr lang="en-US" sz="1800" dirty="0"/>
          </a:p>
          <a:p>
            <a:pPr lvl="1"/>
            <a:endParaRPr lang="en-US" sz="1800" dirty="0"/>
          </a:p>
        </p:txBody>
      </p:sp>
      <p:sp>
        <p:nvSpPr>
          <p:cNvPr id="182" name="Google Shape;182;p3">
            <a:extLst>
              <a:ext uri="{FF2B5EF4-FFF2-40B4-BE49-F238E27FC236}">
                <a16:creationId xmlns:a16="http://schemas.microsoft.com/office/drawing/2014/main" id="{FA52843E-AA6E-4FDB-6625-275C6A39D3AF}"/>
              </a:ext>
            </a:extLst>
          </p:cNvPr>
          <p:cNvSpPr txBox="1"/>
          <p:nvPr/>
        </p:nvSpPr>
        <p:spPr>
          <a:xfrm>
            <a:off x="804000" y="2297741"/>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Detecting Modbus and DNP3 Traffic</a:t>
            </a:r>
            <a:endParaRPr dirty="0"/>
          </a:p>
        </p:txBody>
      </p:sp>
      <p:sp>
        <p:nvSpPr>
          <p:cNvPr id="183" name="Google Shape;183;p3">
            <a:extLst>
              <a:ext uri="{FF2B5EF4-FFF2-40B4-BE49-F238E27FC236}">
                <a16:creationId xmlns:a16="http://schemas.microsoft.com/office/drawing/2014/main" id="{0D39991B-1A10-B4AC-3687-A96DB7260182}"/>
              </a:ext>
            </a:extLst>
          </p:cNvPr>
          <p:cNvSpPr txBox="1">
            <a:spLocks noGrp="1"/>
          </p:cNvSpPr>
          <p:nvPr>
            <p:ph type="ctrTitle"/>
          </p:nvPr>
        </p:nvSpPr>
        <p:spPr>
          <a:xfrm>
            <a:off x="804000" y="1282401"/>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03 – ICS Protocols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D8B0AD20-5126-8B31-ACA6-61CFDA9CD841}"/>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35D27F6A-CABC-EED4-8E5F-4B4F60B89BF5}"/>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34B46000-B96F-5FFB-6681-94479EFF37FE}"/>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95221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16134F66-0C49-97BB-337C-A8B808D782FB}"/>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B1D73DCE-54DF-C529-A266-6BF43AC17D43}"/>
              </a:ext>
            </a:extLst>
          </p:cNvPr>
          <p:cNvSpPr txBox="1"/>
          <p:nvPr/>
        </p:nvSpPr>
        <p:spPr>
          <a:xfrm>
            <a:off x="804000" y="2751712"/>
            <a:ext cx="9909720" cy="3724096"/>
          </a:xfrm>
          <a:prstGeom prst="rect">
            <a:avLst/>
          </a:prstGeom>
          <a:noFill/>
          <a:ln>
            <a:noFill/>
          </a:ln>
        </p:spPr>
        <p:txBody>
          <a:bodyPr spcFirstLastPara="1" wrap="square" lIns="0" tIns="0" rIns="0" bIns="0" anchor="t" anchorCtr="0">
            <a:spAutoFit/>
          </a:bodyPr>
          <a:lstStyle/>
          <a:p>
            <a:r>
              <a:rPr lang="en-US" sz="1600" b="1" dirty="0"/>
              <a:t>Schneider Electric / </a:t>
            </a:r>
            <a:r>
              <a:rPr lang="en-US" sz="1600" b="1" dirty="0" err="1"/>
              <a:t>Modicon</a:t>
            </a:r>
            <a:r>
              <a:rPr lang="en-US" sz="1600" b="1" dirty="0"/>
              <a:t>:</a:t>
            </a:r>
            <a:endParaRPr lang="en-US" sz="1600" dirty="0"/>
          </a:p>
          <a:p>
            <a:pPr marL="285750" indent="-285750">
              <a:buFont typeface="Arial" panose="020B0604020202020204" pitchFamily="34" charset="0"/>
              <a:buChar char="•"/>
            </a:pPr>
            <a:r>
              <a:rPr lang="en-US" sz="1600" dirty="0"/>
              <a:t>Modbus RTU, Modbus ASCII, Modbus TCP, Modbus Plus</a:t>
            </a:r>
          </a:p>
          <a:p>
            <a:r>
              <a:rPr lang="en-US" sz="1600" b="1" dirty="0"/>
              <a:t>Siemens:</a:t>
            </a:r>
            <a:endParaRPr lang="en-US" sz="1600" dirty="0"/>
          </a:p>
          <a:p>
            <a:pPr marL="285750" indent="-285750">
              <a:buFont typeface="Arial" panose="020B0604020202020204" pitchFamily="34" charset="0"/>
              <a:buChar char="•"/>
            </a:pPr>
            <a:r>
              <a:rPr lang="en-US" sz="1600" dirty="0"/>
              <a:t>Profibus, </a:t>
            </a:r>
            <a:r>
              <a:rPr lang="en-US" sz="1600" dirty="0" err="1"/>
              <a:t>Profinet</a:t>
            </a:r>
            <a:endParaRPr lang="en-US" sz="1600" dirty="0"/>
          </a:p>
          <a:p>
            <a:r>
              <a:rPr lang="en-US" sz="1600" b="1" dirty="0"/>
              <a:t>Rockwell Automation / Allen-Bradley:</a:t>
            </a:r>
            <a:endParaRPr lang="en-US" sz="1600" dirty="0"/>
          </a:p>
          <a:p>
            <a:pPr marL="285750" indent="-285750">
              <a:buFont typeface="Arial" panose="020B0604020202020204" pitchFamily="34" charset="0"/>
              <a:buChar char="•"/>
            </a:pPr>
            <a:r>
              <a:rPr lang="en-US" sz="1600" dirty="0" err="1"/>
              <a:t>EtherNet</a:t>
            </a:r>
            <a:r>
              <a:rPr lang="en-US" sz="1600" dirty="0"/>
              <a:t>/IP, ControlNet, </a:t>
            </a:r>
            <a:r>
              <a:rPr lang="en-US" sz="1600" dirty="0" err="1"/>
              <a:t>DeviceNet</a:t>
            </a:r>
            <a:endParaRPr lang="en-US" sz="1600" dirty="0"/>
          </a:p>
          <a:p>
            <a:r>
              <a:rPr lang="en-US" sz="1600" b="1" dirty="0"/>
              <a:t>Emerson / </a:t>
            </a:r>
            <a:r>
              <a:rPr lang="en-US" sz="1600" b="1" dirty="0" err="1"/>
              <a:t>FieldComm</a:t>
            </a:r>
            <a:r>
              <a:rPr lang="en-US" sz="1600" b="1" dirty="0"/>
              <a:t> Group:</a:t>
            </a:r>
            <a:endParaRPr lang="en-US" sz="1600" dirty="0"/>
          </a:p>
          <a:p>
            <a:pPr marL="285750" indent="-285750">
              <a:buFont typeface="Arial" panose="020B0604020202020204" pitchFamily="34" charset="0"/>
              <a:buChar char="•"/>
            </a:pPr>
            <a:r>
              <a:rPr lang="en-US" sz="1600" dirty="0"/>
              <a:t>HART, FOUNDATION Fieldbus</a:t>
            </a:r>
          </a:p>
          <a:p>
            <a:r>
              <a:rPr lang="en-US" sz="1600" b="1" dirty="0"/>
              <a:t>Omron:</a:t>
            </a:r>
            <a:endParaRPr lang="en-US" sz="1600" dirty="0"/>
          </a:p>
          <a:p>
            <a:pPr marL="285750" indent="-285750">
              <a:buFont typeface="Arial" panose="020B0604020202020204" pitchFamily="34" charset="0"/>
              <a:buChar char="•"/>
            </a:pPr>
            <a:r>
              <a:rPr lang="en-US" sz="1600" dirty="0"/>
              <a:t>FINS</a:t>
            </a:r>
          </a:p>
          <a:p>
            <a:r>
              <a:rPr lang="en-US" sz="1600" b="1" dirty="0"/>
              <a:t>Panasonic:</a:t>
            </a:r>
            <a:endParaRPr lang="en-US" sz="1600" dirty="0"/>
          </a:p>
          <a:p>
            <a:pPr marL="285750" indent="-285750">
              <a:buFont typeface="Arial" panose="020B0604020202020204" pitchFamily="34" charset="0"/>
              <a:buChar char="•"/>
            </a:pPr>
            <a:r>
              <a:rPr lang="en-US" sz="1600" dirty="0"/>
              <a:t>MEWTOCOL</a:t>
            </a:r>
          </a:p>
          <a:p>
            <a:r>
              <a:rPr lang="en-US" sz="1600" b="1" dirty="0"/>
              <a:t>General (Open Standards):</a:t>
            </a:r>
            <a:endParaRPr lang="en-US" sz="1600" dirty="0"/>
          </a:p>
          <a:p>
            <a:pPr marL="285750" indent="-285750">
              <a:buFont typeface="Arial" panose="020B0604020202020204" pitchFamily="34" charset="0"/>
              <a:buChar char="•"/>
            </a:pPr>
            <a:r>
              <a:rPr lang="en-US" sz="1600" dirty="0"/>
              <a:t>OPC (DA, HDA, UA), DNP3, BACnet, MMS, IEC 60870, IEC 61850, and Modbus.</a:t>
            </a:r>
          </a:p>
          <a:p>
            <a:pPr lvl="1"/>
            <a:endParaRPr lang="en-US" sz="1800" dirty="0"/>
          </a:p>
        </p:txBody>
      </p:sp>
      <p:sp>
        <p:nvSpPr>
          <p:cNvPr id="182" name="Google Shape;182;p3">
            <a:extLst>
              <a:ext uri="{FF2B5EF4-FFF2-40B4-BE49-F238E27FC236}">
                <a16:creationId xmlns:a16="http://schemas.microsoft.com/office/drawing/2014/main" id="{12A24448-3929-2F71-2CE7-F51E6D0CF99B}"/>
              </a:ext>
            </a:extLst>
          </p:cNvPr>
          <p:cNvSpPr txBox="1"/>
          <p:nvPr/>
        </p:nvSpPr>
        <p:spPr>
          <a:xfrm>
            <a:off x="804000" y="2209416"/>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ICS Protocols by Vendor / Origin</a:t>
            </a:r>
            <a:endParaRPr dirty="0"/>
          </a:p>
        </p:txBody>
      </p:sp>
      <p:sp>
        <p:nvSpPr>
          <p:cNvPr id="183" name="Google Shape;183;p3">
            <a:extLst>
              <a:ext uri="{FF2B5EF4-FFF2-40B4-BE49-F238E27FC236}">
                <a16:creationId xmlns:a16="http://schemas.microsoft.com/office/drawing/2014/main" id="{DEBDA927-5442-FFBC-9C7A-D0667D83DAB7}"/>
              </a:ext>
            </a:extLst>
          </p:cNvPr>
          <p:cNvSpPr txBox="1">
            <a:spLocks noGrp="1"/>
          </p:cNvSpPr>
          <p:nvPr>
            <p:ph type="ctrTitle"/>
          </p:nvPr>
        </p:nvSpPr>
        <p:spPr>
          <a:xfrm>
            <a:off x="804000" y="1282401"/>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03 – ICS Protocols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46E96870-AB0B-515F-E78B-7220955434DC}"/>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2E6CDF1D-00B9-863D-057F-F03B8BD5BD7C}"/>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5A852F16-31A1-6E66-8D99-1D463D85BBE1}"/>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136677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9243A1E3-2467-30CF-A02A-66BD1F30B585}"/>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16DAAA10-A9AA-2997-533D-A097B4B733FE}"/>
              </a:ext>
            </a:extLst>
          </p:cNvPr>
          <p:cNvSpPr txBox="1"/>
          <p:nvPr/>
        </p:nvSpPr>
        <p:spPr>
          <a:xfrm>
            <a:off x="804000" y="2751712"/>
            <a:ext cx="9909720" cy="3600986"/>
          </a:xfrm>
          <a:prstGeom prst="rect">
            <a:avLst/>
          </a:prstGeom>
          <a:noFill/>
          <a:ln>
            <a:noFill/>
          </a:ln>
        </p:spPr>
        <p:txBody>
          <a:bodyPr spcFirstLastPara="1" wrap="square" lIns="0" tIns="0" rIns="0" bIns="0" anchor="t" anchorCtr="0">
            <a:spAutoFit/>
          </a:bodyPr>
          <a:lstStyle/>
          <a:p>
            <a:r>
              <a:rPr lang="en-US" sz="1800" b="1" dirty="0"/>
              <a:t>Electric Power / Utilities:</a:t>
            </a:r>
            <a:endParaRPr lang="en-US" sz="1800" dirty="0"/>
          </a:p>
          <a:p>
            <a:pPr marL="285750" indent="-285750">
              <a:buFont typeface="Arial" panose="020B0604020202020204" pitchFamily="34" charset="0"/>
              <a:buChar char="•"/>
            </a:pPr>
            <a:r>
              <a:rPr lang="en-US" sz="1800" dirty="0"/>
              <a:t>IEC 60870-5-101/104, IEC 61850, DNP3, MMS</a:t>
            </a:r>
          </a:p>
          <a:p>
            <a:r>
              <a:rPr lang="en-US" sz="1800" b="1" dirty="0"/>
              <a:t>Water &amp; Wastewater:</a:t>
            </a:r>
            <a:endParaRPr lang="en-US" sz="1800" dirty="0"/>
          </a:p>
          <a:p>
            <a:pPr marL="285750" indent="-285750">
              <a:buFont typeface="Arial" panose="020B0604020202020204" pitchFamily="34" charset="0"/>
              <a:buChar char="•"/>
            </a:pPr>
            <a:r>
              <a:rPr lang="en-US" sz="1800" dirty="0"/>
              <a:t>DNP3, Modbus RTU/TCP, OPC UA</a:t>
            </a:r>
          </a:p>
          <a:p>
            <a:r>
              <a:rPr lang="en-US" sz="1800" b="1" dirty="0"/>
              <a:t>Oil &amp; Gas:</a:t>
            </a:r>
            <a:endParaRPr lang="en-US" sz="1800" dirty="0"/>
          </a:p>
          <a:p>
            <a:pPr marL="285750" indent="-285750">
              <a:buFont typeface="Arial" panose="020B0604020202020204" pitchFamily="34" charset="0"/>
              <a:buChar char="•"/>
            </a:pPr>
            <a:r>
              <a:rPr lang="en-US" sz="1800" dirty="0"/>
              <a:t>Modbus (RTU/TCP), OPC DA/UA, HART, FOUNDATION Fieldbus</a:t>
            </a:r>
          </a:p>
          <a:p>
            <a:r>
              <a:rPr lang="en-US" sz="1800" b="1" dirty="0"/>
              <a:t>Manufacturing / Discrete Automation:</a:t>
            </a:r>
            <a:endParaRPr lang="en-US" sz="1800" dirty="0"/>
          </a:p>
          <a:p>
            <a:pPr marL="285750" indent="-285750">
              <a:buFont typeface="Arial" panose="020B0604020202020204" pitchFamily="34" charset="0"/>
              <a:buChar char="•"/>
            </a:pPr>
            <a:r>
              <a:rPr lang="en-US" sz="1800" dirty="0" err="1"/>
              <a:t>EtherNet</a:t>
            </a:r>
            <a:r>
              <a:rPr lang="en-US" sz="1800" dirty="0"/>
              <a:t>/IP, </a:t>
            </a:r>
            <a:r>
              <a:rPr lang="en-US" sz="1800" dirty="0" err="1"/>
              <a:t>Profinet</a:t>
            </a:r>
            <a:r>
              <a:rPr lang="en-US" sz="1800" dirty="0"/>
              <a:t>, </a:t>
            </a:r>
            <a:r>
              <a:rPr lang="en-US" sz="1800" dirty="0" err="1"/>
              <a:t>DeviceNet</a:t>
            </a:r>
            <a:r>
              <a:rPr lang="en-US" sz="1800" dirty="0"/>
              <a:t>, ControlNet</a:t>
            </a:r>
          </a:p>
          <a:p>
            <a:r>
              <a:rPr lang="en-US" sz="1800" b="1" dirty="0"/>
              <a:t>Building Automation:</a:t>
            </a:r>
            <a:endParaRPr lang="en-US" sz="1800" dirty="0"/>
          </a:p>
          <a:p>
            <a:pPr marL="285750" indent="-285750">
              <a:buFont typeface="Arial" panose="020B0604020202020204" pitchFamily="34" charset="0"/>
              <a:buChar char="•"/>
            </a:pPr>
            <a:r>
              <a:rPr lang="en-US" sz="1800" dirty="0"/>
              <a:t>BACnet, Modbus TCP, OPC UA</a:t>
            </a:r>
          </a:p>
          <a:p>
            <a:r>
              <a:rPr lang="en-US" sz="1800" b="1" dirty="0"/>
              <a:t>Pharmaceutical / Chemical:</a:t>
            </a:r>
            <a:endParaRPr lang="en-US" sz="1800" dirty="0"/>
          </a:p>
          <a:p>
            <a:pPr marL="285750" indent="-285750">
              <a:buFont typeface="Arial" panose="020B0604020202020204" pitchFamily="34" charset="0"/>
              <a:buChar char="•"/>
            </a:pPr>
            <a:r>
              <a:rPr lang="en-US" sz="1800" dirty="0"/>
              <a:t>Profibus PA, FOUNDATION Fieldbus H1, OPC UA</a:t>
            </a:r>
          </a:p>
          <a:p>
            <a:pPr lvl="1"/>
            <a:endParaRPr lang="en-US" sz="1800" dirty="0"/>
          </a:p>
        </p:txBody>
      </p:sp>
      <p:sp>
        <p:nvSpPr>
          <p:cNvPr id="182" name="Google Shape;182;p3">
            <a:extLst>
              <a:ext uri="{FF2B5EF4-FFF2-40B4-BE49-F238E27FC236}">
                <a16:creationId xmlns:a16="http://schemas.microsoft.com/office/drawing/2014/main" id="{92F42D9E-E6B6-3F66-2130-69677CB4C1C8}"/>
              </a:ext>
            </a:extLst>
          </p:cNvPr>
          <p:cNvSpPr txBox="1"/>
          <p:nvPr/>
        </p:nvSpPr>
        <p:spPr>
          <a:xfrm>
            <a:off x="804000" y="2209416"/>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ICS Protocols by Use case and Industry</a:t>
            </a:r>
            <a:endParaRPr dirty="0"/>
          </a:p>
        </p:txBody>
      </p:sp>
      <p:sp>
        <p:nvSpPr>
          <p:cNvPr id="183" name="Google Shape;183;p3">
            <a:extLst>
              <a:ext uri="{FF2B5EF4-FFF2-40B4-BE49-F238E27FC236}">
                <a16:creationId xmlns:a16="http://schemas.microsoft.com/office/drawing/2014/main" id="{7911068B-F4D6-AC5F-A1D6-DBE06380E5DF}"/>
              </a:ext>
            </a:extLst>
          </p:cNvPr>
          <p:cNvSpPr txBox="1">
            <a:spLocks noGrp="1"/>
          </p:cNvSpPr>
          <p:nvPr>
            <p:ph type="ctrTitle"/>
          </p:nvPr>
        </p:nvSpPr>
        <p:spPr>
          <a:xfrm>
            <a:off x="804000" y="1282401"/>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03 – ICS Protocols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A4B9E46B-823D-60F9-038D-0C547368CAEA}"/>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5CC7902D-0F7C-31B6-E55B-57BEC289D69A}"/>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CC3C9DEF-022B-5C6B-3E7C-C096CB1D3774}"/>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319026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86A2B1C4-F49B-C43A-518F-1B0BF94CF6A5}"/>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42B14606-110D-420A-2402-CA6D5BAABB8D}"/>
              </a:ext>
            </a:extLst>
          </p:cNvPr>
          <p:cNvSpPr txBox="1"/>
          <p:nvPr/>
        </p:nvSpPr>
        <p:spPr>
          <a:xfrm>
            <a:off x="804000" y="2236186"/>
            <a:ext cx="9909720" cy="3970318"/>
          </a:xfrm>
          <a:prstGeom prst="rect">
            <a:avLst/>
          </a:prstGeom>
          <a:noFill/>
          <a:ln>
            <a:noFill/>
          </a:ln>
        </p:spPr>
        <p:txBody>
          <a:bodyPr spcFirstLastPara="1" wrap="square" lIns="0" tIns="0" rIns="0" bIns="0" anchor="t" anchorCtr="0">
            <a:spAutoFit/>
          </a:bodyPr>
          <a:lstStyle/>
          <a:p>
            <a:r>
              <a:rPr lang="en-US" sz="1600" b="1" dirty="0"/>
              <a:t>CAN Bus (Controller Area Network)</a:t>
            </a:r>
            <a:endParaRPr lang="en-US" sz="1600" dirty="0"/>
          </a:p>
          <a:p>
            <a:pPr marL="285750" indent="-285750">
              <a:buFont typeface="Arial" panose="020B0604020202020204" pitchFamily="34" charset="0"/>
              <a:buChar char="•"/>
            </a:pPr>
            <a:r>
              <a:rPr lang="en-US" sz="1600" dirty="0"/>
              <a:t>Popular in automotive and industrial machinery.</a:t>
            </a:r>
          </a:p>
          <a:p>
            <a:pPr marL="285750" indent="-285750">
              <a:buFont typeface="Arial" panose="020B0604020202020204" pitchFamily="34" charset="0"/>
              <a:buChar char="•"/>
            </a:pPr>
            <a:r>
              <a:rPr lang="en-US" sz="1600" dirty="0"/>
              <a:t>Reliable, real-time control network for embedded devices.</a:t>
            </a:r>
          </a:p>
          <a:p>
            <a:r>
              <a:rPr lang="en-US" sz="1600" b="1" dirty="0" err="1"/>
              <a:t>DeviceNet</a:t>
            </a:r>
            <a:endParaRPr lang="en-US" sz="1600" dirty="0"/>
          </a:p>
          <a:p>
            <a:pPr marL="285750" indent="-285750">
              <a:buFont typeface="Arial" panose="020B0604020202020204" pitchFamily="34" charset="0"/>
              <a:buChar char="•"/>
            </a:pPr>
            <a:r>
              <a:rPr lang="en-US" sz="1600" dirty="0"/>
              <a:t>Built on CAN bus.</a:t>
            </a:r>
          </a:p>
          <a:p>
            <a:pPr marL="285750" indent="-285750">
              <a:buFont typeface="Arial" panose="020B0604020202020204" pitchFamily="34" charset="0"/>
              <a:buChar char="•"/>
            </a:pPr>
            <a:r>
              <a:rPr lang="en-US" sz="1600" dirty="0"/>
              <a:t>Common in Rockwell Automation systems.</a:t>
            </a:r>
          </a:p>
          <a:p>
            <a:r>
              <a:rPr lang="en-US" sz="1600" b="1" dirty="0"/>
              <a:t>ControlNet</a:t>
            </a:r>
            <a:endParaRPr lang="en-US" sz="1600" dirty="0"/>
          </a:p>
          <a:p>
            <a:pPr marL="285750" indent="-285750">
              <a:buFont typeface="Arial" panose="020B0604020202020204" pitchFamily="34" charset="0"/>
              <a:buChar char="•"/>
            </a:pPr>
            <a:r>
              <a:rPr lang="en-US" sz="1600" dirty="0"/>
              <a:t>Scheduled and unscheduled messaging.</a:t>
            </a:r>
          </a:p>
          <a:p>
            <a:pPr marL="285750" indent="-285750">
              <a:buFont typeface="Arial" panose="020B0604020202020204" pitchFamily="34" charset="0"/>
              <a:buChar char="•"/>
            </a:pPr>
            <a:r>
              <a:rPr lang="en-US" sz="1600" dirty="0"/>
              <a:t>Used for high-speed, deterministic control applications.</a:t>
            </a:r>
          </a:p>
          <a:p>
            <a:r>
              <a:rPr lang="en-US" sz="1600" b="1" dirty="0"/>
              <a:t>FINS (Factory Interface Network Service)</a:t>
            </a:r>
            <a:endParaRPr lang="en-US" sz="1600" dirty="0"/>
          </a:p>
          <a:p>
            <a:pPr marL="285750" indent="-285750">
              <a:buFont typeface="Arial" panose="020B0604020202020204" pitchFamily="34" charset="0"/>
              <a:buChar char="•"/>
            </a:pPr>
            <a:r>
              <a:rPr lang="en-US" sz="1600" dirty="0"/>
              <a:t>Proprietary protocol by Omron for communication between their PLCs and HMIs.</a:t>
            </a:r>
          </a:p>
          <a:p>
            <a:r>
              <a:rPr lang="en-US" sz="1600" b="1" dirty="0"/>
              <a:t>MEWTOCOL</a:t>
            </a:r>
            <a:endParaRPr lang="en-US" sz="1600" dirty="0"/>
          </a:p>
          <a:p>
            <a:pPr marL="285750" indent="-285750">
              <a:buFont typeface="Arial" panose="020B0604020202020204" pitchFamily="34" charset="0"/>
              <a:buChar char="•"/>
            </a:pPr>
            <a:r>
              <a:rPr lang="en-US" sz="1600" dirty="0"/>
              <a:t>Proprietary protocol by Panasonic for PLC communication.</a:t>
            </a:r>
          </a:p>
          <a:p>
            <a:r>
              <a:rPr lang="en-US" sz="1600" b="1" dirty="0"/>
              <a:t>TTCN (Tree and Tabular Combined Notation)</a:t>
            </a:r>
            <a:endParaRPr lang="en-US" sz="1600" dirty="0"/>
          </a:p>
          <a:p>
            <a:pPr marL="285750" indent="-285750">
              <a:buFont typeface="Arial" panose="020B0604020202020204" pitchFamily="34" charset="0"/>
              <a:buChar char="•"/>
            </a:pPr>
            <a:r>
              <a:rPr lang="en-US" sz="1600" dirty="0"/>
              <a:t>Used in protocol testing and validation in telecommunications and some ICS designs.</a:t>
            </a:r>
          </a:p>
          <a:p>
            <a:pPr lvl="1"/>
            <a:endParaRPr lang="en-US" sz="1800" dirty="0"/>
          </a:p>
        </p:txBody>
      </p:sp>
      <p:sp>
        <p:nvSpPr>
          <p:cNvPr id="182" name="Google Shape;182;p3">
            <a:extLst>
              <a:ext uri="{FF2B5EF4-FFF2-40B4-BE49-F238E27FC236}">
                <a16:creationId xmlns:a16="http://schemas.microsoft.com/office/drawing/2014/main" id="{CB92FDCC-E498-6191-798A-8A166B96F2FB}"/>
              </a:ext>
            </a:extLst>
          </p:cNvPr>
          <p:cNvSpPr txBox="1"/>
          <p:nvPr/>
        </p:nvSpPr>
        <p:spPr>
          <a:xfrm>
            <a:off x="804000" y="1608929"/>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Other ICS Protocols</a:t>
            </a:r>
            <a:endParaRPr dirty="0"/>
          </a:p>
        </p:txBody>
      </p:sp>
      <p:sp>
        <p:nvSpPr>
          <p:cNvPr id="183" name="Google Shape;183;p3">
            <a:extLst>
              <a:ext uri="{FF2B5EF4-FFF2-40B4-BE49-F238E27FC236}">
                <a16:creationId xmlns:a16="http://schemas.microsoft.com/office/drawing/2014/main" id="{483F049A-6D19-56C0-C0FC-2B852DB178D4}"/>
              </a:ext>
            </a:extLst>
          </p:cNvPr>
          <p:cNvSpPr txBox="1">
            <a:spLocks noGrp="1"/>
          </p:cNvSpPr>
          <p:nvPr>
            <p:ph type="ctrTitle"/>
          </p:nvPr>
        </p:nvSpPr>
        <p:spPr>
          <a:xfrm>
            <a:off x="804000" y="839488"/>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03 – ICS Protocols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8815E86F-0018-848F-2731-A20E20F43CF7}"/>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E7103B2F-4CFD-F456-103D-B9F5003AF9E8}"/>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19C681F0-AC6F-6069-89A4-3C32F667B5F5}"/>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121224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6A2AEE5E-9541-BD14-263A-27880844F812}"/>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1B4C4272-FAC5-0FA6-9223-AFCF796A1604}"/>
              </a:ext>
            </a:extLst>
          </p:cNvPr>
          <p:cNvSpPr txBox="1"/>
          <p:nvPr/>
        </p:nvSpPr>
        <p:spPr>
          <a:xfrm>
            <a:off x="804000" y="2236186"/>
            <a:ext cx="9909720" cy="4154984"/>
          </a:xfrm>
          <a:prstGeom prst="rect">
            <a:avLst/>
          </a:prstGeom>
          <a:noFill/>
          <a:ln>
            <a:noFill/>
          </a:ln>
        </p:spPr>
        <p:txBody>
          <a:bodyPr spcFirstLastPara="1" wrap="square" lIns="0" tIns="0" rIns="0" bIns="0" anchor="t" anchorCtr="0">
            <a:spAutoFit/>
          </a:bodyPr>
          <a:lstStyle/>
          <a:p>
            <a:r>
              <a:rPr lang="en-US" sz="1800" b="1" dirty="0"/>
              <a:t>Level 0–1 (Field Level):</a:t>
            </a:r>
            <a:endParaRPr lang="en-US" sz="1800" dirty="0"/>
          </a:p>
          <a:p>
            <a:pPr marL="285750" indent="-285750">
              <a:buFont typeface="Arial" panose="020B0604020202020204" pitchFamily="34" charset="0"/>
              <a:buChar char="•"/>
            </a:pPr>
            <a:r>
              <a:rPr lang="en-US" sz="1800" dirty="0"/>
              <a:t>HART, Profibus PA, FOUNDATION Fieldbus H1</a:t>
            </a:r>
          </a:p>
          <a:p>
            <a:pPr marL="285750" indent="-285750">
              <a:buFont typeface="Arial" panose="020B0604020202020204" pitchFamily="34" charset="0"/>
              <a:buChar char="•"/>
            </a:pPr>
            <a:r>
              <a:rPr lang="en-US" sz="1800" dirty="0"/>
              <a:t>CAN Bus, </a:t>
            </a:r>
            <a:r>
              <a:rPr lang="en-US" sz="1800" dirty="0" err="1"/>
              <a:t>DeviceNet</a:t>
            </a:r>
            <a:r>
              <a:rPr lang="en-US" sz="1800" dirty="0"/>
              <a:t>, Modbus RTU/ASCII</a:t>
            </a:r>
          </a:p>
          <a:p>
            <a:r>
              <a:rPr lang="en-US" sz="1800" b="1" dirty="0"/>
              <a:t>Level 2 (Control Level):</a:t>
            </a:r>
            <a:endParaRPr lang="en-US" sz="1800" dirty="0"/>
          </a:p>
          <a:p>
            <a:pPr marL="285750" indent="-285750">
              <a:buFont typeface="Arial" panose="020B0604020202020204" pitchFamily="34" charset="0"/>
              <a:buChar char="•"/>
            </a:pPr>
            <a:r>
              <a:rPr lang="en-US" sz="1800" dirty="0"/>
              <a:t>Modbus TCP, </a:t>
            </a:r>
            <a:r>
              <a:rPr lang="en-US" sz="1800" dirty="0" err="1"/>
              <a:t>EtherNet</a:t>
            </a:r>
            <a:r>
              <a:rPr lang="en-US" sz="1800" dirty="0"/>
              <a:t>/IP, </a:t>
            </a:r>
            <a:r>
              <a:rPr lang="en-US" sz="1800" dirty="0" err="1"/>
              <a:t>Profinet</a:t>
            </a:r>
            <a:r>
              <a:rPr lang="en-US" sz="1800" dirty="0"/>
              <a:t>, ControlNet</a:t>
            </a:r>
          </a:p>
          <a:p>
            <a:pPr marL="285750" indent="-285750">
              <a:buFont typeface="Arial" panose="020B0604020202020204" pitchFamily="34" charset="0"/>
              <a:buChar char="•"/>
            </a:pPr>
            <a:r>
              <a:rPr lang="en-US" sz="1800" dirty="0"/>
              <a:t>OPC DA, MEWTOCOL, FINS</a:t>
            </a:r>
          </a:p>
          <a:p>
            <a:r>
              <a:rPr lang="en-US" sz="1800" b="1" dirty="0"/>
              <a:t>Level 3 (Operations Level):</a:t>
            </a:r>
            <a:endParaRPr lang="en-US" sz="1800" dirty="0"/>
          </a:p>
          <a:p>
            <a:pPr marL="285750" indent="-285750">
              <a:buFont typeface="Arial" panose="020B0604020202020204" pitchFamily="34" charset="0"/>
              <a:buChar char="•"/>
            </a:pPr>
            <a:r>
              <a:rPr lang="en-US" sz="1800" dirty="0"/>
              <a:t>OPC UA, IEC 60870-5-104, BACnet, IEC 61850</a:t>
            </a:r>
          </a:p>
          <a:p>
            <a:pPr marL="285750" indent="-285750">
              <a:buFont typeface="Arial" panose="020B0604020202020204" pitchFamily="34" charset="0"/>
              <a:buChar char="•"/>
            </a:pPr>
            <a:r>
              <a:rPr lang="en-US" sz="1800" dirty="0"/>
              <a:t>MMS, DNP3 over TCP/IP</a:t>
            </a:r>
          </a:p>
          <a:p>
            <a:r>
              <a:rPr lang="en-US" sz="1800" b="1" dirty="0"/>
              <a:t>Level 3.5 (DMZ/Gateway):</a:t>
            </a:r>
            <a:endParaRPr lang="en-US" sz="1800" dirty="0"/>
          </a:p>
          <a:p>
            <a:pPr marL="285750" indent="-285750">
              <a:buFont typeface="Arial" panose="020B0604020202020204" pitchFamily="34" charset="0"/>
              <a:buChar char="•"/>
            </a:pPr>
            <a:r>
              <a:rPr lang="en-US" sz="1800" dirty="0"/>
              <a:t>Firewalls, OPC UA Gateways, Protocol Converters</a:t>
            </a:r>
          </a:p>
          <a:p>
            <a:r>
              <a:rPr lang="en-US" sz="1800" b="1" dirty="0"/>
              <a:t>Level 4 (Enterprise Level):</a:t>
            </a:r>
            <a:endParaRPr lang="en-US" sz="1800" dirty="0"/>
          </a:p>
          <a:p>
            <a:pPr marL="285750" indent="-285750">
              <a:buFont typeface="Arial" panose="020B0604020202020204" pitchFamily="34" charset="0"/>
              <a:buChar char="•"/>
            </a:pPr>
            <a:r>
              <a:rPr lang="en-US" sz="1800" dirty="0"/>
              <a:t>Integration with MES/ERP using OPC UA or RESTful APIs</a:t>
            </a:r>
          </a:p>
          <a:p>
            <a:pPr marL="285750" indent="-285750">
              <a:buFont typeface="Arial" panose="020B0604020202020204" pitchFamily="34" charset="0"/>
              <a:buChar char="•"/>
            </a:pPr>
            <a:r>
              <a:rPr lang="en-US" sz="1800" dirty="0"/>
              <a:t>Not typically using real-time ICS protocols</a:t>
            </a:r>
          </a:p>
          <a:p>
            <a:pPr lvl="1"/>
            <a:endParaRPr lang="en-US" sz="1800" dirty="0"/>
          </a:p>
        </p:txBody>
      </p:sp>
      <p:sp>
        <p:nvSpPr>
          <p:cNvPr id="182" name="Google Shape;182;p3">
            <a:extLst>
              <a:ext uri="{FF2B5EF4-FFF2-40B4-BE49-F238E27FC236}">
                <a16:creationId xmlns:a16="http://schemas.microsoft.com/office/drawing/2014/main" id="{96303EB0-9EDF-7ACB-90B0-AF5B6ABCD96A}"/>
              </a:ext>
            </a:extLst>
          </p:cNvPr>
          <p:cNvSpPr txBox="1"/>
          <p:nvPr/>
        </p:nvSpPr>
        <p:spPr>
          <a:xfrm>
            <a:off x="804000" y="1608929"/>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ICS Protocols by Purdue Model Layer</a:t>
            </a:r>
            <a:endParaRPr dirty="0"/>
          </a:p>
        </p:txBody>
      </p:sp>
      <p:sp>
        <p:nvSpPr>
          <p:cNvPr id="183" name="Google Shape;183;p3">
            <a:extLst>
              <a:ext uri="{FF2B5EF4-FFF2-40B4-BE49-F238E27FC236}">
                <a16:creationId xmlns:a16="http://schemas.microsoft.com/office/drawing/2014/main" id="{D827ED66-9A5C-825A-3919-8AA0C9C783A3}"/>
              </a:ext>
            </a:extLst>
          </p:cNvPr>
          <p:cNvSpPr txBox="1">
            <a:spLocks noGrp="1"/>
          </p:cNvSpPr>
          <p:nvPr>
            <p:ph type="ctrTitle"/>
          </p:nvPr>
        </p:nvSpPr>
        <p:spPr>
          <a:xfrm>
            <a:off x="804000" y="839488"/>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03 – ICS Protocols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D8BF6DFF-B59C-1166-4533-345C792E70C2}"/>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905DD557-FBA3-B5F1-7624-7AE2C0D338A6}"/>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2062576D-E0CE-1614-766C-E4DBB3219A7B}"/>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1488510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8F5036D2-D3A3-1129-038B-37E6F20A31DD}"/>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D94B7230-31F7-9238-F865-A5F278A12875}"/>
              </a:ext>
            </a:extLst>
          </p:cNvPr>
          <p:cNvSpPr txBox="1"/>
          <p:nvPr/>
        </p:nvSpPr>
        <p:spPr>
          <a:xfrm>
            <a:off x="804000" y="2236186"/>
            <a:ext cx="9909720" cy="3354765"/>
          </a:xfrm>
          <a:prstGeom prst="rect">
            <a:avLst/>
          </a:prstGeom>
          <a:noFill/>
          <a:ln>
            <a:noFill/>
          </a:ln>
        </p:spPr>
        <p:txBody>
          <a:bodyPr spcFirstLastPara="1" wrap="square" lIns="0" tIns="0" rIns="0" bIns="0" anchor="t" anchorCtr="0">
            <a:spAutoFit/>
          </a:bodyPr>
          <a:lstStyle/>
          <a:p>
            <a:r>
              <a:rPr lang="en-US" sz="2000" b="1" dirty="0"/>
              <a:t>Building Automation Systems (BAS)</a:t>
            </a:r>
            <a:r>
              <a:rPr lang="en-US" sz="2000" dirty="0"/>
              <a:t> control HVAC, lighting, fire, and security systems.</a:t>
            </a:r>
          </a:p>
          <a:p>
            <a:pPr marL="285750" indent="-285750">
              <a:buFont typeface="Arial" panose="020B0604020202020204" pitchFamily="34" charset="0"/>
              <a:buChar char="•"/>
            </a:pPr>
            <a:r>
              <a:rPr lang="en-US" sz="2000" dirty="0"/>
              <a:t>Enhance energy efficiency, occupant comfort, and operational control.</a:t>
            </a:r>
          </a:p>
          <a:p>
            <a:endParaRPr lang="en-US" sz="2000" b="1" dirty="0"/>
          </a:p>
          <a:p>
            <a:r>
              <a:rPr lang="en-US" sz="2000" b="1" dirty="0"/>
              <a:t>BACnet</a:t>
            </a:r>
            <a:r>
              <a:rPr lang="en-US" sz="2000" dirty="0"/>
              <a:t> (Building Automation and Control Network):</a:t>
            </a:r>
          </a:p>
          <a:p>
            <a:pPr marL="285750" indent="-285750">
              <a:buFont typeface="Arial" panose="020B0604020202020204" pitchFamily="34" charset="0"/>
              <a:buChar char="•"/>
            </a:pPr>
            <a:r>
              <a:rPr lang="en-US" sz="2000" dirty="0"/>
              <a:t>Open communication protocol for BAS (ASHRAE standard 135)</a:t>
            </a:r>
          </a:p>
          <a:p>
            <a:pPr marL="285750" indent="-285750">
              <a:buFont typeface="Arial" panose="020B0604020202020204" pitchFamily="34" charset="0"/>
              <a:buChar char="•"/>
            </a:pPr>
            <a:r>
              <a:rPr lang="en-US" sz="2000" dirty="0"/>
              <a:t>Supports multiple transport layers (Ethernet, IP, RS-485)</a:t>
            </a:r>
          </a:p>
          <a:p>
            <a:pPr marL="285750" indent="-285750">
              <a:buFont typeface="Arial" panose="020B0604020202020204" pitchFamily="34" charset="0"/>
              <a:buChar char="•"/>
            </a:pPr>
            <a:r>
              <a:rPr lang="en-US" sz="2000" dirty="0"/>
              <a:t>Object-oriented and vendor-neutral</a:t>
            </a:r>
          </a:p>
          <a:p>
            <a:pPr marL="285750" indent="-285750">
              <a:buFont typeface="Arial" panose="020B0604020202020204" pitchFamily="34" charset="0"/>
              <a:buChar char="•"/>
            </a:pPr>
            <a:r>
              <a:rPr lang="en-US" sz="2000" dirty="0"/>
              <a:t>Enables interoperability among devices from different manufacturers</a:t>
            </a:r>
          </a:p>
          <a:p>
            <a:pPr marL="285750" indent="-285750">
              <a:buFont typeface="Arial" panose="020B0604020202020204" pitchFamily="34" charset="0"/>
              <a:buChar char="•"/>
            </a:pPr>
            <a:r>
              <a:rPr lang="en-US" sz="2000" dirty="0"/>
              <a:t>BACnet/IP widely used in smart buildings and commercial campuses</a:t>
            </a:r>
          </a:p>
          <a:p>
            <a:pPr lvl="1"/>
            <a:endParaRPr lang="en-US" sz="1800" dirty="0"/>
          </a:p>
        </p:txBody>
      </p:sp>
      <p:sp>
        <p:nvSpPr>
          <p:cNvPr id="182" name="Google Shape;182;p3">
            <a:extLst>
              <a:ext uri="{FF2B5EF4-FFF2-40B4-BE49-F238E27FC236}">
                <a16:creationId xmlns:a16="http://schemas.microsoft.com/office/drawing/2014/main" id="{4F6F7480-BFAA-8B6B-B42B-1E4A7DAF2137}"/>
              </a:ext>
            </a:extLst>
          </p:cNvPr>
          <p:cNvSpPr txBox="1"/>
          <p:nvPr/>
        </p:nvSpPr>
        <p:spPr>
          <a:xfrm>
            <a:off x="804000" y="1608929"/>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Building Automation Systems (BAS) and BACnet</a:t>
            </a:r>
            <a:endParaRPr dirty="0"/>
          </a:p>
        </p:txBody>
      </p:sp>
      <p:sp>
        <p:nvSpPr>
          <p:cNvPr id="183" name="Google Shape;183;p3">
            <a:extLst>
              <a:ext uri="{FF2B5EF4-FFF2-40B4-BE49-F238E27FC236}">
                <a16:creationId xmlns:a16="http://schemas.microsoft.com/office/drawing/2014/main" id="{100D0FCF-543B-8A89-9BDE-429C356AAB1D}"/>
              </a:ext>
            </a:extLst>
          </p:cNvPr>
          <p:cNvSpPr txBox="1">
            <a:spLocks noGrp="1"/>
          </p:cNvSpPr>
          <p:nvPr>
            <p:ph type="ctrTitle"/>
          </p:nvPr>
        </p:nvSpPr>
        <p:spPr>
          <a:xfrm>
            <a:off x="804000" y="839488"/>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03 – ICS Protocols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80D388B9-0DBE-B3D7-99D9-46AA1A46E0EB}"/>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FA1CDD32-3D8A-54BC-8AE9-8B6142D6DAFE}"/>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FB6649BA-D807-BCE8-6C19-13B83EB2753E}"/>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105547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A496F6F6-D402-A086-7081-3F97234DFA7D}"/>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106C833D-43AA-5798-C968-FEE38B6ED31E}"/>
              </a:ext>
            </a:extLst>
          </p:cNvPr>
          <p:cNvSpPr txBox="1"/>
          <p:nvPr/>
        </p:nvSpPr>
        <p:spPr>
          <a:xfrm>
            <a:off x="804000" y="3429000"/>
            <a:ext cx="9909720" cy="2739211"/>
          </a:xfrm>
          <a:prstGeom prst="rect">
            <a:avLst/>
          </a:prstGeom>
          <a:noFill/>
          <a:ln>
            <a:noFill/>
          </a:ln>
        </p:spPr>
        <p:txBody>
          <a:bodyPr spcFirstLastPara="1" wrap="square" lIns="0" tIns="0" rIns="0" bIns="0" anchor="t" anchorCtr="0">
            <a:spAutoFit/>
          </a:bodyPr>
          <a:lstStyle/>
          <a:p>
            <a:pPr marL="285750" indent="-285750">
              <a:buFont typeface="Arial" panose="020B0604020202020204" pitchFamily="34" charset="0"/>
              <a:buChar char="•"/>
            </a:pPr>
            <a:r>
              <a:rPr lang="en-US" sz="2000" dirty="0"/>
              <a:t>Many ICS protocols lack encryption or authentication (e.g., Modbus RTU/TCP, DNP3)</a:t>
            </a:r>
          </a:p>
          <a:p>
            <a:pPr marL="285750" indent="-285750">
              <a:buFont typeface="Arial" panose="020B0604020202020204" pitchFamily="34" charset="0"/>
              <a:buChar char="•"/>
            </a:pPr>
            <a:r>
              <a:rPr lang="en-US" sz="2000" dirty="0"/>
              <a:t>Legacy serial protocols are vulnerable to physical tapping or man-in-the-middle attacks</a:t>
            </a:r>
          </a:p>
          <a:p>
            <a:pPr marL="285750" indent="-285750">
              <a:buFont typeface="Arial" panose="020B0604020202020204" pitchFamily="34" charset="0"/>
              <a:buChar char="•"/>
            </a:pPr>
            <a:r>
              <a:rPr lang="en-US" sz="2000" dirty="0"/>
              <a:t>OPC UA introduces better security (encryption, certificates) than OPC DA</a:t>
            </a:r>
          </a:p>
          <a:p>
            <a:pPr marL="285750" indent="-285750">
              <a:buFont typeface="Arial" panose="020B0604020202020204" pitchFamily="34" charset="0"/>
              <a:buChar char="•"/>
            </a:pPr>
            <a:r>
              <a:rPr lang="en-US" sz="2000" dirty="0"/>
              <a:t>Use of protocol converters may introduce attack surfaces (e.g., Modbus-to-TCP gateways)</a:t>
            </a:r>
          </a:p>
          <a:p>
            <a:pPr marL="285750" indent="-285750">
              <a:buFont typeface="Arial" panose="020B0604020202020204" pitchFamily="34" charset="0"/>
              <a:buChar char="•"/>
            </a:pPr>
            <a:r>
              <a:rPr lang="en-US" sz="2000" dirty="0"/>
              <a:t>Time-critical systems may resist updates that introduce latency (e.g., deep packet inspection)</a:t>
            </a:r>
          </a:p>
          <a:p>
            <a:pPr lvl="1"/>
            <a:endParaRPr lang="en-US" sz="1800" dirty="0"/>
          </a:p>
        </p:txBody>
      </p:sp>
      <p:sp>
        <p:nvSpPr>
          <p:cNvPr id="182" name="Google Shape;182;p3">
            <a:extLst>
              <a:ext uri="{FF2B5EF4-FFF2-40B4-BE49-F238E27FC236}">
                <a16:creationId xmlns:a16="http://schemas.microsoft.com/office/drawing/2014/main" id="{100BCD48-4245-BDED-CB9B-ED30422210BA}"/>
              </a:ext>
            </a:extLst>
          </p:cNvPr>
          <p:cNvSpPr txBox="1"/>
          <p:nvPr/>
        </p:nvSpPr>
        <p:spPr>
          <a:xfrm>
            <a:off x="804000" y="2628851"/>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ICS Security Considerations</a:t>
            </a:r>
            <a:endParaRPr dirty="0"/>
          </a:p>
        </p:txBody>
      </p:sp>
      <p:sp>
        <p:nvSpPr>
          <p:cNvPr id="183" name="Google Shape;183;p3">
            <a:extLst>
              <a:ext uri="{FF2B5EF4-FFF2-40B4-BE49-F238E27FC236}">
                <a16:creationId xmlns:a16="http://schemas.microsoft.com/office/drawing/2014/main" id="{F84D3166-E701-7249-7BC4-F56EFA34F06A}"/>
              </a:ext>
            </a:extLst>
          </p:cNvPr>
          <p:cNvSpPr txBox="1">
            <a:spLocks noGrp="1"/>
          </p:cNvSpPr>
          <p:nvPr>
            <p:ph type="ctrTitle"/>
          </p:nvPr>
        </p:nvSpPr>
        <p:spPr>
          <a:xfrm>
            <a:off x="804000" y="1636450"/>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03 – ICS Protocols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FBC7F1B3-6035-9462-480D-D74DC78BD7A9}"/>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EE70F19C-B534-544F-668B-3EC9FEC16ABC}"/>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7E044EE2-B16C-921D-297B-1AE8C6DDDD9D}"/>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56745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70" name="Google Shape;170;p2"/>
          <p:cNvGrpSpPr/>
          <p:nvPr/>
        </p:nvGrpSpPr>
        <p:grpSpPr>
          <a:xfrm>
            <a:off x="804000" y="2628000"/>
            <a:ext cx="10584000" cy="1517100"/>
            <a:chOff x="804000" y="2209891"/>
            <a:chExt cx="10584000" cy="1517100"/>
          </a:xfrm>
        </p:grpSpPr>
        <p:sp>
          <p:nvSpPr>
            <p:cNvPr id="171" name="Google Shape;171;p2"/>
            <p:cNvSpPr txBox="1"/>
            <p:nvPr/>
          </p:nvSpPr>
          <p:spPr>
            <a:xfrm>
              <a:off x="804000" y="2785891"/>
              <a:ext cx="10584000" cy="9411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000"/>
                </a:spcBef>
                <a:spcAft>
                  <a:spcPts val="0"/>
                </a:spcAft>
                <a:buNone/>
              </a:pPr>
              <a:r>
                <a:rPr lang="en-GB" sz="1600" dirty="0">
                  <a:solidFill>
                    <a:schemeClr val="dk1"/>
                  </a:solidFill>
                </a:rPr>
                <a:t>This program is funded by the National Security Agency National </a:t>
              </a:r>
              <a:r>
                <a:rPr lang="en-GB" sz="1600" dirty="0" err="1">
                  <a:solidFill>
                    <a:schemeClr val="dk1"/>
                  </a:solidFill>
                </a:rPr>
                <a:t>Centers</a:t>
              </a:r>
              <a:r>
                <a:rPr lang="en-GB" sz="1600" dirty="0">
                  <a:solidFill>
                    <a:schemeClr val="dk1"/>
                  </a:solidFill>
                </a:rPr>
                <a:t> of Academic Excellence in Cybersecurity (NCAE-C) Program.</a:t>
              </a:r>
              <a:endParaRPr sz="1200" dirty="0">
                <a:solidFill>
                  <a:srgbClr val="222222"/>
                </a:solidFill>
                <a:highlight>
                  <a:srgbClr val="FFFFFF"/>
                </a:highlight>
              </a:endParaRPr>
            </a:p>
            <a:p>
              <a:pPr marL="0" marR="0" lvl="0" indent="0" algn="l" rtl="0">
                <a:lnSpc>
                  <a:spcPct val="125000"/>
                </a:lnSpc>
                <a:spcBef>
                  <a:spcPts val="1000"/>
                </a:spcBef>
                <a:spcAft>
                  <a:spcPts val="0"/>
                </a:spcAft>
                <a:buClr>
                  <a:schemeClr val="dk1"/>
                </a:buClr>
                <a:buSzPts val="1600"/>
                <a:buFont typeface="Arial"/>
                <a:buNone/>
              </a:pPr>
              <a:r>
                <a:rPr lang="en-GB" sz="1600" b="0" i="0" u="none" strike="noStrike" cap="none" dirty="0">
                  <a:solidFill>
                    <a:schemeClr val="dk1"/>
                  </a:solidFill>
                  <a:latin typeface="Arial"/>
                  <a:ea typeface="Arial"/>
                  <a:cs typeface="Arial"/>
                  <a:sym typeface="Arial"/>
                </a:rPr>
                <a:t>For additional information, please visit www.CyberSkills2Work.org. </a:t>
              </a:r>
              <a:endParaRPr dirty="0"/>
            </a:p>
          </p:txBody>
        </p:sp>
        <p:sp>
          <p:nvSpPr>
            <p:cNvPr id="172" name="Google Shape;172;p2"/>
            <p:cNvSpPr txBox="1"/>
            <p:nvPr/>
          </p:nvSpPr>
          <p:spPr>
            <a:xfrm>
              <a:off x="804000" y="2209891"/>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i="0" u="none" strike="noStrike" cap="none">
                  <a:solidFill>
                    <a:srgbClr val="7F7F7F"/>
                  </a:solidFill>
                  <a:latin typeface="Arial"/>
                  <a:ea typeface="Arial"/>
                  <a:cs typeface="Arial"/>
                  <a:sym typeface="Arial"/>
                </a:rPr>
                <a:t>Acknowledgement</a:t>
              </a:r>
              <a:endParaRPr/>
            </a:p>
          </p:txBody>
        </p:sp>
      </p:grpSp>
      <p:sp>
        <p:nvSpPr>
          <p:cNvPr id="173" name="Google Shape;173;p2"/>
          <p:cNvSpPr txBox="1">
            <a:spLocks noGrp="1"/>
          </p:cNvSpPr>
          <p:nvPr>
            <p:ph type="ctrTitle"/>
          </p:nvPr>
        </p:nvSpPr>
        <p:spPr>
          <a:xfrm>
            <a:off x="804000" y="634460"/>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Industrial Control Systems Security</a:t>
            </a:r>
            <a:endParaRPr sz="2000" b="1" dirty="0">
              <a:solidFill>
                <a:srgbClr val="0072CE"/>
              </a:solidFill>
              <a:latin typeface="Arial"/>
              <a:ea typeface="Arial"/>
              <a:cs typeface="Arial"/>
              <a:sym typeface="Arial"/>
            </a:endParaRPr>
          </a:p>
        </p:txBody>
      </p:sp>
      <p:sp>
        <p:nvSpPr>
          <p:cNvPr id="174" name="Google Shape;174;p2"/>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i="0" u="none" strike="noStrike" cap="none">
                <a:solidFill>
                  <a:schemeClr val="lt1"/>
                </a:solidFill>
                <a:latin typeface="Arial"/>
                <a:ea typeface="Arial"/>
                <a:cs typeface="Arial"/>
                <a:sym typeface="Arial"/>
              </a:rPr>
              <a:t>Course Title</a:t>
            </a:r>
            <a:endParaRPr/>
          </a:p>
        </p:txBody>
      </p:sp>
      <p:sp>
        <p:nvSpPr>
          <p:cNvPr id="175" name="Google Shape;175;p2"/>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76" name="Google Shape;176;p2"/>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a:t>
            </a:r>
            <a:r>
              <a:rPr lang="en-GB" sz="1100" b="1">
                <a:solidFill>
                  <a:schemeClr val="lt1"/>
                </a:solidFill>
              </a:rPr>
              <a:t>4</a:t>
            </a:r>
            <a:r>
              <a:rPr lang="en-GB" sz="1100" b="1">
                <a:solidFill>
                  <a:schemeClr val="lt1"/>
                </a:solidFill>
                <a:latin typeface="Arial"/>
                <a:ea typeface="Arial"/>
                <a:cs typeface="Arial"/>
                <a:sym typeface="Arial"/>
              </a:rPr>
              <a:t> CyberSkills2Work - Institution Name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4A8C6AB9-9E6D-4CF2-0C9C-17F006679AA1}"/>
            </a:ext>
          </a:extLst>
        </p:cNvPr>
        <p:cNvGrpSpPr/>
        <p:nvPr/>
      </p:nvGrpSpPr>
      <p:grpSpPr>
        <a:xfrm>
          <a:off x="0" y="0"/>
          <a:ext cx="0" cy="0"/>
          <a:chOff x="0" y="0"/>
          <a:chExt cx="0" cy="0"/>
        </a:xfrm>
      </p:grpSpPr>
      <p:sp>
        <p:nvSpPr>
          <p:cNvPr id="182" name="Google Shape;182;p3">
            <a:extLst>
              <a:ext uri="{FF2B5EF4-FFF2-40B4-BE49-F238E27FC236}">
                <a16:creationId xmlns:a16="http://schemas.microsoft.com/office/drawing/2014/main" id="{469F1E1D-6E09-C0D9-D033-6F13D835C31E}"/>
              </a:ext>
            </a:extLst>
          </p:cNvPr>
          <p:cNvSpPr txBox="1"/>
          <p:nvPr/>
        </p:nvSpPr>
        <p:spPr>
          <a:xfrm>
            <a:off x="561113" y="2589485"/>
            <a:ext cx="10584000" cy="1846659"/>
          </a:xfrm>
          <a:prstGeom prst="rect">
            <a:avLst/>
          </a:prstGeom>
          <a:noFill/>
          <a:ln>
            <a:noFill/>
          </a:ln>
        </p:spPr>
        <p:txBody>
          <a:bodyPr spcFirstLastPara="1" wrap="square" lIns="0" tIns="0" rIns="0" bIns="0" anchor="b" anchorCtr="0">
            <a:spAutoFit/>
          </a:bodyPr>
          <a:lstStyle/>
          <a:p>
            <a:pPr marL="285750" lvl="0" indent="-285750">
              <a:lnSpc>
                <a:spcPct val="125000"/>
              </a:lnSpc>
              <a:buClr>
                <a:srgbClr val="7F7F7F"/>
              </a:buClr>
              <a:buSzPts val="1800"/>
              <a:buFont typeface="Arial"/>
              <a:buChar char="•"/>
            </a:pPr>
            <a:r>
              <a:rPr lang="en-GB" sz="2400" b="1" dirty="0">
                <a:solidFill>
                  <a:srgbClr val="7F7F7F"/>
                </a:solidFill>
              </a:rPr>
              <a:t>Lab 3 – PCAP Analysis (provided by instructor) of Modbus protocol &amp; </a:t>
            </a:r>
            <a:r>
              <a:rPr lang="en-GB" sz="2400" b="1" dirty="0" err="1">
                <a:solidFill>
                  <a:srgbClr val="7F7F7F"/>
                </a:solidFill>
              </a:rPr>
              <a:t>Grassmarlin</a:t>
            </a:r>
            <a:r>
              <a:rPr lang="en-GB" sz="2400" b="1" dirty="0">
                <a:solidFill>
                  <a:srgbClr val="7F7F7F"/>
                </a:solidFill>
              </a:rPr>
              <a:t> (</a:t>
            </a:r>
            <a:r>
              <a:rPr lang="en-GB" sz="2400" b="1" dirty="0" err="1">
                <a:solidFill>
                  <a:srgbClr val="7F7F7F"/>
                </a:solidFill>
              </a:rPr>
              <a:t>Labtainer</a:t>
            </a:r>
            <a:r>
              <a:rPr lang="en-GB" sz="2400" b="1" dirty="0">
                <a:solidFill>
                  <a:srgbClr val="7F7F7F"/>
                </a:solidFill>
              </a:rPr>
              <a:t>)</a:t>
            </a:r>
            <a:br>
              <a:rPr lang="en-GB" sz="2400" b="1" dirty="0">
                <a:solidFill>
                  <a:srgbClr val="0071CD"/>
                </a:solidFill>
              </a:rPr>
            </a:br>
            <a:r>
              <a:rPr lang="en-GB" sz="2400" b="1" dirty="0">
                <a:solidFill>
                  <a:srgbClr val="0071CD"/>
                </a:solidFill>
                <a:hlinkClick r:id="rId3"/>
              </a:rPr>
              <a:t>https://nps.edu/web/c3o/labtainer-lab-summary1#Industrial%20Control%20Systems</a:t>
            </a:r>
            <a:endParaRPr lang="en-GB" sz="2400" b="1" dirty="0">
              <a:solidFill>
                <a:srgbClr val="0071CD"/>
              </a:solidFill>
            </a:endParaRPr>
          </a:p>
        </p:txBody>
      </p:sp>
      <p:sp>
        <p:nvSpPr>
          <p:cNvPr id="183" name="Google Shape;183;p3">
            <a:extLst>
              <a:ext uri="{FF2B5EF4-FFF2-40B4-BE49-F238E27FC236}">
                <a16:creationId xmlns:a16="http://schemas.microsoft.com/office/drawing/2014/main" id="{B6F74E0C-4B1F-EFF4-E5A2-40D56910DDBB}"/>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03 – ICS Protocols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C38240E7-752D-00AA-6B67-4ADDF012F5F6}"/>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3F72EF3A-B5BB-38FF-3B1D-AE7553E2E13B}"/>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96C238FB-1D3C-A28D-C7D0-9E629542809C}"/>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83;p18">
            <a:extLst>
              <a:ext uri="{FF2B5EF4-FFF2-40B4-BE49-F238E27FC236}">
                <a16:creationId xmlns:a16="http://schemas.microsoft.com/office/drawing/2014/main" id="{E37B30AF-D498-2FE0-D9E2-89F2A3AC5A71}"/>
              </a:ext>
            </a:extLst>
          </p:cNvPr>
          <p:cNvSpPr txBox="1"/>
          <p:nvPr/>
        </p:nvSpPr>
        <p:spPr>
          <a:xfrm>
            <a:off x="561113" y="4736871"/>
            <a:ext cx="10340250" cy="1654299"/>
          </a:xfrm>
          <a:prstGeom prst="rect">
            <a:avLst/>
          </a:prstGeom>
          <a:noFill/>
          <a:ln>
            <a:noFill/>
          </a:ln>
        </p:spPr>
        <p:txBody>
          <a:bodyPr spcFirstLastPara="1" wrap="square" lIns="0" tIns="0" rIns="0" bIns="0" anchor="t" anchorCtr="0">
            <a:spAutoFit/>
          </a:bodyPr>
          <a:lstStyle/>
          <a:p>
            <a:pPr marL="285750" marR="0" lvl="0" indent="-285750" algn="l" rtl="0">
              <a:lnSpc>
                <a:spcPct val="125000"/>
              </a:lnSpc>
              <a:spcBef>
                <a:spcPts val="0"/>
              </a:spcBef>
              <a:spcAft>
                <a:spcPts val="0"/>
              </a:spcAft>
              <a:buClr>
                <a:srgbClr val="7F7F7F"/>
              </a:buClr>
              <a:buSzPts val="1800"/>
              <a:buFont typeface="Arial"/>
              <a:buChar char="•"/>
            </a:pPr>
            <a:r>
              <a:rPr lang="en-GB" sz="2400" b="1" dirty="0">
                <a:solidFill>
                  <a:srgbClr val="7F7F7F"/>
                </a:solidFill>
                <a:latin typeface="Arial"/>
                <a:ea typeface="Arial"/>
                <a:cs typeface="Arial"/>
                <a:sym typeface="Arial"/>
              </a:rPr>
              <a:t>CISA ICS CERT </a:t>
            </a:r>
            <a:r>
              <a:rPr lang="en-GB" sz="2400">
                <a:solidFill>
                  <a:schemeClr val="dk1"/>
                </a:solidFill>
                <a:latin typeface="Arial"/>
                <a:ea typeface="Arial"/>
                <a:cs typeface="Arial"/>
                <a:sym typeface="Arial"/>
              </a:rPr>
              <a:t>(210W-02 &amp; 210W-03)</a:t>
            </a:r>
            <a:br>
              <a:rPr lang="en-GB" sz="2400" dirty="0">
                <a:solidFill>
                  <a:schemeClr val="dk1"/>
                </a:solidFill>
                <a:latin typeface="Arial"/>
                <a:ea typeface="Arial"/>
                <a:cs typeface="Arial"/>
                <a:sym typeface="Arial"/>
              </a:rPr>
            </a:br>
            <a:r>
              <a:rPr lang="en-GB" sz="2400" b="1" i="1" dirty="0">
                <a:solidFill>
                  <a:schemeClr val="dk1"/>
                </a:solidFill>
                <a:latin typeface="Arial"/>
                <a:ea typeface="Arial"/>
                <a:cs typeface="Arial"/>
                <a:sym typeface="Arial"/>
                <a:hlinkClick r:id="rId4"/>
              </a:rPr>
              <a:t>https://www.cisa.gov/resources-tools/programs/ics-training-available-through-cisa</a:t>
            </a:r>
            <a:endParaRPr lang="en-GB" sz="2400" b="1" i="1" dirty="0">
              <a:solidFill>
                <a:schemeClr val="dk1"/>
              </a:solidFill>
              <a:latin typeface="Arial"/>
              <a:ea typeface="Arial"/>
              <a:cs typeface="Arial"/>
              <a:sym typeface="Arial"/>
            </a:endParaRPr>
          </a:p>
          <a:p>
            <a:pPr marL="285750" marR="0" lvl="0" indent="-285750" algn="l" rtl="0">
              <a:lnSpc>
                <a:spcPct val="125000"/>
              </a:lnSpc>
              <a:spcBef>
                <a:spcPts val="0"/>
              </a:spcBef>
              <a:spcAft>
                <a:spcPts val="0"/>
              </a:spcAft>
              <a:buClr>
                <a:srgbClr val="7F7F7F"/>
              </a:buClr>
              <a:buSzPts val="1800"/>
              <a:buFont typeface="Arial"/>
              <a:buChar char="•"/>
            </a:pPr>
            <a:endParaRPr lang="en-GB" dirty="0"/>
          </a:p>
        </p:txBody>
      </p:sp>
    </p:spTree>
    <p:extLst>
      <p:ext uri="{BB962C8B-B14F-4D97-AF65-F5344CB8AC3E}">
        <p14:creationId xmlns:p14="http://schemas.microsoft.com/office/powerpoint/2010/main" val="47135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
          <p:cNvSpPr txBox="1"/>
          <p:nvPr/>
        </p:nvSpPr>
        <p:spPr>
          <a:xfrm>
            <a:off x="804000" y="3204000"/>
            <a:ext cx="10584000" cy="2769989"/>
          </a:xfrm>
          <a:prstGeom prst="rect">
            <a:avLst/>
          </a:prstGeom>
          <a:noFill/>
          <a:ln>
            <a:noFill/>
          </a:ln>
        </p:spPr>
        <p:txBody>
          <a:bodyPr spcFirstLastPara="1" wrap="square" lIns="0" tIns="0" rIns="0" bIns="0" anchor="t" anchorCtr="0">
            <a:spAutoFit/>
          </a:bodyPr>
          <a:lstStyle/>
          <a:p>
            <a:pPr marL="285750" indent="-285750">
              <a:buFont typeface="Arial" panose="020B0604020202020204" pitchFamily="34" charset="0"/>
              <a:buChar char="•"/>
            </a:pPr>
            <a:r>
              <a:rPr lang="en-US" sz="1800" dirty="0"/>
              <a:t>Modbus protocol</a:t>
            </a:r>
          </a:p>
          <a:p>
            <a:pPr marL="285750" indent="-285750">
              <a:buFont typeface="Arial" panose="020B0604020202020204" pitchFamily="34" charset="0"/>
              <a:buChar char="•"/>
            </a:pPr>
            <a:r>
              <a:rPr lang="en-US" sz="1800" dirty="0"/>
              <a:t>DNP3 protocol</a:t>
            </a:r>
          </a:p>
          <a:p>
            <a:pPr marL="285750" indent="-285750">
              <a:buFont typeface="Arial" panose="020B0604020202020204" pitchFamily="34" charset="0"/>
              <a:buChar char="•"/>
            </a:pPr>
            <a:r>
              <a:rPr lang="en-US" sz="1800" dirty="0"/>
              <a:t>Serial/Fieldbus-based protocols</a:t>
            </a:r>
          </a:p>
          <a:p>
            <a:pPr marL="285750" indent="-285750">
              <a:buFont typeface="Arial" panose="020B0604020202020204" pitchFamily="34" charset="0"/>
              <a:buChar char="•"/>
            </a:pPr>
            <a:r>
              <a:rPr lang="en-US" sz="1800" dirty="0"/>
              <a:t>Building Automation Systems </a:t>
            </a:r>
            <a:r>
              <a:rPr lang="en-US" sz="1800"/>
              <a:t>and BACnet</a:t>
            </a:r>
            <a:endParaRPr lang="en-US" sz="1800" dirty="0"/>
          </a:p>
          <a:p>
            <a:pPr marL="285750" indent="-285750">
              <a:buFont typeface="Arial" panose="020B0604020202020204" pitchFamily="34" charset="0"/>
              <a:buChar char="•"/>
            </a:pPr>
            <a:r>
              <a:rPr lang="en-US" sz="1800" dirty="0"/>
              <a:t>Other ICS Protocols</a:t>
            </a:r>
          </a:p>
          <a:p>
            <a:pPr marL="285750" indent="-285750">
              <a:buFont typeface="Arial" panose="020B0604020202020204" pitchFamily="34" charset="0"/>
              <a:buChar char="•"/>
            </a:pPr>
            <a:r>
              <a:rPr lang="en-US" sz="1800" dirty="0"/>
              <a:t>Protocols by Purdue Model Layer</a:t>
            </a:r>
          </a:p>
          <a:p>
            <a:pPr marL="285750" indent="-285750">
              <a:buFont typeface="Arial" panose="020B0604020202020204" pitchFamily="34" charset="0"/>
              <a:buChar char="•"/>
            </a:pPr>
            <a:r>
              <a:rPr lang="en-US" sz="1800" dirty="0"/>
              <a:t>Packet analysis of Modbus and DNP3</a:t>
            </a:r>
          </a:p>
          <a:p>
            <a:pPr marL="285750" indent="-285750">
              <a:buFont typeface="Arial" panose="020B0604020202020204" pitchFamily="34" charset="0"/>
              <a:buChar char="•"/>
            </a:pPr>
            <a:r>
              <a:rPr lang="en-US" sz="1800" dirty="0"/>
              <a:t>Security Considerations for ICS Protocols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sp>
        <p:nvSpPr>
          <p:cNvPr id="182" name="Google Shape;182;p3"/>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Overview</a:t>
            </a:r>
            <a:endParaRPr dirty="0"/>
          </a:p>
        </p:txBody>
      </p:sp>
      <p:sp>
        <p:nvSpPr>
          <p:cNvPr id="183" name="Google Shape;183;p3"/>
          <p:cNvSpPr txBox="1">
            <a:spLocks noGrp="1"/>
          </p:cNvSpPr>
          <p:nvPr>
            <p:ph type="ctrTitle"/>
          </p:nvPr>
        </p:nvSpPr>
        <p:spPr>
          <a:xfrm>
            <a:off x="804000" y="1667280"/>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03 – ICS Protocols</a:t>
            </a:r>
            <a:endParaRPr sz="2000" b="1" dirty="0">
              <a:solidFill>
                <a:srgbClr val="0072CE"/>
              </a:solidFill>
              <a:latin typeface="Arial"/>
              <a:ea typeface="Arial"/>
              <a:cs typeface="Arial"/>
              <a:sym typeface="Arial"/>
            </a:endParaRPr>
          </a:p>
        </p:txBody>
      </p:sp>
      <p:sp>
        <p:nvSpPr>
          <p:cNvPr id="184" name="Google Shape;184;p3"/>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9192F181-F0AB-B055-03E4-A4A10433281D}"/>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B9C00DE5-109D-3C6C-38ED-6195B4724023}"/>
              </a:ext>
            </a:extLst>
          </p:cNvPr>
          <p:cNvSpPr txBox="1"/>
          <p:nvPr/>
        </p:nvSpPr>
        <p:spPr>
          <a:xfrm>
            <a:off x="804000" y="3204000"/>
            <a:ext cx="10584000" cy="2492990"/>
          </a:xfrm>
          <a:prstGeom prst="rect">
            <a:avLst/>
          </a:prstGeom>
          <a:noFill/>
          <a:ln>
            <a:noFill/>
          </a:ln>
        </p:spPr>
        <p:txBody>
          <a:bodyPr spcFirstLastPara="1" wrap="square" lIns="0" tIns="0" rIns="0" bIns="0" anchor="t" anchorCtr="0">
            <a:spAutoFit/>
          </a:bodyPr>
          <a:lstStyle/>
          <a:p>
            <a:pPr marL="285750" indent="-285750">
              <a:buFont typeface="Arial" panose="020B0604020202020204" pitchFamily="34" charset="0"/>
              <a:buChar char="•"/>
            </a:pPr>
            <a:r>
              <a:rPr lang="en-US" sz="1800" dirty="0"/>
              <a:t>Baude Rate.   Ex:  1200</a:t>
            </a:r>
          </a:p>
          <a:p>
            <a:pPr marL="285750" indent="-285750">
              <a:buFont typeface="Arial" panose="020B0604020202020204" pitchFamily="34" charset="0"/>
              <a:buChar char="•"/>
            </a:pPr>
            <a:r>
              <a:rPr lang="en-US" sz="1800" dirty="0"/>
              <a:t>Bits Per Second (BPS).   </a:t>
            </a:r>
          </a:p>
          <a:p>
            <a:pPr marL="285750" indent="-285750">
              <a:buFont typeface="Arial" panose="020B0604020202020204" pitchFamily="34" charset="0"/>
              <a:buChar char="•"/>
            </a:pPr>
            <a:r>
              <a:rPr lang="en-US" sz="1800" dirty="0"/>
              <a:t>BPS = Baud * number of bits per baud</a:t>
            </a:r>
          </a:p>
          <a:p>
            <a:pPr marL="285750" indent="-285750">
              <a:buFont typeface="Arial" panose="020B0604020202020204" pitchFamily="34" charset="0"/>
              <a:buChar char="•"/>
            </a:pPr>
            <a:r>
              <a:rPr lang="en-US" sz="1800" dirty="0"/>
              <a:t>Example:   1200 baud * 8 bits per second = 9600 bps</a:t>
            </a:r>
          </a:p>
          <a:p>
            <a:pPr marL="285750" indent="-285750">
              <a:buFont typeface="Arial" panose="020B0604020202020204" pitchFamily="34" charset="0"/>
              <a:buChar char="•"/>
            </a:pPr>
            <a:r>
              <a:rPr lang="en-US" sz="1800" dirty="0"/>
              <a:t>RS-232, RS-422, RS-485</a:t>
            </a:r>
          </a:p>
          <a:p>
            <a:pPr marL="285750" indent="-285750">
              <a:buFont typeface="Arial" panose="020B0604020202020204" pitchFamily="34" charset="0"/>
              <a:buChar char="•"/>
            </a:pPr>
            <a:r>
              <a:rPr lang="en-US" sz="1800" dirty="0"/>
              <a:t>RS-232 uses -12V/+12V and is made up of 9 wires (some as much as 25)</a:t>
            </a:r>
          </a:p>
          <a:p>
            <a:pPr marL="285750" indent="-285750">
              <a:buFont typeface="Arial" panose="020B0604020202020204" pitchFamily="34" charset="0"/>
              <a:buChar char="•"/>
            </a:pPr>
            <a:r>
              <a:rPr lang="en-US" sz="1800" dirty="0"/>
              <a:t>RS-485 uses -5V/+5V and is made up of 3 wires (</a:t>
            </a:r>
            <a:r>
              <a:rPr lang="en-US" sz="1800" dirty="0" err="1"/>
              <a:t>DataA</a:t>
            </a:r>
            <a:r>
              <a:rPr lang="en-US" sz="1800" dirty="0"/>
              <a:t>, DataB, GND)</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sp>
        <p:nvSpPr>
          <p:cNvPr id="182" name="Google Shape;182;p3">
            <a:extLst>
              <a:ext uri="{FF2B5EF4-FFF2-40B4-BE49-F238E27FC236}">
                <a16:creationId xmlns:a16="http://schemas.microsoft.com/office/drawing/2014/main" id="{C8FF28E8-EEF5-68BF-4F19-CBF905241FF0}"/>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Overview</a:t>
            </a:r>
            <a:endParaRPr dirty="0"/>
          </a:p>
        </p:txBody>
      </p:sp>
      <p:sp>
        <p:nvSpPr>
          <p:cNvPr id="183" name="Google Shape;183;p3">
            <a:extLst>
              <a:ext uri="{FF2B5EF4-FFF2-40B4-BE49-F238E27FC236}">
                <a16:creationId xmlns:a16="http://schemas.microsoft.com/office/drawing/2014/main" id="{7E4C7424-ED58-FC5D-45F6-4D0E2EE1ACFB}"/>
              </a:ext>
            </a:extLst>
          </p:cNvPr>
          <p:cNvSpPr txBox="1">
            <a:spLocks noGrp="1"/>
          </p:cNvSpPr>
          <p:nvPr>
            <p:ph type="ctrTitle"/>
          </p:nvPr>
        </p:nvSpPr>
        <p:spPr>
          <a:xfrm>
            <a:off x="804000" y="1667280"/>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03 – ICS Protocols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433BBD53-3D90-60FA-E0D3-14C04D2E3596}"/>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C9167CC7-047A-E61D-3EB2-4C7F32703CE6}"/>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6366EE9B-DA2C-47DE-6E70-7BB469E25D46}"/>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215114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2CE23503-3927-D505-9EE7-1B7062225304}"/>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3792F751-C25D-123C-28F8-77CD9D153EFE}"/>
              </a:ext>
            </a:extLst>
          </p:cNvPr>
          <p:cNvSpPr txBox="1"/>
          <p:nvPr/>
        </p:nvSpPr>
        <p:spPr>
          <a:xfrm>
            <a:off x="804000" y="2833346"/>
            <a:ext cx="9909720" cy="4431983"/>
          </a:xfrm>
          <a:prstGeom prst="rect">
            <a:avLst/>
          </a:prstGeom>
          <a:noFill/>
          <a:ln>
            <a:noFill/>
          </a:ln>
        </p:spPr>
        <p:txBody>
          <a:bodyPr spcFirstLastPara="1" wrap="square" lIns="0" tIns="0" rIns="0" bIns="0" anchor="t" anchorCtr="0">
            <a:spAutoFit/>
          </a:bodyPr>
          <a:lstStyle/>
          <a:p>
            <a:r>
              <a:rPr lang="en-US" sz="1800" dirty="0"/>
              <a:t>Modbus RTU</a:t>
            </a:r>
          </a:p>
          <a:p>
            <a:pPr marL="285750" indent="-285750">
              <a:buFont typeface="Arial" panose="020B0604020202020204" pitchFamily="34" charset="0"/>
              <a:buChar char="•"/>
            </a:pPr>
            <a:r>
              <a:rPr lang="en-US" sz="1800" dirty="0"/>
              <a:t>Serial protocol (RS-232/RS-485)</a:t>
            </a:r>
          </a:p>
          <a:p>
            <a:pPr marL="285750" indent="-285750">
              <a:buFont typeface="Arial" panose="020B0604020202020204" pitchFamily="34" charset="0"/>
              <a:buChar char="•"/>
            </a:pPr>
            <a:r>
              <a:rPr lang="en-US" sz="1800" dirty="0"/>
              <a:t>Binary encoding, master-slave communication.  *</a:t>
            </a:r>
          </a:p>
          <a:p>
            <a:pPr marL="285750" indent="-285750">
              <a:buFont typeface="Arial" panose="020B0604020202020204" pitchFamily="34" charset="0"/>
              <a:buChar char="•"/>
            </a:pPr>
            <a:endParaRPr lang="en-US" sz="1800" dirty="0"/>
          </a:p>
          <a:p>
            <a:r>
              <a:rPr lang="en-US" sz="1800" dirty="0"/>
              <a:t>Modbus ASCII</a:t>
            </a:r>
          </a:p>
          <a:p>
            <a:pPr marL="285750" indent="-285750">
              <a:buFont typeface="Arial" panose="020B0604020202020204" pitchFamily="34" charset="0"/>
              <a:buChar char="•"/>
            </a:pPr>
            <a:r>
              <a:rPr lang="en-US" sz="1800" dirty="0"/>
              <a:t>Serial protocol</a:t>
            </a:r>
          </a:p>
          <a:p>
            <a:pPr marL="285750" indent="-285750">
              <a:buFont typeface="Arial" panose="020B0604020202020204" pitchFamily="34" charset="0"/>
              <a:buChar char="•"/>
            </a:pPr>
            <a:r>
              <a:rPr lang="en-US" sz="1800" dirty="0"/>
              <a:t>ASCII-encoded data, more readable than RTU but slower.</a:t>
            </a:r>
          </a:p>
          <a:p>
            <a:pPr marL="285750" indent="-285750">
              <a:buFont typeface="Arial" panose="020B0604020202020204" pitchFamily="34" charset="0"/>
              <a:buChar char="•"/>
            </a:pPr>
            <a:r>
              <a:rPr lang="en-US" sz="1800" dirty="0"/>
              <a:t>Plain-text</a:t>
            </a:r>
          </a:p>
          <a:p>
            <a:pPr marL="285750" indent="-285750">
              <a:buFont typeface="Arial" panose="020B0604020202020204" pitchFamily="34" charset="0"/>
              <a:buChar char="•"/>
            </a:pPr>
            <a:endParaRPr lang="en-US" sz="1800" dirty="0"/>
          </a:p>
          <a:p>
            <a:r>
              <a:rPr lang="en-US" sz="1800" dirty="0"/>
              <a:t>Modbus TCP (</a:t>
            </a:r>
            <a:r>
              <a:rPr lang="en-US" sz="1800" dirty="0" err="1"/>
              <a:t>modbus</a:t>
            </a:r>
            <a:r>
              <a:rPr lang="en-US" sz="1800" dirty="0"/>
              <a:t> over </a:t>
            </a:r>
            <a:r>
              <a:rPr lang="en-US" sz="1800" dirty="0" err="1"/>
              <a:t>tcp</a:t>
            </a:r>
            <a:r>
              <a:rPr lang="en-US" sz="1800" dirty="0"/>
              <a:t>/</a:t>
            </a:r>
            <a:r>
              <a:rPr lang="en-US" sz="1800" dirty="0" err="1"/>
              <a:t>ip</a:t>
            </a:r>
            <a:r>
              <a:rPr lang="en-US" sz="1800" dirty="0"/>
              <a:t>)</a:t>
            </a:r>
          </a:p>
          <a:p>
            <a:pPr marL="285750" indent="-285750">
              <a:buFont typeface="Arial" panose="020B0604020202020204" pitchFamily="34" charset="0"/>
              <a:buChar char="•"/>
            </a:pPr>
            <a:r>
              <a:rPr lang="en-US" sz="1800" dirty="0"/>
              <a:t>Encapsulates Modbus in TCP/IP for Ethernet networks.</a:t>
            </a:r>
          </a:p>
          <a:p>
            <a:pPr marL="285750" indent="-285750">
              <a:buFont typeface="Arial" panose="020B0604020202020204" pitchFamily="34" charset="0"/>
              <a:buChar char="•"/>
            </a:pPr>
            <a:r>
              <a:rPr lang="en-US" sz="1800" dirty="0"/>
              <a:t>Widely used for integrating legacy devices into modern systems.</a:t>
            </a:r>
          </a:p>
          <a:p>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r>
              <a:rPr lang="en-US" sz="1800" dirty="0"/>
              <a:t>.</a:t>
            </a:r>
          </a:p>
        </p:txBody>
      </p:sp>
      <p:sp>
        <p:nvSpPr>
          <p:cNvPr id="182" name="Google Shape;182;p3">
            <a:extLst>
              <a:ext uri="{FF2B5EF4-FFF2-40B4-BE49-F238E27FC236}">
                <a16:creationId xmlns:a16="http://schemas.microsoft.com/office/drawing/2014/main" id="{2A6D6E8A-6A03-53C0-8E1A-D46AA03BB4A4}"/>
              </a:ext>
            </a:extLst>
          </p:cNvPr>
          <p:cNvSpPr txBox="1"/>
          <p:nvPr/>
        </p:nvSpPr>
        <p:spPr>
          <a:xfrm>
            <a:off x="804000" y="2310984"/>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Modbus (including variants)</a:t>
            </a:r>
            <a:endParaRPr dirty="0"/>
          </a:p>
        </p:txBody>
      </p:sp>
      <p:sp>
        <p:nvSpPr>
          <p:cNvPr id="183" name="Google Shape;183;p3">
            <a:extLst>
              <a:ext uri="{FF2B5EF4-FFF2-40B4-BE49-F238E27FC236}">
                <a16:creationId xmlns:a16="http://schemas.microsoft.com/office/drawing/2014/main" id="{6A78C804-9E47-29E7-46CA-9F806EC99093}"/>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03 – ICS Protocols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1AD76838-39DB-5218-9070-FB1177B3DDD3}"/>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2B3BA530-E14A-0470-1BB9-F04ED2F873D6}"/>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4C02AE2E-3DE5-54D0-7D96-E6DC3C5D31D2}"/>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1994968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A61B4D7B-2D14-FEA7-8605-5D0DE89C10C3}"/>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D0AE45FA-16AE-1F7A-3AD9-33E308262041}"/>
              </a:ext>
            </a:extLst>
          </p:cNvPr>
          <p:cNvSpPr txBox="1"/>
          <p:nvPr/>
        </p:nvSpPr>
        <p:spPr>
          <a:xfrm>
            <a:off x="804000" y="3174261"/>
            <a:ext cx="9909720" cy="3262432"/>
          </a:xfrm>
          <a:prstGeom prst="rect">
            <a:avLst/>
          </a:prstGeom>
          <a:noFill/>
          <a:ln>
            <a:noFill/>
          </a:ln>
        </p:spPr>
        <p:txBody>
          <a:bodyPr spcFirstLastPara="1" wrap="square" lIns="0" tIns="0" rIns="0" bIns="0" anchor="t" anchorCtr="0">
            <a:spAutoFit/>
          </a:bodyPr>
          <a:lstStyle/>
          <a:p>
            <a:r>
              <a:rPr lang="en-US" sz="2000" dirty="0"/>
              <a:t>Modbus Plus (</a:t>
            </a:r>
            <a:r>
              <a:rPr lang="en-US" sz="2000" dirty="0" err="1"/>
              <a:t>modbus</a:t>
            </a:r>
            <a:r>
              <a:rPr lang="en-US" sz="2000" dirty="0"/>
              <a:t>+)</a:t>
            </a:r>
          </a:p>
          <a:p>
            <a:endParaRPr lang="en-US" sz="2000" dirty="0"/>
          </a:p>
          <a:p>
            <a:pPr marL="285750" indent="-285750">
              <a:buFont typeface="Arial" panose="020B0604020202020204" pitchFamily="34" charset="0"/>
              <a:buChar char="•"/>
            </a:pPr>
            <a:r>
              <a:rPr lang="en-US" sz="2000" dirty="0"/>
              <a:t>Proprietary high-speed peer-to-peer token-passing network by </a:t>
            </a:r>
            <a:r>
              <a:rPr lang="en-US" sz="2000" dirty="0" err="1"/>
              <a:t>Modicon</a:t>
            </a:r>
            <a:r>
              <a:rPr lang="en-US" sz="2000" dirty="0"/>
              <a:t> (now Schneider Electric).</a:t>
            </a:r>
          </a:p>
          <a:p>
            <a:pPr marL="285750" indent="-285750">
              <a:buFont typeface="Arial" panose="020B0604020202020204" pitchFamily="34" charset="0"/>
              <a:buChar char="•"/>
            </a:pPr>
            <a:r>
              <a:rPr lang="en-US" sz="2000" dirty="0"/>
              <a:t>Uses its own media and protocol.</a:t>
            </a:r>
          </a:p>
          <a:p>
            <a:pPr marL="285750" indent="-285750">
              <a:buFont typeface="Arial" panose="020B0604020202020204" pitchFamily="34" charset="0"/>
              <a:buChar char="•"/>
            </a:pPr>
            <a:r>
              <a:rPr lang="en-US" sz="2000" dirty="0"/>
              <a:t>Not actually a variant of Modbus</a:t>
            </a:r>
          </a:p>
          <a:p>
            <a:pPr marL="285750" indent="-285750">
              <a:buFont typeface="Arial" panose="020B0604020202020204" pitchFamily="34" charset="0"/>
              <a:buChar char="•"/>
            </a:pPr>
            <a:r>
              <a:rPr lang="en-US" sz="2000" dirty="0"/>
              <a:t>Allows omnidirectional communication – does NOT use Master/Slave. </a:t>
            </a:r>
          </a:p>
          <a:p>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r>
              <a:rPr lang="en-US" sz="1800" dirty="0"/>
              <a:t>.</a:t>
            </a:r>
          </a:p>
        </p:txBody>
      </p:sp>
      <p:sp>
        <p:nvSpPr>
          <p:cNvPr id="182" name="Google Shape;182;p3">
            <a:extLst>
              <a:ext uri="{FF2B5EF4-FFF2-40B4-BE49-F238E27FC236}">
                <a16:creationId xmlns:a16="http://schemas.microsoft.com/office/drawing/2014/main" id="{BCAA97CB-AA8A-865C-7F25-50C10A3A128D}"/>
              </a:ext>
            </a:extLst>
          </p:cNvPr>
          <p:cNvSpPr txBox="1"/>
          <p:nvPr/>
        </p:nvSpPr>
        <p:spPr>
          <a:xfrm>
            <a:off x="804000" y="2481441"/>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Modbus … continued</a:t>
            </a:r>
            <a:endParaRPr dirty="0"/>
          </a:p>
        </p:txBody>
      </p:sp>
      <p:sp>
        <p:nvSpPr>
          <p:cNvPr id="183" name="Google Shape;183;p3">
            <a:extLst>
              <a:ext uri="{FF2B5EF4-FFF2-40B4-BE49-F238E27FC236}">
                <a16:creationId xmlns:a16="http://schemas.microsoft.com/office/drawing/2014/main" id="{1B28FFEB-38B4-7544-208C-8AEC3EBE77F3}"/>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03 – ICS Protocols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AC3889FE-E71D-5142-2C92-BF938BBE9D0F}"/>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FF3365DD-B904-DC39-5C49-C0327FF0D22C}"/>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4055736F-A9A2-CD04-6B66-4E5DA5785BC0}"/>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2160977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696BB11F-0C7E-C3E7-FBD4-39E161AFE279}"/>
            </a:ext>
          </a:extLst>
        </p:cNvPr>
        <p:cNvGrpSpPr/>
        <p:nvPr/>
      </p:nvGrpSpPr>
      <p:grpSpPr>
        <a:xfrm>
          <a:off x="0" y="0"/>
          <a:ext cx="0" cy="0"/>
          <a:chOff x="0" y="0"/>
          <a:chExt cx="0" cy="0"/>
        </a:xfrm>
      </p:grpSpPr>
      <p:sp>
        <p:nvSpPr>
          <p:cNvPr id="182" name="Google Shape;182;p3">
            <a:extLst>
              <a:ext uri="{FF2B5EF4-FFF2-40B4-BE49-F238E27FC236}">
                <a16:creationId xmlns:a16="http://schemas.microsoft.com/office/drawing/2014/main" id="{C79AC0A0-3121-0B8E-A63A-C9DBE6A1553F}"/>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Modbus RTU Packets</a:t>
            </a:r>
            <a:endParaRPr dirty="0"/>
          </a:p>
        </p:txBody>
      </p:sp>
      <p:sp>
        <p:nvSpPr>
          <p:cNvPr id="183" name="Google Shape;183;p3">
            <a:extLst>
              <a:ext uri="{FF2B5EF4-FFF2-40B4-BE49-F238E27FC236}">
                <a16:creationId xmlns:a16="http://schemas.microsoft.com/office/drawing/2014/main" id="{F97FFBC8-359B-C34C-07EC-024F7A6B3DDE}"/>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03 – ICS Protocols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A6901C3C-451F-0BE1-906E-42100635A9B1}"/>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FACB06C4-4529-D20A-F09E-27FA1988557E}"/>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0EF8C360-0A68-17F3-192F-758ACCF8C239}"/>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graphicFrame>
        <p:nvGraphicFramePr>
          <p:cNvPr id="2" name="Table 1">
            <a:extLst>
              <a:ext uri="{FF2B5EF4-FFF2-40B4-BE49-F238E27FC236}">
                <a16:creationId xmlns:a16="http://schemas.microsoft.com/office/drawing/2014/main" id="{D64EB1B9-735D-4978-25C1-7748E0B6E336}"/>
              </a:ext>
            </a:extLst>
          </p:cNvPr>
          <p:cNvGraphicFramePr>
            <a:graphicFrameLocks noGrp="1"/>
          </p:cNvGraphicFramePr>
          <p:nvPr>
            <p:extLst>
              <p:ext uri="{D42A27DB-BD31-4B8C-83A1-F6EECF244321}">
                <p14:modId xmlns:p14="http://schemas.microsoft.com/office/powerpoint/2010/main" val="4217001935"/>
              </p:ext>
            </p:extLst>
          </p:nvPr>
        </p:nvGraphicFramePr>
        <p:xfrm>
          <a:off x="838200" y="3239294"/>
          <a:ext cx="10698480" cy="2048985"/>
        </p:xfrm>
        <a:graphic>
          <a:graphicData uri="http://schemas.openxmlformats.org/drawingml/2006/table">
            <a:tbl>
              <a:tblPr/>
              <a:tblGrid>
                <a:gridCol w="5349240">
                  <a:extLst>
                    <a:ext uri="{9D8B030D-6E8A-4147-A177-3AD203B41FA5}">
                      <a16:colId xmlns:a16="http://schemas.microsoft.com/office/drawing/2014/main" val="74979413"/>
                    </a:ext>
                  </a:extLst>
                </a:gridCol>
                <a:gridCol w="5349240">
                  <a:extLst>
                    <a:ext uri="{9D8B030D-6E8A-4147-A177-3AD203B41FA5}">
                      <a16:colId xmlns:a16="http://schemas.microsoft.com/office/drawing/2014/main" val="1957941442"/>
                    </a:ext>
                  </a:extLst>
                </a:gridCol>
              </a:tblGrid>
              <a:tr h="409797">
                <a:tc>
                  <a:txBody>
                    <a:bodyPr/>
                    <a:lstStyle/>
                    <a:p>
                      <a:r>
                        <a:rPr lang="en-US" b="1" dirty="0"/>
                        <a:t>Field</a:t>
                      </a:r>
                    </a:p>
                  </a:txBody>
                  <a:tcPr anchor="ctr">
                    <a:lnL>
                      <a:noFill/>
                    </a:lnL>
                    <a:lnR>
                      <a:noFill/>
                    </a:lnR>
                    <a:lnT>
                      <a:noFill/>
                    </a:lnT>
                    <a:lnB>
                      <a:noFill/>
                    </a:lnB>
                    <a:noFill/>
                  </a:tcPr>
                </a:tc>
                <a:tc>
                  <a:txBody>
                    <a:bodyPr/>
                    <a:lstStyle/>
                    <a:p>
                      <a:r>
                        <a:rPr lang="en-US" b="1" dirty="0"/>
                        <a:t>Description</a:t>
                      </a:r>
                    </a:p>
                  </a:txBody>
                  <a:tcPr anchor="ctr">
                    <a:lnL>
                      <a:noFill/>
                    </a:lnL>
                    <a:lnR>
                      <a:noFill/>
                    </a:lnR>
                    <a:lnT>
                      <a:noFill/>
                    </a:lnT>
                    <a:lnB>
                      <a:noFill/>
                    </a:lnB>
                    <a:noFill/>
                  </a:tcPr>
                </a:tc>
                <a:extLst>
                  <a:ext uri="{0D108BD9-81ED-4DB2-BD59-A6C34878D82A}">
                    <a16:rowId xmlns:a16="http://schemas.microsoft.com/office/drawing/2014/main" val="3903990312"/>
                  </a:ext>
                </a:extLst>
              </a:tr>
              <a:tr h="409797">
                <a:tc>
                  <a:txBody>
                    <a:bodyPr/>
                    <a:lstStyle/>
                    <a:p>
                      <a:r>
                        <a:rPr lang="en-US" dirty="0"/>
                        <a:t>Device Address</a:t>
                      </a:r>
                    </a:p>
                  </a:txBody>
                  <a:tcPr anchor="ctr">
                    <a:lnL>
                      <a:noFill/>
                    </a:lnL>
                    <a:lnR>
                      <a:noFill/>
                    </a:lnR>
                    <a:lnT>
                      <a:noFill/>
                    </a:lnT>
                    <a:lnB>
                      <a:noFill/>
                    </a:lnB>
                    <a:noFill/>
                  </a:tcPr>
                </a:tc>
                <a:tc>
                  <a:txBody>
                    <a:bodyPr/>
                    <a:lstStyle/>
                    <a:p>
                      <a:r>
                        <a:rPr lang="en-US"/>
                        <a:t>1 byte (0–247)</a:t>
                      </a:r>
                    </a:p>
                  </a:txBody>
                  <a:tcPr anchor="ctr">
                    <a:lnL>
                      <a:noFill/>
                    </a:lnL>
                    <a:lnR>
                      <a:noFill/>
                    </a:lnR>
                    <a:lnT>
                      <a:noFill/>
                    </a:lnT>
                    <a:lnB>
                      <a:noFill/>
                    </a:lnB>
                    <a:noFill/>
                  </a:tcPr>
                </a:tc>
                <a:extLst>
                  <a:ext uri="{0D108BD9-81ED-4DB2-BD59-A6C34878D82A}">
                    <a16:rowId xmlns:a16="http://schemas.microsoft.com/office/drawing/2014/main" val="2707034205"/>
                  </a:ext>
                </a:extLst>
              </a:tr>
              <a:tr h="409797">
                <a:tc>
                  <a:txBody>
                    <a:bodyPr/>
                    <a:lstStyle/>
                    <a:p>
                      <a:r>
                        <a:rPr lang="en-US"/>
                        <a:t>Function Code</a:t>
                      </a:r>
                    </a:p>
                  </a:txBody>
                  <a:tcPr anchor="ctr">
                    <a:lnL>
                      <a:noFill/>
                    </a:lnL>
                    <a:lnR>
                      <a:noFill/>
                    </a:lnR>
                    <a:lnT>
                      <a:noFill/>
                    </a:lnT>
                    <a:lnB>
                      <a:noFill/>
                    </a:lnB>
                    <a:noFill/>
                  </a:tcPr>
                </a:tc>
                <a:tc>
                  <a:txBody>
                    <a:bodyPr/>
                    <a:lstStyle/>
                    <a:p>
                      <a:r>
                        <a:rPr lang="en-US" dirty="0"/>
                        <a:t>1 byte </a:t>
                      </a:r>
                    </a:p>
                  </a:txBody>
                  <a:tcPr anchor="ctr">
                    <a:lnL>
                      <a:noFill/>
                    </a:lnL>
                    <a:lnR>
                      <a:noFill/>
                    </a:lnR>
                    <a:lnT>
                      <a:noFill/>
                    </a:lnT>
                    <a:lnB>
                      <a:noFill/>
                    </a:lnB>
                    <a:noFill/>
                  </a:tcPr>
                </a:tc>
                <a:extLst>
                  <a:ext uri="{0D108BD9-81ED-4DB2-BD59-A6C34878D82A}">
                    <a16:rowId xmlns:a16="http://schemas.microsoft.com/office/drawing/2014/main" val="3991586947"/>
                  </a:ext>
                </a:extLst>
              </a:tr>
              <a:tr h="409797">
                <a:tc>
                  <a:txBody>
                    <a:bodyPr/>
                    <a:lstStyle/>
                    <a:p>
                      <a:r>
                        <a:rPr lang="en-US"/>
                        <a:t>Data</a:t>
                      </a:r>
                    </a:p>
                  </a:txBody>
                  <a:tcPr anchor="ctr">
                    <a:lnL>
                      <a:noFill/>
                    </a:lnL>
                    <a:lnR>
                      <a:noFill/>
                    </a:lnR>
                    <a:lnT>
                      <a:noFill/>
                    </a:lnT>
                    <a:lnB>
                      <a:noFill/>
                    </a:lnB>
                    <a:noFill/>
                  </a:tcPr>
                </a:tc>
                <a:tc>
                  <a:txBody>
                    <a:bodyPr/>
                    <a:lstStyle/>
                    <a:p>
                      <a:r>
                        <a:rPr lang="en-US"/>
                        <a:t>N bytes (depends on function)</a:t>
                      </a:r>
                    </a:p>
                  </a:txBody>
                  <a:tcPr anchor="ctr">
                    <a:lnL>
                      <a:noFill/>
                    </a:lnL>
                    <a:lnR>
                      <a:noFill/>
                    </a:lnR>
                    <a:lnT>
                      <a:noFill/>
                    </a:lnT>
                    <a:lnB>
                      <a:noFill/>
                    </a:lnB>
                    <a:noFill/>
                  </a:tcPr>
                </a:tc>
                <a:extLst>
                  <a:ext uri="{0D108BD9-81ED-4DB2-BD59-A6C34878D82A}">
                    <a16:rowId xmlns:a16="http://schemas.microsoft.com/office/drawing/2014/main" val="1880836645"/>
                  </a:ext>
                </a:extLst>
              </a:tr>
              <a:tr h="409797">
                <a:tc>
                  <a:txBody>
                    <a:bodyPr/>
                    <a:lstStyle/>
                    <a:p>
                      <a:r>
                        <a:rPr lang="en-US"/>
                        <a:t>CRC</a:t>
                      </a:r>
                    </a:p>
                  </a:txBody>
                  <a:tcPr anchor="ctr">
                    <a:lnL>
                      <a:noFill/>
                    </a:lnL>
                    <a:lnR>
                      <a:noFill/>
                    </a:lnR>
                    <a:lnT>
                      <a:noFill/>
                    </a:lnT>
                    <a:lnB>
                      <a:noFill/>
                    </a:lnB>
                    <a:noFill/>
                  </a:tcPr>
                </a:tc>
                <a:tc>
                  <a:txBody>
                    <a:bodyPr/>
                    <a:lstStyle/>
                    <a:p>
                      <a:r>
                        <a:rPr lang="en-US" dirty="0"/>
                        <a:t>2 bytes (error checking)</a:t>
                      </a:r>
                    </a:p>
                  </a:txBody>
                  <a:tcPr anchor="ctr">
                    <a:lnL>
                      <a:noFill/>
                    </a:lnL>
                    <a:lnR>
                      <a:noFill/>
                    </a:lnR>
                    <a:lnT>
                      <a:noFill/>
                    </a:lnT>
                    <a:lnB>
                      <a:noFill/>
                    </a:lnB>
                    <a:noFill/>
                  </a:tcPr>
                </a:tc>
                <a:extLst>
                  <a:ext uri="{0D108BD9-81ED-4DB2-BD59-A6C34878D82A}">
                    <a16:rowId xmlns:a16="http://schemas.microsoft.com/office/drawing/2014/main" val="4091730505"/>
                  </a:ext>
                </a:extLst>
              </a:tr>
            </a:tbl>
          </a:graphicData>
        </a:graphic>
      </p:graphicFrame>
    </p:spTree>
    <p:extLst>
      <p:ext uri="{BB962C8B-B14F-4D97-AF65-F5344CB8AC3E}">
        <p14:creationId xmlns:p14="http://schemas.microsoft.com/office/powerpoint/2010/main" val="1523522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AD0E9AE3-67BC-8B2B-43EE-8DE4209DC701}"/>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74D76C65-7E51-EE88-FD25-704229049F70}"/>
              </a:ext>
            </a:extLst>
          </p:cNvPr>
          <p:cNvSpPr txBox="1">
            <a:spLocks noGrp="1"/>
          </p:cNvSpPr>
          <p:nvPr>
            <p:ph type="ctrTitle"/>
          </p:nvPr>
        </p:nvSpPr>
        <p:spPr>
          <a:xfrm>
            <a:off x="804000" y="85526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03 – ICS Protocols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EE337CDF-A7C9-799D-83F2-222F64F8F74F}"/>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97F72278-7D98-A035-A94F-FF039BC8B1B5}"/>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ABDA4A06-85FA-2D22-ED33-CFE0E0BC3B9E}"/>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pic>
        <p:nvPicPr>
          <p:cNvPr id="6" name="Picture 5" descr="A diagram of a computer code&#10;&#10;AI-generated content may be incorrect.">
            <a:extLst>
              <a:ext uri="{FF2B5EF4-FFF2-40B4-BE49-F238E27FC236}">
                <a16:creationId xmlns:a16="http://schemas.microsoft.com/office/drawing/2014/main" id="{6EECFB19-F61A-4FA3-44DD-842F31809719}"/>
              </a:ext>
            </a:extLst>
          </p:cNvPr>
          <p:cNvPicPr>
            <a:picLocks noChangeAspect="1"/>
          </p:cNvPicPr>
          <p:nvPr/>
        </p:nvPicPr>
        <p:blipFill>
          <a:blip r:embed="rId3"/>
          <a:stretch>
            <a:fillRect/>
          </a:stretch>
        </p:blipFill>
        <p:spPr>
          <a:xfrm>
            <a:off x="383830" y="1990740"/>
            <a:ext cx="10744983" cy="3768855"/>
          </a:xfrm>
          <a:prstGeom prst="rect">
            <a:avLst/>
          </a:prstGeom>
        </p:spPr>
      </p:pic>
    </p:spTree>
    <p:extLst>
      <p:ext uri="{BB962C8B-B14F-4D97-AF65-F5344CB8AC3E}">
        <p14:creationId xmlns:p14="http://schemas.microsoft.com/office/powerpoint/2010/main" val="1528318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0675D317-374E-B195-372A-1F9F12067FF8}"/>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F9E7D9E9-6737-DDCD-6D71-9556A7765832}"/>
              </a:ext>
            </a:extLst>
          </p:cNvPr>
          <p:cNvSpPr txBox="1"/>
          <p:nvPr/>
        </p:nvSpPr>
        <p:spPr>
          <a:xfrm>
            <a:off x="804000" y="3174261"/>
            <a:ext cx="9909720" cy="3877985"/>
          </a:xfrm>
          <a:prstGeom prst="rect">
            <a:avLst/>
          </a:prstGeom>
          <a:noFill/>
          <a:ln>
            <a:noFill/>
          </a:ln>
        </p:spPr>
        <p:txBody>
          <a:bodyPr spcFirstLastPara="1" wrap="square" lIns="0" tIns="0" rIns="0" bIns="0" anchor="t" anchorCtr="0">
            <a:spAutoFit/>
          </a:bodyPr>
          <a:lstStyle/>
          <a:p>
            <a:pPr marL="285750" indent="-285750">
              <a:buFont typeface="Arial" panose="020B0604020202020204" pitchFamily="34" charset="0"/>
              <a:buChar char="•"/>
            </a:pPr>
            <a:r>
              <a:rPr lang="en-US" sz="1800" dirty="0"/>
              <a:t>Designed for reliable telemetry in electrical substations</a:t>
            </a:r>
          </a:p>
          <a:p>
            <a:endParaRPr lang="en-US" sz="1800" dirty="0"/>
          </a:p>
          <a:p>
            <a:r>
              <a:rPr lang="en-US" sz="1800" dirty="0"/>
              <a:t>Supports:</a:t>
            </a:r>
          </a:p>
          <a:p>
            <a:endParaRPr lang="en-US" sz="1800" dirty="0"/>
          </a:p>
          <a:p>
            <a:pPr marL="285750" indent="-285750">
              <a:buFont typeface="Arial" panose="020B0604020202020204" pitchFamily="34" charset="0"/>
              <a:buChar char="•"/>
            </a:pPr>
            <a:r>
              <a:rPr lang="en-US" sz="1800" dirty="0"/>
              <a:t>Time-stamped events</a:t>
            </a:r>
          </a:p>
          <a:p>
            <a:pPr marL="285750" indent="-285750">
              <a:buFont typeface="Arial" panose="020B0604020202020204" pitchFamily="34" charset="0"/>
              <a:buChar char="•"/>
            </a:pPr>
            <a:r>
              <a:rPr lang="en-US" sz="1800" dirty="0"/>
              <a:t>Unsolicited messaging</a:t>
            </a:r>
          </a:p>
          <a:p>
            <a:pPr marL="285750" indent="-285750">
              <a:buFont typeface="Arial" panose="020B0604020202020204" pitchFamily="34" charset="0"/>
              <a:buChar char="•"/>
            </a:pPr>
            <a:r>
              <a:rPr lang="en-US" sz="1800" dirty="0"/>
              <a:t>File transfer</a:t>
            </a:r>
          </a:p>
          <a:p>
            <a:pPr marL="285750" indent="-285750">
              <a:buFont typeface="Arial" panose="020B0604020202020204" pitchFamily="34" charset="0"/>
              <a:buChar char="•"/>
            </a:pPr>
            <a:r>
              <a:rPr lang="en-US" sz="1800" dirty="0"/>
              <a:t>Operates over serial (RS-232/RS-485) and TCP/IP</a:t>
            </a:r>
          </a:p>
          <a:p>
            <a:pPr marL="285750" indent="-285750">
              <a:buFont typeface="Arial" panose="020B0604020202020204" pitchFamily="34" charset="0"/>
              <a:buChar char="•"/>
            </a:pPr>
            <a:r>
              <a:rPr lang="en-US" sz="1800" dirty="0"/>
              <a:t>Defined in IEEE 1815</a:t>
            </a:r>
          </a:p>
          <a:p>
            <a:pPr marL="285750" indent="-285750">
              <a:buFont typeface="Arial" panose="020B0604020202020204" pitchFamily="34" charset="0"/>
              <a:buChar char="•"/>
            </a:pPr>
            <a:r>
              <a:rPr lang="en-US" sz="1800" dirty="0"/>
              <a:t>Open standard protocol, so no fees attached (except a small documentation fee). </a:t>
            </a:r>
          </a:p>
          <a:p>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r>
              <a:rPr lang="en-US" sz="1800" dirty="0"/>
              <a:t>.</a:t>
            </a:r>
          </a:p>
        </p:txBody>
      </p:sp>
      <p:sp>
        <p:nvSpPr>
          <p:cNvPr id="182" name="Google Shape;182;p3">
            <a:extLst>
              <a:ext uri="{FF2B5EF4-FFF2-40B4-BE49-F238E27FC236}">
                <a16:creationId xmlns:a16="http://schemas.microsoft.com/office/drawing/2014/main" id="{40FF8D3F-6D3B-04CF-4F02-6C8E5BF97A6F}"/>
              </a:ext>
            </a:extLst>
          </p:cNvPr>
          <p:cNvSpPr txBox="1"/>
          <p:nvPr/>
        </p:nvSpPr>
        <p:spPr>
          <a:xfrm>
            <a:off x="804000" y="2481441"/>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DNP3 (Distributed Network Protocol)</a:t>
            </a:r>
            <a:endParaRPr dirty="0"/>
          </a:p>
        </p:txBody>
      </p:sp>
      <p:sp>
        <p:nvSpPr>
          <p:cNvPr id="183" name="Google Shape;183;p3">
            <a:extLst>
              <a:ext uri="{FF2B5EF4-FFF2-40B4-BE49-F238E27FC236}">
                <a16:creationId xmlns:a16="http://schemas.microsoft.com/office/drawing/2014/main" id="{22C3145E-023E-FF64-76CF-E21EF945903C}"/>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03 – ICS Protocols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4B88E9D4-2A97-E243-092F-E8F522CBE4CB}"/>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35A66298-B547-80C1-0306-06D6973DE623}"/>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C97CED35-69CF-02B8-45AD-CDEEFAE0B040}"/>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14906629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1131</TotalTime>
  <Words>5019</Words>
  <Application>Microsoft Macintosh PowerPoint</Application>
  <PresentationFormat>Widescreen</PresentationFormat>
  <Paragraphs>543</Paragraphs>
  <Slides>20</Slides>
  <Notes>20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20</vt:i4>
      </vt:variant>
    </vt:vector>
  </HeadingPairs>
  <TitlesOfParts>
    <vt:vector size="24" baseType="lpstr">
      <vt:lpstr>Arial</vt:lpstr>
      <vt:lpstr>Calibri</vt:lpstr>
      <vt:lpstr>Office Theme</vt:lpstr>
      <vt:lpstr>Custom Design</vt:lpstr>
      <vt:lpstr>CyberSkills2Work The National Cybersecurity Workforce Development Program</vt:lpstr>
      <vt:lpstr>Industrial Control Systems Security</vt:lpstr>
      <vt:lpstr>Module 03 – ICS Protocols</vt:lpstr>
      <vt:lpstr>Module 03 – ICS Protocols</vt:lpstr>
      <vt:lpstr>Module 03 – ICS Protocols</vt:lpstr>
      <vt:lpstr>Module 03 – ICS Protocols</vt:lpstr>
      <vt:lpstr>Module 03 – ICS Protocols</vt:lpstr>
      <vt:lpstr>Module 03 – ICS Protocols</vt:lpstr>
      <vt:lpstr>Module 03 – ICS Protocols</vt:lpstr>
      <vt:lpstr>Module 03 – ICS Protocols</vt:lpstr>
      <vt:lpstr>Module 03 – ICS Protocols</vt:lpstr>
      <vt:lpstr>Module 03 – ICS Protocols</vt:lpstr>
      <vt:lpstr>Module 03 – ICS Protocols</vt:lpstr>
      <vt:lpstr>Module 03 – ICS Protocols</vt:lpstr>
      <vt:lpstr>Module 03 – ICS Protocols</vt:lpstr>
      <vt:lpstr>Module 03 – ICS Protocols</vt:lpstr>
      <vt:lpstr>Module 03 – ICS Protocols</vt:lpstr>
      <vt:lpstr>Module 03 – ICS Protocols</vt:lpstr>
      <vt:lpstr>Module 03 – ICS Protocols</vt:lpstr>
      <vt:lpstr>Module 03 – ICS Protocols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Razvan</dc:creator>
  <cp:lastModifiedBy>ian burres</cp:lastModifiedBy>
  <cp:revision>100</cp:revision>
  <dcterms:created xsi:type="dcterms:W3CDTF">2021-10-13T09:00:23Z</dcterms:created>
  <dcterms:modified xsi:type="dcterms:W3CDTF">2025-07-01T00:53:13Z</dcterms:modified>
</cp:coreProperties>
</file>