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4"/>
  </p:notesMasterIdLst>
  <p:sldIdLst>
    <p:sldId id="256" r:id="rId2"/>
    <p:sldId id="257" r:id="rId3"/>
    <p:sldId id="258" r:id="rId4"/>
    <p:sldId id="293" r:id="rId5"/>
    <p:sldId id="286" r:id="rId6"/>
    <p:sldId id="287" r:id="rId7"/>
    <p:sldId id="275" r:id="rId8"/>
    <p:sldId id="288" r:id="rId9"/>
    <p:sldId id="289" r:id="rId10"/>
    <p:sldId id="276" r:id="rId11"/>
    <p:sldId id="277" r:id="rId12"/>
    <p:sldId id="279" r:id="rId13"/>
    <p:sldId id="292" r:id="rId14"/>
    <p:sldId id="278" r:id="rId15"/>
    <p:sldId id="280" r:id="rId16"/>
    <p:sldId id="281" r:id="rId17"/>
    <p:sldId id="290" r:id="rId18"/>
    <p:sldId id="282" r:id="rId19"/>
    <p:sldId id="291" r:id="rId20"/>
    <p:sldId id="283" r:id="rId21"/>
    <p:sldId id="284" r:id="rId22"/>
    <p:sldId id="285"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OADLeH7Y7HmfqGoN8iYBjmdnzq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2"/>
    <p:restoredTop sz="75743"/>
  </p:normalViewPr>
  <p:slideViewPr>
    <p:cSldViewPr snapToGrid="0">
      <p:cViewPr varScale="1">
        <p:scale>
          <a:sx n="91" d="100"/>
          <a:sy n="91" d="100"/>
        </p:scale>
        <p:origin x="15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3" name="Google Shape;1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r>
              <a:rPr lang="en-US" b="1" dirty="0"/>
              <a:t>Instructor Notes:  </a:t>
            </a:r>
          </a:p>
          <a:p>
            <a:endParaRPr lang="en-US" dirty="0"/>
          </a:p>
          <a:p>
            <a:pPr>
              <a:buFont typeface="Arial" panose="020B0604020202020204" pitchFamily="34" charset="0"/>
              <a:buChar char="•"/>
            </a:pPr>
            <a:r>
              <a:rPr dirty="0"/>
              <a:t>Wireless technologies are gaining momentum in ICS environments due to the high cost of running cables, difficulty of installation in remote areas, and need for flexible deployment. These technologies are particularly</a:t>
            </a:r>
            <a:r>
              <a:rPr lang="en-US" dirty="0"/>
              <a:t> </a:t>
            </a:r>
            <a:r>
              <a:rPr dirty="0"/>
              <a:t>beneficial in environments where physical constraints limit wired connectivity—like pipelines, offshore platforms, and widely distributed sensors. They also provide redundancy to support fault-tolerant systems. </a:t>
            </a:r>
            <a:endParaRPr lang="en-US" dirty="0"/>
          </a:p>
          <a:p>
            <a:pPr>
              <a:buFont typeface="Arial" panose="020B0604020202020204" pitchFamily="34" charset="0"/>
              <a:buChar char="•"/>
            </a:pPr>
            <a:endParaRPr lang="en-US" dirty="0"/>
          </a:p>
          <a:p>
            <a:pPr>
              <a:buFont typeface="Arial" panose="020B0604020202020204" pitchFamily="34" charset="0"/>
              <a:buChar char="•"/>
            </a:pPr>
            <a:r>
              <a:rPr dirty="0"/>
              <a:t>However, the decision to adopt wireless must be paired with strict security and reliability considerations, as they are inherently more vulnerable than their wired counterparts.</a:t>
            </a:r>
          </a:p>
        </p:txBody>
      </p:sp>
      <p:sp>
        <p:nvSpPr>
          <p:cNvPr id="4" name="Slide Number Placeholder 3"/>
          <p:cNvSpPr>
            <a:spLocks noGrp="1"/>
          </p:cNvSpPr>
          <p:nvPr>
            <p:ph type="sldNum" idx="12"/>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r>
              <a:rPr lang="en-US" b="1" dirty="0"/>
              <a:t>Instructor Notes:</a:t>
            </a:r>
          </a:p>
          <a:p>
            <a:endParaRPr lang="en-US" dirty="0"/>
          </a:p>
          <a:p>
            <a:pPr>
              <a:buFont typeface="Arial" panose="020B0604020202020204" pitchFamily="34" charset="0"/>
              <a:buChar char="•"/>
            </a:pPr>
            <a:r>
              <a:rPr dirty="0" err="1"/>
              <a:t>WirelessHART</a:t>
            </a:r>
            <a:r>
              <a:rPr dirty="0"/>
              <a:t> builds on IEEE 802.15.4, using TDMA to coordinate time-synchronized, deterministic messaging. Each node routes data for others, forming a robust mesh managed centrally. AES-128 encryption and challenge-response authentication ensure security. </a:t>
            </a:r>
            <a:endParaRPr lang="en-US" dirty="0"/>
          </a:p>
          <a:p>
            <a:pPr>
              <a:buFont typeface="Arial" panose="020B0604020202020204" pitchFamily="34" charset="0"/>
              <a:buChar char="•"/>
            </a:pPr>
            <a:endParaRPr lang="en-US" dirty="0"/>
          </a:p>
          <a:p>
            <a:pPr>
              <a:buFont typeface="Arial" panose="020B0604020202020204" pitchFamily="34" charset="0"/>
              <a:buChar char="•"/>
            </a:pPr>
            <a:r>
              <a:rPr dirty="0"/>
              <a:t>ISA100.11a supports IPv6 and legacy protocols, using a hybrid TDMA/CSMA approach and robust QoS controls. </a:t>
            </a:r>
            <a:endParaRPr lang="en-US" dirty="0"/>
          </a:p>
          <a:p>
            <a:pPr>
              <a:buFont typeface="Arial" panose="020B0604020202020204" pitchFamily="34" charset="0"/>
              <a:buChar char="•"/>
            </a:pPr>
            <a:endParaRPr lang="en-US" dirty="0"/>
          </a:p>
          <a:p>
            <a:pPr>
              <a:buFont typeface="Arial" panose="020B0604020202020204" pitchFamily="34" charset="0"/>
              <a:buChar char="•"/>
            </a:pPr>
            <a:r>
              <a:rPr dirty="0"/>
              <a:t>Zigbee offers energy-efficient communication ideal for non-critical tasks. </a:t>
            </a:r>
            <a:endParaRPr lang="en-US" dirty="0"/>
          </a:p>
          <a:p>
            <a:pPr>
              <a:buFont typeface="Arial" panose="020B0604020202020204" pitchFamily="34" charset="0"/>
              <a:buChar char="•"/>
            </a:pPr>
            <a:endParaRPr lang="en-US" dirty="0"/>
          </a:p>
          <a:p>
            <a:pPr>
              <a:buFont typeface="Arial" panose="020B0604020202020204" pitchFamily="34" charset="0"/>
              <a:buChar char="•"/>
            </a:pPr>
            <a:r>
              <a:rPr dirty="0"/>
              <a:t>Bluetooth, especially BLE, provides fast, short-range data exchange for diagnostics and sensor pairing. </a:t>
            </a:r>
            <a:endParaRPr lang="en-US" dirty="0"/>
          </a:p>
          <a:p>
            <a:pPr>
              <a:buFont typeface="Arial" panose="020B0604020202020204" pitchFamily="34" charset="0"/>
              <a:buChar char="•"/>
            </a:pPr>
            <a:endParaRPr lang="en-US" dirty="0"/>
          </a:p>
          <a:p>
            <a:pPr>
              <a:buFont typeface="Arial" panose="020B0604020202020204" pitchFamily="34" charset="0"/>
              <a:buChar char="•"/>
            </a:pPr>
            <a:r>
              <a:rPr dirty="0"/>
              <a:t>Z-Wave is commonly found in smart building systems, using sub-GHz bands for low interference and robust signal propagation.</a:t>
            </a:r>
          </a:p>
        </p:txBody>
      </p:sp>
      <p:sp>
        <p:nvSpPr>
          <p:cNvPr id="4" name="Slide Number Placeholder 3"/>
          <p:cNvSpPr>
            <a:spLocks noGrp="1"/>
          </p:cNvSpPr>
          <p:nvPr>
            <p:ph type="sldNum" idx="12"/>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r>
              <a:rPr lang="en-US" b="1" dirty="0"/>
              <a:t>Instructor Notes:</a:t>
            </a:r>
          </a:p>
          <a:p>
            <a:endParaRPr lang="en-US" b="1" dirty="0"/>
          </a:p>
          <a:p>
            <a:pPr>
              <a:buFont typeface="Arial" panose="020B0604020202020204" pitchFamily="34" charset="0"/>
              <a:buChar char="•"/>
            </a:pPr>
            <a:r>
              <a:rPr dirty="0"/>
              <a:t>Legacy protocols often lack strong encryption, relying on static or proprietary methods that are easily broken. </a:t>
            </a:r>
            <a:endParaRPr lang="en-US" dirty="0"/>
          </a:p>
          <a:p>
            <a:pPr>
              <a:buFont typeface="Arial" panose="020B0604020202020204" pitchFamily="34" charset="0"/>
              <a:buChar char="•"/>
            </a:pPr>
            <a:r>
              <a:rPr dirty="0"/>
              <a:t>The use of common frequency bands makes ICS wireless systems vulnerable to jamming attacks. </a:t>
            </a:r>
            <a:endParaRPr lang="en-US" dirty="0"/>
          </a:p>
          <a:p>
            <a:pPr>
              <a:buFont typeface="Arial" panose="020B0604020202020204" pitchFamily="34" charset="0"/>
              <a:buChar char="•"/>
            </a:pPr>
            <a:r>
              <a:rPr dirty="0"/>
              <a:t>Battery-powered devices may be rendered inoperable by energy depletion attacks. </a:t>
            </a:r>
            <a:endParaRPr lang="en-US" dirty="0"/>
          </a:p>
          <a:p>
            <a:pPr>
              <a:buFont typeface="Arial" panose="020B0604020202020204" pitchFamily="34" charset="0"/>
              <a:buChar char="•"/>
            </a:pPr>
            <a:r>
              <a:rPr dirty="0"/>
              <a:t>Key management—especially lack of rotation or revocation—can leave networks exposed if one device is compromised. </a:t>
            </a:r>
            <a:endParaRPr lang="en-US" dirty="0"/>
          </a:p>
          <a:p>
            <a:pPr>
              <a:buFont typeface="Arial" panose="020B0604020202020204" pitchFamily="34" charset="0"/>
              <a:buChar char="•"/>
            </a:pPr>
            <a:r>
              <a:rPr dirty="0"/>
              <a:t>Many field-deployed devices lack secure OTA update mechanisms, preventing timely patching of discovered vulnerabilities.</a:t>
            </a:r>
          </a:p>
        </p:txBody>
      </p:sp>
      <p:sp>
        <p:nvSpPr>
          <p:cNvPr id="4" name="Slide Number Placeholder 3"/>
          <p:cNvSpPr>
            <a:spLocks noGrp="1"/>
          </p:cNvSpPr>
          <p:nvPr>
            <p:ph type="sldNum" idx="12"/>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03788-7A05-D011-0C12-465D923748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DAD5A7-7AE2-95FB-01A9-A40A45A651C7}"/>
              </a:ext>
            </a:extLst>
          </p:cNvPr>
          <p:cNvSpPr>
            <a:spLocks noGrp="1" noRot="1" noChangeAspect="1"/>
          </p:cNvSpPr>
          <p:nvPr>
            <p:ph type="sldImg" idx="3"/>
          </p:nvPr>
        </p:nvSpPr>
        <p:spPr/>
      </p:sp>
      <p:sp>
        <p:nvSpPr>
          <p:cNvPr id="3" name="Notes Placeholder 2">
            <a:extLst>
              <a:ext uri="{FF2B5EF4-FFF2-40B4-BE49-F238E27FC236}">
                <a16:creationId xmlns:a16="http://schemas.microsoft.com/office/drawing/2014/main" id="{6175E122-8186-272C-AD4A-535B78A8F313}"/>
              </a:ext>
            </a:extLst>
          </p:cNvPr>
          <p:cNvSpPr>
            <a:spLocks noGrp="1"/>
          </p:cNvSpPr>
          <p:nvPr>
            <p:ph type="body" idx="1"/>
          </p:nvPr>
        </p:nvSpPr>
        <p:spPr/>
        <p:txBody>
          <a:bodyPr/>
          <a:lstStyle/>
          <a:p>
            <a:r>
              <a:rPr lang="en-US" b="1" dirty="0"/>
              <a:t>Instructor Notes:</a:t>
            </a:r>
          </a:p>
          <a:p>
            <a:endParaRPr lang="en-US" b="1" dirty="0"/>
          </a:p>
          <a:p>
            <a:r>
              <a:rPr lang="en-US" dirty="0"/>
              <a:t>This slide introduces a </a:t>
            </a:r>
            <a:r>
              <a:rPr lang="en-US" b="1" dirty="0"/>
              <a:t>categorical framework for understanding threats to wireless Industrial Control System (ICS) infrastructure</a:t>
            </a:r>
            <a:r>
              <a:rPr lang="en-US" dirty="0"/>
              <a:t>, adapted from the FIU case study and broader ICS security literature.</a:t>
            </a:r>
          </a:p>
          <a:p>
            <a:endParaRPr lang="en-US" b="1" dirty="0"/>
          </a:p>
          <a:p>
            <a:pPr>
              <a:buFont typeface="Arial" panose="020B0604020202020204" pitchFamily="34" charset="0"/>
              <a:buChar char="•"/>
            </a:pPr>
            <a:r>
              <a:rPr lang="en-US" b="1" dirty="0"/>
              <a:t>Method-Specific Threats</a:t>
            </a:r>
            <a:r>
              <a:rPr lang="en-US" dirty="0"/>
              <a:t>:</a:t>
            </a:r>
          </a:p>
          <a:p>
            <a:pPr lvl="1"/>
            <a:r>
              <a:rPr lang="en-US" b="1" dirty="0"/>
              <a:t>Passive threats</a:t>
            </a:r>
            <a:r>
              <a:rPr lang="en-US" dirty="0"/>
              <a:t> involve monitoring or intercepting communications without altering the signal (e.g., RF eavesdropping).</a:t>
            </a:r>
          </a:p>
          <a:p>
            <a:pPr lvl="1"/>
            <a:r>
              <a:rPr lang="en-US" b="1" dirty="0"/>
              <a:t>Active threats</a:t>
            </a:r>
            <a:r>
              <a:rPr lang="en-US" dirty="0"/>
              <a:t> include signal jamming, injection, replay attacks, and impersonation of control messages—potentially causing unsafe operations or disruptions.</a:t>
            </a:r>
          </a:p>
          <a:p>
            <a:endParaRPr lang="en-US" b="1" dirty="0"/>
          </a:p>
          <a:p>
            <a:pPr>
              <a:buFont typeface="Arial" panose="020B0604020202020204" pitchFamily="34" charset="0"/>
              <a:buChar char="•"/>
            </a:pPr>
            <a:r>
              <a:rPr lang="en-US" b="1" dirty="0"/>
              <a:t>Target-Specific Threats</a:t>
            </a:r>
            <a:r>
              <a:rPr lang="en-US" dirty="0"/>
              <a:t>:</a:t>
            </a:r>
          </a:p>
          <a:p>
            <a:pPr lvl="1"/>
            <a:r>
              <a:rPr lang="en-US" dirty="0"/>
              <a:t>These focus on specific ICS field devices such as:</a:t>
            </a:r>
          </a:p>
          <a:p>
            <a:pPr lvl="2"/>
            <a:r>
              <a:rPr lang="en-US" b="1" dirty="0"/>
              <a:t>IEDs</a:t>
            </a:r>
            <a:r>
              <a:rPr lang="en-US" dirty="0"/>
              <a:t> (Intelligent Electronic Devices)</a:t>
            </a:r>
          </a:p>
          <a:p>
            <a:pPr lvl="2"/>
            <a:r>
              <a:rPr lang="en-US" b="1" dirty="0"/>
              <a:t>PLCs</a:t>
            </a:r>
            <a:r>
              <a:rPr lang="en-US" dirty="0"/>
              <a:t> (Programmable Logic Controllers)</a:t>
            </a:r>
          </a:p>
          <a:p>
            <a:pPr lvl="2"/>
            <a:r>
              <a:rPr lang="en-US" b="1" dirty="0"/>
              <a:t>PMUs</a:t>
            </a:r>
            <a:r>
              <a:rPr lang="en-US" dirty="0"/>
              <a:t> (Phasor Measurement Units)</a:t>
            </a:r>
          </a:p>
          <a:p>
            <a:pPr lvl="2"/>
            <a:r>
              <a:rPr lang="en-US" b="1" dirty="0"/>
              <a:t>Smart Meters</a:t>
            </a:r>
            <a:endParaRPr lang="en-US" dirty="0"/>
          </a:p>
          <a:p>
            <a:pPr lvl="1"/>
            <a:r>
              <a:rPr lang="en-US" dirty="0"/>
              <a:t>These devices, often deployed in unsecured or remote environments, become easy entry points if wireless communication is not encrypted or authenticated.</a:t>
            </a:r>
          </a:p>
          <a:p>
            <a:endParaRPr lang="en-US" b="1" dirty="0"/>
          </a:p>
          <a:p>
            <a:pPr>
              <a:buFont typeface="Arial" panose="020B0604020202020204" pitchFamily="34" charset="0"/>
              <a:buChar char="•"/>
            </a:pPr>
            <a:r>
              <a:rPr lang="en-US" b="1" dirty="0"/>
              <a:t>Protocol-Specific Threats</a:t>
            </a:r>
            <a:r>
              <a:rPr lang="en-US" dirty="0"/>
              <a:t>:</a:t>
            </a:r>
          </a:p>
          <a:p>
            <a:pPr lvl="1"/>
            <a:r>
              <a:rPr lang="en-US" dirty="0"/>
              <a:t>Industrial protocols like </a:t>
            </a:r>
            <a:r>
              <a:rPr lang="en-US" b="1" dirty="0"/>
              <a:t>Modbus</a:t>
            </a:r>
            <a:r>
              <a:rPr lang="en-US" dirty="0"/>
              <a:t>, </a:t>
            </a:r>
            <a:r>
              <a:rPr lang="en-US" b="1" dirty="0"/>
              <a:t>DNP3</a:t>
            </a:r>
            <a:r>
              <a:rPr lang="en-US" dirty="0"/>
              <a:t>, and </a:t>
            </a:r>
            <a:r>
              <a:rPr lang="en-US" b="1" dirty="0"/>
              <a:t>IEC 61850</a:t>
            </a:r>
            <a:r>
              <a:rPr lang="en-US" dirty="0"/>
              <a:t> were often designed without security in mind. When tunneled over wireless, their lack of encryption or authentication makes them especially vulnerable.</a:t>
            </a:r>
          </a:p>
          <a:p>
            <a:pPr lvl="1"/>
            <a:r>
              <a:rPr lang="en-US" dirty="0"/>
              <a:t>Protocol-aware attackers can inject false commands or disrupt synchronization in phasor-based protocols.</a:t>
            </a:r>
          </a:p>
          <a:p>
            <a:endParaRPr lang="en-US" b="1" dirty="0"/>
          </a:p>
          <a:p>
            <a:pPr>
              <a:buFont typeface="Arial" panose="020B0604020202020204" pitchFamily="34" charset="0"/>
              <a:buChar char="•"/>
            </a:pPr>
            <a:r>
              <a:rPr lang="en-US" b="1" dirty="0"/>
              <a:t>Identity-Specific Threats</a:t>
            </a:r>
            <a:r>
              <a:rPr lang="en-US" dirty="0"/>
              <a:t>:</a:t>
            </a:r>
          </a:p>
          <a:p>
            <a:pPr lvl="1"/>
            <a:r>
              <a:rPr lang="en-US" b="1" dirty="0"/>
              <a:t>Insider threats</a:t>
            </a:r>
            <a:r>
              <a:rPr lang="en-US" dirty="0"/>
              <a:t> involve employees or contractors who misuse access for sabotage or theft.</a:t>
            </a:r>
          </a:p>
          <a:p>
            <a:pPr lvl="1"/>
            <a:r>
              <a:rPr lang="en-US" b="1" dirty="0"/>
              <a:t>Outsider threats</a:t>
            </a:r>
            <a:r>
              <a:rPr lang="en-US" dirty="0"/>
              <a:t> involve external attackers, including cybercriminals and nation-state actors who exploit vulnerabilities via wireless interfaces.</a:t>
            </a:r>
          </a:p>
          <a:p>
            <a:endParaRPr lang="en-US" b="1" dirty="0"/>
          </a:p>
          <a:p>
            <a:pPr>
              <a:buFont typeface="Arial" panose="020B0604020202020204" pitchFamily="34" charset="0"/>
              <a:buChar char="•"/>
            </a:pPr>
            <a:r>
              <a:rPr lang="en-US" b="1" dirty="0"/>
              <a:t>Multidimensional Security</a:t>
            </a:r>
            <a:r>
              <a:rPr lang="en-US" dirty="0"/>
              <a:t>:</a:t>
            </a:r>
            <a:br>
              <a:rPr lang="en-US" dirty="0"/>
            </a:br>
            <a:r>
              <a:rPr lang="en-US" dirty="0"/>
              <a:t>This classification shows that defending ICS wireless networks requires </a:t>
            </a:r>
            <a:r>
              <a:rPr lang="en-US" b="1" dirty="0"/>
              <a:t>layered defenses</a:t>
            </a:r>
            <a:r>
              <a:rPr lang="en-US" dirty="0"/>
              <a:t>—technical controls (e.g., encryption, jamming detection), procedural controls (e.g., access management), and threat modeling that considers </a:t>
            </a:r>
            <a:r>
              <a:rPr lang="en-US" b="1" dirty="0"/>
              <a:t>who</a:t>
            </a:r>
            <a:r>
              <a:rPr lang="en-US" dirty="0"/>
              <a:t>, </a:t>
            </a:r>
            <a:r>
              <a:rPr lang="en-US" b="1" dirty="0"/>
              <a:t>how</a:t>
            </a:r>
            <a:r>
              <a:rPr lang="en-US" dirty="0"/>
              <a:t>, and </a:t>
            </a:r>
            <a:r>
              <a:rPr lang="en-US" b="1" dirty="0"/>
              <a:t>what</a:t>
            </a:r>
            <a:r>
              <a:rPr lang="en-US" dirty="0"/>
              <a:t> is being targeted.</a:t>
            </a:r>
          </a:p>
          <a:p>
            <a:endParaRPr lang="en-US" b="1" dirty="0"/>
          </a:p>
        </p:txBody>
      </p:sp>
      <p:sp>
        <p:nvSpPr>
          <p:cNvPr id="4" name="Slide Number Placeholder 3">
            <a:extLst>
              <a:ext uri="{FF2B5EF4-FFF2-40B4-BE49-F238E27FC236}">
                <a16:creationId xmlns:a16="http://schemas.microsoft.com/office/drawing/2014/main" id="{BA9F3B8D-4B3E-3C42-DB85-DD7FF1FE0632}"/>
              </a:ext>
            </a:extLst>
          </p:cNvPr>
          <p:cNvSpPr>
            <a:spLocks noGrp="1"/>
          </p:cNvSpPr>
          <p:nvPr>
            <p:ph type="sldNum" idx="12"/>
          </p:nvPr>
        </p:nvSpPr>
        <p:spPr/>
      </p:sp>
    </p:spTree>
    <p:extLst>
      <p:ext uri="{BB962C8B-B14F-4D97-AF65-F5344CB8AC3E}">
        <p14:creationId xmlns:p14="http://schemas.microsoft.com/office/powerpoint/2010/main" val="2830566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r>
              <a:rPr lang="en-US" b="1" dirty="0"/>
              <a:t>Instructor Notes:</a:t>
            </a:r>
          </a:p>
          <a:p>
            <a:endParaRPr lang="en-US" dirty="0"/>
          </a:p>
          <a:p>
            <a:pPr>
              <a:buFont typeface="Arial" panose="020B0604020202020204" pitchFamily="34" charset="0"/>
              <a:buChar char="•"/>
            </a:pPr>
            <a:r>
              <a:rPr dirty="0"/>
              <a:t>Wireless threats in ICS can be categorized by how they are carried out and what they target. </a:t>
            </a:r>
            <a:endParaRPr lang="en-US" dirty="0"/>
          </a:p>
          <a:p>
            <a:pPr>
              <a:buFont typeface="Arial" panose="020B0604020202020204" pitchFamily="34" charset="0"/>
              <a:buChar char="•"/>
            </a:pPr>
            <a:r>
              <a:rPr dirty="0"/>
              <a:t>Passive threats like eavesdropping may expose sensitive control data, while active threats like jamming can disrupt operations. </a:t>
            </a:r>
            <a:endParaRPr lang="en-US" dirty="0"/>
          </a:p>
          <a:p>
            <a:pPr>
              <a:buFont typeface="Arial" panose="020B0604020202020204" pitchFamily="34" charset="0"/>
              <a:buChar char="•"/>
            </a:pPr>
            <a:r>
              <a:rPr dirty="0"/>
              <a:t>Devices such as PMUs </a:t>
            </a:r>
            <a:r>
              <a:rPr lang="en-US" dirty="0"/>
              <a:t>(phase measurement units) </a:t>
            </a:r>
            <a:r>
              <a:rPr dirty="0"/>
              <a:t>and RTUs are frequent targets, especially if located in exposed or unmanned areas. </a:t>
            </a:r>
            <a:endParaRPr lang="en-US" dirty="0"/>
          </a:p>
          <a:p>
            <a:pPr>
              <a:buFont typeface="Arial" panose="020B0604020202020204" pitchFamily="34" charset="0"/>
              <a:buChar char="•"/>
            </a:pPr>
            <a:r>
              <a:rPr dirty="0"/>
              <a:t>Protocol vulnerabilities become critical when unsecured legacy protocols are tunneled over wireless. </a:t>
            </a:r>
            <a:endParaRPr lang="en-US" dirty="0"/>
          </a:p>
          <a:p>
            <a:pPr>
              <a:buFont typeface="Arial" panose="020B0604020202020204" pitchFamily="34" charset="0"/>
              <a:buChar char="•"/>
            </a:pPr>
            <a:r>
              <a:rPr dirty="0"/>
              <a:t>Insider threats are particularly dangerous due to physical and logical access to devices and infrastructure.</a:t>
            </a:r>
          </a:p>
        </p:txBody>
      </p:sp>
      <p:sp>
        <p:nvSpPr>
          <p:cNvPr id="4" name="Slide Number Placeholder 3"/>
          <p:cNvSpPr>
            <a:spLocks noGrp="1"/>
          </p:cNvSpPr>
          <p:nvPr>
            <p:ph type="sldNum" idx="12"/>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r>
              <a:rPr lang="en-US" b="1" dirty="0"/>
              <a:t>Instructor Notes:</a:t>
            </a:r>
          </a:p>
          <a:p>
            <a:endParaRPr lang="en-US" dirty="0"/>
          </a:p>
          <a:p>
            <a:pPr>
              <a:buFont typeface="Arial" panose="020B0604020202020204" pitchFamily="34" charset="0"/>
              <a:buChar char="•"/>
            </a:pPr>
            <a:r>
              <a:rPr dirty="0"/>
              <a:t>Security in wireless ICS systems requires multiple layers. </a:t>
            </a:r>
            <a:endParaRPr lang="en-US" dirty="0"/>
          </a:p>
          <a:p>
            <a:pPr>
              <a:buFont typeface="Arial" panose="020B0604020202020204" pitchFamily="34" charset="0"/>
              <a:buChar char="•"/>
            </a:pPr>
            <a:r>
              <a:rPr dirty="0"/>
              <a:t>Confidentiality through encryption like AES-128 ensures data privacy. </a:t>
            </a:r>
            <a:endParaRPr lang="en-US" dirty="0"/>
          </a:p>
          <a:p>
            <a:pPr>
              <a:buFont typeface="Arial" panose="020B0604020202020204" pitchFamily="34" charset="0"/>
              <a:buChar char="•"/>
            </a:pPr>
            <a:r>
              <a:rPr dirty="0"/>
              <a:t>Authentication mechanisms prevent unauthorized access to devices and control systems. </a:t>
            </a:r>
            <a:endParaRPr lang="en-US" dirty="0"/>
          </a:p>
          <a:p>
            <a:pPr>
              <a:buFont typeface="Arial" panose="020B0604020202020204" pitchFamily="34" charset="0"/>
              <a:buChar char="•"/>
            </a:pPr>
            <a:r>
              <a:rPr dirty="0"/>
              <a:t>Integrity checks ensure messages are not tampered with in transit. </a:t>
            </a:r>
            <a:endParaRPr lang="en-US" dirty="0"/>
          </a:p>
          <a:p>
            <a:pPr>
              <a:buFont typeface="Arial" panose="020B0604020202020204" pitchFamily="34" charset="0"/>
              <a:buChar char="•"/>
            </a:pPr>
            <a:r>
              <a:rPr dirty="0"/>
              <a:t>Access control mechanisms enforce user and device privileges. </a:t>
            </a:r>
            <a:endParaRPr lang="en-US" dirty="0"/>
          </a:p>
          <a:p>
            <a:pPr>
              <a:buFont typeface="Arial" panose="020B0604020202020204" pitchFamily="34" charset="0"/>
              <a:buChar char="•"/>
            </a:pPr>
            <a:r>
              <a:rPr dirty="0"/>
              <a:t>Availability must be preserved even under duress from jamming or DoS attacks. </a:t>
            </a:r>
            <a:endParaRPr lang="en-US" dirty="0"/>
          </a:p>
          <a:p>
            <a:pPr>
              <a:buFont typeface="Arial" panose="020B0604020202020204" pitchFamily="34" charset="0"/>
              <a:buChar char="•"/>
            </a:pPr>
            <a:r>
              <a:rPr dirty="0"/>
              <a:t>Finally, accountability through logging provides audit trails for both compliance and post-incident investigations.</a:t>
            </a:r>
          </a:p>
        </p:txBody>
      </p:sp>
      <p:sp>
        <p:nvSpPr>
          <p:cNvPr id="4" name="Slide Number Placeholder 3"/>
          <p:cNvSpPr>
            <a:spLocks noGrp="1"/>
          </p:cNvSpPr>
          <p:nvPr>
            <p:ph type="sldNum" idx="12"/>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r>
              <a:rPr lang="en-US" b="1" dirty="0"/>
              <a:t>Instructor Notes:</a:t>
            </a:r>
          </a:p>
          <a:p>
            <a:endParaRPr lang="en-US" dirty="0"/>
          </a:p>
          <a:p>
            <a:r>
              <a:rPr dirty="0"/>
              <a:t>FIU’s Smart Grid Testbed provides a controlled environment to evaluate wireless ICS systems. It combines AC and DC buses with emulated renewable sources to simulate complex grid scenarios. Wireless versions of PMUs, PLCs, and IEDs are used to transmit data and execute control operations in real time. This environment allows researchers and students to explore challenges in wireless reliability, latency, and cybersecurity.</a:t>
            </a:r>
          </a:p>
        </p:txBody>
      </p:sp>
      <p:sp>
        <p:nvSpPr>
          <p:cNvPr id="4" name="Slide Number Placeholder 3"/>
          <p:cNvSpPr>
            <a:spLocks noGrp="1"/>
          </p:cNvSpPr>
          <p:nvPr>
            <p:ph type="sldNum" idx="12"/>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269DC-1849-B37A-4F77-957F17B61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3C9760-C976-0C8E-8CC0-11D77319EC5E}"/>
              </a:ext>
            </a:extLst>
          </p:cNvPr>
          <p:cNvSpPr>
            <a:spLocks noGrp="1" noRot="1" noChangeAspect="1"/>
          </p:cNvSpPr>
          <p:nvPr>
            <p:ph type="sldImg" idx="3"/>
          </p:nvPr>
        </p:nvSpPr>
        <p:spPr/>
      </p:sp>
      <p:sp>
        <p:nvSpPr>
          <p:cNvPr id="3" name="Notes Placeholder 2">
            <a:extLst>
              <a:ext uri="{FF2B5EF4-FFF2-40B4-BE49-F238E27FC236}">
                <a16:creationId xmlns:a16="http://schemas.microsoft.com/office/drawing/2014/main" id="{ED2514BB-E513-D33E-5C2E-8C2E284A1C0B}"/>
              </a:ext>
            </a:extLst>
          </p:cNvPr>
          <p:cNvSpPr>
            <a:spLocks noGrp="1"/>
          </p:cNvSpPr>
          <p:nvPr>
            <p:ph type="body" idx="1"/>
          </p:nvPr>
        </p:nvSpPr>
        <p:spPr/>
        <p:txBody>
          <a:bodyPr/>
          <a:lstStyle/>
          <a:p>
            <a:r>
              <a:rPr lang="en-US" b="1" dirty="0"/>
              <a:t>Instructor Notes:</a:t>
            </a:r>
          </a:p>
          <a:p>
            <a:endParaRPr lang="en-US" dirty="0"/>
          </a:p>
          <a:p>
            <a:r>
              <a:rPr lang="en-US" dirty="0"/>
              <a:t>Image of FIU’s Smart Grid Testbed for ICS.  </a:t>
            </a:r>
            <a:endParaRPr dirty="0"/>
          </a:p>
        </p:txBody>
      </p:sp>
      <p:sp>
        <p:nvSpPr>
          <p:cNvPr id="4" name="Slide Number Placeholder 3">
            <a:extLst>
              <a:ext uri="{FF2B5EF4-FFF2-40B4-BE49-F238E27FC236}">
                <a16:creationId xmlns:a16="http://schemas.microsoft.com/office/drawing/2014/main" id="{DFC732CE-307A-C6BD-0DDA-593625D9BC18}"/>
              </a:ext>
            </a:extLst>
          </p:cNvPr>
          <p:cNvSpPr>
            <a:spLocks noGrp="1"/>
          </p:cNvSpPr>
          <p:nvPr>
            <p:ph type="sldNum" idx="12"/>
          </p:nvPr>
        </p:nvSpPr>
        <p:spPr/>
      </p:sp>
    </p:spTree>
    <p:extLst>
      <p:ext uri="{BB962C8B-B14F-4D97-AF65-F5344CB8AC3E}">
        <p14:creationId xmlns:p14="http://schemas.microsoft.com/office/powerpoint/2010/main" val="2006137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r>
              <a:rPr lang="en-US" b="1" dirty="0"/>
              <a:t>Instructor Notes: </a:t>
            </a:r>
          </a:p>
          <a:p>
            <a:endParaRPr lang="en-US" dirty="0"/>
          </a:p>
          <a:p>
            <a:r>
              <a:rPr dirty="0"/>
              <a:t>Wireless PMUs in the testbed use ADCs to sample power signals, GPS for precise timestamping, and microcontrollers for phasor calculation. Data is transmitted wirelessly using IEEE 802.15.4 or Wi-Fi modules. PLCs are similarly equipped with wireless interfaces to receive commands and control actuators. Data from PMUs is aggregated by a centralized controller, which uses the wireless mesh to maintain real-time awareness of the system’s state.</a:t>
            </a:r>
          </a:p>
        </p:txBody>
      </p:sp>
      <p:sp>
        <p:nvSpPr>
          <p:cNvPr id="4" name="Slide Number Placeholder 3"/>
          <p:cNvSpPr>
            <a:spLocks noGrp="1"/>
          </p:cNvSpPr>
          <p:nvPr>
            <p:ph type="sldNum" idx="12"/>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92AB0-96A4-1CDB-6AA1-E056BC0F90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012498-6939-213F-5890-5DFA89553526}"/>
              </a:ext>
            </a:extLst>
          </p:cNvPr>
          <p:cNvSpPr>
            <a:spLocks noGrp="1" noRot="1" noChangeAspect="1"/>
          </p:cNvSpPr>
          <p:nvPr>
            <p:ph type="sldImg" idx="3"/>
          </p:nvPr>
        </p:nvSpPr>
        <p:spPr/>
      </p:sp>
      <p:sp>
        <p:nvSpPr>
          <p:cNvPr id="3" name="Notes Placeholder 2">
            <a:extLst>
              <a:ext uri="{FF2B5EF4-FFF2-40B4-BE49-F238E27FC236}">
                <a16:creationId xmlns:a16="http://schemas.microsoft.com/office/drawing/2014/main" id="{F37FFE8B-B9A3-739B-8543-3AC61BA748B2}"/>
              </a:ext>
            </a:extLst>
          </p:cNvPr>
          <p:cNvSpPr>
            <a:spLocks noGrp="1"/>
          </p:cNvSpPr>
          <p:nvPr>
            <p:ph type="body" idx="1"/>
          </p:nvPr>
        </p:nvSpPr>
        <p:spPr/>
        <p:txBody>
          <a:bodyPr/>
          <a:lstStyle/>
          <a:p>
            <a:r>
              <a:rPr lang="en-US" b="1" dirty="0"/>
              <a:t>Instructor Notes:</a:t>
            </a:r>
          </a:p>
          <a:p>
            <a:endParaRPr lang="en-US" dirty="0"/>
          </a:p>
          <a:p>
            <a:r>
              <a:rPr lang="en-US" dirty="0"/>
              <a:t>Image of FIU’s Smart Grid Testbed for ICS.  </a:t>
            </a:r>
            <a:endParaRPr dirty="0"/>
          </a:p>
        </p:txBody>
      </p:sp>
      <p:sp>
        <p:nvSpPr>
          <p:cNvPr id="4" name="Slide Number Placeholder 3">
            <a:extLst>
              <a:ext uri="{FF2B5EF4-FFF2-40B4-BE49-F238E27FC236}">
                <a16:creationId xmlns:a16="http://schemas.microsoft.com/office/drawing/2014/main" id="{10148914-F72E-EE3B-77F9-BE4AF9837D58}"/>
              </a:ext>
            </a:extLst>
          </p:cNvPr>
          <p:cNvSpPr>
            <a:spLocks noGrp="1"/>
          </p:cNvSpPr>
          <p:nvPr>
            <p:ph type="sldNum" idx="12"/>
          </p:nvPr>
        </p:nvSpPr>
        <p:spPr/>
      </p:sp>
    </p:spTree>
    <p:extLst>
      <p:ext uri="{BB962C8B-B14F-4D97-AF65-F5344CB8AC3E}">
        <p14:creationId xmlns:p14="http://schemas.microsoft.com/office/powerpoint/2010/main" val="1789213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r>
              <a:rPr lang="en-US" b="1" dirty="0"/>
              <a:t>Instructor Notes:</a:t>
            </a:r>
          </a:p>
          <a:p>
            <a:endParaRPr lang="en-US" dirty="0"/>
          </a:p>
          <a:p>
            <a:r>
              <a:rPr dirty="0"/>
              <a:t>Islanding occurs when a part of the grid is electrically separated from the main utility. Wireless PMUs monitor frequency and voltage, triggering detection logic when anomalies arise. Optimization algorithms evaluate whether to shed load or activate local generation to maintain balance. PLCs then execute corrective actions wirelessly. The mesh network supports resilience by ensuring commands can reach devices even when some links are down.</a:t>
            </a:r>
          </a:p>
        </p:txBody>
      </p:sp>
      <p:sp>
        <p:nvSpPr>
          <p:cNvPr id="4" name="Slide Number Placeholder 3"/>
          <p:cNvSpPr>
            <a:spLocks noGrp="1"/>
          </p:cNvSpPr>
          <p:nvPr>
            <p:ph type="sldNum" idx="12"/>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r>
              <a:rPr lang="en-US" b="1" dirty="0"/>
              <a:t>Instructor Notes:</a:t>
            </a:r>
          </a:p>
          <a:p>
            <a:endParaRPr lang="en-US" dirty="0"/>
          </a:p>
          <a:p>
            <a:r>
              <a:rPr dirty="0"/>
              <a:t>The communication stack in the testbed uses 802.15.4 at the PHY/MAC layer, providing robust, low-power wireless transport. A mesh routing layer ensures connectivity and reroutes around failures. UDP is used for low-latency delivery of control messages, avoiding the overhead of TCP. The application layer manages phasor reporting, control command issuance, and diagnostics.</a:t>
            </a:r>
          </a:p>
        </p:txBody>
      </p:sp>
      <p:sp>
        <p:nvSpPr>
          <p:cNvPr id="4" name="Slide Number Placeholder 3"/>
          <p:cNvSpPr>
            <a:spLocks noGrp="1"/>
          </p:cNvSpPr>
          <p:nvPr>
            <p:ph type="sldNum" idx="12"/>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r>
              <a:rPr lang="en-US" b="1" dirty="0"/>
              <a:t>Instructor Notes:</a:t>
            </a:r>
          </a:p>
          <a:p>
            <a:endParaRPr lang="en-US" dirty="0"/>
          </a:p>
          <a:p>
            <a:r>
              <a:rPr dirty="0"/>
              <a:t>The testbed proves wireless control is viable even for time-sensitive applications, if properly secured and architected. However, vulnerabilities in key management and RF jamming persist. The mesh topology provides strong fault tolerance, making the network self-healing. As a training environment, the testbed allows hands-on exploration of wireless ICS systems, including their vulnerabilities and defenses.</a:t>
            </a:r>
            <a:endParaRPr lang="en-US" dirty="0"/>
          </a:p>
          <a:p>
            <a:endParaRPr lang="en-US" dirty="0"/>
          </a:p>
          <a:p>
            <a:r>
              <a:rPr lang="en-US" dirty="0"/>
              <a:t>INL also has a wireless testbed.  </a:t>
            </a:r>
          </a:p>
          <a:p>
            <a:endParaRPr lang="en-US" dirty="0"/>
          </a:p>
          <a:p>
            <a:r>
              <a:rPr lang="en-US" b="1" i="1" dirty="0"/>
              <a:t>Mention how students can build their own home labs using physical IoT devices and VMs to simulate an ICS with wireless technologies</a:t>
            </a:r>
            <a:r>
              <a:rPr lang="en-US" dirty="0"/>
              <a:t>.  </a:t>
            </a:r>
            <a:endParaRPr dirty="0"/>
          </a:p>
        </p:txBody>
      </p:sp>
      <p:sp>
        <p:nvSpPr>
          <p:cNvPr id="4" name="Slide Number Placeholder 3"/>
          <p:cNvSpPr>
            <a:spLocks noGrp="1"/>
          </p:cNvSpPr>
          <p:nvPr>
            <p:ph type="sldNum" idx="12"/>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9" name="Google Shape;1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E12D8-4E7C-99BA-CEEE-D9478BD269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1EAAC0-D492-7CE1-1957-FA95D0B4CBA8}"/>
              </a:ext>
            </a:extLst>
          </p:cNvPr>
          <p:cNvSpPr>
            <a:spLocks noGrp="1" noRot="1" noChangeAspect="1"/>
          </p:cNvSpPr>
          <p:nvPr>
            <p:ph type="sldImg" idx="3"/>
          </p:nvPr>
        </p:nvSpPr>
        <p:spPr/>
      </p:sp>
      <p:sp>
        <p:nvSpPr>
          <p:cNvPr id="3" name="Notes Placeholder 2">
            <a:extLst>
              <a:ext uri="{FF2B5EF4-FFF2-40B4-BE49-F238E27FC236}">
                <a16:creationId xmlns:a16="http://schemas.microsoft.com/office/drawing/2014/main" id="{3A3171C6-0574-247C-C3EB-3CF29BEAD856}"/>
              </a:ext>
            </a:extLst>
          </p:cNvPr>
          <p:cNvSpPr>
            <a:spLocks noGrp="1"/>
          </p:cNvSpPr>
          <p:nvPr>
            <p:ph type="body" idx="1"/>
          </p:nvPr>
        </p:nvSpPr>
        <p:spPr/>
        <p:txBody>
          <a:bodyPr/>
          <a:lstStyle/>
          <a:p>
            <a:r>
              <a:rPr lang="en-US" b="1" dirty="0"/>
              <a:t>Instructor Notes:</a:t>
            </a:r>
          </a:p>
          <a:p>
            <a:endParaRPr lang="en-US" dirty="0"/>
          </a:p>
          <a:p>
            <a:r>
              <a:rPr dirty="0"/>
              <a:t>Radio Frequency (RF) is a portion of the electromagnetic spectrum commonly used for wireless communication. </a:t>
            </a:r>
            <a:endParaRPr lang="en-US" dirty="0"/>
          </a:p>
          <a:p>
            <a:endParaRPr lang="en-US" dirty="0"/>
          </a:p>
          <a:p>
            <a:r>
              <a:rPr dirty="0"/>
              <a:t>RF waves are oscillating electric and magnetic fields that propagate through space. Frequency is how often the wave oscillates per second and determines the energy and penetration. Wavelength is the distance between wave peaks, amplitude relates to signal strength, and phase indicates the wave's alignment. </a:t>
            </a:r>
            <a:endParaRPr lang="en-US" dirty="0"/>
          </a:p>
          <a:p>
            <a:endParaRPr lang="en-US" dirty="0"/>
          </a:p>
          <a:p>
            <a:r>
              <a:rPr dirty="0"/>
              <a:t>RF waves can reflect, diffract, and be absorbed by materials, and are transmitted and received through antennas.</a:t>
            </a:r>
          </a:p>
        </p:txBody>
      </p:sp>
      <p:sp>
        <p:nvSpPr>
          <p:cNvPr id="4" name="Slide Number Placeholder 3">
            <a:extLst>
              <a:ext uri="{FF2B5EF4-FFF2-40B4-BE49-F238E27FC236}">
                <a16:creationId xmlns:a16="http://schemas.microsoft.com/office/drawing/2014/main" id="{D22E0BC6-3EB5-E834-6F25-10CE709EC014}"/>
              </a:ext>
            </a:extLst>
          </p:cNvPr>
          <p:cNvSpPr>
            <a:spLocks noGrp="1"/>
          </p:cNvSpPr>
          <p:nvPr>
            <p:ph type="sldNum" idx="12"/>
          </p:nvPr>
        </p:nvSpPr>
        <p:spPr/>
      </p:sp>
    </p:spTree>
    <p:extLst>
      <p:ext uri="{BB962C8B-B14F-4D97-AF65-F5344CB8AC3E}">
        <p14:creationId xmlns:p14="http://schemas.microsoft.com/office/powerpoint/2010/main" val="164752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C140E-5F43-351C-ECBF-F0ABE6FEB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65F8E3-AEC4-1DA9-7757-52AB3C0288D8}"/>
              </a:ext>
            </a:extLst>
          </p:cNvPr>
          <p:cNvSpPr>
            <a:spLocks noGrp="1" noRot="1" noChangeAspect="1"/>
          </p:cNvSpPr>
          <p:nvPr>
            <p:ph type="sldImg" idx="3"/>
          </p:nvPr>
        </p:nvSpPr>
        <p:spPr/>
      </p:sp>
      <p:sp>
        <p:nvSpPr>
          <p:cNvPr id="3" name="Notes Placeholder 2">
            <a:extLst>
              <a:ext uri="{FF2B5EF4-FFF2-40B4-BE49-F238E27FC236}">
                <a16:creationId xmlns:a16="http://schemas.microsoft.com/office/drawing/2014/main" id="{E45F0E58-1BF1-CD3B-290E-0FB5B6E4EF53}"/>
              </a:ext>
            </a:extLst>
          </p:cNvPr>
          <p:cNvSpPr>
            <a:spLocks noGrp="1"/>
          </p:cNvSpPr>
          <p:nvPr>
            <p:ph type="body" idx="1"/>
          </p:nvPr>
        </p:nvSpPr>
        <p:spPr/>
        <p:txBody>
          <a:bodyPr/>
          <a:lstStyle/>
          <a:p>
            <a:r>
              <a:rPr lang="en-US" b="1" dirty="0"/>
              <a:t>Instructor Notes:</a:t>
            </a:r>
          </a:p>
          <a:p>
            <a:endParaRPr lang="en-US" dirty="0"/>
          </a:p>
          <a:p>
            <a:r>
              <a:rPr lang="en-US" dirty="0"/>
              <a:t>This image illustrates the </a:t>
            </a:r>
            <a:r>
              <a:rPr lang="en-US" b="1" dirty="0"/>
              <a:t>relationship between the speed, frequency, and wavelength of a radio wave</a:t>
            </a:r>
            <a:r>
              <a:rPr lang="en-US" dirty="0"/>
              <a:t>, which is a fundamental concept in understanding radio frequency (RF) behavior in wireless communication.</a:t>
            </a:r>
          </a:p>
          <a:p>
            <a:endParaRPr lang="en-US" b="1" dirty="0"/>
          </a:p>
          <a:p>
            <a:r>
              <a:rPr lang="en-US" b="1" dirty="0"/>
              <a:t>Key Elements of the Diagram:</a:t>
            </a:r>
          </a:p>
          <a:p>
            <a:endParaRPr lang="en-US" b="1" dirty="0"/>
          </a:p>
          <a:p>
            <a:pPr>
              <a:buFont typeface="Arial" panose="020B0604020202020204" pitchFamily="34" charset="0"/>
              <a:buChar char="•"/>
            </a:pPr>
            <a:r>
              <a:rPr lang="en-US" b="1" dirty="0"/>
              <a:t>Radio Wave Oscillating at Frequency (f):</a:t>
            </a:r>
            <a:br>
              <a:rPr lang="en-US" dirty="0"/>
            </a:br>
            <a:r>
              <a:rPr lang="en-US" dirty="0"/>
              <a:t>The sinusoidal wave shown represents a </a:t>
            </a:r>
            <a:r>
              <a:rPr lang="en-US" b="1" dirty="0"/>
              <a:t>radio wave</a:t>
            </a:r>
            <a:r>
              <a:rPr lang="en-US" dirty="0"/>
              <a:t> oscillating at a frequency </a:t>
            </a:r>
            <a:r>
              <a:rPr lang="en-US" dirty="0" err="1"/>
              <a:t>fff</a:t>
            </a:r>
            <a:r>
              <a:rPr lang="en-US" dirty="0"/>
              <a:t> (measured in hertz, or cycles per second).</a:t>
            </a:r>
          </a:p>
          <a:p>
            <a:pPr>
              <a:buFont typeface="Arial" panose="020B0604020202020204" pitchFamily="34" charset="0"/>
              <a:buChar char="•"/>
            </a:pPr>
            <a:endParaRPr lang="en-US" b="1" dirty="0"/>
          </a:p>
          <a:p>
            <a:pPr>
              <a:buFont typeface="Arial" panose="020B0604020202020204" pitchFamily="34" charset="0"/>
              <a:buChar char="•"/>
            </a:pPr>
            <a:r>
              <a:rPr lang="en-US" b="1" dirty="0"/>
              <a:t>Wavelength (</a:t>
            </a:r>
            <a:r>
              <a:rPr lang="el-GR" b="1" dirty="0"/>
              <a:t>λ):</a:t>
            </a:r>
            <a:br>
              <a:rPr lang="el-GR" dirty="0"/>
            </a:br>
            <a:r>
              <a:rPr lang="en-US" dirty="0"/>
              <a:t>The </a:t>
            </a:r>
            <a:r>
              <a:rPr lang="en-US" b="1" dirty="0"/>
              <a:t>distance</a:t>
            </a:r>
            <a:r>
              <a:rPr lang="en-US" dirty="0"/>
              <a:t> the wave travels during </a:t>
            </a:r>
            <a:r>
              <a:rPr lang="en-US" b="1" dirty="0"/>
              <a:t>one complete cycle</a:t>
            </a:r>
            <a:r>
              <a:rPr lang="en-US" dirty="0"/>
              <a:t> is labeled as </a:t>
            </a:r>
            <a:r>
              <a:rPr lang="el-GR" dirty="0"/>
              <a:t>λ\</a:t>
            </a:r>
            <a:r>
              <a:rPr lang="en-US" dirty="0"/>
              <a:t>lambda</a:t>
            </a:r>
            <a:r>
              <a:rPr lang="el-GR" dirty="0"/>
              <a:t>λ (</a:t>
            </a:r>
            <a:r>
              <a:rPr lang="en-US" dirty="0"/>
              <a:t>lambda), which is the </a:t>
            </a:r>
            <a:r>
              <a:rPr lang="en-US" b="1" dirty="0"/>
              <a:t>wavelength</a:t>
            </a:r>
            <a:r>
              <a:rPr lang="en-US" dirty="0"/>
              <a:t>. It is the physical length of one cycle of the wave.</a:t>
            </a:r>
          </a:p>
          <a:p>
            <a:pPr>
              <a:buFont typeface="Arial" panose="020B0604020202020204" pitchFamily="34" charset="0"/>
              <a:buChar char="•"/>
            </a:pPr>
            <a:endParaRPr lang="en-US" b="1" dirty="0"/>
          </a:p>
          <a:p>
            <a:pPr>
              <a:buFont typeface="Arial" panose="020B0604020202020204" pitchFamily="34" charset="0"/>
              <a:buChar char="•"/>
            </a:pPr>
            <a:r>
              <a:rPr lang="en-US" b="1" dirty="0"/>
              <a:t>Speed of Light (c):</a:t>
            </a:r>
            <a:br>
              <a:rPr lang="en-US" dirty="0"/>
            </a:br>
            <a:r>
              <a:rPr lang="en-US" dirty="0"/>
              <a:t>The diagram notes that radio waves travel at the </a:t>
            </a:r>
            <a:r>
              <a:rPr lang="en-US" b="1" dirty="0"/>
              <a:t>speed of light</a:t>
            </a:r>
            <a:r>
              <a:rPr lang="en-US" dirty="0"/>
              <a:t>, which is approximately:</a:t>
            </a:r>
          </a:p>
          <a:p>
            <a:pPr>
              <a:buFont typeface="Arial" panose="020B0604020202020204" pitchFamily="34" charset="0"/>
              <a:buChar char="•"/>
            </a:pPr>
            <a:r>
              <a:rPr lang="en-US" dirty="0"/>
              <a:t>c=300,000,000 meters/second=3×108 m/</a:t>
            </a:r>
            <a:r>
              <a:rPr lang="en-US" dirty="0" err="1"/>
              <a:t>sc</a:t>
            </a:r>
            <a:r>
              <a:rPr lang="en-US" dirty="0"/>
              <a:t> = 300,000,000 \text{ meters/second} = 3 \times 10^8 \text{ m/s}c=300,000,000 meters/second=3×108 m/s </a:t>
            </a:r>
          </a:p>
          <a:p>
            <a:pPr>
              <a:buFont typeface="Arial" panose="020B0604020202020204" pitchFamily="34" charset="0"/>
              <a:buChar char="•"/>
            </a:pPr>
            <a:endParaRPr lang="en-US" b="1" dirty="0"/>
          </a:p>
          <a:p>
            <a:pPr>
              <a:buFont typeface="Arial" panose="020B0604020202020204" pitchFamily="34" charset="0"/>
              <a:buChar char="•"/>
            </a:pPr>
            <a:r>
              <a:rPr lang="en-US" b="1" dirty="0"/>
              <a:t>Formula:</a:t>
            </a:r>
            <a:br>
              <a:rPr lang="en-US" dirty="0"/>
            </a:br>
            <a:r>
              <a:rPr lang="en-US" sz="1200" b="0" i="0" u="none" strike="noStrike" cap="none" dirty="0">
                <a:solidFill>
                  <a:schemeClr val="dk1"/>
                </a:solidFill>
                <a:effectLst/>
                <a:latin typeface="Calibri"/>
                <a:ea typeface="Calibri"/>
                <a:cs typeface="Calibri"/>
                <a:sym typeface="Calibri"/>
              </a:rPr>
              <a:t>The wavelength (</a:t>
            </a:r>
            <a:r>
              <a:rPr lang="el-GR" sz="1200" b="0" i="0" u="none" strike="noStrike" cap="none" dirty="0">
                <a:solidFill>
                  <a:schemeClr val="dk1"/>
                </a:solidFill>
                <a:effectLst/>
                <a:latin typeface="Calibri"/>
                <a:ea typeface="Calibri"/>
                <a:cs typeface="Calibri"/>
                <a:sym typeface="Calibri"/>
              </a:rPr>
              <a:t>λ) </a:t>
            </a:r>
            <a:r>
              <a:rPr lang="en-US" sz="1200" b="0" i="0" u="none" strike="noStrike" cap="none" dirty="0">
                <a:solidFill>
                  <a:schemeClr val="dk1"/>
                </a:solidFill>
                <a:effectLst/>
                <a:latin typeface="Calibri"/>
                <a:ea typeface="Calibri"/>
                <a:cs typeface="Calibri"/>
                <a:sym typeface="Calibri"/>
              </a:rPr>
              <a:t>of an RF wave is calculated using the formula: </a:t>
            </a:r>
            <a:r>
              <a:rPr lang="el-GR" sz="1200" b="0" i="0" u="none" strike="noStrike" cap="none" dirty="0">
                <a:solidFill>
                  <a:schemeClr val="dk1"/>
                </a:solidFill>
                <a:effectLst/>
                <a:latin typeface="Calibri"/>
                <a:ea typeface="Calibri"/>
                <a:cs typeface="Calibri"/>
                <a:sym typeface="Calibri"/>
              </a:rPr>
              <a:t>λ = </a:t>
            </a:r>
            <a:r>
              <a:rPr lang="en-US" sz="1200" b="0" i="0" u="none" strike="noStrike" cap="none" dirty="0">
                <a:solidFill>
                  <a:schemeClr val="dk1"/>
                </a:solidFill>
                <a:effectLst/>
                <a:latin typeface="Calibri"/>
                <a:ea typeface="Calibri"/>
                <a:cs typeface="Calibri"/>
                <a:sym typeface="Calibri"/>
              </a:rPr>
              <a:t>c / f, where 'c' is the speed of light (approximately 300,000,000 meters per second or 299,792,458 m/s) and 'f' is the frequency in Hertz (Hz). The wavelength is measured in meters</a:t>
            </a:r>
          </a:p>
          <a:p>
            <a:pPr>
              <a:buFont typeface="Arial" panose="020B0604020202020204" pitchFamily="34" charset="0"/>
              <a:buChar char="•"/>
            </a:pPr>
            <a:endParaRPr lang="en-US" b="1" dirty="0"/>
          </a:p>
          <a:p>
            <a:pPr>
              <a:buFont typeface="Arial" panose="020B0604020202020204" pitchFamily="34" charset="0"/>
              <a:buChar char="•"/>
            </a:pPr>
            <a:r>
              <a:rPr lang="en-US" b="1" dirty="0"/>
              <a:t>Visual Analogy (Person Walking on Wave):</a:t>
            </a:r>
            <a:br>
              <a:rPr lang="en-US" dirty="0"/>
            </a:br>
            <a:r>
              <a:rPr lang="en-US" dirty="0"/>
              <a:t>The small figure walking on the wave provides a metaphorical sense of wave motion and helps illustrate the concept of </a:t>
            </a:r>
            <a:r>
              <a:rPr lang="en-US" b="1" dirty="0"/>
              <a:t>distance traveled per cycle</a:t>
            </a:r>
            <a:r>
              <a:rPr lang="en-US" dirty="0"/>
              <a:t>.</a:t>
            </a:r>
          </a:p>
          <a:p>
            <a:pPr>
              <a:buFont typeface="Arial" panose="020B0604020202020204" pitchFamily="34" charset="0"/>
              <a:buChar char="•"/>
            </a:pPr>
            <a:endParaRPr lang="en-US" b="1" dirty="0"/>
          </a:p>
          <a:p>
            <a:pPr>
              <a:buFont typeface="Arial" panose="020B0604020202020204" pitchFamily="34" charset="0"/>
              <a:buChar char="•"/>
            </a:pPr>
            <a:r>
              <a:rPr lang="en-US" b="1" dirty="0"/>
              <a:t>Interpretation:</a:t>
            </a:r>
          </a:p>
          <a:p>
            <a:pPr>
              <a:buFont typeface="Arial" panose="020B0604020202020204" pitchFamily="34" charset="0"/>
              <a:buChar char="•"/>
            </a:pPr>
            <a:r>
              <a:rPr lang="en-US" dirty="0"/>
              <a:t>This diagram is crucial for understanding how </a:t>
            </a:r>
            <a:r>
              <a:rPr lang="en-US" b="1" dirty="0"/>
              <a:t>higher frequencies result in shorter wavelengths</a:t>
            </a:r>
            <a:r>
              <a:rPr lang="en-US" dirty="0"/>
              <a:t>, and vice versa. In ICS and IoT applications, this helps determine:</a:t>
            </a:r>
          </a:p>
          <a:p>
            <a:pPr>
              <a:buFont typeface="Arial" panose="020B0604020202020204" pitchFamily="34" charset="0"/>
              <a:buChar char="•"/>
            </a:pPr>
            <a:r>
              <a:rPr lang="en-US" dirty="0"/>
              <a:t>Antenna size (which is proportional to </a:t>
            </a:r>
            <a:r>
              <a:rPr lang="el-GR" dirty="0"/>
              <a:t>λ),</a:t>
            </a:r>
          </a:p>
          <a:p>
            <a:pPr>
              <a:buFont typeface="Arial" panose="020B0604020202020204" pitchFamily="34" charset="0"/>
              <a:buChar char="•"/>
            </a:pPr>
            <a:r>
              <a:rPr lang="en-US" dirty="0"/>
              <a:t>Range and penetration (lower frequencies travel farther),</a:t>
            </a:r>
          </a:p>
          <a:p>
            <a:pPr>
              <a:buFont typeface="Arial" panose="020B0604020202020204" pitchFamily="34" charset="0"/>
              <a:buChar char="•"/>
            </a:pPr>
            <a:r>
              <a:rPr lang="en-US" dirty="0"/>
              <a:t>Data rate potential (higher frequencies enable more bandwidth but less range).</a:t>
            </a:r>
          </a:p>
        </p:txBody>
      </p:sp>
      <p:sp>
        <p:nvSpPr>
          <p:cNvPr id="4" name="Slide Number Placeholder 3">
            <a:extLst>
              <a:ext uri="{FF2B5EF4-FFF2-40B4-BE49-F238E27FC236}">
                <a16:creationId xmlns:a16="http://schemas.microsoft.com/office/drawing/2014/main" id="{022C5AEE-4F88-F01C-2854-AA44692B143D}"/>
              </a:ext>
            </a:extLst>
          </p:cNvPr>
          <p:cNvSpPr>
            <a:spLocks noGrp="1"/>
          </p:cNvSpPr>
          <p:nvPr>
            <p:ph type="sldNum" idx="12"/>
          </p:nvPr>
        </p:nvSpPr>
        <p:spPr/>
      </p:sp>
    </p:spTree>
    <p:extLst>
      <p:ext uri="{BB962C8B-B14F-4D97-AF65-F5344CB8AC3E}">
        <p14:creationId xmlns:p14="http://schemas.microsoft.com/office/powerpoint/2010/main" val="3678694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33E82-C8DC-4AC3-2B3A-4CFC1E5A4D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E3E58-9E3B-08FD-AD87-8E5F49E05455}"/>
              </a:ext>
            </a:extLst>
          </p:cNvPr>
          <p:cNvSpPr>
            <a:spLocks noGrp="1" noRot="1" noChangeAspect="1"/>
          </p:cNvSpPr>
          <p:nvPr>
            <p:ph type="sldImg" idx="3"/>
          </p:nvPr>
        </p:nvSpPr>
        <p:spPr/>
      </p:sp>
      <p:sp>
        <p:nvSpPr>
          <p:cNvPr id="3" name="Notes Placeholder 2">
            <a:extLst>
              <a:ext uri="{FF2B5EF4-FFF2-40B4-BE49-F238E27FC236}">
                <a16:creationId xmlns:a16="http://schemas.microsoft.com/office/drawing/2014/main" id="{84FC0CE4-CF71-7718-68A8-F09E22FF81F0}"/>
              </a:ext>
            </a:extLst>
          </p:cNvPr>
          <p:cNvSpPr>
            <a:spLocks noGrp="1"/>
          </p:cNvSpPr>
          <p:nvPr>
            <p:ph type="body" idx="1"/>
          </p:nvPr>
        </p:nvSpPr>
        <p:spPr/>
        <p:txBody>
          <a:bodyPr/>
          <a:lstStyle/>
          <a:p>
            <a:r>
              <a:rPr lang="en-US" b="1" dirty="0"/>
              <a:t>Instructor Notes:</a:t>
            </a:r>
          </a:p>
          <a:p>
            <a:endParaRPr lang="en-US" dirty="0"/>
          </a:p>
          <a:p>
            <a:r>
              <a:rPr lang="en-US" dirty="0"/>
              <a:t>This image is a </a:t>
            </a:r>
            <a:r>
              <a:rPr lang="en-US" b="1" dirty="0"/>
              <a:t>visual representation of an electromagnetic (EM) wave</a:t>
            </a:r>
            <a:r>
              <a:rPr lang="en-US" dirty="0"/>
              <a:t>, commonly used to describe how </a:t>
            </a:r>
            <a:r>
              <a:rPr lang="en-US" b="1" dirty="0"/>
              <a:t>radio frequency (RF) signals</a:t>
            </a:r>
            <a:r>
              <a:rPr lang="en-US" dirty="0"/>
              <a:t> propagate through space.</a:t>
            </a:r>
          </a:p>
          <a:p>
            <a:endParaRPr lang="en-US" b="1" dirty="0"/>
          </a:p>
          <a:p>
            <a:r>
              <a:rPr lang="en-US" b="1" dirty="0"/>
              <a:t>Key Features:</a:t>
            </a:r>
          </a:p>
          <a:p>
            <a:endParaRPr lang="en-US" b="1" dirty="0"/>
          </a:p>
          <a:p>
            <a:pPr>
              <a:buFont typeface="Arial" panose="020B0604020202020204" pitchFamily="34" charset="0"/>
              <a:buChar char="•"/>
            </a:pPr>
            <a:r>
              <a:rPr lang="en-US" b="1" dirty="0"/>
              <a:t>Electric Field (Red):</a:t>
            </a:r>
            <a:br>
              <a:rPr lang="en-US" dirty="0"/>
            </a:br>
            <a:r>
              <a:rPr lang="en-US" dirty="0"/>
              <a:t>The red wave represents the </a:t>
            </a:r>
            <a:r>
              <a:rPr lang="en-US" b="1" dirty="0"/>
              <a:t>electric field</a:t>
            </a:r>
            <a:r>
              <a:rPr lang="en-US" dirty="0"/>
              <a:t> component of the EM wave. It oscillates vertically in a plane perpendicular to the direction of wave travel.</a:t>
            </a:r>
          </a:p>
          <a:p>
            <a:pPr>
              <a:buFont typeface="Arial" panose="020B0604020202020204" pitchFamily="34" charset="0"/>
              <a:buChar char="•"/>
            </a:pPr>
            <a:endParaRPr lang="en-US" b="1" dirty="0"/>
          </a:p>
          <a:p>
            <a:pPr>
              <a:buFont typeface="Arial" panose="020B0604020202020204" pitchFamily="34" charset="0"/>
              <a:buChar char="•"/>
            </a:pPr>
            <a:r>
              <a:rPr lang="en-US" b="1" dirty="0"/>
              <a:t>Magnetic Field (Blue):</a:t>
            </a:r>
            <a:br>
              <a:rPr lang="en-US" dirty="0"/>
            </a:br>
            <a:r>
              <a:rPr lang="en-US" dirty="0"/>
              <a:t>The blue wave represents the </a:t>
            </a:r>
            <a:r>
              <a:rPr lang="en-US" b="1" dirty="0"/>
              <a:t>magnetic field</a:t>
            </a:r>
            <a:r>
              <a:rPr lang="en-US" dirty="0"/>
              <a:t> component. It oscillates horizontally, also perpendicular to the direction of wave travel, but in a plane orthogonal to the electric field.</a:t>
            </a:r>
          </a:p>
          <a:p>
            <a:pPr>
              <a:buFont typeface="Arial" panose="020B0604020202020204" pitchFamily="34" charset="0"/>
              <a:buChar char="•"/>
            </a:pPr>
            <a:endParaRPr lang="en-US" b="1" dirty="0"/>
          </a:p>
          <a:p>
            <a:pPr>
              <a:buFont typeface="Arial" panose="020B0604020202020204" pitchFamily="34" charset="0"/>
              <a:buChar char="•"/>
            </a:pPr>
            <a:r>
              <a:rPr lang="en-US" b="1" dirty="0"/>
              <a:t>Direction of Propagation (Black Arrow):</a:t>
            </a:r>
            <a:br>
              <a:rPr lang="en-US" dirty="0"/>
            </a:br>
            <a:r>
              <a:rPr lang="en-US" dirty="0"/>
              <a:t>The wave travels in the direction indicated by the black arrow (to the right). This is perpendicular to both the electric and magnetic fields.</a:t>
            </a:r>
          </a:p>
          <a:p>
            <a:pPr>
              <a:buFont typeface="Arial" panose="020B0604020202020204" pitchFamily="34" charset="0"/>
              <a:buChar char="•"/>
            </a:pPr>
            <a:endParaRPr lang="en-US" b="1" dirty="0"/>
          </a:p>
          <a:p>
            <a:pPr>
              <a:buFont typeface="Arial" panose="020B0604020202020204" pitchFamily="34" charset="0"/>
              <a:buChar char="•"/>
            </a:pPr>
            <a:r>
              <a:rPr lang="en-US" b="1" dirty="0"/>
              <a:t>Explanation:</a:t>
            </a:r>
          </a:p>
          <a:p>
            <a:pPr>
              <a:buFont typeface="Arial" panose="020B0604020202020204" pitchFamily="34" charset="0"/>
              <a:buChar char="•"/>
            </a:pPr>
            <a:r>
              <a:rPr lang="en-US" dirty="0"/>
              <a:t>This orthogonal (right-angle) relationship between the electric field, magnetic field, and direction of travel is a defining characteristic of electromagnetic waves. Together, these fields carry energy through space at the speed of light. This is the foundation for all wireless communication—including Wi-Fi, Bluetooth, Zigbee, and other ICS wireless protocols.</a:t>
            </a:r>
          </a:p>
        </p:txBody>
      </p:sp>
      <p:sp>
        <p:nvSpPr>
          <p:cNvPr id="4" name="Slide Number Placeholder 3">
            <a:extLst>
              <a:ext uri="{FF2B5EF4-FFF2-40B4-BE49-F238E27FC236}">
                <a16:creationId xmlns:a16="http://schemas.microsoft.com/office/drawing/2014/main" id="{E3952055-E55B-BD4A-7461-DD056C257D7F}"/>
              </a:ext>
            </a:extLst>
          </p:cNvPr>
          <p:cNvSpPr>
            <a:spLocks noGrp="1"/>
          </p:cNvSpPr>
          <p:nvPr>
            <p:ph type="sldNum" idx="12"/>
          </p:nvPr>
        </p:nvSpPr>
        <p:spPr/>
      </p:sp>
    </p:spTree>
    <p:extLst>
      <p:ext uri="{BB962C8B-B14F-4D97-AF65-F5344CB8AC3E}">
        <p14:creationId xmlns:p14="http://schemas.microsoft.com/office/powerpoint/2010/main" val="2553606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3"/>
          </p:nvPr>
        </p:nvSpPr>
        <p:spPr/>
      </p:sp>
      <p:sp>
        <p:nvSpPr>
          <p:cNvPr id="3" name="Notes Placeholder 2"/>
          <p:cNvSpPr>
            <a:spLocks noGrp="1"/>
          </p:cNvSpPr>
          <p:nvPr>
            <p:ph type="body" idx="1"/>
          </p:nvPr>
        </p:nvSpPr>
        <p:spPr/>
        <p:txBody>
          <a:bodyPr/>
          <a:lstStyle/>
          <a:p>
            <a:r>
              <a:rPr lang="en-US" b="1" dirty="0"/>
              <a:t>Instructor Notes: </a:t>
            </a:r>
          </a:p>
          <a:p>
            <a:pPr>
              <a:buFont typeface="Arial" panose="020B0604020202020204" pitchFamily="34" charset="0"/>
              <a:buChar char="•"/>
            </a:pPr>
            <a:endParaRPr lang="en-US" b="1" dirty="0"/>
          </a:p>
          <a:p>
            <a:pPr>
              <a:buFont typeface="Arial" panose="020B0604020202020204" pitchFamily="34" charset="0"/>
              <a:buChar char="•"/>
            </a:pPr>
            <a:r>
              <a:rPr dirty="0"/>
              <a:t>The RF spectrum is divided into bands with distinct propagation characteristics. </a:t>
            </a:r>
            <a:endParaRPr lang="en-US" dirty="0"/>
          </a:p>
          <a:p>
            <a:pPr>
              <a:buFont typeface="Arial" panose="020B0604020202020204" pitchFamily="34" charset="0"/>
              <a:buChar char="•"/>
            </a:pPr>
            <a:endParaRPr lang="en-US" dirty="0"/>
          </a:p>
          <a:p>
            <a:pPr>
              <a:buFont typeface="Arial" panose="020B0604020202020204" pitchFamily="34" charset="0"/>
              <a:buChar char="•"/>
            </a:pPr>
            <a:r>
              <a:rPr dirty="0"/>
              <a:t>VLF/LF </a:t>
            </a:r>
            <a:r>
              <a:rPr lang="en-US" dirty="0"/>
              <a:t>(very low frequency and low frequency) </a:t>
            </a:r>
            <a:r>
              <a:rPr dirty="0"/>
              <a:t>are used in niche applications like submarine comms. </a:t>
            </a:r>
            <a:endParaRPr lang="en-US" dirty="0"/>
          </a:p>
          <a:p>
            <a:pPr>
              <a:buFont typeface="Arial" panose="020B0604020202020204" pitchFamily="34" charset="0"/>
              <a:buChar char="•"/>
            </a:pPr>
            <a:endParaRPr lang="en-US" dirty="0"/>
          </a:p>
          <a:p>
            <a:pPr>
              <a:buFont typeface="Arial" panose="020B0604020202020204" pitchFamily="34" charset="0"/>
              <a:buChar char="•"/>
            </a:pPr>
            <a:r>
              <a:rPr dirty="0"/>
              <a:t>HF/VHF can penetrate buildings and are suitable for telemetry. </a:t>
            </a:r>
            <a:endParaRPr lang="en-US" dirty="0"/>
          </a:p>
          <a:p>
            <a:pPr>
              <a:buFont typeface="Arial" panose="020B0604020202020204" pitchFamily="34" charset="0"/>
              <a:buChar char="•"/>
            </a:pPr>
            <a:endParaRPr lang="en-US" dirty="0"/>
          </a:p>
          <a:p>
            <a:pPr>
              <a:buFont typeface="Arial" panose="020B0604020202020204" pitchFamily="34" charset="0"/>
              <a:buChar char="•"/>
            </a:pPr>
            <a:r>
              <a:rPr dirty="0"/>
              <a:t>UHF is widely used in industrial protocols like Zigbee and Bluetooth, offering a balance of speed and range. </a:t>
            </a:r>
            <a:endParaRPr lang="en-US" dirty="0"/>
          </a:p>
          <a:p>
            <a:pPr>
              <a:buFont typeface="Arial" panose="020B0604020202020204" pitchFamily="34" charset="0"/>
              <a:buChar char="•"/>
            </a:pPr>
            <a:endParaRPr lang="en-US" dirty="0"/>
          </a:p>
          <a:p>
            <a:pPr>
              <a:buFont typeface="Arial" panose="020B0604020202020204" pitchFamily="34" charset="0"/>
              <a:buChar char="•"/>
            </a:pPr>
            <a:r>
              <a:rPr dirty="0"/>
              <a:t>SHF </a:t>
            </a:r>
            <a:r>
              <a:rPr lang="en-US" dirty="0"/>
              <a:t>(Super high frequency) </a:t>
            </a:r>
            <a:r>
              <a:rPr dirty="0"/>
              <a:t>supports high-throughput applications like radar, while EHF </a:t>
            </a:r>
            <a:r>
              <a:rPr lang="en-US" dirty="0"/>
              <a:t>(Extremely high frequency) </a:t>
            </a:r>
            <a:r>
              <a:rPr dirty="0"/>
              <a:t>or millimeter waves enable extremely high-speed communication but have limited range and are susceptible to atmospheric attenuation. </a:t>
            </a:r>
            <a:endParaRPr lang="en-US" dirty="0"/>
          </a:p>
          <a:p>
            <a:pPr>
              <a:buFont typeface="Arial" panose="020B0604020202020204" pitchFamily="34" charset="0"/>
              <a:buChar char="•"/>
            </a:pPr>
            <a:endParaRPr lang="en-US" dirty="0"/>
          </a:p>
          <a:p>
            <a:pPr>
              <a:buFont typeface="Arial" panose="020B0604020202020204" pitchFamily="34" charset="0"/>
              <a:buChar char="•"/>
            </a:pPr>
            <a:r>
              <a:rPr dirty="0"/>
              <a:t>Understanding these bands helps in selecting appropriate wireless technologies for ICS.</a:t>
            </a:r>
          </a:p>
        </p:txBody>
      </p:sp>
      <p:sp>
        <p:nvSpPr>
          <p:cNvPr id="4" name="Slide Number Placeholder 3"/>
          <p:cNvSpPr>
            <a:spLocks noGrp="1"/>
          </p:cNvSpPr>
          <p:nvPr>
            <p:ph type="sldNum" idx="12"/>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B77F2-D264-C155-A968-B6D92A9D20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DEC0D0-CFE5-D640-5157-AFDD048CCF50}"/>
              </a:ext>
            </a:extLst>
          </p:cNvPr>
          <p:cNvSpPr>
            <a:spLocks noGrp="1" noRot="1" noChangeAspect="1"/>
          </p:cNvSpPr>
          <p:nvPr>
            <p:ph type="sldImg" idx="3"/>
          </p:nvPr>
        </p:nvSpPr>
        <p:spPr/>
      </p:sp>
      <p:sp>
        <p:nvSpPr>
          <p:cNvPr id="3" name="Notes Placeholder 2">
            <a:extLst>
              <a:ext uri="{FF2B5EF4-FFF2-40B4-BE49-F238E27FC236}">
                <a16:creationId xmlns:a16="http://schemas.microsoft.com/office/drawing/2014/main" id="{CE1381D8-5F47-A055-07CE-B161645797D5}"/>
              </a:ext>
            </a:extLst>
          </p:cNvPr>
          <p:cNvSpPr>
            <a:spLocks noGrp="1"/>
          </p:cNvSpPr>
          <p:nvPr>
            <p:ph type="body" idx="1"/>
          </p:nvPr>
        </p:nvSpPr>
        <p:spPr/>
        <p:txBody>
          <a:bodyPr/>
          <a:lstStyle/>
          <a:p>
            <a:r>
              <a:rPr lang="en-US" b="1" dirty="0"/>
              <a:t>Instructor Notes: </a:t>
            </a:r>
          </a:p>
          <a:p>
            <a:endParaRPr lang="en-US" b="1" dirty="0"/>
          </a:p>
          <a:p>
            <a:r>
              <a:rPr lang="en-US" b="0" dirty="0"/>
              <a:t>Another perspective on RF Bands</a:t>
            </a:r>
          </a:p>
        </p:txBody>
      </p:sp>
      <p:sp>
        <p:nvSpPr>
          <p:cNvPr id="4" name="Slide Number Placeholder 3">
            <a:extLst>
              <a:ext uri="{FF2B5EF4-FFF2-40B4-BE49-F238E27FC236}">
                <a16:creationId xmlns:a16="http://schemas.microsoft.com/office/drawing/2014/main" id="{857B1B1F-3AB4-5AE7-550E-18689177FBF3}"/>
              </a:ext>
            </a:extLst>
          </p:cNvPr>
          <p:cNvSpPr>
            <a:spLocks noGrp="1"/>
          </p:cNvSpPr>
          <p:nvPr>
            <p:ph type="sldNum" idx="12"/>
          </p:nvPr>
        </p:nvSpPr>
        <p:spPr/>
      </p:sp>
    </p:spTree>
    <p:extLst>
      <p:ext uri="{BB962C8B-B14F-4D97-AF65-F5344CB8AC3E}">
        <p14:creationId xmlns:p14="http://schemas.microsoft.com/office/powerpoint/2010/main" val="374598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CC388-D20D-1E29-5505-D789AB661F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EF79-FE70-F140-175E-F0E7F691AF8C}"/>
              </a:ext>
            </a:extLst>
          </p:cNvPr>
          <p:cNvSpPr>
            <a:spLocks noGrp="1" noRot="1" noChangeAspect="1"/>
          </p:cNvSpPr>
          <p:nvPr>
            <p:ph type="sldImg" idx="3"/>
          </p:nvPr>
        </p:nvSpPr>
        <p:spPr/>
      </p:sp>
      <p:sp>
        <p:nvSpPr>
          <p:cNvPr id="3" name="Notes Placeholder 2">
            <a:extLst>
              <a:ext uri="{FF2B5EF4-FFF2-40B4-BE49-F238E27FC236}">
                <a16:creationId xmlns:a16="http://schemas.microsoft.com/office/drawing/2014/main" id="{0C1511E5-B616-4E45-710B-6FF86B1289EB}"/>
              </a:ext>
            </a:extLst>
          </p:cNvPr>
          <p:cNvSpPr>
            <a:spLocks noGrp="1"/>
          </p:cNvSpPr>
          <p:nvPr>
            <p:ph type="body" idx="1"/>
          </p:nvPr>
        </p:nvSpPr>
        <p:spPr/>
        <p:txBody>
          <a:bodyPr/>
          <a:lstStyle/>
          <a:p>
            <a:r>
              <a:rPr lang="en-US" b="1" dirty="0"/>
              <a:t>Instructor Notes: </a:t>
            </a:r>
          </a:p>
          <a:p>
            <a:endParaRPr lang="en-US" b="1" dirty="0"/>
          </a:p>
          <a:p>
            <a:r>
              <a:rPr lang="en-US" dirty="0"/>
              <a:t>This image is a </a:t>
            </a:r>
            <a:r>
              <a:rPr lang="en-US" b="1" dirty="0"/>
              <a:t>visual representation of the electromagnetic spectrum</a:t>
            </a:r>
            <a:r>
              <a:rPr lang="en-US" dirty="0"/>
              <a:t>, illustrating the range of electromagnetic (EM) wave frequencies, their classification, and associated applications.</a:t>
            </a:r>
          </a:p>
          <a:p>
            <a:r>
              <a:rPr lang="en-US" b="1" dirty="0"/>
              <a:t>Key Elements in the Image:</a:t>
            </a:r>
          </a:p>
          <a:p>
            <a:endParaRPr lang="en-US" b="1" dirty="0"/>
          </a:p>
          <a:p>
            <a:r>
              <a:rPr lang="en-US" b="1" dirty="0"/>
              <a:t>Frequency and Wavelength Representation</a:t>
            </a:r>
          </a:p>
          <a:p>
            <a:r>
              <a:rPr lang="en-US" dirty="0"/>
              <a:t>The wave pattern illustrates how </a:t>
            </a:r>
            <a:r>
              <a:rPr lang="en-US" b="1" dirty="0"/>
              <a:t>wavelength decreases</a:t>
            </a:r>
            <a:r>
              <a:rPr lang="en-US" dirty="0"/>
              <a:t> and </a:t>
            </a:r>
            <a:r>
              <a:rPr lang="en-US" b="1" dirty="0"/>
              <a:t>frequency increases</a:t>
            </a:r>
            <a:r>
              <a:rPr lang="en-US" dirty="0"/>
              <a:t> from left to right.</a:t>
            </a:r>
          </a:p>
          <a:p>
            <a:r>
              <a:rPr lang="en-US" dirty="0"/>
              <a:t>On the </a:t>
            </a:r>
            <a:r>
              <a:rPr lang="en-US" b="1" dirty="0"/>
              <a:t>left side</a:t>
            </a:r>
            <a:r>
              <a:rPr lang="en-US" dirty="0"/>
              <a:t>, waves are long and infrequent (low frequency, long wavelength).</a:t>
            </a:r>
          </a:p>
          <a:p>
            <a:r>
              <a:rPr lang="en-US" dirty="0"/>
              <a:t>On the </a:t>
            </a:r>
            <a:r>
              <a:rPr lang="en-US" b="1" dirty="0"/>
              <a:t>right side</a:t>
            </a:r>
            <a:r>
              <a:rPr lang="en-US" dirty="0"/>
              <a:t>, waves are tightly packed and oscillate rapidly (high frequency, short wavelength).</a:t>
            </a:r>
          </a:p>
          <a:p>
            <a:endParaRPr lang="en-US" b="1" dirty="0"/>
          </a:p>
          <a:p>
            <a:r>
              <a:rPr lang="en-US" b="1" dirty="0"/>
              <a:t>Spectrum Breakdown (Left to Right):</a:t>
            </a:r>
          </a:p>
          <a:p>
            <a:r>
              <a:rPr lang="en-US" dirty="0"/>
              <a:t>Region                             Characteristics                                                                                                    Applications/Icons Shown </a:t>
            </a:r>
          </a:p>
          <a:p>
            <a:r>
              <a:rPr lang="en-US" b="1" dirty="0"/>
              <a:t>ELF/VLF/LF</a:t>
            </a:r>
            <a:r>
              <a:rPr lang="en-US" dirty="0"/>
              <a:t>                     Extremely low to low frequency. Longest wavelengths.                                    Power lines, submarine comms </a:t>
            </a:r>
          </a:p>
          <a:p>
            <a:r>
              <a:rPr lang="en-US" b="1" dirty="0"/>
              <a:t>Radiofrequencies</a:t>
            </a:r>
            <a:r>
              <a:rPr lang="en-US" dirty="0"/>
              <a:t>          Common in broadcast and wireless communication.                                       TVs, radios, mobile phones </a:t>
            </a:r>
          </a:p>
          <a:p>
            <a:r>
              <a:rPr lang="en-US" b="1" dirty="0"/>
              <a:t>Microwaves</a:t>
            </a:r>
            <a:r>
              <a:rPr lang="en-US" dirty="0"/>
              <a:t>                   Shorter wavelength than RF; used in radar, Wi-Fi, microwave ovens.               Cell towers, Wi-Fi routers </a:t>
            </a:r>
          </a:p>
          <a:p>
            <a:r>
              <a:rPr lang="en-US" b="1" dirty="0"/>
              <a:t>Infrared</a:t>
            </a:r>
            <a:r>
              <a:rPr lang="en-US" dirty="0"/>
              <a:t>                          Heat radiation, short-range communication.                                                     TV remotes, thermal sensors </a:t>
            </a:r>
          </a:p>
          <a:p>
            <a:r>
              <a:rPr lang="en-US" b="1" dirty="0"/>
              <a:t>Ultraviolet</a:t>
            </a:r>
            <a:r>
              <a:rPr lang="en-US" dirty="0"/>
              <a:t>                      Beyond visible light, can damage skin cells.                                                       Sun, sterilization equipment </a:t>
            </a:r>
          </a:p>
          <a:p>
            <a:r>
              <a:rPr lang="en-US" b="1" dirty="0"/>
              <a:t>X-rays</a:t>
            </a:r>
            <a:r>
              <a:rPr lang="en-US" dirty="0"/>
              <a:t>                             High energy; penetrates soft tissue.                                                                    Medical imaging </a:t>
            </a:r>
          </a:p>
          <a:p>
            <a:r>
              <a:rPr lang="en-US" b="1" dirty="0"/>
              <a:t>Gamma Rays</a:t>
            </a:r>
            <a:r>
              <a:rPr lang="en-US" dirty="0"/>
              <a:t>                  Highest frequency, most energy; from nuclear sources.                                    Nuclear physics, radiation therapy </a:t>
            </a:r>
            <a:endParaRPr lang="en-US" b="1" dirty="0"/>
          </a:p>
          <a:p>
            <a:endParaRPr lang="en-US" b="1" dirty="0"/>
          </a:p>
          <a:p>
            <a:r>
              <a:rPr lang="en-US" b="1" dirty="0"/>
              <a:t>Non-Ionizing vs. Ionizing:</a:t>
            </a:r>
          </a:p>
          <a:p>
            <a:r>
              <a:rPr lang="en-US" dirty="0"/>
              <a:t>The </a:t>
            </a:r>
            <a:r>
              <a:rPr lang="en-US" b="1" dirty="0"/>
              <a:t>spectrum is divided into two regions</a:t>
            </a:r>
            <a:r>
              <a:rPr lang="en-US" dirty="0"/>
              <a:t>:</a:t>
            </a:r>
          </a:p>
          <a:p>
            <a:endParaRPr lang="en-US" dirty="0"/>
          </a:p>
          <a:p>
            <a:pPr lvl="1"/>
            <a:r>
              <a:rPr lang="en-US" b="1" dirty="0"/>
              <a:t>Non-Ionizing Radiation</a:t>
            </a:r>
            <a:r>
              <a:rPr lang="en-US" dirty="0"/>
              <a:t> (left side): Safe at low exposure, includes RF, microwave, IR.</a:t>
            </a:r>
          </a:p>
          <a:p>
            <a:pPr lvl="1"/>
            <a:r>
              <a:rPr lang="en-US" b="1" dirty="0"/>
              <a:t>Ionizing Radiation</a:t>
            </a:r>
            <a:r>
              <a:rPr lang="en-US" dirty="0"/>
              <a:t> (right side): Can alter DNA and biological tissue, includes UV, X-rays, gamma rays.</a:t>
            </a:r>
          </a:p>
          <a:p>
            <a:endParaRPr lang="en-US" b="1" dirty="0"/>
          </a:p>
          <a:p>
            <a:r>
              <a:rPr lang="en-US" b="1" dirty="0"/>
              <a:t>Bottom Icons:</a:t>
            </a:r>
          </a:p>
          <a:p>
            <a:r>
              <a:rPr lang="en-US" dirty="0"/>
              <a:t>Visual symbols represent technologies and phenomena associated with each band, from </a:t>
            </a:r>
            <a:r>
              <a:rPr lang="en-US" b="1" dirty="0"/>
              <a:t>electrical infrastructure and communications</a:t>
            </a:r>
            <a:r>
              <a:rPr lang="en-US" dirty="0"/>
              <a:t> to </a:t>
            </a:r>
            <a:r>
              <a:rPr lang="en-US" b="1" dirty="0"/>
              <a:t>sunlight and medical imaging</a:t>
            </a:r>
            <a:r>
              <a:rPr lang="en-US" dirty="0"/>
              <a:t>.</a:t>
            </a:r>
          </a:p>
        </p:txBody>
      </p:sp>
      <p:sp>
        <p:nvSpPr>
          <p:cNvPr id="4" name="Slide Number Placeholder 3">
            <a:extLst>
              <a:ext uri="{FF2B5EF4-FFF2-40B4-BE49-F238E27FC236}">
                <a16:creationId xmlns:a16="http://schemas.microsoft.com/office/drawing/2014/main" id="{94C89A5D-7F2B-2517-8715-2B1225B3A0EF}"/>
              </a:ext>
            </a:extLst>
          </p:cNvPr>
          <p:cNvSpPr>
            <a:spLocks noGrp="1"/>
          </p:cNvSpPr>
          <p:nvPr>
            <p:ph type="sldNum" idx="12"/>
          </p:nvPr>
        </p:nvSpPr>
        <p:spPr/>
      </p:sp>
    </p:spTree>
    <p:extLst>
      <p:ext uri="{BB962C8B-B14F-4D97-AF65-F5344CB8AC3E}">
        <p14:creationId xmlns:p14="http://schemas.microsoft.com/office/powerpoint/2010/main" val="1495582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5" name="Google Shape;9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9"/>
        <p:cNvGrpSpPr/>
        <p:nvPr/>
      </p:nvGrpSpPr>
      <p:grpSpPr>
        <a:xfrm>
          <a:off x="0" y="0"/>
          <a:ext cx="0" cy="0"/>
          <a:chOff x="0" y="0"/>
          <a:chExt cx="0" cy="0"/>
        </a:xfrm>
      </p:grpSpPr>
      <p:sp>
        <p:nvSpPr>
          <p:cNvPr id="150" name="Google Shape;15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5"/>
        <p:cNvGrpSpPr/>
        <p:nvPr/>
      </p:nvGrpSpPr>
      <p:grpSpPr>
        <a:xfrm>
          <a:off x="0" y="0"/>
          <a:ext cx="0" cy="0"/>
          <a:chOff x="0" y="0"/>
          <a:chExt cx="0" cy="0"/>
        </a:xfrm>
      </p:grpSpPr>
      <p:sp>
        <p:nvSpPr>
          <p:cNvPr id="156" name="Google Shape;156;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8"/>
        <p:cNvGrpSpPr/>
        <p:nvPr/>
      </p:nvGrpSpPr>
      <p:grpSpPr>
        <a:xfrm>
          <a:off x="0" y="0"/>
          <a:ext cx="0" cy="0"/>
          <a:chOff x="0" y="0"/>
          <a:chExt cx="0" cy="0"/>
        </a:xfrm>
      </p:grpSpPr>
      <p:sp>
        <p:nvSpPr>
          <p:cNvPr id="99" name="Google Shape;9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7" name="Google Shape;10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0"/>
        <p:cNvGrpSpPr/>
        <p:nvPr/>
      </p:nvGrpSpPr>
      <p:grpSpPr>
        <a:xfrm>
          <a:off x="0" y="0"/>
          <a:ext cx="0" cy="0"/>
          <a:chOff x="0" y="0"/>
          <a:chExt cx="0" cy="0"/>
        </a:xfrm>
      </p:grpSpPr>
      <p:sp>
        <p:nvSpPr>
          <p:cNvPr id="111" name="Google Shape;11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Google Shape;118;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2" name="Google Shape;122;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Google Shape;13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5"/>
        <p:cNvGrpSpPr/>
        <p:nvPr/>
      </p:nvGrpSpPr>
      <p:grpSpPr>
        <a:xfrm>
          <a:off x="0" y="0"/>
          <a:ext cx="0" cy="0"/>
          <a:chOff x="0" y="0"/>
          <a:chExt cx="0" cy="0"/>
        </a:xfrm>
      </p:grpSpPr>
      <p:sp>
        <p:nvSpPr>
          <p:cNvPr id="136" name="Google Shape;13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8" name="Google Shape;138;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9" name="Google Shape;13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2"/>
        <p:cNvGrpSpPr/>
        <p:nvPr/>
      </p:nvGrpSpPr>
      <p:grpSpPr>
        <a:xfrm>
          <a:off x="0" y="0"/>
          <a:ext cx="0" cy="0"/>
          <a:chOff x="0" y="0"/>
          <a:chExt cx="0" cy="0"/>
        </a:xfrm>
      </p:grpSpPr>
      <p:sp>
        <p:nvSpPr>
          <p:cNvPr id="143" name="Google Shape;143;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41"/>
          <p:cNvSpPr>
            <a:spLocks noGrp="1"/>
          </p:cNvSpPr>
          <p:nvPr>
            <p:ph type="pic" idx="2"/>
          </p:nvPr>
        </p:nvSpPr>
        <p:spPr>
          <a:xfrm>
            <a:off x="5183188" y="987425"/>
            <a:ext cx="6172200" cy="4873625"/>
          </a:xfrm>
          <a:prstGeom prst="rect">
            <a:avLst/>
          </a:prstGeom>
          <a:noFill/>
          <a:ln>
            <a:noFill/>
          </a:ln>
        </p:spPr>
      </p:sp>
      <p:sp>
        <p:nvSpPr>
          <p:cNvPr id="145" name="Google Shape;145;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91" name="Google Shape;91;p22" descr="Graphical user interface&#10;&#10;Description automatically generated with medium confidence"/>
          <p:cNvPicPr preferRelativeResize="0"/>
          <p:nvPr/>
        </p:nvPicPr>
        <p:blipFill rotWithShape="1">
          <a:blip r:embed="rId1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804000" y="2934295"/>
            <a:ext cx="10584000" cy="2077492"/>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chemeClr val="lt1"/>
              </a:buClr>
              <a:buSzPts val="7500"/>
              <a:buFont typeface="Arial"/>
              <a:buNone/>
            </a:pPr>
            <a:r>
              <a:rPr lang="en-GB" sz="7500" b="1" dirty="0">
                <a:solidFill>
                  <a:schemeClr val="lt1"/>
                </a:solidFill>
                <a:latin typeface="Arial"/>
                <a:ea typeface="Arial"/>
                <a:cs typeface="Arial"/>
                <a:sym typeface="Arial"/>
              </a:rPr>
              <a:t>CyberSkills2Work</a:t>
            </a:r>
            <a:br>
              <a:rPr lang="en-GB" sz="5000" b="1" dirty="0">
                <a:solidFill>
                  <a:schemeClr val="lt1"/>
                </a:solidFill>
                <a:latin typeface="Arial"/>
                <a:ea typeface="Arial"/>
                <a:cs typeface="Arial"/>
                <a:sym typeface="Arial"/>
              </a:rPr>
            </a:br>
            <a:r>
              <a:rPr lang="en-GB" sz="3000" b="1" dirty="0">
                <a:solidFill>
                  <a:schemeClr val="lt1"/>
                </a:solidFill>
                <a:latin typeface="Arial"/>
                <a:ea typeface="Arial"/>
                <a:cs typeface="Arial"/>
                <a:sym typeface="Arial"/>
              </a:rPr>
              <a:t>The National Cybersecurity Workforce</a:t>
            </a:r>
            <a:br>
              <a:rPr lang="en-GB" sz="3000" b="1" dirty="0">
                <a:solidFill>
                  <a:schemeClr val="lt1"/>
                </a:solidFill>
                <a:latin typeface="Arial"/>
                <a:ea typeface="Arial"/>
                <a:cs typeface="Arial"/>
                <a:sym typeface="Arial"/>
              </a:rPr>
            </a:br>
            <a:r>
              <a:rPr lang="en-GB" sz="3000" b="1" dirty="0">
                <a:solidFill>
                  <a:schemeClr val="lt1"/>
                </a:solidFill>
                <a:latin typeface="Arial"/>
                <a:ea typeface="Arial"/>
                <a:cs typeface="Arial"/>
                <a:sym typeface="Arial"/>
              </a:rPr>
              <a:t>Development Program</a:t>
            </a:r>
            <a:endParaRPr sz="3000" b="1"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t>Increasing adoption due to cost, flexibility, and resilience benefits</a:t>
            </a:r>
          </a:p>
          <a:p>
            <a:r>
              <a:t>Commonly replaces or augments wired infrastructure in ICS environments</a:t>
            </a:r>
          </a:p>
          <a:p>
            <a:r>
              <a:t>Supports scalability and rapid deployment in large or remote areas</a:t>
            </a:r>
          </a:p>
          <a:p>
            <a:r>
              <a:t>Key examples: WirelessHART, ISA100.11a, Zigbee, Z-Wave, Bluetooth, Microwave, Satellite</a:t>
            </a:r>
          </a:p>
        </p:txBody>
      </p:sp>
      <p:sp>
        <p:nvSpPr>
          <p:cNvPr id="7" name="Google Shape;376;p18">
            <a:extLst>
              <a:ext uri="{FF2B5EF4-FFF2-40B4-BE49-F238E27FC236}">
                <a16:creationId xmlns:a16="http://schemas.microsoft.com/office/drawing/2014/main" id="{2931E928-2AFF-047A-BF61-B886D07666C8}"/>
              </a:ext>
            </a:extLst>
          </p:cNvPr>
          <p:cNvSpPr txBox="1"/>
          <p:nvPr/>
        </p:nvSpPr>
        <p:spPr>
          <a:xfrm>
            <a:off x="1118542" y="124496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Wireless Technologies in ICS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lnSpcReduction="10000"/>
          </a:bodyPr>
          <a:lstStyle/>
          <a:p>
            <a:r>
              <a:t>WirelessHART: Mesh network based on IEEE 802.15.4 with time-synchronized communication</a:t>
            </a:r>
          </a:p>
          <a:p>
            <a:r>
              <a:t>ISA100.11a: IPv6-compatible wireless mesh protocol for industrial process automation</a:t>
            </a:r>
          </a:p>
          <a:p>
            <a:r>
              <a:t>Zigbee: Low-power protocol with tree/star/mesh topologies; used in building automation</a:t>
            </a:r>
          </a:p>
          <a:p>
            <a:r>
              <a:t>Bluetooth: Short-range communication; newer BLE versions support low-latency control</a:t>
            </a:r>
          </a:p>
          <a:p>
            <a:r>
              <a:t>Z-Wave: Proprietary mesh protocol with interoperability for smart infrastructure</a:t>
            </a:r>
          </a:p>
        </p:txBody>
      </p:sp>
      <p:sp>
        <p:nvSpPr>
          <p:cNvPr id="6" name="Google Shape;376;p18">
            <a:extLst>
              <a:ext uri="{FF2B5EF4-FFF2-40B4-BE49-F238E27FC236}">
                <a16:creationId xmlns:a16="http://schemas.microsoft.com/office/drawing/2014/main" id="{882D4805-A8E7-CBE5-6303-D8CD2CFB39DB}"/>
              </a:ext>
            </a:extLst>
          </p:cNvPr>
          <p:cNvSpPr txBox="1"/>
          <p:nvPr/>
        </p:nvSpPr>
        <p:spPr>
          <a:xfrm>
            <a:off x="987914" y="1188978"/>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Overview of Key Wireless Protocols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254833"/>
            <a:ext cx="10515600" cy="4351338"/>
          </a:xfrm>
        </p:spPr>
        <p:txBody>
          <a:bodyPr/>
          <a:lstStyle/>
          <a:p>
            <a:r>
              <a:rPr dirty="0"/>
              <a:t>Weak or proprietary encryption in legacy protocols</a:t>
            </a:r>
          </a:p>
          <a:p>
            <a:r>
              <a:rPr dirty="0"/>
              <a:t>Jamming susceptibility in shared RF bands (e.g., 2.4 GHz)</a:t>
            </a:r>
          </a:p>
          <a:p>
            <a:r>
              <a:rPr dirty="0"/>
              <a:t>Battery exhaustion attacks on constrained devices</a:t>
            </a:r>
          </a:p>
          <a:p>
            <a:r>
              <a:rPr dirty="0"/>
              <a:t>Poor key management practices in some standards</a:t>
            </a:r>
          </a:p>
          <a:p>
            <a:r>
              <a:rPr dirty="0"/>
              <a:t>Lack of firmware update capability in field devices</a:t>
            </a:r>
          </a:p>
        </p:txBody>
      </p:sp>
      <p:sp>
        <p:nvSpPr>
          <p:cNvPr id="6" name="Google Shape;376;p18">
            <a:extLst>
              <a:ext uri="{FF2B5EF4-FFF2-40B4-BE49-F238E27FC236}">
                <a16:creationId xmlns:a16="http://schemas.microsoft.com/office/drawing/2014/main" id="{05740CAF-0CFD-5C9D-90E9-29381F4B4014}"/>
              </a:ext>
            </a:extLst>
          </p:cNvPr>
          <p:cNvSpPr txBox="1"/>
          <p:nvPr/>
        </p:nvSpPr>
        <p:spPr>
          <a:xfrm>
            <a:off x="838200" y="1440904"/>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Specific Wireless Vulnerabilities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698F2-DAC1-1770-1EA2-AF2896508DFA}"/>
            </a:ext>
          </a:extLst>
        </p:cNvPr>
        <p:cNvGrpSpPr/>
        <p:nvPr/>
      </p:nvGrpSpPr>
      <p:grpSpPr>
        <a:xfrm>
          <a:off x="0" y="0"/>
          <a:ext cx="0" cy="0"/>
          <a:chOff x="0" y="0"/>
          <a:chExt cx="0" cy="0"/>
        </a:xfrm>
      </p:grpSpPr>
      <p:sp>
        <p:nvSpPr>
          <p:cNvPr id="6" name="Google Shape;376;p18">
            <a:extLst>
              <a:ext uri="{FF2B5EF4-FFF2-40B4-BE49-F238E27FC236}">
                <a16:creationId xmlns:a16="http://schemas.microsoft.com/office/drawing/2014/main" id="{0378770B-CAA1-D1CE-EDB3-4A15C11A8993}"/>
              </a:ext>
            </a:extLst>
          </p:cNvPr>
          <p:cNvSpPr txBox="1"/>
          <p:nvPr/>
        </p:nvSpPr>
        <p:spPr>
          <a:xfrm>
            <a:off x="804000" y="1315007"/>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ICS Wireless Threat Modelling</a:t>
            </a:r>
            <a:endParaRPr dirty="0"/>
          </a:p>
        </p:txBody>
      </p:sp>
      <p:sp>
        <p:nvSpPr>
          <p:cNvPr id="5" name="AutoShape 2" descr="Uploaded image">
            <a:extLst>
              <a:ext uri="{FF2B5EF4-FFF2-40B4-BE49-F238E27FC236}">
                <a16:creationId xmlns:a16="http://schemas.microsoft.com/office/drawing/2014/main" id="{F1A8BD5F-2390-B809-36E9-2D01CCAF6A03}"/>
              </a:ext>
            </a:extLst>
          </p:cNvPr>
          <p:cNvSpPr>
            <a:spLocks noChangeAspect="1" noChangeArrowheads="1"/>
          </p:cNvSpPr>
          <p:nvPr/>
        </p:nvSpPr>
        <p:spPr bwMode="auto">
          <a:xfrm>
            <a:off x="4366727" y="3276599"/>
            <a:ext cx="1881673" cy="18816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diagram of a wireless infrastructure&#10;&#10;AI-generated content may be incorrect.">
            <a:extLst>
              <a:ext uri="{FF2B5EF4-FFF2-40B4-BE49-F238E27FC236}">
                <a16:creationId xmlns:a16="http://schemas.microsoft.com/office/drawing/2014/main" id="{902423F9-1904-6F69-B59B-AB5152DC6744}"/>
              </a:ext>
            </a:extLst>
          </p:cNvPr>
          <p:cNvPicPr>
            <a:picLocks noChangeAspect="1"/>
          </p:cNvPicPr>
          <p:nvPr/>
        </p:nvPicPr>
        <p:blipFill>
          <a:blip r:embed="rId3"/>
          <a:stretch>
            <a:fillRect/>
          </a:stretch>
        </p:blipFill>
        <p:spPr>
          <a:xfrm>
            <a:off x="1674844" y="1825625"/>
            <a:ext cx="7991669" cy="4424120"/>
          </a:xfrm>
          <a:prstGeom prst="rect">
            <a:avLst/>
          </a:prstGeom>
        </p:spPr>
      </p:pic>
    </p:spTree>
    <p:extLst>
      <p:ext uri="{BB962C8B-B14F-4D97-AF65-F5344CB8AC3E}">
        <p14:creationId xmlns:p14="http://schemas.microsoft.com/office/powerpoint/2010/main" val="222028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012237"/>
            <a:ext cx="10515600" cy="4351338"/>
          </a:xfrm>
        </p:spPr>
        <p:txBody>
          <a:bodyPr/>
          <a:lstStyle/>
          <a:p>
            <a:r>
              <a:rPr dirty="0"/>
              <a:t>Method-specific: Passive (eavesdropping), Active (jamming, spoofing)</a:t>
            </a:r>
          </a:p>
          <a:p>
            <a:r>
              <a:rPr dirty="0"/>
              <a:t>Target-specific: PMUs, PLCs, RTUs, Smart Meters</a:t>
            </a:r>
          </a:p>
          <a:p>
            <a:r>
              <a:rPr dirty="0"/>
              <a:t>Protocol-specific: Exploits in DNP3, Modbus, IEC 61850 over wireless</a:t>
            </a:r>
          </a:p>
          <a:p>
            <a:r>
              <a:rPr dirty="0"/>
              <a:t>Identity-specific: Insider vs. outsider threats</a:t>
            </a:r>
          </a:p>
        </p:txBody>
      </p:sp>
      <p:sp>
        <p:nvSpPr>
          <p:cNvPr id="6" name="Google Shape;376;p18">
            <a:extLst>
              <a:ext uri="{FF2B5EF4-FFF2-40B4-BE49-F238E27FC236}">
                <a16:creationId xmlns:a16="http://schemas.microsoft.com/office/drawing/2014/main" id="{F240FCA7-B914-6768-A54D-71FB75B7AAFE}"/>
              </a:ext>
            </a:extLst>
          </p:cNvPr>
          <p:cNvSpPr txBox="1"/>
          <p:nvPr/>
        </p:nvSpPr>
        <p:spPr>
          <a:xfrm>
            <a:off x="1006575" y="130094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Wireless Threat Models in ICS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t>Confidentiality: Secure encryption protocols (e.g., AES-128)</a:t>
            </a:r>
          </a:p>
          <a:p>
            <a:r>
              <a:t>Authentication: Mutual verification of devices and users</a:t>
            </a:r>
          </a:p>
          <a:p>
            <a:r>
              <a:t>Integrity: Message verification and tamper detection</a:t>
            </a:r>
          </a:p>
          <a:p>
            <a:r>
              <a:t>Access Control: Role-based or attribute-based restrictions</a:t>
            </a:r>
          </a:p>
          <a:p>
            <a:r>
              <a:t>Availability: Defense mechanisms against jamming and flooding</a:t>
            </a:r>
          </a:p>
          <a:p>
            <a:r>
              <a:t>Accountability: Logging and audit trails for incident forensics</a:t>
            </a:r>
          </a:p>
        </p:txBody>
      </p:sp>
      <p:sp>
        <p:nvSpPr>
          <p:cNvPr id="6" name="Google Shape;376;p18">
            <a:extLst>
              <a:ext uri="{FF2B5EF4-FFF2-40B4-BE49-F238E27FC236}">
                <a16:creationId xmlns:a16="http://schemas.microsoft.com/office/drawing/2014/main" id="{19D63365-9F8C-2E21-0E2C-9B54009F0382}"/>
              </a:ext>
            </a:extLst>
          </p:cNvPr>
          <p:cNvSpPr txBox="1"/>
          <p:nvPr/>
        </p:nvSpPr>
        <p:spPr>
          <a:xfrm>
            <a:off x="969253" y="1282283"/>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Implementing Wireless ICS Security Features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dirty="0"/>
              <a:t>Real-world hybrid AC/DC Smart Grid platform at Florida International University (FIU)</a:t>
            </a:r>
          </a:p>
          <a:p>
            <a:r>
              <a:rPr dirty="0"/>
              <a:t>Integrates renewable energy emulators: solar, wind, fuel cells</a:t>
            </a:r>
          </a:p>
          <a:p>
            <a:r>
              <a:rPr dirty="0"/>
              <a:t>Includes wireless-enabled PMUs, PLCs, IEDs for live control experiments</a:t>
            </a:r>
          </a:p>
          <a:p>
            <a:r>
              <a:rPr dirty="0"/>
              <a:t>Designed for research in islanding, control strategies, and cybersecurity</a:t>
            </a:r>
          </a:p>
        </p:txBody>
      </p:sp>
      <p:sp>
        <p:nvSpPr>
          <p:cNvPr id="4" name="Google Shape;376;p18">
            <a:extLst>
              <a:ext uri="{FF2B5EF4-FFF2-40B4-BE49-F238E27FC236}">
                <a16:creationId xmlns:a16="http://schemas.microsoft.com/office/drawing/2014/main" id="{FFA42AC6-39A4-7D31-8F4D-8BB55D0A4404}"/>
              </a:ext>
            </a:extLst>
          </p:cNvPr>
          <p:cNvSpPr txBox="1"/>
          <p:nvPr/>
        </p:nvSpPr>
        <p:spPr>
          <a:xfrm>
            <a:off x="987915" y="1305967"/>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Case Study – FIU Smart Grid Testbed</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37529-B605-F0EB-BC8A-D87F423F33B9}"/>
            </a:ext>
          </a:extLst>
        </p:cNvPr>
        <p:cNvGrpSpPr/>
        <p:nvPr/>
      </p:nvGrpSpPr>
      <p:grpSpPr>
        <a:xfrm>
          <a:off x="0" y="0"/>
          <a:ext cx="0" cy="0"/>
          <a:chOff x="0" y="0"/>
          <a:chExt cx="0" cy="0"/>
        </a:xfrm>
      </p:grpSpPr>
      <p:sp>
        <p:nvSpPr>
          <p:cNvPr id="4" name="Google Shape;376;p18">
            <a:extLst>
              <a:ext uri="{FF2B5EF4-FFF2-40B4-BE49-F238E27FC236}">
                <a16:creationId xmlns:a16="http://schemas.microsoft.com/office/drawing/2014/main" id="{C716CE31-B5AD-D733-1514-016478BFE33D}"/>
              </a:ext>
            </a:extLst>
          </p:cNvPr>
          <p:cNvSpPr txBox="1"/>
          <p:nvPr/>
        </p:nvSpPr>
        <p:spPr>
          <a:xfrm>
            <a:off x="987915" y="1305967"/>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Case Study – FIU Smart Grid Testbed</a:t>
            </a:r>
            <a:endParaRPr dirty="0"/>
          </a:p>
        </p:txBody>
      </p:sp>
      <p:pic>
        <p:nvPicPr>
          <p:cNvPr id="16386" name="Picture 2" descr="Smart Grid Test-Bed Laboratory | Energy ...">
            <a:extLst>
              <a:ext uri="{FF2B5EF4-FFF2-40B4-BE49-F238E27FC236}">
                <a16:creationId xmlns:a16="http://schemas.microsoft.com/office/drawing/2014/main" id="{E35BD94F-9074-EB5E-B749-21E0D13FA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99" y="1858639"/>
            <a:ext cx="11270801" cy="4131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959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310816"/>
            <a:ext cx="10515600" cy="4351338"/>
          </a:xfrm>
        </p:spPr>
        <p:txBody>
          <a:bodyPr/>
          <a:lstStyle/>
          <a:p>
            <a:r>
              <a:rPr dirty="0"/>
              <a:t>PMUs include GPS receiver, ADCs, microcontrollers, and wireless transceivers</a:t>
            </a:r>
          </a:p>
          <a:p>
            <a:r>
              <a:rPr dirty="0"/>
              <a:t>Each PMU calculates voltage/current phasors and timestamps via GPS</a:t>
            </a:r>
          </a:p>
          <a:p>
            <a:r>
              <a:rPr dirty="0"/>
              <a:t>PLCs manage relays, switches, and power routing using wireless control</a:t>
            </a:r>
          </a:p>
          <a:p>
            <a:r>
              <a:rPr dirty="0"/>
              <a:t>Centralized controller collects data from PMUs via a wireless mesh network</a:t>
            </a:r>
          </a:p>
        </p:txBody>
      </p:sp>
      <p:sp>
        <p:nvSpPr>
          <p:cNvPr id="4" name="Google Shape;376;p18">
            <a:extLst>
              <a:ext uri="{FF2B5EF4-FFF2-40B4-BE49-F238E27FC236}">
                <a16:creationId xmlns:a16="http://schemas.microsoft.com/office/drawing/2014/main" id="{707994D2-8CCC-4EF3-C2B3-DEFE955AFD2C}"/>
              </a:ext>
            </a:extLst>
          </p:cNvPr>
          <p:cNvSpPr txBox="1"/>
          <p:nvPr/>
        </p:nvSpPr>
        <p:spPr>
          <a:xfrm>
            <a:off x="969253" y="1621879"/>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Wireless PMU and PLC Architecture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BDDA0-94A1-B82F-B4A9-069BE3F9E27A}"/>
            </a:ext>
          </a:extLst>
        </p:cNvPr>
        <p:cNvGrpSpPr/>
        <p:nvPr/>
      </p:nvGrpSpPr>
      <p:grpSpPr>
        <a:xfrm>
          <a:off x="0" y="0"/>
          <a:ext cx="0" cy="0"/>
          <a:chOff x="0" y="0"/>
          <a:chExt cx="0" cy="0"/>
        </a:xfrm>
      </p:grpSpPr>
      <p:sp>
        <p:nvSpPr>
          <p:cNvPr id="4" name="Google Shape;376;p18">
            <a:extLst>
              <a:ext uri="{FF2B5EF4-FFF2-40B4-BE49-F238E27FC236}">
                <a16:creationId xmlns:a16="http://schemas.microsoft.com/office/drawing/2014/main" id="{2007054C-A1E4-A26E-E41E-1B04F9B3DB96}"/>
              </a:ext>
            </a:extLst>
          </p:cNvPr>
          <p:cNvSpPr txBox="1"/>
          <p:nvPr/>
        </p:nvSpPr>
        <p:spPr>
          <a:xfrm>
            <a:off x="987915" y="1305967"/>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Case Study – FIU Smart Grid Testbed</a:t>
            </a:r>
            <a:endParaRPr dirty="0"/>
          </a:p>
        </p:txBody>
      </p:sp>
      <p:pic>
        <p:nvPicPr>
          <p:cNvPr id="18434" name="Picture 2" descr="Smart Grid Test Bed">
            <a:extLst>
              <a:ext uri="{FF2B5EF4-FFF2-40B4-BE49-F238E27FC236}">
                <a16:creationId xmlns:a16="http://schemas.microsoft.com/office/drawing/2014/main" id="{DA54892F-DDE2-700A-D7BF-218941BEA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220" y="1838129"/>
            <a:ext cx="8826760" cy="437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43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2"/>
          <p:cNvGrpSpPr/>
          <p:nvPr/>
        </p:nvGrpSpPr>
        <p:grpSpPr>
          <a:xfrm>
            <a:off x="804000" y="2628000"/>
            <a:ext cx="10584000" cy="1517100"/>
            <a:chOff x="804000" y="2209891"/>
            <a:chExt cx="10584000" cy="1517100"/>
          </a:xfrm>
        </p:grpSpPr>
        <p:sp>
          <p:nvSpPr>
            <p:cNvPr id="171" name="Google Shape;171;p2"/>
            <p:cNvSpPr txBox="1"/>
            <p:nvPr/>
          </p:nvSpPr>
          <p:spPr>
            <a:xfrm>
              <a:off x="804000" y="2785891"/>
              <a:ext cx="10584000" cy="9411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000"/>
                </a:spcBef>
                <a:spcAft>
                  <a:spcPts val="0"/>
                </a:spcAft>
                <a:buNone/>
              </a:pPr>
              <a:r>
                <a:rPr lang="en-GB" sz="1600" dirty="0">
                  <a:solidFill>
                    <a:schemeClr val="dk1"/>
                  </a:solidFill>
                </a:rPr>
                <a:t>This program is funded by the National Security Agency National </a:t>
              </a:r>
              <a:r>
                <a:rPr lang="en-GB" sz="1600" dirty="0" err="1">
                  <a:solidFill>
                    <a:schemeClr val="dk1"/>
                  </a:solidFill>
                </a:rPr>
                <a:t>Centers</a:t>
              </a:r>
              <a:r>
                <a:rPr lang="en-GB" sz="1600" dirty="0">
                  <a:solidFill>
                    <a:schemeClr val="dk1"/>
                  </a:solidFill>
                </a:rPr>
                <a:t> of Academic Excellence in Cybersecurity (NCAE-C) Program.</a:t>
              </a:r>
              <a:endParaRPr sz="1200" dirty="0">
                <a:solidFill>
                  <a:srgbClr val="222222"/>
                </a:solidFill>
                <a:highlight>
                  <a:srgbClr val="FFFFFF"/>
                </a:highlight>
              </a:endParaRPr>
            </a:p>
            <a:p>
              <a:pPr marL="0" marR="0" lvl="0" indent="0" algn="l" rtl="0">
                <a:lnSpc>
                  <a:spcPct val="125000"/>
                </a:lnSpc>
                <a:spcBef>
                  <a:spcPts val="1000"/>
                </a:spcBef>
                <a:spcAft>
                  <a:spcPts val="0"/>
                </a:spcAft>
                <a:buClr>
                  <a:schemeClr val="dk1"/>
                </a:buClr>
                <a:buSzPts val="1600"/>
                <a:buFont typeface="Arial"/>
                <a:buNone/>
              </a:pPr>
              <a:r>
                <a:rPr lang="en-GB" sz="1600" b="0" i="0" u="none" strike="noStrike" cap="none" dirty="0">
                  <a:solidFill>
                    <a:schemeClr val="dk1"/>
                  </a:solidFill>
                  <a:latin typeface="Arial"/>
                  <a:ea typeface="Arial"/>
                  <a:cs typeface="Arial"/>
                  <a:sym typeface="Arial"/>
                </a:rPr>
                <a:t>For additional information, please visit www.CyberSkills2Work.org. </a:t>
              </a:r>
              <a:endParaRPr dirty="0"/>
            </a:p>
          </p:txBody>
        </p:sp>
        <p:sp>
          <p:nvSpPr>
            <p:cNvPr id="172" name="Google Shape;172;p2"/>
            <p:cNvSpPr txBox="1"/>
            <p:nvPr/>
          </p:nvSpPr>
          <p:spPr>
            <a:xfrm>
              <a:off x="804000" y="220989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i="0" u="none" strike="noStrike" cap="none">
                  <a:solidFill>
                    <a:srgbClr val="7F7F7F"/>
                  </a:solidFill>
                  <a:latin typeface="Arial"/>
                  <a:ea typeface="Arial"/>
                  <a:cs typeface="Arial"/>
                  <a:sym typeface="Arial"/>
                </a:rPr>
                <a:t>Acknowledgement</a:t>
              </a:r>
              <a:endParaRPr/>
            </a:p>
          </p:txBody>
        </p:sp>
      </p:grpSp>
      <p:sp>
        <p:nvSpPr>
          <p:cNvPr id="173" name="Google Shape;173;p2"/>
          <p:cNvSpPr txBox="1">
            <a:spLocks noGrp="1"/>
          </p:cNvSpPr>
          <p:nvPr>
            <p:ph type="ctrTitle"/>
          </p:nvPr>
        </p:nvSpPr>
        <p:spPr>
          <a:xfrm>
            <a:off x="804000" y="634460"/>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Industrial Control Systems Security</a:t>
            </a:r>
            <a:endParaRPr sz="2000" b="1" dirty="0">
              <a:solidFill>
                <a:srgbClr val="0072CE"/>
              </a:solidFill>
              <a:latin typeface="Arial"/>
              <a:ea typeface="Arial"/>
              <a:cs typeface="Arial"/>
              <a:sym typeface="Arial"/>
            </a:endParaRPr>
          </a:p>
        </p:txBody>
      </p:sp>
      <p:sp>
        <p:nvSpPr>
          <p:cNvPr id="174" name="Google Shape;174;p2"/>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i="0" u="none" strike="noStrike" cap="none">
                <a:solidFill>
                  <a:schemeClr val="lt1"/>
                </a:solidFill>
                <a:latin typeface="Arial"/>
                <a:ea typeface="Arial"/>
                <a:cs typeface="Arial"/>
                <a:sym typeface="Arial"/>
              </a:rPr>
              <a:t>Course Title</a:t>
            </a:r>
            <a:endParaRPr/>
          </a:p>
        </p:txBody>
      </p:sp>
      <p:sp>
        <p:nvSpPr>
          <p:cNvPr id="175" name="Google Shape;175;p2"/>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76" name="Google Shape;176;p2"/>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a:t>
            </a:r>
            <a:r>
              <a:rPr lang="en-GB" sz="1100" b="1">
                <a:solidFill>
                  <a:schemeClr val="lt1"/>
                </a:solidFill>
              </a:rPr>
              <a:t>4</a:t>
            </a:r>
            <a:r>
              <a:rPr lang="en-GB" sz="1100" b="1">
                <a:solidFill>
                  <a:schemeClr val="lt1"/>
                </a:solidFill>
                <a:latin typeface="Arial"/>
                <a:ea typeface="Arial"/>
                <a:cs typeface="Arial"/>
                <a:sym typeface="Arial"/>
              </a:rPr>
              <a:t> CyberSkills2Work - Institution Name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273494"/>
            <a:ext cx="10515600" cy="4351338"/>
          </a:xfrm>
        </p:spPr>
        <p:txBody>
          <a:bodyPr/>
          <a:lstStyle/>
          <a:p>
            <a:r>
              <a:rPr dirty="0"/>
              <a:t>PMUs detect frequency drops and voltage instability to flag islanding</a:t>
            </a:r>
          </a:p>
          <a:p>
            <a:r>
              <a:rPr dirty="0"/>
              <a:t>Optimization algorithm triggers load shedding or generation start-up</a:t>
            </a:r>
          </a:p>
          <a:p>
            <a:r>
              <a:rPr dirty="0"/>
              <a:t>PLCs wirelessly execute disconnect or reroute commands to stabilize system</a:t>
            </a:r>
          </a:p>
          <a:p>
            <a:r>
              <a:rPr dirty="0"/>
              <a:t>Wireless mesh ensures continued operation during communication failures</a:t>
            </a:r>
          </a:p>
        </p:txBody>
      </p:sp>
      <p:sp>
        <p:nvSpPr>
          <p:cNvPr id="4" name="Google Shape;376;p18">
            <a:extLst>
              <a:ext uri="{FF2B5EF4-FFF2-40B4-BE49-F238E27FC236}">
                <a16:creationId xmlns:a16="http://schemas.microsoft.com/office/drawing/2014/main" id="{AE9C4FE1-E802-E846-7C87-D0C4D1638729}"/>
              </a:ext>
            </a:extLst>
          </p:cNvPr>
          <p:cNvSpPr txBox="1"/>
          <p:nvPr/>
        </p:nvSpPr>
        <p:spPr>
          <a:xfrm>
            <a:off x="838200" y="1621879"/>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Wireless Islanding Detection and Recovery</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310817"/>
            <a:ext cx="10515600" cy="4351338"/>
          </a:xfrm>
        </p:spPr>
        <p:txBody>
          <a:bodyPr/>
          <a:lstStyle/>
          <a:p>
            <a:r>
              <a:rPr dirty="0"/>
              <a:t>Physical Layer: IEEE 802.15.4 (Zigbee/</a:t>
            </a:r>
            <a:r>
              <a:rPr dirty="0" err="1"/>
              <a:t>WirelessHART</a:t>
            </a:r>
            <a:r>
              <a:rPr dirty="0"/>
              <a:t> PHY)</a:t>
            </a:r>
          </a:p>
          <a:p>
            <a:r>
              <a:rPr dirty="0"/>
              <a:t>Network Layer: Mesh routing and link monitoring protocols</a:t>
            </a:r>
          </a:p>
          <a:p>
            <a:r>
              <a:rPr dirty="0"/>
              <a:t>Transport Layer: Custom UDP over wireless for low-latency commands</a:t>
            </a:r>
          </a:p>
          <a:p>
            <a:r>
              <a:rPr dirty="0"/>
              <a:t>Application Layer: Phasor data exchange and control instructions</a:t>
            </a:r>
          </a:p>
        </p:txBody>
      </p:sp>
      <p:sp>
        <p:nvSpPr>
          <p:cNvPr id="4" name="Google Shape;376;p18">
            <a:extLst>
              <a:ext uri="{FF2B5EF4-FFF2-40B4-BE49-F238E27FC236}">
                <a16:creationId xmlns:a16="http://schemas.microsoft.com/office/drawing/2014/main" id="{A3DA8FBF-4080-AF31-BFC7-B41612E4CF9A}"/>
              </a:ext>
            </a:extLst>
          </p:cNvPr>
          <p:cNvSpPr txBox="1"/>
          <p:nvPr/>
        </p:nvSpPr>
        <p:spPr>
          <a:xfrm>
            <a:off x="838200" y="1440904"/>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Wireless Communication Stack in the Testbed</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254833"/>
            <a:ext cx="10515600" cy="4351338"/>
          </a:xfrm>
        </p:spPr>
        <p:txBody>
          <a:bodyPr/>
          <a:lstStyle/>
          <a:p>
            <a:r>
              <a:rPr dirty="0"/>
              <a:t>Wireless ICS is feasible for real-time grid control with careful design</a:t>
            </a:r>
          </a:p>
          <a:p>
            <a:r>
              <a:rPr dirty="0"/>
              <a:t>Security challenges include key distribution and jamming resistance</a:t>
            </a:r>
          </a:p>
          <a:p>
            <a:r>
              <a:rPr dirty="0"/>
              <a:t>Wireless mesh adds fault tolerance and adaptability</a:t>
            </a:r>
          </a:p>
          <a:p>
            <a:r>
              <a:rPr dirty="0"/>
              <a:t>Serves as a valuable research, training, and testing platform for ICS cybersecurity</a:t>
            </a:r>
          </a:p>
        </p:txBody>
      </p:sp>
      <p:sp>
        <p:nvSpPr>
          <p:cNvPr id="4" name="Google Shape;376;p18">
            <a:extLst>
              <a:ext uri="{FF2B5EF4-FFF2-40B4-BE49-F238E27FC236}">
                <a16:creationId xmlns:a16="http://schemas.microsoft.com/office/drawing/2014/main" id="{36ED599F-CBD7-B071-EE06-0796E7D91BCE}"/>
              </a:ext>
            </a:extLst>
          </p:cNvPr>
          <p:cNvSpPr txBox="1"/>
          <p:nvPr/>
        </p:nvSpPr>
        <p:spPr>
          <a:xfrm>
            <a:off x="1025236" y="1440904"/>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Lessons Learned from the FIU Testbed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
          <p:cNvSpPr txBox="1"/>
          <p:nvPr/>
        </p:nvSpPr>
        <p:spPr>
          <a:xfrm>
            <a:off x="804000" y="3204000"/>
            <a:ext cx="10584000" cy="2769989"/>
          </a:xfrm>
          <a:prstGeom prst="rect">
            <a:avLst/>
          </a:prstGeom>
          <a:noFill/>
          <a:ln>
            <a:noFill/>
          </a:ln>
        </p:spPr>
        <p:txBody>
          <a:bodyPr spcFirstLastPara="1" wrap="square" lIns="0" tIns="0" rIns="0" bIns="0" anchor="t" anchorCtr="0">
            <a:spAutoFit/>
          </a:bodyPr>
          <a:lstStyle/>
          <a:p>
            <a:pPr marL="285750" indent="-285750">
              <a:buFont typeface="Arial" panose="020B0604020202020204" pitchFamily="34" charset="0"/>
              <a:buChar char="•"/>
            </a:pPr>
            <a:r>
              <a:rPr lang="en-US" sz="1800" dirty="0"/>
              <a:t>Radio Frequency Primer</a:t>
            </a:r>
          </a:p>
          <a:p>
            <a:pPr marL="285750" indent="-285750">
              <a:buFont typeface="Arial" panose="020B0604020202020204" pitchFamily="34" charset="0"/>
              <a:buChar char="•"/>
            </a:pPr>
            <a:r>
              <a:rPr lang="en-US" sz="1800" dirty="0"/>
              <a:t>Radio Frequency Bandwidths</a:t>
            </a:r>
          </a:p>
          <a:p>
            <a:pPr marL="285750" indent="-285750">
              <a:buFont typeface="Arial" panose="020B0604020202020204" pitchFamily="34" charset="0"/>
              <a:buChar char="•"/>
            </a:pPr>
            <a:r>
              <a:rPr lang="en-US" sz="1800" dirty="0"/>
              <a:t>Wireless Technologies in ICS</a:t>
            </a:r>
          </a:p>
          <a:p>
            <a:pPr marL="285750" indent="-285750">
              <a:buFont typeface="Arial" panose="020B0604020202020204" pitchFamily="34" charset="0"/>
              <a:buChar char="•"/>
            </a:pPr>
            <a:r>
              <a:rPr lang="en-US" sz="1800" dirty="0"/>
              <a:t>Vulnerabilities in Wireless Technologies</a:t>
            </a:r>
          </a:p>
          <a:p>
            <a:pPr marL="285750" indent="-285750">
              <a:buFont typeface="Arial" panose="020B0604020202020204" pitchFamily="34" charset="0"/>
              <a:buChar char="•"/>
            </a:pPr>
            <a:r>
              <a:rPr lang="en-US" sz="1800" dirty="0"/>
              <a:t>Wireless Security Threat Modeling</a:t>
            </a:r>
          </a:p>
          <a:p>
            <a:pPr marL="285750" indent="-285750">
              <a:buFont typeface="Arial" panose="020B0604020202020204" pitchFamily="34" charset="0"/>
              <a:buChar char="•"/>
            </a:pPr>
            <a:r>
              <a:rPr lang="en-US" sz="1800" dirty="0"/>
              <a:t>Implementing Wireless Security Features</a:t>
            </a:r>
          </a:p>
          <a:p>
            <a:pPr marL="285750" indent="-285750">
              <a:buFont typeface="Arial" panose="020B0604020202020204" pitchFamily="34" charset="0"/>
              <a:buChar char="•"/>
            </a:pPr>
            <a:r>
              <a:rPr lang="en-US" sz="1800" dirty="0"/>
              <a:t>Case Study - FIUs Wireless ICS Testbed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
        <p:nvSpPr>
          <p:cNvPr id="182" name="Google Shape;182;p3"/>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Overview</a:t>
            </a:r>
            <a:endParaRPr dirty="0"/>
          </a:p>
        </p:txBody>
      </p:sp>
      <p:sp>
        <p:nvSpPr>
          <p:cNvPr id="183" name="Google Shape;183;p3"/>
          <p:cNvSpPr txBox="1">
            <a:spLocks noGrp="1"/>
          </p:cNvSpPr>
          <p:nvPr>
            <p:ph type="ctrTitle"/>
          </p:nvPr>
        </p:nvSpPr>
        <p:spPr>
          <a:xfrm>
            <a:off x="804000" y="897838"/>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04 – ICS Wireless Protocols</a:t>
            </a:r>
            <a:endParaRPr sz="2000" b="1" dirty="0">
              <a:solidFill>
                <a:srgbClr val="0072CE"/>
              </a:solidFill>
              <a:latin typeface="Arial"/>
              <a:ea typeface="Arial"/>
              <a:cs typeface="Arial"/>
              <a:sym typeface="Arial"/>
            </a:endParaRPr>
          </a:p>
        </p:txBody>
      </p:sp>
      <p:sp>
        <p:nvSpPr>
          <p:cNvPr id="184" name="Google Shape;184;p3"/>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3E1F8-0352-1BD2-BCCF-40B58B0EB28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7AA54DF6-C12F-BB37-C756-9A7031082C56}"/>
              </a:ext>
            </a:extLst>
          </p:cNvPr>
          <p:cNvSpPr>
            <a:spLocks noGrp="1"/>
          </p:cNvSpPr>
          <p:nvPr>
            <p:ph type="body" idx="1"/>
          </p:nvPr>
        </p:nvSpPr>
        <p:spPr/>
        <p:txBody>
          <a:bodyPr/>
          <a:lstStyle/>
          <a:p>
            <a:r>
              <a:rPr dirty="0"/>
              <a:t>RF is part of the electromagnetic (EM) spectrum, from ~3 kHz to 300 GHz</a:t>
            </a:r>
          </a:p>
          <a:p>
            <a:r>
              <a:rPr dirty="0"/>
              <a:t>EM waves propagate as oscillating electric and magnetic fields</a:t>
            </a:r>
          </a:p>
          <a:p>
            <a:r>
              <a:rPr dirty="0"/>
              <a:t>Key parameters: frequency, wavelength, amplitude, and phase</a:t>
            </a:r>
          </a:p>
          <a:p>
            <a:r>
              <a:rPr dirty="0"/>
              <a:t>Wave behavior: reflection, diffraction, absorption, interference</a:t>
            </a:r>
          </a:p>
          <a:p>
            <a:r>
              <a:rPr dirty="0"/>
              <a:t>Used for wireless communication through antennas</a:t>
            </a:r>
          </a:p>
        </p:txBody>
      </p:sp>
      <p:sp>
        <p:nvSpPr>
          <p:cNvPr id="6" name="Google Shape;376;p18">
            <a:extLst>
              <a:ext uri="{FF2B5EF4-FFF2-40B4-BE49-F238E27FC236}">
                <a16:creationId xmlns:a16="http://schemas.microsoft.com/office/drawing/2014/main" id="{FCE50AB6-13C7-2E21-94B3-50587F747D1C}"/>
              </a:ext>
            </a:extLst>
          </p:cNvPr>
          <p:cNvSpPr txBox="1"/>
          <p:nvPr/>
        </p:nvSpPr>
        <p:spPr>
          <a:xfrm>
            <a:off x="969253" y="1440904"/>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Radio Frequency (RF) Primer</a:t>
            </a:r>
            <a:endParaRPr dirty="0"/>
          </a:p>
        </p:txBody>
      </p:sp>
    </p:spTree>
    <p:extLst>
      <p:ext uri="{BB962C8B-B14F-4D97-AF65-F5344CB8AC3E}">
        <p14:creationId xmlns:p14="http://schemas.microsoft.com/office/powerpoint/2010/main" val="373223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60D5F-CB65-2086-4A1B-42B4402A7408}"/>
            </a:ext>
          </a:extLst>
        </p:cNvPr>
        <p:cNvGrpSpPr/>
        <p:nvPr/>
      </p:nvGrpSpPr>
      <p:grpSpPr>
        <a:xfrm>
          <a:off x="0" y="0"/>
          <a:ext cx="0" cy="0"/>
          <a:chOff x="0" y="0"/>
          <a:chExt cx="0" cy="0"/>
        </a:xfrm>
      </p:grpSpPr>
      <p:sp>
        <p:nvSpPr>
          <p:cNvPr id="6" name="Google Shape;376;p18">
            <a:extLst>
              <a:ext uri="{FF2B5EF4-FFF2-40B4-BE49-F238E27FC236}">
                <a16:creationId xmlns:a16="http://schemas.microsoft.com/office/drawing/2014/main" id="{53FCE91D-4FEB-B20B-4702-3A05FFDF1175}"/>
              </a:ext>
            </a:extLst>
          </p:cNvPr>
          <p:cNvSpPr txBox="1"/>
          <p:nvPr/>
        </p:nvSpPr>
        <p:spPr>
          <a:xfrm>
            <a:off x="969253" y="1440904"/>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Radio Frequency Continued</a:t>
            </a:r>
            <a:endParaRPr dirty="0"/>
          </a:p>
        </p:txBody>
      </p:sp>
      <p:pic>
        <p:nvPicPr>
          <p:cNvPr id="1026" name="Picture 2" descr="Basics of Radio Waves | dummies">
            <a:extLst>
              <a:ext uri="{FF2B5EF4-FFF2-40B4-BE49-F238E27FC236}">
                <a16:creationId xmlns:a16="http://schemas.microsoft.com/office/drawing/2014/main" id="{26CDBDA5-D75A-5942-AC83-C04D0432F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702" y="2011949"/>
            <a:ext cx="7109927" cy="4175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72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D8A20-849E-D330-6963-F0CF21B7F97D}"/>
            </a:ext>
          </a:extLst>
        </p:cNvPr>
        <p:cNvGrpSpPr/>
        <p:nvPr/>
      </p:nvGrpSpPr>
      <p:grpSpPr>
        <a:xfrm>
          <a:off x="0" y="0"/>
          <a:ext cx="0" cy="0"/>
          <a:chOff x="0" y="0"/>
          <a:chExt cx="0" cy="0"/>
        </a:xfrm>
      </p:grpSpPr>
      <p:sp>
        <p:nvSpPr>
          <p:cNvPr id="6" name="Google Shape;376;p18">
            <a:extLst>
              <a:ext uri="{FF2B5EF4-FFF2-40B4-BE49-F238E27FC236}">
                <a16:creationId xmlns:a16="http://schemas.microsoft.com/office/drawing/2014/main" id="{31A153FA-2120-54CC-DAB7-FE8D951C40AF}"/>
              </a:ext>
            </a:extLst>
          </p:cNvPr>
          <p:cNvSpPr txBox="1"/>
          <p:nvPr/>
        </p:nvSpPr>
        <p:spPr>
          <a:xfrm>
            <a:off x="969253" y="1440904"/>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Radio Frequency Continued …</a:t>
            </a:r>
            <a:endParaRPr dirty="0"/>
          </a:p>
        </p:txBody>
      </p:sp>
      <p:pic>
        <p:nvPicPr>
          <p:cNvPr id="3074" name="Picture 2" descr="Radio Frequency Fundamentals">
            <a:extLst>
              <a:ext uri="{FF2B5EF4-FFF2-40B4-BE49-F238E27FC236}">
                <a16:creationId xmlns:a16="http://schemas.microsoft.com/office/drawing/2014/main" id="{6A6B7FE9-22ED-6553-D573-EF2717C81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095" y="2283925"/>
            <a:ext cx="8411966" cy="366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03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lnSpcReduction="10000"/>
          </a:bodyPr>
          <a:lstStyle/>
          <a:p>
            <a:r>
              <a:rPr lang="en-US" dirty="0"/>
              <a:t>VLF/LF (3–300 kHz): Long range, very low data rate (e.g., submarine comms)</a:t>
            </a:r>
          </a:p>
          <a:p>
            <a:r>
              <a:rPr lang="en-US" dirty="0"/>
              <a:t>HF/VHF (3–300 MHz): Penetrates obstacles; used in legacy telemetry</a:t>
            </a:r>
          </a:p>
          <a:p>
            <a:r>
              <a:rPr lang="en-US" dirty="0"/>
              <a:t>UHF (300 MHz–3 GHz): Common in industrial Wi-Fi, Bluetooth, Zigbee</a:t>
            </a:r>
          </a:p>
          <a:p>
            <a:r>
              <a:rPr lang="en-US" dirty="0"/>
              <a:t>SHF (3–30 GHz): Used for microwave comms and radar</a:t>
            </a:r>
          </a:p>
          <a:p>
            <a:r>
              <a:rPr lang="en-US" dirty="0"/>
              <a:t>EHF (30–300 GHz, millimeter waves): High-bandwidth, short-range (5G/IoT)</a:t>
            </a:r>
          </a:p>
          <a:p>
            <a:r>
              <a:rPr lang="en-US" dirty="0"/>
              <a:t>Trade-offs: higher frequency = higher data rate but shorter range</a:t>
            </a:r>
          </a:p>
        </p:txBody>
      </p:sp>
      <p:sp>
        <p:nvSpPr>
          <p:cNvPr id="6" name="Google Shape;376;p18">
            <a:extLst>
              <a:ext uri="{FF2B5EF4-FFF2-40B4-BE49-F238E27FC236}">
                <a16:creationId xmlns:a16="http://schemas.microsoft.com/office/drawing/2014/main" id="{419E1644-7019-A6A2-D97A-D4AA62F0EB41}"/>
              </a:ext>
            </a:extLst>
          </p:cNvPr>
          <p:cNvSpPr txBox="1"/>
          <p:nvPr/>
        </p:nvSpPr>
        <p:spPr>
          <a:xfrm>
            <a:off x="969253" y="1440904"/>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Radio Frequency Bands in ICS and IoT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24F95-9F7F-80E6-1264-E17D010D2428}"/>
            </a:ext>
          </a:extLst>
        </p:cNvPr>
        <p:cNvGrpSpPr/>
        <p:nvPr/>
      </p:nvGrpSpPr>
      <p:grpSpPr>
        <a:xfrm>
          <a:off x="0" y="0"/>
          <a:ext cx="0" cy="0"/>
          <a:chOff x="0" y="0"/>
          <a:chExt cx="0" cy="0"/>
        </a:xfrm>
      </p:grpSpPr>
      <p:sp>
        <p:nvSpPr>
          <p:cNvPr id="6" name="Google Shape;376;p18">
            <a:extLst>
              <a:ext uri="{FF2B5EF4-FFF2-40B4-BE49-F238E27FC236}">
                <a16:creationId xmlns:a16="http://schemas.microsoft.com/office/drawing/2014/main" id="{A0BEF2BF-BE05-0492-DFA7-E1F996BDA235}"/>
              </a:ext>
            </a:extLst>
          </p:cNvPr>
          <p:cNvSpPr txBox="1"/>
          <p:nvPr/>
        </p:nvSpPr>
        <p:spPr>
          <a:xfrm>
            <a:off x="969253" y="983704"/>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Radio Frequency Bands in ICS and IoT</a:t>
            </a:r>
            <a:endParaRPr dirty="0"/>
          </a:p>
        </p:txBody>
      </p:sp>
      <p:pic>
        <p:nvPicPr>
          <p:cNvPr id="6146" name="Picture 2" descr="Radio Frequency Bands - RF Page">
            <a:extLst>
              <a:ext uri="{FF2B5EF4-FFF2-40B4-BE49-F238E27FC236}">
                <a16:creationId xmlns:a16="http://schemas.microsoft.com/office/drawing/2014/main" id="{9B0481CC-5D95-1DE8-2B9D-210393EB3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733" y="1368425"/>
            <a:ext cx="7010399" cy="4848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52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002E4-0FC6-3ABC-4C02-4F2F07FC2C21}"/>
            </a:ext>
          </a:extLst>
        </p:cNvPr>
        <p:cNvGrpSpPr/>
        <p:nvPr/>
      </p:nvGrpSpPr>
      <p:grpSpPr>
        <a:xfrm>
          <a:off x="0" y="0"/>
          <a:ext cx="0" cy="0"/>
          <a:chOff x="0" y="0"/>
          <a:chExt cx="0" cy="0"/>
        </a:xfrm>
      </p:grpSpPr>
      <p:sp>
        <p:nvSpPr>
          <p:cNvPr id="6" name="Google Shape;376;p18">
            <a:extLst>
              <a:ext uri="{FF2B5EF4-FFF2-40B4-BE49-F238E27FC236}">
                <a16:creationId xmlns:a16="http://schemas.microsoft.com/office/drawing/2014/main" id="{D928D711-7F23-B2BF-F1C5-36310726F799}"/>
              </a:ext>
            </a:extLst>
          </p:cNvPr>
          <p:cNvSpPr txBox="1"/>
          <p:nvPr/>
        </p:nvSpPr>
        <p:spPr>
          <a:xfrm>
            <a:off x="969253" y="983704"/>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Radio Frequency Relationships</a:t>
            </a:r>
            <a:endParaRPr dirty="0"/>
          </a:p>
        </p:txBody>
      </p:sp>
      <p:pic>
        <p:nvPicPr>
          <p:cNvPr id="8194" name="Picture 2" descr="Do You Know Your Frequency Bands?">
            <a:extLst>
              <a:ext uri="{FF2B5EF4-FFF2-40B4-BE49-F238E27FC236}">
                <a16:creationId xmlns:a16="http://schemas.microsoft.com/office/drawing/2014/main" id="{5A986D9E-D082-3210-C763-602EEFC25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383502"/>
            <a:ext cx="8796454" cy="4502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774103"/>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2979</Words>
  <Application>Microsoft Macintosh PowerPoint</Application>
  <PresentationFormat>Widescreen</PresentationFormat>
  <Paragraphs>271</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Custom Design</vt:lpstr>
      <vt:lpstr>CyberSkills2Work The National Cybersecurity Workforce Development Program</vt:lpstr>
      <vt:lpstr>Industrial Control Systems Security</vt:lpstr>
      <vt:lpstr>Module 04 – ICS Wireless Protocols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Razvan</dc:creator>
  <cp:lastModifiedBy>ian burres</cp:lastModifiedBy>
  <cp:revision>31</cp:revision>
  <dcterms:created xsi:type="dcterms:W3CDTF">2021-10-13T09:00:23Z</dcterms:created>
  <dcterms:modified xsi:type="dcterms:W3CDTF">2025-06-09T16:35:54Z</dcterms:modified>
</cp:coreProperties>
</file>