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33"/>
  </p:notesMasterIdLst>
  <p:sldIdLst>
    <p:sldId id="256" r:id="rId3"/>
    <p:sldId id="257" r:id="rId4"/>
    <p:sldId id="258" r:id="rId5"/>
    <p:sldId id="259" r:id="rId6"/>
    <p:sldId id="262" r:id="rId7"/>
    <p:sldId id="263" r:id="rId8"/>
    <p:sldId id="260" r:id="rId9"/>
    <p:sldId id="271" r:id="rId10"/>
    <p:sldId id="290" r:id="rId11"/>
    <p:sldId id="275" r:id="rId12"/>
    <p:sldId id="276" r:id="rId13"/>
    <p:sldId id="277" r:id="rId14"/>
    <p:sldId id="278" r:id="rId15"/>
    <p:sldId id="279" r:id="rId16"/>
    <p:sldId id="280" r:id="rId17"/>
    <p:sldId id="281" r:id="rId18"/>
    <p:sldId id="282" r:id="rId19"/>
    <p:sldId id="291" r:id="rId20"/>
    <p:sldId id="292" r:id="rId21"/>
    <p:sldId id="293" r:id="rId22"/>
    <p:sldId id="283" r:id="rId23"/>
    <p:sldId id="285" r:id="rId24"/>
    <p:sldId id="286" r:id="rId25"/>
    <p:sldId id="287" r:id="rId26"/>
    <p:sldId id="288" r:id="rId27"/>
    <p:sldId id="284" r:id="rId28"/>
    <p:sldId id="272" r:id="rId29"/>
    <p:sldId id="274" r:id="rId30"/>
    <p:sldId id="270" r:id="rId31"/>
    <p:sldId id="289" r:id="rId3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4" roundtripDataSignature="AMtx7mjOADLeH7Y7HmfqGoN8iYBjmdnzq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964"/>
    <p:restoredTop sz="75396"/>
  </p:normalViewPr>
  <p:slideViewPr>
    <p:cSldViewPr snapToGrid="0">
      <p:cViewPr varScale="1">
        <p:scale>
          <a:sx n="89" d="100"/>
          <a:sy n="89" d="100"/>
        </p:scale>
        <p:origin x="1296" y="176"/>
      </p:cViewPr>
      <p:guideLst/>
    </p:cSldViewPr>
  </p:slideViewPr>
  <p:notesTextViewPr>
    <p:cViewPr>
      <p:scale>
        <a:sx n="1" d="1"/>
        <a:sy n="1" d="1"/>
      </p:scale>
      <p:origin x="0" y="-280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en.wikipedia.org/wiki/BASIC" TargetMode="External"/><Relationship Id="rId2" Type="http://schemas.openxmlformats.org/officeDocument/2006/relationships/slide" Target="../slides/slide11.xml"/><Relationship Id="rId1" Type="http://schemas.openxmlformats.org/officeDocument/2006/relationships/notesMaster" Target="../notesMasters/notesMaster1.xml"/><Relationship Id="rId5" Type="http://schemas.openxmlformats.org/officeDocument/2006/relationships/hyperlink" Target="https://en.wikipedia.org/wiki/Biosphere_2" TargetMode="External"/><Relationship Id="rId4" Type="http://schemas.openxmlformats.org/officeDocument/2006/relationships/hyperlink" Target="https://en.wikipedia.org/wiki/IEC_61131-3"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8" Type="http://schemas.openxmlformats.org/officeDocument/2006/relationships/hyperlink" Target="https://www.google.com/search?sca_esv=c040be438cc12ffb&amp;rlz=1C5CHFA_enUS1093US1094&amp;cs=0&amp;sxsrf=AHTn8zo-0GUuXgRIQhIZ88yDnKsFP_uOFg%3A1747852472720&amp;q=GX+Works&amp;sa=X&amp;ved=2ahUKEwi5zvftmbWNAxVfGtAFHUb3HkUQxccNegQIFhAE&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13" Type="http://schemas.openxmlformats.org/officeDocument/2006/relationships/hyperlink" Target="https://www.google.com/search?sca_esv=c040be438cc12ffb&amp;rlz=1C5CHFA_enUS1093US1094&amp;cs=0&amp;sxsrf=AHTn8zo-0GUuXgRIQhIZ88yDnKsFP_uOFg%3A1747852472720&amp;q=security+measures&amp;sa=X&amp;ved=2ahUKEwi5zvftmbWNAxVfGtAFHUb3HkUQxccNegQIJRAC&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3" Type="http://schemas.openxmlformats.org/officeDocument/2006/relationships/hyperlink" Target="https://www.google.com/search?sca_esv=c040be438cc12ffb&amp;rlz=1C5CHFA_enUS1093US1094&amp;cs=0&amp;sxsrf=AHTn8zo-0GUuXgRIQhIZ88yDnKsFP_uOFg%3A1747852472720&amp;q=Human-Machine+Interfaces+%28HMIs%29&amp;sa=X&amp;ved=2ahUKEwi5zvftmbWNAxVfGtAFHUb3HkUQxccNegQIGxAB&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7" Type="http://schemas.openxmlformats.org/officeDocument/2006/relationships/hyperlink" Target="https://www.google.com/search?sca_esv=c040be438cc12ffb&amp;rlz=1C5CHFA_enUS1093US1094&amp;cs=0&amp;sxsrf=AHTn8zo-0GUuXgRIQhIZ88yDnKsFP_uOFg%3A1747852472720&amp;q=Siemens&amp;sa=X&amp;ved=2ahUKEwi5zvftmbWNAxVfGtAFHUb3HkUQxccNegQIFhAD&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12" Type="http://schemas.openxmlformats.org/officeDocument/2006/relationships/hyperlink" Target="https://www.google.com/search?sca_esv=c040be438cc12ffb&amp;rlz=1C5CHFA_enUS1093US1094&amp;cs=0&amp;sxsrf=AHTn8zo-0GUuXgRIQhIZ88yDnKsFP_uOFg%3A1747852472720&amp;q=cyberattacks&amp;sa=X&amp;ved=2ahUKEwi5zvftmbWNAxVfGtAFHUb3HkUQxccNegQIJRAB&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2" Type="http://schemas.openxmlformats.org/officeDocument/2006/relationships/slide" Target="../slides/slide16.xml"/><Relationship Id="rId1" Type="http://schemas.openxmlformats.org/officeDocument/2006/relationships/notesMaster" Target="../notesMasters/notesMaster1.xml"/><Relationship Id="rId6" Type="http://schemas.openxmlformats.org/officeDocument/2006/relationships/hyperlink" Target="https://www.google.com/search?sca_esv=c040be438cc12ffb&amp;rlz=1C5CHFA_enUS1093US1094&amp;cs=0&amp;sxsrf=AHTn8zo-0GUuXgRIQhIZ88yDnKsFP_uOFg%3A1747852472720&amp;q=TIA+Portal&amp;sa=X&amp;ved=2ahUKEwi5zvftmbWNAxVfGtAFHUb3HkUQxccNegQIFhAC&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11" Type="http://schemas.openxmlformats.org/officeDocument/2006/relationships/hyperlink" Target="https://www.google.com/search?sca_esv=c040be438cc12ffb&amp;rlz=1C5CHFA_enUS1093US1094&amp;cs=0&amp;sxsrf=AHTn8zo-0GUuXgRIQhIZ88yDnKsFP_uOFg%3A1747852472720&amp;q=Purdue+Model&amp;sa=X&amp;ved=2ahUKEwi5zvftmbWNAxVfGtAFHUb3HkUQxccNegQIExAB&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5" Type="http://schemas.openxmlformats.org/officeDocument/2006/relationships/hyperlink" Target="https://www.google.com/search?sca_esv=c040be438cc12ffb&amp;rlz=1C5CHFA_enUS1093US1094&amp;cs=0&amp;sxsrf=AHTn8zo-0GUuXgRIQhIZ88yDnKsFP_uOFg%3A1747852472720&amp;q=equipment+manufacturers&amp;sa=X&amp;ved=2ahUKEwi5zvftmbWNAxVfGtAFHUb3HkUQxccNegQIFhAB&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10" Type="http://schemas.openxmlformats.org/officeDocument/2006/relationships/hyperlink" Target="https://www.google.com/search?sca_esv=c040be438cc12ffb&amp;rlz=1C5CHFA_enUS1093US1094&amp;cs=0&amp;sxsrf=AHTn8zo-0GUuXgRIQhIZ88yDnKsFP_uOFg%3A1747852472720&amp;q=cybersecurity+vulnerability&amp;sa=X&amp;ved=2ahUKEwi5zvftmbWNAxVfGtAFHUb3HkUQxccNegQIHhAB&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4" Type="http://schemas.openxmlformats.org/officeDocument/2006/relationships/hyperlink" Target="https://www.google.com/search?sca_esv=c040be438cc12ffb&amp;rlz=1C5CHFA_enUS1093US1094&amp;cs=0&amp;sxsrf=AHTn8zo-0GUuXgRIQhIZ88yDnKsFP_uOFg%3A1747852472720&amp;q=Supervisory+Control+and+Data+Acquisition+%28SCADA%29&amp;sa=X&amp;ved=2ahUKEwi5zvftmbWNAxVfGtAFHUb3HkUQxccNegQIGxAC&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 Id="rId9" Type="http://schemas.openxmlformats.org/officeDocument/2006/relationships/hyperlink" Target="https://www.google.com/search?sca_esv=c040be438cc12ffb&amp;rlz=1C5CHFA_enUS1093US1094&amp;cs=0&amp;sxsrf=AHTn8zo-0GUuXgRIQhIZ88yDnKsFP_uOFg%3A1747852472720&amp;q=Mitsubishi&amp;sa=X&amp;ved=2ahUKEwi5zvftmbWNAxVfGtAFHUb3HkUQxccNegQIFhAF&amp;mstk=AUtExfDUV0TacE-RQtkYz6aBPU8KKnoXvzXWHedDhZ4RjG3DQkd1sP19lxFGpYOB9I1TkJ5_RdfVUhHZT8HHBvs1MXfXUoIAAJuAnx683ni8Ar0-UVbP87lAKbrTb4vwlPyWANidZE6UxddWHbnrwJohmK4b0DXZYtbjRnZlY-xy3ycLdS--ZCltHMq1vUVPgXlvlFnQdVUAa0HvolkvslrXWnq3qsSbIp3E_aAC5QxSIcGxeC8KSd1eVgx-wUzOvnc06sD6pHXPiaEvrSMBrLT0wHx9qdar0QBxD8S2vfrzQu1wI2iPqZhgzTOGS3EAqaB4VsQKFs3PdygTf49OKyApTRxVOI1wMpokjtkBsNsWY8vteijc0veD-m9SgPQKQe37Cq45MOm0JWMj9scMJiKwIA-Xoq3H2e4TaRvhEMP0RNnx-9h0PZGR7Y_r7rJWgUi8&amp;csui=3" TargetMode="Externa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www.google.com/search?sca_esv=c040be438cc12ffb&amp;rlz=1C5CHFA_enUS1093US1094&amp;biw=1496&amp;bih=735&amp;sxsrf=AHTn8zpPlTx59pXzKUnOntrCctcmh8s1aA%3A1747852990364&amp;q=Open+Automation+Software&amp;sa=X&amp;ved=2ahUKEwiNyfDkm7WNAxVmLtAFHQa2GmgQxccNegUI3Q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3" Type="http://schemas.openxmlformats.org/officeDocument/2006/relationships/hyperlink" Target="https://www.google.com/search?sca_esv=c040be438cc12ffb&amp;rlz=1C5CHFA_enUS1093US1094&amp;biw=1496&amp;bih=735&amp;sxsrf=AHTn8zpPlTx59pXzKUnOntrCctcmh8s1aA%3A1747852990364&amp;q=AVEVA+Historian&amp;sa=X&amp;ved=2ahUKEwiNyfDkm7WNAxVmLtAFHQa2GmgQxccNegUIggI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7" Type="http://schemas.openxmlformats.org/officeDocument/2006/relationships/hyperlink" Target="https://www.google.com/search?sca_esv=c040be438cc12ffb&amp;rlz=1C5CHFA_enUS1093US1094&amp;biw=1496&amp;bih=735&amp;sxsrf=AHTn8zpPlTx59pXzKUnOntrCctcmh8s1aA%3A1747852990364&amp;q=Dewesoft+Historian&amp;sa=X&amp;ved=2ahUKEwiNyfDkm7WNAxVmLtAFHQa2GmgQxccNegUI5A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www.google.com/search?sca_esv=c040be438cc12ffb&amp;rlz=1C5CHFA_enUS1093US1094&amp;biw=1496&amp;bih=735&amp;sxsrf=AHTn8zpPlTx59pXzKUnOntrCctcmh8s1aA%3A1747852990364&amp;q=Rockwell+Automation&amp;sa=X&amp;ved=2ahUKEwiNyfDkm7WNAxVmLtAFHQa2GmgQxccNegUIgQI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11" Type="http://schemas.openxmlformats.org/officeDocument/2006/relationships/hyperlink" Target="https://www.google.com/search?sca_esv=c040be438cc12ffb&amp;rlz=1C5CHFA_enUS1093US1094&amp;biw=1496&amp;bih=735&amp;sxsrf=AHTn8zpPlTx59pXzKUnOntrCctcmh8s1aA%3A1747852990364&amp;q=Canary+Labs&amp;sa=X&amp;ved=2ahUKEwiNyfDkm7WNAxVmLtAFHQa2GmgQxccNegUI6A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5" Type="http://schemas.openxmlformats.org/officeDocument/2006/relationships/hyperlink" Target="https://www.google.com/search?sca_esv=c040be438cc12ffb&amp;rlz=1C5CHFA_enUS1093US1094&amp;biw=1496&amp;bih=735&amp;sxsrf=AHTn8zpPlTx59pXzKUnOntrCctcmh8s1aA%3A1747852990364&amp;q=FactoryTalk+Historian&amp;sa=X&amp;ved=2ahUKEwiNyfDkm7WNAxVmLtAFHQa2GmgQxccNegUI3g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10" Type="http://schemas.openxmlformats.org/officeDocument/2006/relationships/hyperlink" Target="https://www.google.com/search?sca_esv=c040be438cc12ffb&amp;rlz=1C5CHFA_enUS1093US1094&amp;biw=1496&amp;bih=735&amp;sxsrf=AHTn8zpPlTx59pXzKUnOntrCctcmh8s1aA%3A1747852990364&amp;q=InfluxData&amp;sa=X&amp;ved=2ahUKEwiNyfDkm7WNAxVmLtAFHQa2GmgQxccNegUI4A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4" Type="http://schemas.openxmlformats.org/officeDocument/2006/relationships/hyperlink" Target="https://www.google.com/search?sca_esv=c040be438cc12ffb&amp;rlz=1C5CHFA_enUS1093US1094&amp;biw=1496&amp;bih=735&amp;sxsrf=AHTn8zpPlTx59pXzKUnOntrCctcmh8s1aA%3A1747852990364&amp;q=Proficy+Historian&amp;sa=X&amp;ved=2ahUKEwiNyfDkm7WNAxVmLtAFHQa2GmgQxccNegUI4Q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 Id="rId9" Type="http://schemas.openxmlformats.org/officeDocument/2006/relationships/hyperlink" Target="https://www.google.com/search?sca_esv=c040be438cc12ffb&amp;rlz=1C5CHFA_enUS1093US1094&amp;biw=1496&amp;bih=735&amp;sxsrf=AHTn8zpPlTx59pXzKUnOntrCctcmh8s1aA%3A1747852990364&amp;q=TDengine&amp;sa=X&amp;ved=2ahUKEwiNyfDkm7WNAxVmLtAFHQa2GmgQxccNegUI4wEQAQ&amp;mstk=AUtExfCsT581EtVZhkFfJhwu2ZxCfK0fWiArtti2hjcCaZzPdXzz74KYlRxcijqS9_3MHyNTTk1hESK_2S67CrJO3DyURrOKWKJ-nvqG91CwTy2JJ3hGnitOIffH_St7XFizYswWCCT75ozg9cPHY350kU_A79-bLxo6EWsxh77K3PU5u6z65Gj668r1R2vWXHbsmMXGggceBYG0kg-DU8-YAI8OYP-chel1bCSHkSNF43GOFi-LEVyg7bhP6__5iZOOOjwhtkuMaEElL6NXrUlOw1I4VmJUygECPikoVD8mQdg4pXpKioPXpNofrhMkjGEvy8GGvG08lupbgG3NjmzWlkRX-A4X-Kp3xuL65kXHcie0ZiCg5n6ou1lMAtGY0eVtJe4i9IscUorKSpyAE41ePy37E_g5moQHJA1-xanC0hvZTja_Fog_q6kkb-4sRZBW&amp;csui=3"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google.com/search?sca_esv=c040be438cc12ffb&amp;rlz=1C5CHFA_enUS1093US1094&amp;biw=1496&amp;bih=735&amp;sxsrf=AHTn8zpNZ-xlVNPKB6QaY2dr_EPlfjZa-w%3A1747849704708&amp;q=RAM&amp;sa=X&amp;ved=2ahUKEwjek5TGj7WNAxUIHNAFHdkXDboQxccNegUIggEQAQ&amp;mstk=AUtExfBDMMQwpD0mS0zUpXgcojoAAIU8v2AE62QsaHW-0Oscc3ubShawxwe_1yjF2EPJFjHfuZLJ6rEAWc1NsqiGRKlWIJPwUWtWOTGAvebA1LCVqcqUCPgEwx_9Ss5i_ZFHr6m5hXNBJBgvGWIDRDZnzwg9aIf8ovhKJZ7M0gJiuL17iiDTQ9XW2aYh27PBQMMOT-qASdFOs6wAEDYuqn42koaugMl4n7xlWCq98kKFrNOaMGXvHRUNt8X4S0upPRPFlI1iWZIIK_1D5ranAIh7aO5fTp2j7D3r0LwjHwoiMtPmfw&amp;csui=3" TargetMode="External"/><Relationship Id="rId7" Type="http://schemas.openxmlformats.org/officeDocument/2006/relationships/hyperlink" Target="https://www.google.com/search?sca_esv=3a43b3eabfb80ec9&amp;cs=0&amp;sxsrf=AE3TifMUlkAWpxThyPkwKaOelCDJaK16jQ%3A1750696120891&amp;q=RS-485&amp;sa=X&amp;ved=2ahUKEwiLyN6i-4eOAxVyRDABHeT1L_8QxccNegQIBRAC&amp;mstk=AUtExfDbNnkyGwb7E79u5HddHrarX8KG5XQXW53liZS4TXy3oMRix6E50K1xbvKjGMe0_2jV_r15kn7woIA02y0aknYZ6K330MMAr-L-7bsg1O0qY5OXohVThDdf4zjRlO5BIBt-dnu5WsbE8h-vM6qdApR1f3ab7IHzG-ZjvbPbB2MSQoPZBNEsZt9W3BBgXLS1n0qZdFoZRE2-K_bvpuGqtvF5OupfTve0BboXRzTTfHGw4WO8t8aph35-_LapVvYHDfGf6NrHLy9SZwaUrsiBfOlk&amp;csui=3"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www.google.com/search?sca_esv=3a43b3eabfb80ec9&amp;cs=0&amp;sxsrf=AE3TifMUlkAWpxThyPkwKaOelCDJaK16jQ%3A1750696120891&amp;q=RS-232&amp;sa=X&amp;ved=2ahUKEwiLyN6i-4eOAxVyRDABHeT1L_8QxccNegQIBRAB&amp;mstk=AUtExfDbNnkyGwb7E79u5HddHrarX8KG5XQXW53liZS4TXy3oMRix6E50K1xbvKjGMe0_2jV_r15kn7woIA02y0aknYZ6K330MMAr-L-7bsg1O0qY5OXohVThDdf4zjRlO5BIBt-dnu5WsbE8h-vM6qdApR1f3ab7IHzG-ZjvbPbB2MSQoPZBNEsZt9W3BBgXLS1n0qZdFoZRE2-K_bvpuGqtvF5OupfTve0BboXRzTTfHGw4WO8t8aph35-_LapVvYHDfGf6NrHLy9SZwaUrsiBfOlk&amp;csui=3" TargetMode="External"/><Relationship Id="rId5" Type="http://schemas.openxmlformats.org/officeDocument/2006/relationships/hyperlink" Target="https://www.rp-photonics.com/optoelectronics.html" TargetMode="External"/><Relationship Id="rId4" Type="http://schemas.openxmlformats.org/officeDocument/2006/relationships/hyperlink" Target="https://www.google.com/search?sca_esv=c040be438cc12ffb&amp;rlz=1C5CHFA_enUS1093US1094&amp;biw=1496&amp;bih=735&amp;sxsrf=AHTn8zpNZ-xlVNPKB6QaY2dr_EPlfjZa-w%3A1747849704708&amp;q=ROM&amp;sa=X&amp;ved=2ahUKEwjek5TGj7WNAxUIHNAFHdkXDboQxccNegUIggEQAg&amp;mstk=AUtExfBDMMQwpD0mS0zUpXgcojoAAIU8v2AE62QsaHW-0Oscc3ubShawxwe_1yjF2EPJFjHfuZLJ6rEAWc1NsqiGRKlWIJPwUWtWOTGAvebA1LCVqcqUCPgEwx_9Ss5i_ZFHr6m5hXNBJBgvGWIDRDZnzwg9aIf8ovhKJZ7M0gJiuL17iiDTQ9XW2aYh27PBQMMOT-qASdFOs6wAEDYuqn42koaugMl4n7xlWCq98kKFrNOaMGXvHRUNt8X4S0upPRPFlI1iWZIIK_1D5ranAIh7aO5fTp2j7D3r0LwjHwoiMtPmfw&amp;csui=3"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google.com/search?sca_esv=c040be438cc12ffb&amp;rlz=1C5CHFA_enUS1093US1094&amp;sxsrf=AHTn8zqT8QqklUn8IfdIESFRhHbXOGPw9g%3A1747849203928&amp;q=Ladder+Diagram&amp;sa=X&amp;ved=2ahUKEwiq_K7XjbWNAxVG5ckDHW4SMmUQxccNegQIIxAB&amp;mstk=AUtExfCyVM0qjXGL-PWOJDn18z7A0xqClzRAmoZwV8GadOU56EHx07_yoxT7rsNFQbNq14aswFZZy6Gtw5ajc8nW9xJcOegsD9_xtCFR4B7xJOuHM81EwCq5YRzPJuSeBQ7j01KoaCXa6nR16r2sNtukT9cMXU-Jt9cYj3Lv8uDA3k_OwtYcqAk_b1WMwLPyeMKHZTrg929LZ1GzYKcj9idBqWaJ5GZPqZ5gOpWDoVrIDvSwkUn5YEhpCw8jCkglRVTsIkLl3fh2MKILaRptn_G3cBik&amp;csui=3" TargetMode="External"/><Relationship Id="rId7" Type="http://schemas.openxmlformats.org/officeDocument/2006/relationships/hyperlink" Target="https://www.google.com/search?sca_esv=c040be438cc12ffb&amp;rlz=1C5CHFA_enUS1093US1094&amp;sxsrf=AHTn8zqT8QqklUn8IfdIESFRhHbXOGPw9g%3A1747849203928&amp;q=Instruction+List&amp;sa=X&amp;ved=2ahUKEwiq_K7XjbWNAxVG5ckDHW4SMmUQxccNegUIgwEQAQ&amp;mstk=AUtExfCyVM0qjXGL-PWOJDn18z7A0xqClzRAmoZwV8GadOU56EHx07_yoxT7rsNFQbNq14aswFZZy6Gtw5ajc8nW9xJcOegsD9_xtCFR4B7xJOuHM81EwCq5YRzPJuSeBQ7j01KoaCXa6nR16r2sNtukT9cMXU-Jt9cYj3Lv8uDA3k_OwtYcqAk_b1WMwLPyeMKHZTrg929LZ1GzYKcj9idBqWaJ5GZPqZ5gOpWDoVrIDvSwkUn5YEhpCw8jCkglRVTsIkLl3fh2MKILaRptn_G3cBik&amp;csui=3" TargetMode="External"/><Relationship Id="rId2" Type="http://schemas.openxmlformats.org/officeDocument/2006/relationships/slide" Target="../slides/slide8.xml"/><Relationship Id="rId1" Type="http://schemas.openxmlformats.org/officeDocument/2006/relationships/notesMaster" Target="../notesMasters/notesMaster1.xml"/><Relationship Id="rId6" Type="http://schemas.openxmlformats.org/officeDocument/2006/relationships/hyperlink" Target="https://www.google.com/search?sca_esv=c040be438cc12ffb&amp;rlz=1C5CHFA_enUS1093US1094&amp;sxsrf=AHTn8zqT8QqklUn8IfdIESFRhHbXOGPw9g%3A1747849203928&amp;q=Structured+Text&amp;sa=X&amp;ved=2ahUKEwiq_K7XjbWNAxVG5ckDHW4SMmUQxccNegUIggEQAQ&amp;mstk=AUtExfCyVM0qjXGL-PWOJDn18z7A0xqClzRAmoZwV8GadOU56EHx07_yoxT7rsNFQbNq14aswFZZy6Gtw5ajc8nW9xJcOegsD9_xtCFR4B7xJOuHM81EwCq5YRzPJuSeBQ7j01KoaCXa6nR16r2sNtukT9cMXU-Jt9cYj3Lv8uDA3k_OwtYcqAk_b1WMwLPyeMKHZTrg929LZ1GzYKcj9idBqWaJ5GZPqZ5gOpWDoVrIDvSwkUn5YEhpCw8jCkglRVTsIkLl3fh2MKILaRptn_G3cBik&amp;csui=3" TargetMode="External"/><Relationship Id="rId5" Type="http://schemas.openxmlformats.org/officeDocument/2006/relationships/hyperlink" Target="https://www.google.com/search?sca_esv=c040be438cc12ffb&amp;rlz=1C5CHFA_enUS1093US1094&amp;sxsrf=AHTn8zqT8QqklUn8IfdIESFRhHbXOGPw9g%3A1747849203928&amp;q=Sequential+Function+Chart&amp;sa=X&amp;ved=2ahUKEwiq_K7XjbWNAxVG5ckDHW4SMmUQxccNegUIiwEQAQ&amp;mstk=AUtExfCyVM0qjXGL-PWOJDn18z7A0xqClzRAmoZwV8GadOU56EHx07_yoxT7rsNFQbNq14aswFZZy6Gtw5ajc8nW9xJcOegsD9_xtCFR4B7xJOuHM81EwCq5YRzPJuSeBQ7j01KoaCXa6nR16r2sNtukT9cMXU-Jt9cYj3Lv8uDA3k_OwtYcqAk_b1WMwLPyeMKHZTrg929LZ1GzYKcj9idBqWaJ5GZPqZ5gOpWDoVrIDvSwkUn5YEhpCw8jCkglRVTsIkLl3fh2MKILaRptn_G3cBik&amp;csui=3" TargetMode="External"/><Relationship Id="rId4" Type="http://schemas.openxmlformats.org/officeDocument/2006/relationships/hyperlink" Target="https://www.google.com/search?sca_esv=c040be438cc12ffb&amp;rlz=1C5CHFA_enUS1093US1094&amp;sxsrf=AHTn8zqT8QqklUn8IfdIESFRhHbXOGPw9g%3A1747849203928&amp;q=Function+Block+Diagram&amp;sa=X&amp;ved=2ahUKEwiq_K7XjbWNAxVG5ckDHW4SMmUQxccNegUIigEQAQ&amp;mstk=AUtExfCyVM0qjXGL-PWOJDn18z7A0xqClzRAmoZwV8GadOU56EHx07_yoxT7rsNFQbNq14aswFZZy6Gtw5ajc8nW9xJcOegsD9_xtCFR4B7xJOuHM81EwCq5YRzPJuSeBQ7j01KoaCXa6nR16r2sNtukT9cMXU-Jt9cYj3Lv8uDA3k_OwtYcqAk_b1WMwLPyeMKHZTrg929LZ1GzYKcj9idBqWaJ5GZPqZ5gOpWDoVrIDvSwkUn5YEhpCw8jCkglRVTsIkLl3fh2MKILaRptn_G3cBik&amp;csui=3"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3" name="Google Shape;163;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6D543F4A-A4D0-9C93-FC22-5CAFAE42203B}"/>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47057CB1-9E25-5EFC-1EA4-4B596C0C44D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br>
              <a:rPr lang="en-US" dirty="0"/>
            </a:br>
            <a:r>
              <a:rPr lang="en-US" dirty="0"/>
              <a:t>RTUs are often found in geographically distributed systems like power grids or water treatment networks. They gather telemetry data and forward it to a supervisory controller. Unlike PLCs, RTUs are optimized for long-distance communication and resilience against environmental extremes. They may independently take action during communication outages. </a:t>
            </a:r>
          </a:p>
          <a:p>
            <a:endParaRPr lang="en-US" dirty="0"/>
          </a:p>
          <a:p>
            <a:r>
              <a:rPr lang="en-US" sz="1200" b="0" i="0" u="none" strike="noStrike" cap="none" dirty="0">
                <a:solidFill>
                  <a:schemeClr val="dk1"/>
                </a:solidFill>
                <a:effectLst/>
                <a:latin typeface="Calibri"/>
                <a:ea typeface="Calibri"/>
                <a:cs typeface="Calibri"/>
                <a:sym typeface="Calibri"/>
              </a:rPr>
              <a:t>Key Differences:</a:t>
            </a:r>
          </a:p>
          <a:p>
            <a:r>
              <a:rPr lang="en-US" sz="1200" b="1" i="0" u="none" strike="noStrike" cap="none" dirty="0">
                <a:solidFill>
                  <a:schemeClr val="dk1"/>
                </a:solidFill>
                <a:effectLst/>
                <a:latin typeface="Calibri"/>
                <a:ea typeface="Calibri"/>
                <a:cs typeface="Calibri"/>
                <a:sym typeface="Calibri"/>
              </a:rPr>
              <a:t>Purpose and Location: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PLCs are primarily used for local control and automation within a plant or factory, whereas RTUs are designed for remote monitoring and control in field locations.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Environment: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RTUs are often deployed in harsh, remote, and outdoor environments, while PLCs typically operate in controlled factory settings.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Programming:</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PLCs are generally programmed using specialized programming languages like Ladder Logic, while RTUs are often configured via a web interface.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I/O Capabilities:</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RTUs are designed to handle a wide range of inputs and outputs and often have more local processing power to work with collected data before sending alerts. PLCs can be smaller and more modular, with a variety of I/O modules available.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Scalability:</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PLCs are often more scalable and customizable due to their modular design, allowing for easy expansion of I/O. RTUs are more specialized for specific applications and may have fewer I/O options.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Communication:</a:t>
            </a:r>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PLCs often communicate with other devices and systems using local networks like Ethernet, while RTUs are more likely to use remote communication protocols like DNP3, Modbus, or SNMP. </a:t>
            </a:r>
          </a:p>
          <a:p>
            <a:endParaRPr dirty="0"/>
          </a:p>
        </p:txBody>
      </p:sp>
      <p:sp>
        <p:nvSpPr>
          <p:cNvPr id="179" name="Google Shape;179;p3:notes">
            <a:extLst>
              <a:ext uri="{FF2B5EF4-FFF2-40B4-BE49-F238E27FC236}">
                <a16:creationId xmlns:a16="http://schemas.microsoft.com/office/drawing/2014/main" id="{3E184DA4-2831-28C7-95A6-8FB829C3649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962559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67754566-B852-AC51-46BA-1025F7284B67}"/>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D30A712-979E-4099-9291-BC69CB9583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An RTU monitors the field digital and analog parameters and transmits data to a SCADA Master Station. It runs setup software to connect data input streams to data output streams, define communication protocols, and troubleshoot installation problems in the field.</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An RTU may consist of one complex circuit card consisting of various sections needed to do a custom-fitted function or may consist of many circuit cards including a CPU or processing with communications interface(s), and one or more of the following: (AI) analog input, (DI) digital (status) input, (DO/CO) digital (or control relay) output, or (AO) analog output card(s).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An RTU might even be a small process control unit with a small database for PID, Alarming, Filtering, Trending and other functions complemented with some </a:t>
            </a:r>
            <a:r>
              <a:rPr lang="en-US" sz="1200" b="0" i="0" u="none" strike="noStrike" cap="none" dirty="0">
                <a:solidFill>
                  <a:schemeClr val="dk1"/>
                </a:solidFill>
                <a:effectLst/>
                <a:latin typeface="Calibri"/>
                <a:ea typeface="Calibri"/>
                <a:cs typeface="Calibri"/>
                <a:sym typeface="Calibri"/>
                <a:hlinkClick r:id="rId3" tooltip="BASIC"/>
              </a:rPr>
              <a:t>BASIC</a:t>
            </a:r>
            <a:r>
              <a:rPr lang="en-US" sz="1200" b="0" i="0" u="none" strike="noStrike" cap="none" dirty="0">
                <a:solidFill>
                  <a:schemeClr val="dk1"/>
                </a:solidFill>
                <a:effectLst/>
                <a:latin typeface="Calibri"/>
                <a:ea typeface="Calibri"/>
                <a:cs typeface="Calibri"/>
                <a:sym typeface="Calibri"/>
              </a:rPr>
              <a:t> (programming language) tasks. Modern RTUs typically support the </a:t>
            </a:r>
            <a:r>
              <a:rPr lang="en-US" sz="1200" b="0" i="0" u="none" strike="noStrike" cap="none" dirty="0">
                <a:solidFill>
                  <a:schemeClr val="dk1"/>
                </a:solidFill>
                <a:effectLst/>
                <a:latin typeface="Calibri"/>
                <a:ea typeface="Calibri"/>
                <a:cs typeface="Calibri"/>
                <a:sym typeface="Calibri"/>
                <a:hlinkClick r:id="rId4" tooltip="IEC 61131-3"/>
              </a:rPr>
              <a:t>IEC 61131-3</a:t>
            </a:r>
            <a:r>
              <a:rPr lang="en-US" sz="1200" b="0" i="0" u="none" strike="noStrike" cap="none" dirty="0">
                <a:solidFill>
                  <a:schemeClr val="dk1"/>
                </a:solidFill>
                <a:effectLst/>
                <a:latin typeface="Calibri"/>
                <a:ea typeface="Calibri"/>
                <a:cs typeface="Calibri"/>
                <a:sym typeface="Calibri"/>
              </a:rPr>
              <a:t> programming standard for programmable logic controllers. Since RTUs may be routinely deployed in pipeline and grid guarding systems, or in other hard-to-reach or extreme environments (for example in the </a:t>
            </a:r>
            <a:r>
              <a:rPr lang="en-US" sz="1200" b="0" i="0" u="none" strike="noStrike" cap="none" dirty="0">
                <a:solidFill>
                  <a:schemeClr val="dk1"/>
                </a:solidFill>
                <a:effectLst/>
                <a:latin typeface="Calibri"/>
                <a:ea typeface="Calibri"/>
                <a:cs typeface="Calibri"/>
                <a:sym typeface="Calibri"/>
                <a:hlinkClick r:id="rId5" tooltip="Biosphere 2"/>
              </a:rPr>
              <a:t>Biosphere 2</a:t>
            </a:r>
            <a:r>
              <a:rPr lang="en-US" sz="1200" b="0" i="0" u="none" strike="noStrike" cap="none" dirty="0">
                <a:solidFill>
                  <a:schemeClr val="dk1"/>
                </a:solidFill>
                <a:effectLst/>
                <a:latin typeface="Calibri"/>
                <a:ea typeface="Calibri"/>
                <a:cs typeface="Calibri"/>
                <a:sym typeface="Calibri"/>
              </a:rPr>
              <a:t> project), they are required to operate under harsh conditions, and implement energy-saving measures (such as switching off IO modules when not in use). For example, it communicates via RS485 or wireless communication links in a multi-drop configuration. In this type of configuration it is a remote unit that collects data and performs simple control tasks. It does not have moving parts and uses extremely low power and is often solar powered.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Definition by Wikipedia. (which is good enough in this context). </a:t>
            </a:r>
            <a:endParaRPr dirty="0"/>
          </a:p>
        </p:txBody>
      </p:sp>
      <p:sp>
        <p:nvSpPr>
          <p:cNvPr id="179" name="Google Shape;179;p3:notes">
            <a:extLst>
              <a:ext uri="{FF2B5EF4-FFF2-40B4-BE49-F238E27FC236}">
                <a16:creationId xmlns:a16="http://schemas.microsoft.com/office/drawing/2014/main" id="{685F2AC9-5BBD-EEDD-AA9A-AA8DFEA6245B}"/>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75289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753D0635-56B0-9C55-FC2F-9C2A8F0A52F8}"/>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D5C151E-5429-F04F-BFD3-68320895F7B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0" dirty="0"/>
              <a:t>Self Explanatory.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CBD6D628-10EE-52FE-3DA3-884CD3775CB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22185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4CE9B319-5D43-A7FB-1CED-A5DE05A37ED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9120F8C-D0FB-660D-BD61-07F99D02CB6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br>
              <a:rPr lang="en-US" dirty="0"/>
            </a:br>
            <a:r>
              <a:rPr lang="en-US" dirty="0"/>
              <a:t>The HMI is the main interface through which operators interact with the control system. It translates real-time process data into visual dashboards and alerts. It can also issue commands to change operational states (e.g., adjusting setpoints or stopping pumps). Security of the HMI is vital, as it can serve as an attack vector if compromised.  </a:t>
            </a:r>
            <a:endParaRPr dirty="0"/>
          </a:p>
        </p:txBody>
      </p:sp>
      <p:sp>
        <p:nvSpPr>
          <p:cNvPr id="179" name="Google Shape;179;p3:notes">
            <a:extLst>
              <a:ext uri="{FF2B5EF4-FFF2-40B4-BE49-F238E27FC236}">
                <a16:creationId xmlns:a16="http://schemas.microsoft.com/office/drawing/2014/main" id="{E6915299-8D7B-A115-356E-41EEEDB52D9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739157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04FBD08-F236-9DEB-B2B1-4E5C47E90F6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196E1E41-E97F-87A8-439F-5967E8C3518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Examples of HMIs. </a:t>
            </a:r>
            <a:endParaRPr dirty="0"/>
          </a:p>
        </p:txBody>
      </p:sp>
      <p:sp>
        <p:nvSpPr>
          <p:cNvPr id="179" name="Google Shape;179;p3:notes">
            <a:extLst>
              <a:ext uri="{FF2B5EF4-FFF2-40B4-BE49-F238E27FC236}">
                <a16:creationId xmlns:a16="http://schemas.microsoft.com/office/drawing/2014/main" id="{2ED0954D-EFD5-460A-327F-55F30640BA3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274979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9B5ACD7-35AE-54E3-35EF-55FD7E4A2AA2}"/>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90FED23-3A4C-17B0-65EA-334BC9C9185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1" i="0" u="none" strike="noStrike" cap="none" dirty="0">
                <a:solidFill>
                  <a:schemeClr val="dk1"/>
                </a:solidFill>
                <a:effectLst/>
                <a:latin typeface="Calibri"/>
                <a:ea typeface="Calibri"/>
                <a:cs typeface="Calibri"/>
                <a:sym typeface="Calibri"/>
              </a:rPr>
              <a:t>Instructor:</a:t>
            </a:r>
          </a:p>
          <a:p>
            <a:endParaRPr lang="en-US" sz="1200" b="0" i="0" u="none" strike="noStrike" cap="none" dirty="0">
              <a:solidFill>
                <a:schemeClr val="dk1"/>
              </a:solidFill>
              <a:effectLst/>
              <a:latin typeface="Calibri"/>
              <a:cs typeface="Calibri"/>
              <a:sym typeface="Calibri"/>
            </a:endParaRPr>
          </a:p>
          <a:p>
            <a:r>
              <a:rPr lang="en-US" sz="1200" b="0" i="0" u="none" strike="noStrike" cap="none" dirty="0">
                <a:solidFill>
                  <a:schemeClr val="dk1"/>
                </a:solidFill>
                <a:effectLst/>
                <a:latin typeface="Calibri"/>
                <a:cs typeface="Calibri"/>
                <a:sym typeface="Calibri"/>
              </a:rPr>
              <a:t>Access the website and show students how to search for HMIs that are on the public web.  Be careful not to examine any Honeypots though.  </a:t>
            </a:r>
            <a:r>
              <a:rPr lang="en-US" sz="1200" b="0" i="0" u="none" strike="noStrike" cap="none" dirty="0">
                <a:solidFill>
                  <a:schemeClr val="dk1"/>
                </a:solidFill>
                <a:effectLst/>
                <a:latin typeface="Calibri"/>
                <a:cs typeface="Calibri"/>
                <a:sym typeface="Wingdings" pitchFamily="2" charset="2"/>
              </a:rPr>
              <a:t></a:t>
            </a:r>
          </a:p>
          <a:p>
            <a:endParaRPr lang="en-US" sz="1200" b="0" i="0" u="none" strike="noStrike" cap="none" dirty="0">
              <a:solidFill>
                <a:schemeClr val="dk1"/>
              </a:solidFill>
              <a:effectLst/>
              <a:latin typeface="Calibri"/>
              <a:cs typeface="Calibri"/>
              <a:sym typeface="Wingdings" pitchFamily="2" charset="2"/>
            </a:endParaRPr>
          </a:p>
          <a:p>
            <a:r>
              <a:rPr lang="en-US" sz="1200" b="0" i="0" u="none" strike="noStrike" cap="none" dirty="0">
                <a:solidFill>
                  <a:schemeClr val="dk1"/>
                </a:solidFill>
                <a:effectLst/>
                <a:latin typeface="Calibri"/>
                <a:cs typeface="Calibri"/>
                <a:sym typeface="Wingdings" pitchFamily="2" charset="2"/>
              </a:rPr>
              <a:t>HMIs connected to the public internet is a serious cybersecurity vulnerability!!</a:t>
            </a:r>
            <a:endParaRPr dirty="0"/>
          </a:p>
        </p:txBody>
      </p:sp>
      <p:sp>
        <p:nvSpPr>
          <p:cNvPr id="179" name="Google Shape;179;p3:notes">
            <a:extLst>
              <a:ext uri="{FF2B5EF4-FFF2-40B4-BE49-F238E27FC236}">
                <a16:creationId xmlns:a16="http://schemas.microsoft.com/office/drawing/2014/main" id="{1A310E65-D587-225E-D7DA-CE7D5939B74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40613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422BEA5E-6888-AE1E-9C03-993E51602208}"/>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B248262-202A-D95D-B749-9B5409D2BEF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Engineering Workstations </a:t>
            </a:r>
          </a:p>
          <a:p>
            <a:endParaRPr lang="en-US" b="1" dirty="0"/>
          </a:p>
          <a:p>
            <a:r>
              <a:rPr lang="en-US" dirty="0"/>
              <a:t>serve as the development and deployment hub in an ICS. From here, engineers can push logic changes, troubleshoot controllers, or update firmware. Given its critical role, access should be restricted and monitored carefully, as compromise could allow adversaries to alter process control logic.</a:t>
            </a:r>
          </a:p>
          <a:p>
            <a:endParaRPr lang="en-US" dirty="0"/>
          </a:p>
          <a:p>
            <a:r>
              <a:rPr lang="en-US" sz="1200" b="1" i="0" u="none" strike="noStrike" cap="none" dirty="0">
                <a:solidFill>
                  <a:schemeClr val="dk1"/>
                </a:solidFill>
                <a:effectLst/>
                <a:latin typeface="Calibri"/>
                <a:ea typeface="Calibri"/>
                <a:cs typeface="Calibri"/>
                <a:sym typeface="Calibri"/>
              </a:rPr>
              <a:t>Function:</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EWS are used for tasks like programming and debugging PLCs, configuring </a:t>
            </a:r>
            <a:r>
              <a:rPr lang="en-US" sz="1200" b="0" i="0" u="none" strike="noStrike" cap="none" dirty="0">
                <a:solidFill>
                  <a:schemeClr val="dk1"/>
                </a:solidFill>
                <a:effectLst/>
                <a:latin typeface="Calibri"/>
                <a:ea typeface="Calibri"/>
                <a:cs typeface="Calibri"/>
                <a:sym typeface="Calibri"/>
                <a:hlinkClick r:id="rId3"/>
              </a:rPr>
              <a:t>Human-Machine Interfaces (HMIs)</a:t>
            </a:r>
            <a:r>
              <a:rPr lang="en-US" sz="1200" b="0" i="0" u="none" strike="noStrike" cap="none" dirty="0">
                <a:solidFill>
                  <a:schemeClr val="dk1"/>
                </a:solidFill>
                <a:effectLst/>
                <a:latin typeface="Calibri"/>
                <a:ea typeface="Calibri"/>
                <a:cs typeface="Calibri"/>
                <a:sym typeface="Calibri"/>
              </a:rPr>
              <a:t>, and managing </a:t>
            </a:r>
            <a:r>
              <a:rPr lang="en-US" sz="1200" b="0" i="0" u="none" strike="noStrike" cap="none" dirty="0">
                <a:solidFill>
                  <a:schemeClr val="dk1"/>
                </a:solidFill>
                <a:effectLst/>
                <a:latin typeface="Calibri"/>
                <a:ea typeface="Calibri"/>
                <a:cs typeface="Calibri"/>
                <a:sym typeface="Calibri"/>
                <a:hlinkClick r:id="rId4"/>
              </a:rPr>
              <a:t>Supervisory Control and Data Acquisition (SCADA)</a:t>
            </a:r>
            <a:r>
              <a:rPr lang="en-US" sz="1200" b="0" i="0" u="none" strike="noStrike" cap="none" dirty="0">
                <a:solidFill>
                  <a:schemeClr val="dk1"/>
                </a:solidFill>
                <a:effectLst/>
                <a:latin typeface="Calibri"/>
                <a:ea typeface="Calibri"/>
                <a:cs typeface="Calibri"/>
                <a:sym typeface="Calibri"/>
              </a:rPr>
              <a:t> systems.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Software:</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They typically run specialized engineering software provided by </a:t>
            </a:r>
            <a:r>
              <a:rPr lang="en-US" sz="1200" b="0" i="0" u="none" strike="noStrike" cap="none" dirty="0">
                <a:solidFill>
                  <a:schemeClr val="dk1"/>
                </a:solidFill>
                <a:effectLst/>
                <a:latin typeface="Calibri"/>
                <a:ea typeface="Calibri"/>
                <a:cs typeface="Calibri"/>
                <a:sym typeface="Calibri"/>
                <a:hlinkClick r:id="rId5"/>
              </a:rPr>
              <a:t>equipment manufacturers</a:t>
            </a:r>
            <a:r>
              <a:rPr lang="en-US" sz="1200" b="0" i="0" u="none" strike="noStrike" cap="none" dirty="0">
                <a:solidFill>
                  <a:schemeClr val="dk1"/>
                </a:solidFill>
                <a:effectLst/>
                <a:latin typeface="Calibri"/>
                <a:ea typeface="Calibri"/>
                <a:cs typeface="Calibri"/>
                <a:sym typeface="Calibri"/>
              </a:rPr>
              <a:t>, such as </a:t>
            </a:r>
            <a:r>
              <a:rPr lang="en-US" sz="1200" b="0" i="0" u="none" strike="noStrike" cap="none" dirty="0">
                <a:solidFill>
                  <a:schemeClr val="dk1"/>
                </a:solidFill>
                <a:effectLst/>
                <a:latin typeface="Calibri"/>
                <a:ea typeface="Calibri"/>
                <a:cs typeface="Calibri"/>
                <a:sym typeface="Calibri"/>
                <a:hlinkClick r:id="rId6"/>
              </a:rPr>
              <a:t>TIA Portal</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7"/>
              </a:rPr>
              <a:t>Siemens</a:t>
            </a:r>
            <a:r>
              <a:rPr lang="en-US" sz="1200" b="0" i="0" u="none" strike="noStrike" cap="none" dirty="0">
                <a:solidFill>
                  <a:schemeClr val="dk1"/>
                </a:solidFill>
                <a:effectLst/>
                <a:latin typeface="Calibri"/>
                <a:ea typeface="Calibri"/>
                <a:cs typeface="Calibri"/>
                <a:sym typeface="Calibri"/>
              </a:rPr>
              <a:t>) or </a:t>
            </a:r>
            <a:r>
              <a:rPr lang="en-US" sz="1200" b="0" i="0" u="none" strike="noStrike" cap="none" dirty="0">
                <a:solidFill>
                  <a:schemeClr val="dk1"/>
                </a:solidFill>
                <a:effectLst/>
                <a:latin typeface="Calibri"/>
                <a:ea typeface="Calibri"/>
                <a:cs typeface="Calibri"/>
                <a:sym typeface="Calibri"/>
                <a:hlinkClick r:id="rId8"/>
              </a:rPr>
              <a:t>GX Works</a:t>
            </a:r>
            <a:r>
              <a:rPr lang="en-US" sz="1200" b="0" i="0" u="none" strike="noStrike" cap="none" dirty="0">
                <a:solidFill>
                  <a:schemeClr val="dk1"/>
                </a:solidFill>
                <a:effectLst/>
                <a:latin typeface="Calibri"/>
                <a:ea typeface="Calibri"/>
                <a:cs typeface="Calibri"/>
                <a:sym typeface="Calibri"/>
              </a:rPr>
              <a:t> (</a:t>
            </a:r>
            <a:r>
              <a:rPr lang="en-US" sz="1200" b="0" i="0" u="none" strike="noStrike" cap="none" dirty="0">
                <a:solidFill>
                  <a:schemeClr val="dk1"/>
                </a:solidFill>
                <a:effectLst/>
                <a:latin typeface="Calibri"/>
                <a:ea typeface="Calibri"/>
                <a:cs typeface="Calibri"/>
                <a:sym typeface="Calibri"/>
                <a:hlinkClick r:id="rId9"/>
              </a:rPr>
              <a:t>Mitsubishi</a:t>
            </a:r>
            <a:r>
              <a:rPr lang="en-US" sz="1200" b="0" i="0" u="none" strike="noStrike" cap="none" dirty="0">
                <a:solidFill>
                  <a:schemeClr val="dk1"/>
                </a:solidFill>
                <a:effectLst/>
                <a:latin typeface="Calibri"/>
                <a:ea typeface="Calibri"/>
                <a:cs typeface="Calibri"/>
                <a:sym typeface="Calibri"/>
              </a:rPr>
              <a:t>). </a:t>
            </a:r>
          </a:p>
          <a:p>
            <a:endParaRPr lang="en-US" sz="1200" b="1"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Security Risk:</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EWS are a significant </a:t>
            </a:r>
            <a:r>
              <a:rPr lang="en-US" sz="1200" b="0" i="0" u="none" strike="noStrike" cap="none" dirty="0">
                <a:solidFill>
                  <a:schemeClr val="dk1"/>
                </a:solidFill>
                <a:effectLst/>
                <a:latin typeface="Calibri"/>
                <a:ea typeface="Calibri"/>
                <a:cs typeface="Calibri"/>
                <a:sym typeface="Calibri"/>
                <a:hlinkClick r:id="rId10"/>
              </a:rPr>
              <a:t>cybersecurity vulnerability</a:t>
            </a:r>
            <a:r>
              <a:rPr lang="en-US" sz="1200" b="0" i="0" u="none" strike="noStrike" cap="none" dirty="0">
                <a:solidFill>
                  <a:schemeClr val="dk1"/>
                </a:solidFill>
                <a:effectLst/>
                <a:latin typeface="Calibri"/>
                <a:ea typeface="Calibri"/>
                <a:cs typeface="Calibri"/>
                <a:sym typeface="Calibri"/>
              </a:rPr>
              <a:t> because they are often connected to the network, making them a potential entry point for attackers. In fact, they are often connected to the public internet.   </a:t>
            </a:r>
          </a:p>
          <a:p>
            <a:endParaRPr lang="en-US" sz="1200" b="1" i="0" u="none" strike="noStrike" cap="none" dirty="0">
              <a:solidFill>
                <a:schemeClr val="dk1"/>
              </a:solidFill>
              <a:effectLst/>
              <a:latin typeface="Calibri"/>
              <a:ea typeface="Calibri"/>
              <a:cs typeface="Calibri"/>
              <a:sym typeface="Calibri"/>
              <a:hlinkClick r:id="rId11"/>
            </a:endParaRPr>
          </a:p>
          <a:p>
            <a:r>
              <a:rPr lang="en-US" sz="1200" b="1" i="0" u="none" strike="noStrike" cap="none" dirty="0">
                <a:solidFill>
                  <a:schemeClr val="dk1"/>
                </a:solidFill>
                <a:effectLst/>
                <a:latin typeface="Calibri"/>
                <a:ea typeface="Calibri"/>
                <a:cs typeface="Calibri"/>
                <a:sym typeface="Calibri"/>
                <a:hlinkClick r:id="rId11"/>
              </a:rPr>
              <a:t>Purdue Model</a:t>
            </a:r>
            <a:r>
              <a:rPr lang="en-US" sz="1200" b="1" i="0" u="none" strike="noStrike" cap="none" dirty="0">
                <a:solidFill>
                  <a:schemeClr val="dk1"/>
                </a:solidFill>
                <a:effectLst/>
                <a:latin typeface="Calibri"/>
                <a:ea typeface="Calibri"/>
                <a:cs typeface="Calibri"/>
                <a:sym typeface="Calibri"/>
              </a:rPr>
              <a:t>:</a:t>
            </a:r>
            <a:endParaRPr lang="en-US" sz="1200" b="0" i="0" u="none" strike="noStrike" cap="none" dirty="0">
              <a:solidFill>
                <a:schemeClr val="dk1"/>
              </a:solidFill>
              <a:effectLst/>
              <a:latin typeface="Calibri"/>
              <a:ea typeface="Calibri"/>
              <a:cs typeface="Calibri"/>
              <a:sym typeface="Calibri"/>
            </a:endParaRPr>
          </a:p>
          <a:p>
            <a:pPr fontAlgn="ctr"/>
            <a:r>
              <a:rPr lang="en-US" sz="1200" b="0" i="0" u="none" strike="noStrike" cap="none" dirty="0">
                <a:solidFill>
                  <a:schemeClr val="dk1"/>
                </a:solidFill>
                <a:effectLst/>
                <a:latin typeface="Calibri"/>
                <a:ea typeface="Calibri"/>
                <a:cs typeface="Calibri"/>
                <a:sym typeface="Calibri"/>
              </a:rPr>
              <a:t>EWS are typically positioned at the supervisory level (Levels 2 and 3) of the Purdue Model, which organizes ICS into different levels based on their function and security. </a:t>
            </a:r>
          </a:p>
          <a:p>
            <a:r>
              <a:rPr lang="en-US" sz="1200" b="0" i="0" u="none" strike="noStrike" cap="none" dirty="0">
                <a:solidFill>
                  <a:schemeClr val="dk1"/>
                </a:solidFill>
                <a:effectLst/>
                <a:latin typeface="Calibri"/>
                <a:ea typeface="Calibri"/>
                <a:cs typeface="Calibri"/>
                <a:sym typeface="Calibri"/>
              </a:rPr>
              <a:t>In essence, Engineering Workstations are the central tools for engineers to manage and interact with the various components of an ICS, but their vulnerability to </a:t>
            </a:r>
            <a:r>
              <a:rPr lang="en-US" sz="1200" b="0" i="0" u="none" strike="noStrike" cap="none" dirty="0">
                <a:solidFill>
                  <a:schemeClr val="dk1"/>
                </a:solidFill>
                <a:effectLst/>
                <a:latin typeface="Calibri"/>
                <a:ea typeface="Calibri"/>
                <a:cs typeface="Calibri"/>
                <a:sym typeface="Calibri"/>
                <a:hlinkClick r:id="rId12"/>
              </a:rPr>
              <a:t>cyberattacks</a:t>
            </a:r>
            <a:r>
              <a:rPr lang="en-US" sz="1200" b="0" i="0" u="none" strike="noStrike" cap="none" dirty="0">
                <a:solidFill>
                  <a:schemeClr val="dk1"/>
                </a:solidFill>
                <a:effectLst/>
                <a:latin typeface="Calibri"/>
                <a:ea typeface="Calibri"/>
                <a:cs typeface="Calibri"/>
                <a:sym typeface="Calibri"/>
              </a:rPr>
              <a:t> necessitates robust </a:t>
            </a:r>
            <a:r>
              <a:rPr lang="en-US" sz="1200" b="0" i="0" u="none" strike="noStrike" cap="none" dirty="0">
                <a:solidFill>
                  <a:schemeClr val="dk1"/>
                </a:solidFill>
                <a:effectLst/>
                <a:latin typeface="Calibri"/>
                <a:ea typeface="Calibri"/>
                <a:cs typeface="Calibri"/>
                <a:sym typeface="Calibri"/>
                <a:hlinkClick r:id="rId13"/>
              </a:rPr>
              <a:t>security measures</a:t>
            </a:r>
            <a:endParaRPr lang="en-US" sz="1200" b="0" i="0" u="none" strike="noStrike" cap="none" dirty="0">
              <a:solidFill>
                <a:schemeClr val="dk1"/>
              </a:solidFill>
              <a:effectLst/>
              <a:latin typeface="Calibri"/>
              <a:ea typeface="Calibri"/>
              <a:cs typeface="Calibri"/>
              <a:sym typeface="Calibri"/>
            </a:endParaRPr>
          </a:p>
          <a:p>
            <a:endParaRPr dirty="0"/>
          </a:p>
        </p:txBody>
      </p:sp>
      <p:sp>
        <p:nvSpPr>
          <p:cNvPr id="179" name="Google Shape;179;p3:notes">
            <a:extLst>
              <a:ext uri="{FF2B5EF4-FFF2-40B4-BE49-F238E27FC236}">
                <a16:creationId xmlns:a16="http://schemas.microsoft.com/office/drawing/2014/main" id="{1A1B3CF6-4E9B-BB23-EEDD-19F66B7BE9C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4668515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6A8C6154-33EE-1D1C-7583-B59295A37A5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B99E8FF-04BC-FED8-3CD5-7613F6A9E53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ctr"/>
            <a:r>
              <a:rPr lang="en-US" sz="1200" b="0" i="0" u="none" strike="noStrike" cap="none" dirty="0">
                <a:solidFill>
                  <a:schemeClr val="dk1"/>
                </a:solidFill>
                <a:effectLst/>
                <a:latin typeface="Calibri"/>
                <a:ea typeface="Calibri"/>
                <a:cs typeface="Calibri"/>
                <a:sym typeface="Calibri"/>
              </a:rPr>
              <a:t>Examples of Data Historian Software: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3"/>
              </a:rPr>
              <a:t>AVEVA Historian</a:t>
            </a:r>
            <a:r>
              <a:rPr lang="en-US" sz="1200" b="1" i="0" u="none" strike="noStrike" cap="none" dirty="0">
                <a:solidFill>
                  <a:schemeClr val="dk1"/>
                </a:solidFill>
                <a:effectLst/>
                <a:latin typeface="Calibri"/>
                <a:ea typeface="Calibri"/>
                <a:cs typeface="Calibri"/>
                <a:sym typeface="Calibri"/>
              </a:rPr>
              <a:t>:</a:t>
            </a:r>
            <a:r>
              <a:rPr lang="en-US" sz="1200" b="0" i="0" u="none" strike="noStrike" cap="none" dirty="0">
                <a:solidFill>
                  <a:schemeClr val="dk1"/>
                </a:solidFill>
                <a:effectLst/>
                <a:latin typeface="Calibri"/>
                <a:ea typeface="Calibri"/>
                <a:cs typeface="Calibri"/>
                <a:sym typeface="Calibri"/>
              </a:rPr>
              <a:t> A widely used historian that supports various industrial applications.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4"/>
              </a:rPr>
              <a:t>Proficy Historian</a:t>
            </a:r>
            <a:r>
              <a:rPr lang="en-US" sz="1200" b="1" i="0" u="none" strike="noStrike" cap="none" dirty="0">
                <a:solidFill>
                  <a:schemeClr val="dk1"/>
                </a:solidFill>
                <a:effectLst/>
                <a:latin typeface="Calibri"/>
                <a:ea typeface="Calibri"/>
                <a:cs typeface="Calibri"/>
                <a:sym typeface="Calibri"/>
              </a:rPr>
              <a:t>:</a:t>
            </a:r>
            <a:r>
              <a:rPr lang="en-US" sz="1200" b="0" i="0" u="none" strike="noStrike" cap="none" dirty="0">
                <a:solidFill>
                  <a:schemeClr val="dk1"/>
                </a:solidFill>
                <a:effectLst/>
                <a:latin typeface="Calibri"/>
                <a:ea typeface="Calibri"/>
                <a:cs typeface="Calibri"/>
                <a:sym typeface="Calibri"/>
              </a:rPr>
              <a:t> A historian developed by GE </a:t>
            </a:r>
            <a:r>
              <a:rPr lang="en-US" sz="1200" b="0" i="0" u="none" strike="noStrike" cap="none" dirty="0" err="1">
                <a:solidFill>
                  <a:schemeClr val="dk1"/>
                </a:solidFill>
                <a:effectLst/>
                <a:latin typeface="Calibri"/>
                <a:ea typeface="Calibri"/>
                <a:cs typeface="Calibri"/>
                <a:sym typeface="Calibri"/>
              </a:rPr>
              <a:t>Vernova</a:t>
            </a:r>
            <a:r>
              <a:rPr lang="en-US" sz="1200" b="0" i="0" u="none" strike="noStrike" cap="none" dirty="0">
                <a:solidFill>
                  <a:schemeClr val="dk1"/>
                </a:solidFill>
                <a:effectLst/>
                <a:latin typeface="Calibri"/>
                <a:ea typeface="Calibri"/>
                <a:cs typeface="Calibri"/>
                <a:sym typeface="Calibri"/>
              </a:rPr>
              <a:t>, offering both on-premise and cloud-based solutions.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5"/>
              </a:rPr>
              <a:t>FactoryTalk Historian</a:t>
            </a:r>
            <a:r>
              <a:rPr lang="en-US" sz="1200" b="1" i="0" u="none" strike="noStrike" cap="none" dirty="0">
                <a:solidFill>
                  <a:schemeClr val="dk1"/>
                </a:solidFill>
                <a:effectLst/>
                <a:latin typeface="Calibri"/>
                <a:ea typeface="Calibri"/>
                <a:cs typeface="Calibri"/>
                <a:sym typeface="Calibri"/>
              </a:rPr>
              <a:t>:</a:t>
            </a:r>
            <a:r>
              <a:rPr lang="en-US" sz="1200" b="0" i="0" u="none" strike="noStrike" cap="none" dirty="0">
                <a:solidFill>
                  <a:schemeClr val="dk1"/>
                </a:solidFill>
                <a:effectLst/>
                <a:latin typeface="Calibri"/>
                <a:ea typeface="Calibri"/>
                <a:cs typeface="Calibri"/>
                <a:sym typeface="Calibri"/>
              </a:rPr>
              <a:t> Offered by </a:t>
            </a:r>
            <a:r>
              <a:rPr lang="en-US" sz="1200" b="0" i="0" u="none" strike="noStrike" cap="none" dirty="0">
                <a:solidFill>
                  <a:schemeClr val="dk1"/>
                </a:solidFill>
                <a:effectLst/>
                <a:latin typeface="Calibri"/>
                <a:ea typeface="Calibri"/>
                <a:cs typeface="Calibri"/>
                <a:sym typeface="Calibri"/>
                <a:hlinkClick r:id="rId6"/>
              </a:rPr>
              <a:t>Rockwell Automation</a:t>
            </a:r>
            <a:r>
              <a:rPr lang="en-US" sz="1200" b="0" i="0" u="none" strike="noStrike" cap="none" dirty="0">
                <a:solidFill>
                  <a:schemeClr val="dk1"/>
                </a:solidFill>
                <a:effectLst/>
                <a:latin typeface="Calibri"/>
                <a:ea typeface="Calibri"/>
                <a:cs typeface="Calibri"/>
                <a:sym typeface="Calibri"/>
              </a:rPr>
              <a:t>, it focuses on capturing and managing data across an entire plant.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7"/>
              </a:rPr>
              <a:t>Dewesoft Historian</a:t>
            </a:r>
            <a:r>
              <a:rPr lang="en-US" sz="1200" b="1" i="0" u="none" strike="noStrike" cap="none" dirty="0">
                <a:solidFill>
                  <a:schemeClr val="dk1"/>
                </a:solidFill>
                <a:effectLst/>
                <a:latin typeface="Calibri"/>
                <a:ea typeface="Calibri"/>
                <a:cs typeface="Calibri"/>
                <a:sym typeface="Calibri"/>
              </a:rPr>
              <a:t>:</a:t>
            </a:r>
            <a:r>
              <a:rPr lang="en-US" sz="1200" b="0" i="0" u="none" strike="noStrike" cap="none" dirty="0">
                <a:solidFill>
                  <a:schemeClr val="dk1"/>
                </a:solidFill>
                <a:effectLst/>
                <a:latin typeface="Calibri"/>
                <a:ea typeface="Calibri"/>
                <a:cs typeface="Calibri"/>
                <a:sym typeface="Calibri"/>
              </a:rPr>
              <a:t> Provides data storage and monitoring capabilities for long-term measurement applications.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8"/>
              </a:rPr>
              <a:t>Open Automation Software</a:t>
            </a:r>
            <a:r>
              <a:rPr lang="en-US" sz="1200" b="1" i="0" u="none" strike="noStrike" cap="none" dirty="0">
                <a:solidFill>
                  <a:schemeClr val="dk1"/>
                </a:solidFill>
                <a:effectLst/>
                <a:latin typeface="Calibri"/>
                <a:ea typeface="Calibri"/>
                <a:cs typeface="Calibri"/>
                <a:sym typeface="Calibri"/>
              </a:rPr>
              <a:t> Data Historian:</a:t>
            </a:r>
            <a:r>
              <a:rPr lang="en-US" sz="1200" b="0" i="0" u="none" strike="noStrike" cap="none" dirty="0">
                <a:solidFill>
                  <a:schemeClr val="dk1"/>
                </a:solidFill>
                <a:effectLst/>
                <a:latin typeface="Calibri"/>
                <a:ea typeface="Calibri"/>
                <a:cs typeface="Calibri"/>
                <a:sym typeface="Calibri"/>
              </a:rPr>
              <a:t> Offers flexible data logging options and supports various databases.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9"/>
              </a:rPr>
              <a:t>TDengine</a:t>
            </a:r>
            <a:r>
              <a:rPr lang="en-US" sz="1200" b="1" i="0" u="none" strike="noStrike" cap="none" dirty="0">
                <a:solidFill>
                  <a:schemeClr val="dk1"/>
                </a:solidFill>
                <a:effectLst/>
                <a:latin typeface="Calibri"/>
                <a:ea typeface="Calibri"/>
                <a:cs typeface="Calibri"/>
                <a:sym typeface="Calibri"/>
              </a:rPr>
              <a:t>:</a:t>
            </a:r>
            <a:r>
              <a:rPr lang="en-US" sz="1200" b="0" i="0" u="none" strike="noStrike" cap="none" dirty="0">
                <a:solidFill>
                  <a:schemeClr val="dk1"/>
                </a:solidFill>
                <a:effectLst/>
                <a:latin typeface="Calibri"/>
                <a:ea typeface="Calibri"/>
                <a:cs typeface="Calibri"/>
                <a:sym typeface="Calibri"/>
              </a:rPr>
              <a:t> A next-generation data historian with connectors for various industrial systems. </a:t>
            </a:r>
          </a:p>
          <a:p>
            <a:pPr fontAlgn="ct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10"/>
              </a:rPr>
              <a:t>InfluxData</a:t>
            </a:r>
            <a:r>
              <a:rPr lang="en-US" sz="1200" b="1" i="0" u="none" strike="noStrike" cap="none" dirty="0">
                <a:solidFill>
                  <a:schemeClr val="dk1"/>
                </a:solidFill>
                <a:effectLst/>
                <a:latin typeface="Calibri"/>
                <a:ea typeface="Calibri"/>
                <a:cs typeface="Calibri"/>
                <a:sym typeface="Calibri"/>
              </a:rPr>
              <a:t>:</a:t>
            </a:r>
            <a:r>
              <a:rPr lang="en-US" sz="1200" b="0" i="0" u="none" strike="noStrike" cap="none" dirty="0">
                <a:solidFill>
                  <a:schemeClr val="dk1"/>
                </a:solidFill>
                <a:effectLst/>
                <a:latin typeface="Calibri"/>
                <a:ea typeface="Calibri"/>
                <a:cs typeface="Calibri"/>
                <a:sym typeface="Calibri"/>
              </a:rPr>
              <a:t> Provides a database platform and solutions for time-series data. </a:t>
            </a:r>
          </a:p>
          <a:p>
            <a:pPr>
              <a:buFont typeface="Arial" panose="020B0604020202020204" pitchFamily="34" charset="0"/>
              <a:buChar char="•"/>
            </a:pPr>
            <a:r>
              <a:rPr lang="en-US" sz="1200" b="1" i="0" u="none" strike="noStrike" cap="none" dirty="0">
                <a:solidFill>
                  <a:schemeClr val="dk1"/>
                </a:solidFill>
                <a:effectLst/>
                <a:latin typeface="Calibri"/>
                <a:ea typeface="Calibri"/>
                <a:cs typeface="Calibri"/>
                <a:sym typeface="Calibri"/>
                <a:hlinkClick r:id="rId11"/>
              </a:rPr>
              <a:t>Canary Labs</a:t>
            </a:r>
            <a:r>
              <a:rPr lang="en-US" sz="1200" b="1" i="0" u="none" strike="noStrike" cap="none" dirty="0">
                <a:solidFill>
                  <a:schemeClr val="dk1"/>
                </a:solidFill>
                <a:effectLst/>
                <a:latin typeface="Calibri"/>
                <a:ea typeface="Calibri"/>
                <a:cs typeface="Calibri"/>
                <a:sym typeface="Calibri"/>
              </a:rPr>
              <a:t> Historian:</a:t>
            </a:r>
            <a:r>
              <a:rPr lang="en-US" sz="1200" b="0" i="0" u="none" strike="noStrike" cap="none" dirty="0">
                <a:solidFill>
                  <a:schemeClr val="dk1"/>
                </a:solidFill>
                <a:effectLst/>
                <a:latin typeface="Calibri"/>
                <a:ea typeface="Calibri"/>
                <a:cs typeface="Calibri"/>
                <a:sym typeface="Calibri"/>
              </a:rPr>
              <a:t> A NoSQL time series database that focuses on loss-less compression</a:t>
            </a:r>
          </a:p>
          <a:p>
            <a:endParaRPr dirty="0"/>
          </a:p>
        </p:txBody>
      </p:sp>
      <p:sp>
        <p:nvSpPr>
          <p:cNvPr id="179" name="Google Shape;179;p3:notes">
            <a:extLst>
              <a:ext uri="{FF2B5EF4-FFF2-40B4-BE49-F238E27FC236}">
                <a16:creationId xmlns:a16="http://schemas.microsoft.com/office/drawing/2014/main" id="{63FA9C1F-0640-DDC5-5E3F-DE71EA39E56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701549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5035665-37A5-5C59-6192-82366C52A74B}"/>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0FFCAB7-4A5A-774C-F600-53A7357EF1F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b="1" dirty="0"/>
              <a:t>Intelligent Electronic Devices (IEDs)</a:t>
            </a:r>
            <a:r>
              <a:rPr lang="en-US" dirty="0"/>
              <a:t> are essential components in modern electrical and industrial systems. Unlike traditional field devices that only sense or act, IEDs integrate </a:t>
            </a:r>
            <a:r>
              <a:rPr lang="en-US" b="1" dirty="0"/>
              <a:t>sensing, processing, and communication</a:t>
            </a:r>
            <a:r>
              <a:rPr lang="en-US" dirty="0"/>
              <a:t> into one package.</a:t>
            </a:r>
          </a:p>
          <a:p>
            <a:endParaRPr lang="en-US" dirty="0"/>
          </a:p>
          <a:p>
            <a:pPr>
              <a:buFont typeface="Arial" panose="020B0604020202020204" pitchFamily="34" charset="0"/>
              <a:buChar char="•"/>
            </a:pPr>
            <a:r>
              <a:rPr lang="en-US" dirty="0"/>
              <a:t>Found primarily in </a:t>
            </a:r>
            <a:r>
              <a:rPr lang="en-US" b="1" dirty="0"/>
              <a:t>substations and critical energy infrastructure</a:t>
            </a:r>
            <a:r>
              <a:rPr lang="en-US" dirty="0"/>
              <a:t>, IEDs include </a:t>
            </a:r>
            <a:r>
              <a:rPr lang="en-US" b="1" dirty="0"/>
              <a:t>digital protective relays, motor protection devices, reclosers, and smart switches</a:t>
            </a:r>
            <a:r>
              <a:rPr lang="en-US" dirty="0"/>
              <a:t>.</a:t>
            </a:r>
          </a:p>
          <a:p>
            <a:pPr>
              <a:buFont typeface="Arial" panose="020B0604020202020204" pitchFamily="34" charset="0"/>
              <a:buChar char="•"/>
            </a:pPr>
            <a:r>
              <a:rPr lang="en-US" dirty="0"/>
              <a:t>An IED may detect a fault (e.g., overcurrent), isolate the problem by tripping a breaker, log the event, and </a:t>
            </a:r>
            <a:r>
              <a:rPr lang="en-US" b="1" dirty="0"/>
              <a:t>communicate status and diagnostics</a:t>
            </a:r>
            <a:r>
              <a:rPr lang="en-US" dirty="0"/>
              <a:t> to SCADA or a DCS in real time.</a:t>
            </a:r>
          </a:p>
          <a:p>
            <a:pPr>
              <a:buFont typeface="Arial" panose="020B0604020202020204" pitchFamily="34" charset="0"/>
              <a:buChar char="•"/>
            </a:pPr>
            <a:r>
              <a:rPr lang="en-US" dirty="0"/>
              <a:t>These devices </a:t>
            </a:r>
            <a:r>
              <a:rPr lang="en-US" b="1" dirty="0"/>
              <a:t>support high-speed deterministic protocols</a:t>
            </a:r>
            <a:r>
              <a:rPr lang="en-US" dirty="0"/>
              <a:t> and often implement </a:t>
            </a:r>
            <a:r>
              <a:rPr lang="en-US" b="1" dirty="0"/>
              <a:t>peer-to-peer messaging</a:t>
            </a:r>
            <a:r>
              <a:rPr lang="en-US" dirty="0"/>
              <a:t> for coordination between devices.</a:t>
            </a:r>
          </a:p>
          <a:p>
            <a:pPr>
              <a:buFont typeface="Arial" panose="020B0604020202020204" pitchFamily="34" charset="0"/>
              <a:buChar char="•"/>
            </a:pPr>
            <a:r>
              <a:rPr lang="en-US" dirty="0"/>
              <a:t>Their ability to act autonomously reduces response time during abnormal conditions—key for safety and grid stability.</a:t>
            </a:r>
          </a:p>
          <a:p>
            <a:pPr>
              <a:buFont typeface="Arial" panose="020B0604020202020204" pitchFamily="34" charset="0"/>
              <a:buChar char="•"/>
            </a:pPr>
            <a:r>
              <a:rPr lang="en-US" dirty="0"/>
              <a:t>IEDs are often </a:t>
            </a:r>
            <a:r>
              <a:rPr lang="en-US" b="1" dirty="0"/>
              <a:t>configured via engineering workstations</a:t>
            </a:r>
            <a:r>
              <a:rPr lang="en-US" dirty="0"/>
              <a:t> and support remote firmware updates, data logging, and configuration downloads.</a:t>
            </a:r>
          </a:p>
          <a:p>
            <a:pPr>
              <a:buFont typeface="Arial" panose="020B0604020202020204" pitchFamily="34" charset="0"/>
              <a:buChar char="•"/>
            </a:pPr>
            <a:r>
              <a:rPr lang="en-US" dirty="0"/>
              <a:t>Security is a concern due to their critical role; many IEDs now include </a:t>
            </a:r>
            <a:r>
              <a:rPr lang="en-US" b="1" dirty="0"/>
              <a:t>encryption, authentication, and logging</a:t>
            </a:r>
            <a:r>
              <a:rPr lang="en-US" dirty="0"/>
              <a:t> features to support secure operation.</a:t>
            </a:r>
          </a:p>
          <a:p>
            <a:pPr>
              <a:buFont typeface="Arial" panose="020B0604020202020204" pitchFamily="34" charset="0"/>
              <a:buChar char="•"/>
            </a:pPr>
            <a:endParaRPr lang="en-US" dirty="0"/>
          </a:p>
          <a:p>
            <a:r>
              <a:rPr lang="en-US" dirty="0"/>
              <a:t>Students should understand IEDs not just as smart sensors/actuators, but as </a:t>
            </a:r>
            <a:r>
              <a:rPr lang="en-US" b="1" dirty="0"/>
              <a:t>autonomous agents in distributed control</a:t>
            </a:r>
            <a:r>
              <a:rPr lang="en-US" dirty="0"/>
              <a:t> with built-in intelligence and communication capabilities.</a:t>
            </a:r>
          </a:p>
          <a:p>
            <a:endParaRPr dirty="0"/>
          </a:p>
        </p:txBody>
      </p:sp>
      <p:sp>
        <p:nvSpPr>
          <p:cNvPr id="179" name="Google Shape;179;p3:notes">
            <a:extLst>
              <a:ext uri="{FF2B5EF4-FFF2-40B4-BE49-F238E27FC236}">
                <a16:creationId xmlns:a16="http://schemas.microsoft.com/office/drawing/2014/main" id="{F05F4E6A-471F-3B5B-E21A-2A95DF2F49D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17884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48EBF10F-BA52-A000-EF8B-EC303C67675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1B8A5FD-C38B-39B4-3464-58398B9051C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b="1" dirty="0" err="1"/>
              <a:t>IIoT</a:t>
            </a:r>
            <a:r>
              <a:rPr lang="en-US" b="1" dirty="0"/>
              <a:t> (Industrial Internet of Things)</a:t>
            </a:r>
            <a:r>
              <a:rPr lang="en-US" dirty="0"/>
              <a:t> devices represent the convergence of traditional control systems and modern IT technologies. These are </a:t>
            </a:r>
            <a:r>
              <a:rPr lang="en-US" b="1" dirty="0"/>
              <a:t>smart field devices</a:t>
            </a:r>
            <a:r>
              <a:rPr lang="en-US" dirty="0"/>
              <a:t> equipped with embedded processors, network stacks, and sometimes edge-computing capability.</a:t>
            </a:r>
          </a:p>
          <a:p>
            <a:endParaRPr lang="en-US" dirty="0"/>
          </a:p>
          <a:p>
            <a:r>
              <a:rPr lang="en-US" dirty="0" err="1"/>
              <a:t>IIoT</a:t>
            </a:r>
            <a:r>
              <a:rPr lang="en-US" dirty="0"/>
              <a:t> devices are used for </a:t>
            </a:r>
            <a:r>
              <a:rPr lang="en-US" b="1" dirty="0"/>
              <a:t>monitoring machine health</a:t>
            </a:r>
            <a:r>
              <a:rPr lang="en-US" dirty="0"/>
              <a:t>, </a:t>
            </a:r>
            <a:r>
              <a:rPr lang="en-US" b="1" dirty="0"/>
              <a:t>energy usage</a:t>
            </a:r>
            <a:r>
              <a:rPr lang="en-US" dirty="0"/>
              <a:t>, </a:t>
            </a:r>
            <a:r>
              <a:rPr lang="en-US" b="1" dirty="0"/>
              <a:t>environmental conditions</a:t>
            </a:r>
            <a:r>
              <a:rPr lang="en-US" dirty="0"/>
              <a:t>, and more. Examples include </a:t>
            </a:r>
            <a:r>
              <a:rPr lang="en-US" b="1" dirty="0"/>
              <a:t>wireless vibration sensors, Wi-Fi enabled temperature probes, and AI-enabled edge cameras</a:t>
            </a:r>
            <a:r>
              <a:rPr lang="en-US" dirty="0"/>
              <a:t>.</a:t>
            </a:r>
          </a:p>
          <a:p>
            <a:endParaRPr lang="en-US" dirty="0"/>
          </a:p>
          <a:p>
            <a:r>
              <a:rPr lang="en-US" dirty="0"/>
              <a:t>What sets </a:t>
            </a:r>
            <a:r>
              <a:rPr lang="en-US" dirty="0" err="1"/>
              <a:t>IIoT</a:t>
            </a:r>
            <a:r>
              <a:rPr lang="en-US" dirty="0"/>
              <a:t> apart is the </a:t>
            </a:r>
            <a:r>
              <a:rPr lang="en-US" b="1" dirty="0"/>
              <a:t>standardization and openness</a:t>
            </a:r>
            <a:r>
              <a:rPr lang="en-US" dirty="0"/>
              <a:t> of communication protocols. Devices use </a:t>
            </a:r>
            <a:r>
              <a:rPr lang="en-US" b="1" dirty="0"/>
              <a:t>MQTT</a:t>
            </a:r>
            <a:r>
              <a:rPr lang="en-US" dirty="0"/>
              <a:t>, </a:t>
            </a:r>
            <a:r>
              <a:rPr lang="en-US" b="1" dirty="0"/>
              <a:t>CoAP</a:t>
            </a:r>
            <a:r>
              <a:rPr lang="en-US" dirty="0"/>
              <a:t>, </a:t>
            </a:r>
            <a:r>
              <a:rPr lang="en-US" b="1" dirty="0"/>
              <a:t>REST APIs</a:t>
            </a:r>
            <a:r>
              <a:rPr lang="en-US" dirty="0"/>
              <a:t>, or </a:t>
            </a:r>
            <a:r>
              <a:rPr lang="en-US" b="1" dirty="0"/>
              <a:t>OPC UA</a:t>
            </a:r>
            <a:r>
              <a:rPr lang="en-US" dirty="0"/>
              <a:t>—making integration with cloud platforms, dashboards, and AI analytics engines much easier.</a:t>
            </a:r>
          </a:p>
          <a:p>
            <a:endParaRPr lang="en-US" dirty="0"/>
          </a:p>
          <a:p>
            <a:pPr>
              <a:buFont typeface="Arial" panose="020B0604020202020204" pitchFamily="34" charset="0"/>
              <a:buChar char="•"/>
            </a:pPr>
            <a:r>
              <a:rPr lang="en-US" dirty="0"/>
              <a:t>This connectivity enables advanced applications such as </a:t>
            </a:r>
            <a:r>
              <a:rPr lang="en-US" b="1" dirty="0"/>
              <a:t>predictive maintenance</a:t>
            </a:r>
            <a:r>
              <a:rPr lang="en-US" dirty="0"/>
              <a:t>, </a:t>
            </a:r>
            <a:r>
              <a:rPr lang="en-US" b="1" dirty="0"/>
              <a:t>real-time asset tracking</a:t>
            </a:r>
            <a:r>
              <a:rPr lang="en-US" dirty="0"/>
              <a:t>, and </a:t>
            </a:r>
            <a:r>
              <a:rPr lang="en-US" b="1" dirty="0"/>
              <a:t>remote diagnostics</a:t>
            </a:r>
            <a:r>
              <a:rPr lang="en-US" dirty="0"/>
              <a:t>.</a:t>
            </a:r>
          </a:p>
          <a:p>
            <a:pPr>
              <a:buFont typeface="Arial" panose="020B0604020202020204" pitchFamily="34" charset="0"/>
              <a:buChar char="•"/>
            </a:pPr>
            <a:r>
              <a:rPr lang="en-US" dirty="0" err="1"/>
              <a:t>IIoT</a:t>
            </a:r>
            <a:r>
              <a:rPr lang="en-US" dirty="0"/>
              <a:t> allows data to be </a:t>
            </a:r>
            <a:r>
              <a:rPr lang="en-US" b="1" dirty="0"/>
              <a:t>aggregated, filtered, and analyzed at the edge</a:t>
            </a:r>
            <a:r>
              <a:rPr lang="en-US" dirty="0"/>
              <a:t> or pushed to the cloud for long-term insights.</a:t>
            </a:r>
          </a:p>
          <a:p>
            <a:pPr>
              <a:buFont typeface="Arial" panose="020B0604020202020204" pitchFamily="34" charset="0"/>
              <a:buChar char="•"/>
            </a:pPr>
            <a:r>
              <a:rPr lang="en-US" dirty="0"/>
              <a:t>However, the increased surface area introduces significant </a:t>
            </a:r>
            <a:r>
              <a:rPr lang="en-US" b="1" dirty="0"/>
              <a:t>cybersecurity concerns</a:t>
            </a:r>
            <a:r>
              <a:rPr lang="en-US" dirty="0"/>
              <a:t>, including </a:t>
            </a:r>
            <a:r>
              <a:rPr lang="en-US" b="1" dirty="0"/>
              <a:t>supply chain risks, unsecured wireless links, and default credentials</a:t>
            </a:r>
            <a:r>
              <a:rPr lang="en-US" dirty="0"/>
              <a:t>.</a:t>
            </a:r>
          </a:p>
          <a:p>
            <a:pPr>
              <a:buFont typeface="Arial" panose="020B0604020202020204" pitchFamily="34" charset="0"/>
              <a:buChar char="•"/>
            </a:pPr>
            <a:r>
              <a:rPr lang="en-US" dirty="0"/>
              <a:t>Unlike traditional ICS devices, </a:t>
            </a:r>
            <a:r>
              <a:rPr lang="en-US" dirty="0" err="1"/>
              <a:t>IIoT</a:t>
            </a:r>
            <a:r>
              <a:rPr lang="en-US" dirty="0"/>
              <a:t> components are often designed with </a:t>
            </a:r>
            <a:r>
              <a:rPr lang="en-US" b="1" dirty="0"/>
              <a:t>mass scalability</a:t>
            </a:r>
            <a:r>
              <a:rPr lang="en-US" dirty="0"/>
              <a:t> in mind, making them ideal for </a:t>
            </a:r>
            <a:r>
              <a:rPr lang="en-US" b="1" dirty="0"/>
              <a:t>Industry 4.0 architectures</a:t>
            </a:r>
            <a:r>
              <a:rPr lang="en-US" dirty="0"/>
              <a:t>.</a:t>
            </a:r>
          </a:p>
          <a:p>
            <a:pPr>
              <a:buFont typeface="Arial" panose="020B0604020202020204" pitchFamily="34" charset="0"/>
              <a:buChar char="•"/>
            </a:pPr>
            <a:endParaRPr lang="en-US" dirty="0"/>
          </a:p>
          <a:p>
            <a:r>
              <a:rPr lang="en-US" dirty="0"/>
              <a:t>For students, it's important to distinguish </a:t>
            </a:r>
            <a:r>
              <a:rPr lang="en-US" dirty="0" err="1"/>
              <a:t>IIoT</a:t>
            </a:r>
            <a:r>
              <a:rPr lang="en-US" dirty="0"/>
              <a:t> from legacy field devices—these are </a:t>
            </a:r>
            <a:r>
              <a:rPr lang="en-US" b="1" dirty="0"/>
              <a:t>not just sensors with an IP address</a:t>
            </a:r>
            <a:r>
              <a:rPr lang="en-US" dirty="0"/>
              <a:t>, but a shift toward </a:t>
            </a:r>
            <a:r>
              <a:rPr lang="en-US" b="1" dirty="0"/>
              <a:t>data-driven, decentralized control</a:t>
            </a:r>
            <a:r>
              <a:rPr lang="en-US" dirty="0"/>
              <a:t> in modern industrial systems.</a:t>
            </a:r>
          </a:p>
          <a:p>
            <a:endParaRPr dirty="0"/>
          </a:p>
        </p:txBody>
      </p:sp>
      <p:sp>
        <p:nvSpPr>
          <p:cNvPr id="179" name="Google Shape;179;p3:notes">
            <a:extLst>
              <a:ext uri="{FF2B5EF4-FFF2-40B4-BE49-F238E27FC236}">
                <a16:creationId xmlns:a16="http://schemas.microsoft.com/office/drawing/2014/main" id="{8DEB0278-5D44-8115-9F59-A17C6E0CD9F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046789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FECC5D6F-730F-53E2-A1F0-F9DE057EDAD4}"/>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896ACB35-233B-8604-5210-78814C96B15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b="1" dirty="0"/>
              <a:t>Communication gateways</a:t>
            </a:r>
            <a:r>
              <a:rPr lang="en-US" dirty="0"/>
              <a:t> are critical components in ICS environments, enabling </a:t>
            </a:r>
            <a:r>
              <a:rPr lang="en-US" b="1" dirty="0"/>
              <a:t>interoperability across disparate devices and networks</a:t>
            </a:r>
            <a:r>
              <a:rPr lang="en-US" dirty="0"/>
              <a:t>. As many industrial systems include a mix of </a:t>
            </a:r>
            <a:r>
              <a:rPr lang="en-US" b="1" dirty="0"/>
              <a:t>legacy and modern equipment</a:t>
            </a:r>
            <a:r>
              <a:rPr lang="en-US" dirty="0"/>
              <a:t>, gateways allow these systems to exchange data by </a:t>
            </a:r>
            <a:r>
              <a:rPr lang="en-US" b="1" dirty="0"/>
              <a:t>translating protocols</a:t>
            </a:r>
            <a:r>
              <a:rPr lang="en-US" dirty="0"/>
              <a:t>, converting </a:t>
            </a:r>
            <a:r>
              <a:rPr lang="en-US" b="1" dirty="0"/>
              <a:t>serial to Ethernet</a:t>
            </a:r>
            <a:r>
              <a:rPr lang="en-US" dirty="0"/>
              <a:t>, and performing </a:t>
            </a:r>
            <a:r>
              <a:rPr lang="en-US" b="1" dirty="0"/>
              <a:t>data model mapping</a:t>
            </a:r>
            <a:r>
              <a:rPr lang="en-US" dirty="0"/>
              <a:t>.</a:t>
            </a:r>
          </a:p>
          <a:p>
            <a:endParaRPr lang="en-US" dirty="0"/>
          </a:p>
          <a:p>
            <a:r>
              <a:rPr lang="en-US" dirty="0"/>
              <a:t>For example, a gateway might translate </a:t>
            </a:r>
            <a:r>
              <a:rPr lang="en-US" b="1" dirty="0"/>
              <a:t>Modbus RTU</a:t>
            </a:r>
            <a:r>
              <a:rPr lang="en-US" dirty="0"/>
              <a:t> data from a legacy serial device into </a:t>
            </a:r>
            <a:r>
              <a:rPr lang="en-US" b="1" dirty="0"/>
              <a:t>Modbus TCP</a:t>
            </a:r>
            <a:r>
              <a:rPr lang="en-US" dirty="0"/>
              <a:t> to be read by an HMI or SCADA server. Other examples include converting </a:t>
            </a:r>
            <a:r>
              <a:rPr lang="en-US" b="1" dirty="0"/>
              <a:t>Profibus</a:t>
            </a:r>
            <a:r>
              <a:rPr lang="en-US" dirty="0"/>
              <a:t> (a fieldbus protocol) to </a:t>
            </a:r>
            <a:r>
              <a:rPr lang="en-US" b="1" dirty="0" err="1"/>
              <a:t>Profinet</a:t>
            </a:r>
            <a:r>
              <a:rPr lang="en-US" dirty="0"/>
              <a:t> (an Ethernet-based protocol), or acting as a </a:t>
            </a:r>
            <a:r>
              <a:rPr lang="en-US" b="1" dirty="0"/>
              <a:t>bridge from OPC DA to OPC UA</a:t>
            </a:r>
            <a:r>
              <a:rPr lang="en-US" dirty="0"/>
              <a:t>, enabling secure and modern communication.</a:t>
            </a:r>
          </a:p>
          <a:p>
            <a:endParaRPr lang="en-US" dirty="0"/>
          </a:p>
          <a:p>
            <a:r>
              <a:rPr lang="en-US" dirty="0"/>
              <a:t>However, gateways also introduce </a:t>
            </a:r>
            <a:r>
              <a:rPr lang="en-US" b="1" dirty="0"/>
              <a:t>security concerns</a:t>
            </a:r>
            <a:r>
              <a:rPr lang="en-US" dirty="0"/>
              <a:t>. They can become a </a:t>
            </a:r>
            <a:r>
              <a:rPr lang="en-US" b="1" dirty="0"/>
              <a:t>point of attack</a:t>
            </a:r>
            <a:r>
              <a:rPr lang="en-US" dirty="0"/>
              <a:t> if misconfigured or exposed to untrusted networks. Since they often handle raw protocol traffic, attackers can exploit vulnerabilities in gateway logic or use them to </a:t>
            </a:r>
            <a:r>
              <a:rPr lang="en-US" b="1" dirty="0"/>
              <a:t>pivot between network layers</a:t>
            </a:r>
            <a:r>
              <a:rPr lang="en-US" dirty="0"/>
              <a:t>.</a:t>
            </a:r>
          </a:p>
          <a:p>
            <a:br>
              <a:rPr lang="en-US" dirty="0"/>
            </a:br>
            <a:r>
              <a:rPr lang="en-US" dirty="0"/>
              <a:t>Proper configuration, access control, logging, and segmentation are essential when deploying gateways in ICS architectures.</a:t>
            </a:r>
          </a:p>
          <a:p>
            <a:endParaRPr lang="en-US" dirty="0"/>
          </a:p>
          <a:p>
            <a:r>
              <a:rPr lang="en-US" dirty="0"/>
              <a:t>From the textbook:   </a:t>
            </a:r>
            <a:r>
              <a:rPr lang="en-US" sz="1200" b="0" i="0" u="none" strike="noStrike" cap="none" dirty="0">
                <a:solidFill>
                  <a:schemeClr val="dk1"/>
                </a:solidFill>
                <a:effectLst/>
                <a:latin typeface="Calibri"/>
                <a:ea typeface="Calibri"/>
                <a:cs typeface="Calibri"/>
                <a:sym typeface="Calibri"/>
              </a:rPr>
              <a:t>An example of this transformation is the translation from Modbus messages on a serial link (Recommended Standard-232 [RS-232]/RS-485) to OPC messages on Ethernet.</a:t>
            </a:r>
          </a:p>
          <a:p>
            <a:endParaRPr lang="en-US" dirty="0"/>
          </a:p>
          <a:p>
            <a:endParaRPr dirty="0"/>
          </a:p>
        </p:txBody>
      </p:sp>
      <p:sp>
        <p:nvSpPr>
          <p:cNvPr id="179" name="Google Shape;179;p3:notes">
            <a:extLst>
              <a:ext uri="{FF2B5EF4-FFF2-40B4-BE49-F238E27FC236}">
                <a16:creationId xmlns:a16="http://schemas.microsoft.com/office/drawing/2014/main" id="{816AA1E5-5F5A-C150-2245-40CE141C067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7670803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D5029E3-2B78-0F4B-7EE0-148CFF11FD4A}"/>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F165744-F081-A7D4-C451-6564C91064D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dirty="0"/>
              <a:t>This image is a </a:t>
            </a:r>
            <a:r>
              <a:rPr lang="en-US" b="1" dirty="0"/>
              <a:t>high-level architecture diagram of a SCADA (Supervisory Control and Data Acquisition) system</a:t>
            </a:r>
            <a:r>
              <a:rPr lang="en-US" dirty="0"/>
              <a:t>, depicting its components and communication flow from </a:t>
            </a:r>
            <a:r>
              <a:rPr lang="en-US" b="1" dirty="0"/>
              <a:t>control centers</a:t>
            </a:r>
            <a:r>
              <a:rPr lang="en-US" dirty="0"/>
              <a:t> to </a:t>
            </a:r>
            <a:r>
              <a:rPr lang="en-US" b="1" dirty="0"/>
              <a:t>field sites</a:t>
            </a:r>
            <a:r>
              <a:rPr lang="en-US" dirty="0"/>
              <a:t> via an </a:t>
            </a:r>
            <a:r>
              <a:rPr lang="en-US" b="1" dirty="0"/>
              <a:t>intermediate SCADA layer</a:t>
            </a:r>
            <a:r>
              <a:rPr lang="en-US" dirty="0"/>
              <a:t> and </a:t>
            </a:r>
            <a:r>
              <a:rPr lang="en-US" b="1" dirty="0"/>
              <a:t>wide-area communication networks</a:t>
            </a:r>
            <a:r>
              <a:rPr lang="en-US" dirty="0"/>
              <a:t>.</a:t>
            </a:r>
          </a:p>
          <a:p>
            <a:endParaRPr lang="en-US" b="1" dirty="0"/>
          </a:p>
          <a:p>
            <a:r>
              <a:rPr lang="en-US" b="1" dirty="0"/>
              <a:t>Breakdown of Key Components:</a:t>
            </a:r>
          </a:p>
          <a:p>
            <a:endParaRPr lang="en-US" b="1" dirty="0"/>
          </a:p>
          <a:p>
            <a:r>
              <a:rPr lang="en-US" b="1" dirty="0"/>
              <a:t>1. Control Center (Left Side)</a:t>
            </a:r>
          </a:p>
          <a:p>
            <a:pPr>
              <a:buFont typeface="Arial" panose="020B0604020202020204" pitchFamily="34" charset="0"/>
              <a:buChar char="•"/>
            </a:pPr>
            <a:r>
              <a:rPr lang="en-US" b="1" dirty="0"/>
              <a:t>HMI (Human-Machine Interface)</a:t>
            </a:r>
            <a:r>
              <a:rPr lang="en-US" dirty="0"/>
              <a:t>: Displays system data and allows operators to interact with processes.</a:t>
            </a:r>
          </a:p>
          <a:p>
            <a:pPr>
              <a:buFont typeface="Arial" panose="020B0604020202020204" pitchFamily="34" charset="0"/>
              <a:buChar char="•"/>
            </a:pPr>
            <a:r>
              <a:rPr lang="en-US" b="1" dirty="0"/>
              <a:t>Engineering Workstations</a:t>
            </a:r>
            <a:r>
              <a:rPr lang="en-US" dirty="0"/>
              <a:t>: Used for configuring devices, writing control logic, and performing diagnostics.</a:t>
            </a:r>
          </a:p>
          <a:p>
            <a:pPr>
              <a:buFont typeface="Arial" panose="020B0604020202020204" pitchFamily="34" charset="0"/>
              <a:buChar char="•"/>
            </a:pPr>
            <a:r>
              <a:rPr lang="en-US" b="1" dirty="0"/>
              <a:t>Control Server (SCADA-MTU)</a:t>
            </a:r>
            <a:r>
              <a:rPr lang="en-US" dirty="0"/>
              <a:t>: The Master Terminal Unit that supervises and controls field devices.</a:t>
            </a:r>
          </a:p>
          <a:p>
            <a:pPr>
              <a:buFont typeface="Arial" panose="020B0604020202020204" pitchFamily="34" charset="0"/>
              <a:buChar char="•"/>
            </a:pPr>
            <a:r>
              <a:rPr lang="en-US" b="1" dirty="0"/>
              <a:t>Data Historian</a:t>
            </a:r>
            <a:r>
              <a:rPr lang="en-US" dirty="0"/>
              <a:t>: Collects and stores long-term time-series data from the system.</a:t>
            </a:r>
          </a:p>
          <a:p>
            <a:pPr>
              <a:buFont typeface="Arial" panose="020B0604020202020204" pitchFamily="34" charset="0"/>
              <a:buChar char="•"/>
            </a:pPr>
            <a:r>
              <a:rPr lang="en-US" b="1" dirty="0"/>
              <a:t>Communications Routers</a:t>
            </a:r>
            <a:r>
              <a:rPr lang="en-US" dirty="0"/>
              <a:t>: Manage data flow to and from the control center, ensuring connectivity to remote sites.</a:t>
            </a:r>
          </a:p>
          <a:p>
            <a:endParaRPr lang="en-US" dirty="0"/>
          </a:p>
          <a:p>
            <a:r>
              <a:rPr lang="en-US" b="1" dirty="0"/>
              <a:t>2. Intermediate SCADA (Center-Left)</a:t>
            </a:r>
          </a:p>
          <a:p>
            <a:pPr>
              <a:buFont typeface="Arial" panose="020B0604020202020204" pitchFamily="34" charset="0"/>
              <a:buChar char="•"/>
            </a:pPr>
            <a:r>
              <a:rPr lang="en-US" b="1" dirty="0"/>
              <a:t>Sub-SCADA Server / Sub-MTU</a:t>
            </a:r>
            <a:r>
              <a:rPr lang="en-US" dirty="0"/>
              <a:t>: Acts as a relay or local controller that can preprocess or buffer data before sending it to the main control center. Useful in large-scale or distributed networks.</a:t>
            </a:r>
          </a:p>
          <a:p>
            <a:pPr>
              <a:buFont typeface="Arial" panose="020B0604020202020204" pitchFamily="34" charset="0"/>
              <a:buChar char="•"/>
            </a:pPr>
            <a:r>
              <a:rPr lang="en-US" b="1" dirty="0"/>
              <a:t>Modems</a:t>
            </a:r>
            <a:r>
              <a:rPr lang="en-US" dirty="0"/>
              <a:t>: Facilitate communication across wide-area networks (WANs).</a:t>
            </a:r>
          </a:p>
          <a:p>
            <a:pPr>
              <a:buFont typeface="Arial" panose="020B0604020202020204" pitchFamily="34" charset="0"/>
              <a:buChar char="•"/>
            </a:pPr>
            <a:endParaRPr lang="en-US" dirty="0"/>
          </a:p>
          <a:p>
            <a:r>
              <a:rPr lang="en-US" b="1" dirty="0"/>
              <a:t>3. Wide Area Network (Center)</a:t>
            </a:r>
          </a:p>
          <a:p>
            <a:pPr>
              <a:buFont typeface="Arial" panose="020B0604020202020204" pitchFamily="34" charset="0"/>
              <a:buChar char="•"/>
            </a:pPr>
            <a:r>
              <a:rPr lang="en-US" b="1" dirty="0"/>
              <a:t>Communication Technologies</a:t>
            </a:r>
            <a:r>
              <a:rPr lang="en-US" dirty="0"/>
              <a:t>: Includes:</a:t>
            </a:r>
          </a:p>
          <a:p>
            <a:pPr lvl="1">
              <a:buFont typeface="Arial" panose="020B0604020202020204" pitchFamily="34" charset="0"/>
              <a:buChar char="•"/>
            </a:pPr>
            <a:r>
              <a:rPr lang="en-US" b="1" dirty="0"/>
              <a:t>Switched Telephone, Leased Line, or Power Line</a:t>
            </a:r>
            <a:endParaRPr lang="en-US" dirty="0"/>
          </a:p>
          <a:p>
            <a:pPr lvl="1">
              <a:buFont typeface="Arial" panose="020B0604020202020204" pitchFamily="34" charset="0"/>
              <a:buChar char="•"/>
            </a:pPr>
            <a:r>
              <a:rPr lang="en-US" b="1" dirty="0"/>
              <a:t>Radio, Microwave, or Cellular</a:t>
            </a:r>
            <a:endParaRPr lang="en-US" dirty="0"/>
          </a:p>
          <a:p>
            <a:pPr lvl="1">
              <a:buFont typeface="Arial" panose="020B0604020202020204" pitchFamily="34" charset="0"/>
              <a:buChar char="•"/>
            </a:pPr>
            <a:r>
              <a:rPr lang="en-US" b="1" dirty="0"/>
              <a:t>Satellite Links</a:t>
            </a:r>
            <a:endParaRPr lang="en-US" dirty="0"/>
          </a:p>
          <a:p>
            <a:pPr>
              <a:buFont typeface="Arial" panose="020B0604020202020204" pitchFamily="34" charset="0"/>
              <a:buChar char="•"/>
            </a:pPr>
            <a:r>
              <a:rPr lang="en-US" dirty="0"/>
              <a:t>These enable data transfer over long distances between the control center and field sites.</a:t>
            </a:r>
          </a:p>
          <a:p>
            <a:endParaRPr lang="en-US" dirty="0"/>
          </a:p>
          <a:p>
            <a:r>
              <a:rPr lang="en-US" b="1" dirty="0"/>
              <a:t>4. Field Sites (Right Side)</a:t>
            </a:r>
          </a:p>
          <a:p>
            <a:pPr>
              <a:buFont typeface="Arial" panose="020B0604020202020204" pitchFamily="34" charset="0"/>
              <a:buChar char="•"/>
            </a:pPr>
            <a:r>
              <a:rPr lang="en-US" b="1" dirty="0"/>
              <a:t>Modems and WAN Cards</a:t>
            </a:r>
            <a:r>
              <a:rPr lang="en-US" dirty="0"/>
              <a:t>: Interface devices for communication over WANs.</a:t>
            </a:r>
          </a:p>
          <a:p>
            <a:pPr>
              <a:buFont typeface="Arial" panose="020B0604020202020204" pitchFamily="34" charset="0"/>
              <a:buChar char="•"/>
            </a:pPr>
            <a:r>
              <a:rPr lang="en-US" b="1" dirty="0"/>
              <a:t>PLC (Programmable Logic Controller)</a:t>
            </a:r>
            <a:r>
              <a:rPr lang="en-US" dirty="0"/>
              <a:t>: Handles real-time local control at the site.</a:t>
            </a:r>
          </a:p>
          <a:p>
            <a:pPr>
              <a:buFont typeface="Arial" panose="020B0604020202020204" pitchFamily="34" charset="0"/>
              <a:buChar char="•"/>
            </a:pPr>
            <a:r>
              <a:rPr lang="en-US" b="1" dirty="0"/>
              <a:t>RTU (Remote Terminal Unit)</a:t>
            </a:r>
            <a:r>
              <a:rPr lang="en-US" dirty="0"/>
              <a:t>: Gathers data from sensors and may also control actuators.</a:t>
            </a:r>
          </a:p>
          <a:p>
            <a:pPr>
              <a:buFont typeface="Arial" panose="020B0604020202020204" pitchFamily="34" charset="0"/>
              <a:buChar char="•"/>
            </a:pPr>
            <a:r>
              <a:rPr lang="en-US" b="1" dirty="0"/>
              <a:t>IED (Intelligent Electronic Device)</a:t>
            </a:r>
            <a:r>
              <a:rPr lang="en-US" dirty="0"/>
              <a:t>: Often used in power systems for functions like protection and measurement.</a:t>
            </a:r>
          </a:p>
          <a:p>
            <a:pPr>
              <a:buFont typeface="Arial" panose="020B0604020202020204" pitchFamily="34" charset="0"/>
              <a:buChar char="•"/>
            </a:pPr>
            <a:endParaRPr lang="en-US" dirty="0"/>
          </a:p>
          <a:p>
            <a:pPr>
              <a:buFont typeface="Arial" panose="020B0604020202020204" pitchFamily="34" charset="0"/>
              <a:buChar char="•"/>
            </a:pPr>
            <a:endParaRPr lang="en-US" dirty="0"/>
          </a:p>
          <a:p>
            <a:pPr>
              <a:buFont typeface="Arial" panose="020B0604020202020204" pitchFamily="34" charset="0"/>
              <a:buChar char="•"/>
            </a:pPr>
            <a:r>
              <a:rPr lang="en-US" sz="2400" b="1" dirty="0">
                <a:solidFill>
                  <a:srgbClr val="FF0000"/>
                </a:solidFill>
                <a:highlight>
                  <a:srgbClr val="FFFF00"/>
                </a:highlight>
              </a:rPr>
              <a:t>Remember, there are 16 total critical </a:t>
            </a:r>
            <a:r>
              <a:rPr lang="en-US" sz="2400" b="1">
                <a:solidFill>
                  <a:srgbClr val="FF0000"/>
                </a:solidFill>
                <a:highlight>
                  <a:srgbClr val="FFFF00"/>
                </a:highlight>
              </a:rPr>
              <a:t>infrastructure sectors</a:t>
            </a:r>
            <a:r>
              <a:rPr lang="en-US" sz="2400" b="1" dirty="0">
                <a:solidFill>
                  <a:srgbClr val="FF0000"/>
                </a:solidFill>
                <a:highlight>
                  <a:srgbClr val="FFFF00"/>
                </a:highlight>
              </a:rPr>
              <a:t>, with 4 support sectors that all of the other rely on.  These are:  Water, Energy, Transportation, and Communications.  </a:t>
            </a:r>
          </a:p>
          <a:p>
            <a:pPr>
              <a:buFont typeface="Arial" panose="020B0604020202020204" pitchFamily="34" charset="0"/>
              <a:buChar char="•"/>
            </a:pPr>
            <a:r>
              <a:rPr lang="en-US" sz="2400" b="1" dirty="0">
                <a:solidFill>
                  <a:srgbClr val="FF0000"/>
                </a:solidFill>
                <a:highlight>
                  <a:srgbClr val="FFFF00"/>
                </a:highlight>
              </a:rPr>
              <a:t>There are 4 types of sites:  Site, Generation, Transmission, and Distribution.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499D55A8-79B3-6EBB-317E-1F08129A6CB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951805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36489D1B-4E64-991A-B1EF-A1BA2C06BEA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6B95D0B2-58F8-D48B-4C34-05B6EE5E907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endParaRPr lang="en-US" sz="1200" b="1" i="0" u="none" strike="noStrike" cap="none" dirty="0">
              <a:solidFill>
                <a:schemeClr val="dk1"/>
              </a:solidFill>
              <a:effectLst/>
              <a:latin typeface="Calibri"/>
              <a:ea typeface="Calibri"/>
              <a:cs typeface="Calibri"/>
              <a:sym typeface="Calibri"/>
            </a:endParaRPr>
          </a:p>
          <a:p>
            <a:r>
              <a:rPr lang="en-US" b="1" dirty="0"/>
              <a:t>Instructor Notes:</a:t>
            </a:r>
            <a:br>
              <a:rPr lang="en-US" dirty="0"/>
            </a:br>
            <a:r>
              <a:rPr lang="en-US" dirty="0"/>
              <a:t>Understanding digital logic is essential to programming and troubleshooting ICS control systems. PLCs often use ladder logic or Boolean expressions based on logic gates. For example, a pump might only turn on if both a tank is empty </a:t>
            </a:r>
            <a:r>
              <a:rPr lang="en-US" b="1" dirty="0"/>
              <a:t>AND</a:t>
            </a:r>
            <a:r>
              <a:rPr lang="en-US" dirty="0"/>
              <a:t> the valve is open. We'll explore common gates next.</a:t>
            </a:r>
            <a:endParaRPr dirty="0"/>
          </a:p>
        </p:txBody>
      </p:sp>
      <p:sp>
        <p:nvSpPr>
          <p:cNvPr id="179" name="Google Shape;179;p3:notes">
            <a:extLst>
              <a:ext uri="{FF2B5EF4-FFF2-40B4-BE49-F238E27FC236}">
                <a16:creationId xmlns:a16="http://schemas.microsoft.com/office/drawing/2014/main" id="{0AAA4B4D-A925-A96A-A885-30EFA0CDC12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8961788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9130A144-50E3-AAAD-9C10-32BC6D6E3ECB}"/>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E21A50E-2A15-7809-1420-F6F827E7EE4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endParaRPr lang="en-US" sz="1200" b="1" i="0" u="none" strike="noStrike" cap="none" dirty="0">
              <a:solidFill>
                <a:schemeClr val="dk1"/>
              </a:solidFill>
              <a:effectLst/>
              <a:latin typeface="Calibri"/>
              <a:ea typeface="Calibri"/>
              <a:cs typeface="Calibri"/>
              <a:sym typeface="Calibri"/>
            </a:endParaRPr>
          </a:p>
          <a:p>
            <a:r>
              <a:rPr lang="en-US" b="1" dirty="0"/>
              <a:t>Instructor Notes:</a:t>
            </a:r>
            <a:br>
              <a:rPr lang="en-US" dirty="0"/>
            </a:br>
            <a:r>
              <a:rPr lang="en-US" dirty="0"/>
              <a:t>These three gates are the simplest forms of logic. The </a:t>
            </a:r>
            <a:r>
              <a:rPr lang="en-US" b="1" dirty="0"/>
              <a:t>AND</a:t>
            </a:r>
            <a:r>
              <a:rPr lang="en-US" dirty="0"/>
              <a:t> gate is used where multiple conditions must be met. </a:t>
            </a:r>
            <a:r>
              <a:rPr lang="en-US" b="1" dirty="0"/>
              <a:t>OR</a:t>
            </a:r>
            <a:r>
              <a:rPr lang="en-US" dirty="0"/>
              <a:t> allows action if </a:t>
            </a:r>
            <a:r>
              <a:rPr lang="en-US" i="1" dirty="0"/>
              <a:t>any</a:t>
            </a:r>
            <a:r>
              <a:rPr lang="en-US" dirty="0"/>
              <a:t> of the inputs are active. </a:t>
            </a:r>
            <a:r>
              <a:rPr lang="en-US" b="1" dirty="0"/>
              <a:t>NOT</a:t>
            </a:r>
            <a:r>
              <a:rPr lang="en-US" dirty="0"/>
              <a:t> is a simple inversion, often used to detect absence of a signal. These are implemented in PLCs through symbolic logic or graphical programming.</a:t>
            </a:r>
            <a:endParaRPr dirty="0"/>
          </a:p>
        </p:txBody>
      </p:sp>
      <p:sp>
        <p:nvSpPr>
          <p:cNvPr id="179" name="Google Shape;179;p3:notes">
            <a:extLst>
              <a:ext uri="{FF2B5EF4-FFF2-40B4-BE49-F238E27FC236}">
                <a16:creationId xmlns:a16="http://schemas.microsoft.com/office/drawing/2014/main" id="{4548BB4B-A9CE-1C0C-573A-492E82FD6C0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29600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96F0B2D-4869-AE60-48F2-6F864703BB87}"/>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A125A17-F12C-EFC1-FB53-8C0D32130D3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br>
              <a:rPr lang="en-US" dirty="0"/>
            </a:br>
            <a:r>
              <a:rPr lang="en-US" dirty="0"/>
              <a:t>These gates are often used in more complex logic or interlock systems. For instance, </a:t>
            </a:r>
            <a:r>
              <a:rPr lang="en-US" b="1" dirty="0"/>
              <a:t>XOR</a:t>
            </a:r>
            <a:r>
              <a:rPr lang="en-US" dirty="0"/>
              <a:t> gates are used in error detection mechanisms. </a:t>
            </a:r>
            <a:r>
              <a:rPr lang="en-US" b="1" dirty="0"/>
              <a:t>NAND</a:t>
            </a:r>
            <a:r>
              <a:rPr lang="en-US" dirty="0"/>
              <a:t> and </a:t>
            </a:r>
            <a:r>
              <a:rPr lang="en-US" b="1" dirty="0"/>
              <a:t>NOR</a:t>
            </a:r>
            <a:r>
              <a:rPr lang="en-US" dirty="0"/>
              <a:t> are universal gates—any logical function can be built using just one of them. In ICS, such gates are embedded in safety systems and interlocks.</a:t>
            </a:r>
            <a:endParaRPr dirty="0"/>
          </a:p>
        </p:txBody>
      </p:sp>
      <p:sp>
        <p:nvSpPr>
          <p:cNvPr id="179" name="Google Shape;179;p3:notes">
            <a:extLst>
              <a:ext uri="{FF2B5EF4-FFF2-40B4-BE49-F238E27FC236}">
                <a16:creationId xmlns:a16="http://schemas.microsoft.com/office/drawing/2014/main" id="{D4D08E9C-E30D-3BDF-C84D-D9E3ABD50EB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019298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9C28406E-2C74-09C6-423B-687678E5AEA7}"/>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AB186C0E-71F4-531D-C4EE-55D2E851AD9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br>
              <a:rPr lang="en-US" dirty="0"/>
            </a:br>
            <a:r>
              <a:rPr lang="en-US" dirty="0"/>
              <a:t>Describe the value and symbols in the two images in the slide. </a:t>
            </a:r>
            <a:endParaRPr dirty="0"/>
          </a:p>
        </p:txBody>
      </p:sp>
      <p:sp>
        <p:nvSpPr>
          <p:cNvPr id="179" name="Google Shape;179;p3:notes">
            <a:extLst>
              <a:ext uri="{FF2B5EF4-FFF2-40B4-BE49-F238E27FC236}">
                <a16:creationId xmlns:a16="http://schemas.microsoft.com/office/drawing/2014/main" id="{3B07E824-33D7-F5FE-8BE9-3DA41AA8E2A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95106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D9C5AAF2-2B9A-997E-49BA-085FEAFBA1D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32C09AFE-DD13-E6CF-010E-AE94827313E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endParaRPr lang="en-US" sz="1200" b="0" i="0" u="none" strike="noStrike" cap="none" dirty="0">
              <a:solidFill>
                <a:schemeClr val="dk1"/>
              </a:solidFill>
              <a:effectLst/>
              <a:latin typeface="Calibri"/>
              <a:ea typeface="Calibri"/>
              <a:cs typeface="Calibri"/>
              <a:sym typeface="Calibri"/>
            </a:endParaRPr>
          </a:p>
          <a:p>
            <a:r>
              <a:rPr lang="en-US" b="1" dirty="0"/>
              <a:t>Instructor Notes:</a:t>
            </a:r>
          </a:p>
          <a:p>
            <a:endParaRPr lang="en-US" dirty="0"/>
          </a:p>
          <a:p>
            <a:r>
              <a:rPr lang="en-US" b="0" dirty="0"/>
              <a:t>Use the </a:t>
            </a:r>
            <a:r>
              <a:rPr lang="en-US" b="0" dirty="0" err="1"/>
              <a:t>OpenPLC</a:t>
            </a:r>
            <a:r>
              <a:rPr lang="en-US" b="0" dirty="0"/>
              <a:t> software to show students an example of how to create a LL/LD program to create a blinking light.  </a:t>
            </a:r>
            <a:r>
              <a:rPr lang="en-US" b="0" dirty="0" err="1"/>
              <a:t>OpenPLC</a:t>
            </a:r>
            <a:r>
              <a:rPr lang="en-US" b="0" dirty="0"/>
              <a:t> has a few pre-built programs, including the blinking light scenario.  You can modify/improve this to show how a timing function can be added via FBD. </a:t>
            </a:r>
            <a:endParaRPr b="0" dirty="0"/>
          </a:p>
        </p:txBody>
      </p:sp>
      <p:sp>
        <p:nvSpPr>
          <p:cNvPr id="179" name="Google Shape;179;p3:notes">
            <a:extLst>
              <a:ext uri="{FF2B5EF4-FFF2-40B4-BE49-F238E27FC236}">
                <a16:creationId xmlns:a16="http://schemas.microsoft.com/office/drawing/2014/main" id="{AA9FBD39-7310-CBBF-0A52-DC3335E1BED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44300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CE09C45D-0AED-4BD8-9935-8E89DCC8C906}"/>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BB6A9F7A-C33E-9DDA-2D34-214BD0ACD9D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0" dirty="0"/>
              <a:t>This is an example of a ladder logic program, using rungs, rails, coils, and contacts.  The diagram also includes some function blocks on rungs 2, 3, and 4.  It’s called Ladder Logic because it looks like a ladder, where each rung is a line representing the flow of electrical current and how it can be impacted via logical structures, like open or closed contacts and coils.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4E2DD110-BCC5-C0E2-403E-1FDCC6BCE23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410765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1D3E4C2B-2D0E-F7D8-4D88-91C1902DB71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C4A94B23-05AA-AD4C-C966-62E0F540420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1" i="0" u="none" strike="noStrike" cap="none" dirty="0">
                <a:solidFill>
                  <a:schemeClr val="dk1"/>
                </a:solidFill>
                <a:effectLst/>
                <a:latin typeface="Calibri"/>
                <a:ea typeface="Calibri"/>
                <a:cs typeface="Calibri"/>
                <a:sym typeface="Calibri"/>
              </a:rPr>
              <a:t>Rails</a:t>
            </a:r>
            <a:r>
              <a:rPr lang="en-US" sz="1200" b="0" i="0" u="none" strike="noStrike" cap="none" dirty="0">
                <a:solidFill>
                  <a:schemeClr val="dk1"/>
                </a:solidFill>
                <a:effectLst/>
                <a:latin typeface="Calibri"/>
                <a:ea typeface="Calibri"/>
                <a:cs typeface="Calibri"/>
                <a:sym typeface="Calibri"/>
              </a:rPr>
              <a:t> – There are two rails in a ladder diagram which are drawn as vertical lines running down the far most ends of the page. If they were in a relay logic circuit they would represent the active and zero volt connections of the power supply where the power flow goes from the left hand side to the right hand side.</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Rungs</a:t>
            </a:r>
            <a:r>
              <a:rPr lang="en-US" sz="1200" b="0" i="0" u="none" strike="noStrike" cap="none" dirty="0">
                <a:solidFill>
                  <a:schemeClr val="dk1"/>
                </a:solidFill>
                <a:effectLst/>
                <a:latin typeface="Calibri"/>
                <a:ea typeface="Calibri"/>
                <a:cs typeface="Calibri"/>
                <a:sym typeface="Calibri"/>
              </a:rPr>
              <a:t> – The rungs are drawn as horizontal lines and connect the rails to the logic expressions. If they were in a relay logic circuit they would represent the wires that connect the power supply to the switching and relay components. Each rung is numbered in ascending sequential order.</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Inputs</a:t>
            </a:r>
            <a:r>
              <a:rPr lang="en-US" sz="1200" b="0" i="0" u="none" strike="noStrike" cap="none" dirty="0">
                <a:solidFill>
                  <a:schemeClr val="dk1"/>
                </a:solidFill>
                <a:effectLst/>
                <a:latin typeface="Calibri"/>
                <a:ea typeface="Calibri"/>
                <a:cs typeface="Calibri"/>
                <a:sym typeface="Calibri"/>
              </a:rPr>
              <a:t> – The inputs are external control actions such as a push button being pressed or a limit switch being triggered. The inputs are actually hardwired to the PLC terminals and represented in the ladder diagram by a normally open (NO) or normally closed (NC) contact symbol.</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Outputs</a:t>
            </a:r>
            <a:r>
              <a:rPr lang="en-US" sz="1200" b="0" i="0" u="none" strike="noStrike" cap="none" dirty="0">
                <a:solidFill>
                  <a:schemeClr val="dk1"/>
                </a:solidFill>
                <a:effectLst/>
                <a:latin typeface="Calibri"/>
                <a:ea typeface="Calibri"/>
                <a:cs typeface="Calibri"/>
                <a:sym typeface="Calibri"/>
              </a:rPr>
              <a:t> – The outputs are external devices that are being turned on and off, such as an electric motor or a solenoid valve. The outputs are also hardwired to the PLC terminals and are represented in the ladder diagram by a relay coil symbol.</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Logic Expressions</a:t>
            </a:r>
            <a:r>
              <a:rPr lang="en-US" sz="1200" b="0" i="0" u="none" strike="noStrike" cap="none" dirty="0">
                <a:solidFill>
                  <a:schemeClr val="dk1"/>
                </a:solidFill>
                <a:effectLst/>
                <a:latin typeface="Calibri"/>
                <a:ea typeface="Calibri"/>
                <a:cs typeface="Calibri"/>
                <a:sym typeface="Calibri"/>
              </a:rPr>
              <a:t> – The logic expressions are used in combination with the inputs and outputs to formulate the desired control operations.</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Address Notation &amp; Tag Names</a:t>
            </a:r>
            <a:r>
              <a:rPr lang="en-US" sz="1200" b="0" i="0" u="none" strike="noStrike" cap="none" dirty="0">
                <a:solidFill>
                  <a:schemeClr val="dk1"/>
                </a:solidFill>
                <a:effectLst/>
                <a:latin typeface="Calibri"/>
                <a:ea typeface="Calibri"/>
                <a:cs typeface="Calibri"/>
                <a:sym typeface="Calibri"/>
              </a:rPr>
              <a:t> – The address notation describes the input, output and logic expression memory addressing structure of the PLC. The tag names are the descriptions allocated to the addresses.</a:t>
            </a:r>
          </a:p>
          <a:p>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Comments</a:t>
            </a:r>
            <a:r>
              <a:rPr lang="en-US" sz="1200" b="0" i="0" u="none" strike="noStrike" cap="none" dirty="0">
                <a:solidFill>
                  <a:schemeClr val="dk1"/>
                </a:solidFill>
                <a:effectLst/>
                <a:latin typeface="Calibri"/>
                <a:ea typeface="Calibri"/>
                <a:cs typeface="Calibri"/>
                <a:sym typeface="Calibri"/>
              </a:rPr>
              <a:t> – Last but by not least, the comments are an extremely important part of a ladder diagram. Comments are displayed at the start of each rung and are used to describe the logical expressions and control operations being executed in that rung, or groups of rungs. Understanding ladder diagrams is made a lot easier by using comments.</a:t>
            </a:r>
          </a:p>
          <a:p>
            <a:endParaRPr lang="en-US" sz="1200" b="0" i="0" u="none" strike="noStrike" cap="none" dirty="0">
              <a:solidFill>
                <a:schemeClr val="dk1"/>
              </a:solidFill>
              <a:effectLst/>
              <a:latin typeface="Calibri"/>
              <a:ea typeface="Calibri"/>
              <a:cs typeface="Calibri"/>
              <a:sym typeface="Calibri"/>
            </a:endParaRPr>
          </a:p>
          <a:p>
            <a:r>
              <a:rPr lang="en-US" sz="1200" b="0" i="0" u="none" strike="noStrike" cap="none" dirty="0">
                <a:solidFill>
                  <a:schemeClr val="dk1"/>
                </a:solidFill>
                <a:effectLst/>
                <a:latin typeface="Calibri"/>
                <a:ea typeface="Calibri"/>
                <a:cs typeface="Calibri"/>
                <a:sym typeface="Calibri"/>
              </a:rPr>
              <a:t>** When we include logical structures, like AND, OR, NOR, NAND with the components of LD/LL, we can create any combination of commands needed to program a PLC. We will discuss logical structures in more detail on the following slides.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6DC37554-9377-AF38-F093-8FDFA1D052AE}"/>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2451758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849AFF56-10F4-7DBC-8DEC-94FB7509DF85}"/>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79ED2A28-C583-D0EF-DD3B-9EDD7D6F7AE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a:t>
            </a:r>
          </a:p>
          <a:p>
            <a:endParaRPr lang="en-US" b="1" dirty="0"/>
          </a:p>
          <a:p>
            <a:r>
              <a:rPr lang="en-US" b="0" dirty="0"/>
              <a:t>Guide the students on how to setup </a:t>
            </a:r>
            <a:r>
              <a:rPr lang="en-US" b="0" dirty="0" err="1"/>
              <a:t>Labtainer</a:t>
            </a:r>
            <a:r>
              <a:rPr lang="en-US" b="0" dirty="0"/>
              <a:t>.  </a:t>
            </a:r>
          </a:p>
          <a:p>
            <a:endParaRPr lang="en-US" b="0" dirty="0"/>
          </a:p>
          <a:p>
            <a:r>
              <a:rPr lang="en-US" b="0" dirty="0"/>
              <a:t>Also, encourage students to access the Modbus primer link provided in the </a:t>
            </a:r>
            <a:r>
              <a:rPr lang="en-US" b="0" dirty="0" err="1"/>
              <a:t>SoftPlc</a:t>
            </a:r>
            <a:r>
              <a:rPr lang="en-US" b="0" dirty="0"/>
              <a:t> instructions.   We will discuss Modbus in greater detail in the next module.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AA4F7780-AE4E-5AC7-A864-AC9FACA662C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3716487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5D4E0B3D-9AD4-B57D-591E-CFC7F3A384BE}"/>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0414BE8F-2196-CB5C-3242-681750549FAF}"/>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a:t>
            </a:r>
          </a:p>
          <a:p>
            <a:endParaRPr lang="en-US" b="1" dirty="0"/>
          </a:p>
          <a:p>
            <a:endParaRPr lang="en-US" b="0" dirty="0"/>
          </a:p>
          <a:p>
            <a:r>
              <a:rPr lang="en-US" b="1" i="1" u="sng" dirty="0"/>
              <a:t>Students should complete module </a:t>
            </a:r>
            <a:r>
              <a:rPr lang="en-GB" sz="1200" b="1" u="sng" dirty="0">
                <a:solidFill>
                  <a:schemeClr val="dk1"/>
                </a:solidFill>
                <a:highlight>
                  <a:srgbClr val="FFFF00"/>
                </a:highlight>
                <a:latin typeface="Arial"/>
                <a:ea typeface="Arial"/>
                <a:cs typeface="Arial"/>
                <a:sym typeface="Arial"/>
              </a:rPr>
              <a:t>210W-01</a:t>
            </a:r>
            <a:r>
              <a:rPr lang="en-US" b="1" i="1" u="sng" dirty="0"/>
              <a:t> this week.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4AEE72E4-A093-AB1D-D71D-C1253D45B48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2175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74E07A7E-2E95-C896-A8A8-2169F4AD8509}"/>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9507E081-B6E6-6493-B3E3-E86D0E1214E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E6BB1360-907B-813A-9E9D-6D4A327386F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40612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A72CEAD6-3BF2-B514-6DD7-27D75E18495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E1873106-621B-4BD6-6E2A-96B958F714B0}"/>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br>
              <a:rPr lang="en-US" dirty="0"/>
            </a:br>
            <a:r>
              <a:rPr lang="en-US" dirty="0"/>
              <a:t>PLCs are foundational elements in ICS environments, acting as the bridge between the digital and physical realms. Modern PLCs use real-time operating systems and perform deterministic logic cycles—reading inputs, executing logic, and outputting commands in milliseconds. Their rugged design allows them to operate for decades in remote or harsh industrial conditions. </a:t>
            </a:r>
            <a:endParaRPr dirty="0"/>
          </a:p>
        </p:txBody>
      </p:sp>
      <p:sp>
        <p:nvSpPr>
          <p:cNvPr id="179" name="Google Shape;179;p3:notes">
            <a:extLst>
              <a:ext uri="{FF2B5EF4-FFF2-40B4-BE49-F238E27FC236}">
                <a16:creationId xmlns:a16="http://schemas.microsoft.com/office/drawing/2014/main" id="{32C5D0FB-D5B9-9480-5089-034E4D53743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68029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0AB6A894-2409-C489-7A36-AFC6F4A6813F}"/>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D1781642-F01E-A742-D634-6FF20630E93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image shows is a Siemens S7-1200 PLC.  </a:t>
            </a:r>
            <a:endParaRPr dirty="0"/>
          </a:p>
        </p:txBody>
      </p:sp>
      <p:sp>
        <p:nvSpPr>
          <p:cNvPr id="179" name="Google Shape;179;p3:notes">
            <a:extLst>
              <a:ext uri="{FF2B5EF4-FFF2-40B4-BE49-F238E27FC236}">
                <a16:creationId xmlns:a16="http://schemas.microsoft.com/office/drawing/2014/main" id="{3E3A194C-F46C-0544-AC36-4D400FA8BC64}"/>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95868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CC624E49-C49F-7C6A-58B8-58B32A7C20D2}"/>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D806DDE0-51AE-51E0-8C07-378A407202C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fontAlgn="ctr"/>
            <a:r>
              <a:rPr lang="en-US" sz="1200" b="1" i="0" u="none" strike="noStrike" cap="none" dirty="0">
                <a:solidFill>
                  <a:schemeClr val="dk1"/>
                </a:solidFill>
                <a:effectLst/>
                <a:latin typeface="Calibri"/>
                <a:ea typeface="Calibri"/>
                <a:cs typeface="Calibri"/>
                <a:sym typeface="Calibri"/>
              </a:rPr>
              <a:t>Power Supply:</a:t>
            </a:r>
            <a:r>
              <a:rPr lang="en-US" sz="1200" b="0" i="0" u="none" strike="noStrike" cap="none" dirty="0">
                <a:solidFill>
                  <a:schemeClr val="dk1"/>
                </a:solidFill>
                <a:effectLst/>
                <a:latin typeface="Calibri"/>
                <a:ea typeface="Calibri"/>
                <a:cs typeface="Calibri"/>
                <a:sym typeface="Calibri"/>
              </a:rPr>
              <a:t> Provides the necessary electrical power for the PLC to operate. </a:t>
            </a:r>
          </a:p>
          <a:p>
            <a:pPr fontAlgn="ctr"/>
            <a:endParaRPr lang="en-US" sz="1200" b="0" i="0" u="none" strike="noStrike" cap="none" dirty="0">
              <a:solidFill>
                <a:schemeClr val="dk1"/>
              </a:solidFill>
              <a:effectLst/>
              <a:latin typeface="Calibri"/>
              <a:ea typeface="Calibri"/>
              <a:cs typeface="Calibri"/>
              <a:sym typeface="Calibri"/>
            </a:endParaRPr>
          </a:p>
          <a:p>
            <a:pPr fontAlgn="ctr"/>
            <a:r>
              <a:rPr lang="en-US" sz="1200" b="1" i="0" u="none" strike="noStrike" cap="none" dirty="0">
                <a:solidFill>
                  <a:schemeClr val="dk1"/>
                </a:solidFill>
                <a:effectLst/>
                <a:latin typeface="Calibri"/>
                <a:ea typeface="Calibri"/>
                <a:cs typeface="Calibri"/>
                <a:sym typeface="Calibri"/>
              </a:rPr>
              <a:t>CPU:</a:t>
            </a:r>
            <a:r>
              <a:rPr lang="en-US" sz="1200" b="0" i="0" u="none" strike="noStrike" cap="none" dirty="0">
                <a:solidFill>
                  <a:schemeClr val="dk1"/>
                </a:solidFill>
                <a:effectLst/>
                <a:latin typeface="Calibri"/>
                <a:ea typeface="Calibri"/>
                <a:cs typeface="Calibri"/>
                <a:sym typeface="Calibri"/>
              </a:rPr>
              <a:t> The central processing unit, responsible for executing the programmed logic and controlling the PLC's operations. </a:t>
            </a:r>
          </a:p>
          <a:p>
            <a:pPr fontAlgn="ctr"/>
            <a:endParaRPr lang="en-US" sz="1200" b="0" i="0" u="none" strike="noStrike" cap="none" dirty="0">
              <a:solidFill>
                <a:schemeClr val="dk1"/>
              </a:solidFill>
              <a:effectLst/>
              <a:latin typeface="Calibri"/>
              <a:ea typeface="Calibri"/>
              <a:cs typeface="Calibri"/>
              <a:sym typeface="Calibri"/>
            </a:endParaRPr>
          </a:p>
          <a:p>
            <a:pPr fontAlgn="ctr"/>
            <a:r>
              <a:rPr lang="en-US" sz="1200" b="1" i="0" u="none" strike="noStrike" cap="none" dirty="0">
                <a:solidFill>
                  <a:schemeClr val="dk1"/>
                </a:solidFill>
                <a:effectLst/>
                <a:latin typeface="Calibri"/>
                <a:ea typeface="Calibri"/>
                <a:cs typeface="Calibri"/>
                <a:sym typeface="Calibri"/>
              </a:rPr>
              <a:t>Memory</a:t>
            </a:r>
            <a:r>
              <a:rPr lang="en-US" sz="1200" b="0" i="0" u="none" strike="noStrike" cap="none" dirty="0">
                <a:solidFill>
                  <a:schemeClr val="dk1"/>
                </a:solidFill>
                <a:effectLst/>
                <a:latin typeface="Calibri"/>
                <a:ea typeface="Calibri"/>
                <a:cs typeface="Calibri"/>
                <a:sym typeface="Calibri"/>
              </a:rPr>
              <a:t> Stores the PLC's program and data, typically including </a:t>
            </a:r>
            <a:r>
              <a:rPr lang="en-US" sz="1200" b="0" i="0" u="none" strike="noStrike" cap="none" dirty="0">
                <a:solidFill>
                  <a:schemeClr val="dk1"/>
                </a:solidFill>
                <a:effectLst/>
                <a:latin typeface="Calibri"/>
                <a:ea typeface="Calibri"/>
                <a:cs typeface="Calibri"/>
                <a:sym typeface="Calibri"/>
                <a:hlinkClick r:id="rId3"/>
              </a:rPr>
              <a:t>RAM</a:t>
            </a:r>
            <a:r>
              <a:rPr lang="en-US" sz="1200" b="0" i="0" u="none" strike="noStrike" cap="none" dirty="0">
                <a:solidFill>
                  <a:schemeClr val="dk1"/>
                </a:solidFill>
                <a:effectLst/>
                <a:latin typeface="Calibri"/>
                <a:ea typeface="Calibri"/>
                <a:cs typeface="Calibri"/>
                <a:sym typeface="Calibri"/>
              </a:rPr>
              <a:t> and </a:t>
            </a:r>
            <a:r>
              <a:rPr lang="en-US" sz="1200" b="0" i="0" u="none" strike="noStrike" cap="none" dirty="0">
                <a:solidFill>
                  <a:schemeClr val="dk1"/>
                </a:solidFill>
                <a:effectLst/>
                <a:latin typeface="Calibri"/>
                <a:ea typeface="Calibri"/>
                <a:cs typeface="Calibri"/>
                <a:sym typeface="Calibri"/>
                <a:hlinkClick r:id="rId4"/>
              </a:rPr>
              <a:t>ROM</a:t>
            </a:r>
            <a:r>
              <a:rPr lang="en-US" sz="1200" b="0" i="0" u="none" strike="noStrike" cap="none" dirty="0">
                <a:solidFill>
                  <a:schemeClr val="dk1"/>
                </a:solidFill>
                <a:effectLst/>
                <a:latin typeface="Calibri"/>
                <a:ea typeface="Calibri"/>
                <a:cs typeface="Calibri"/>
                <a:sym typeface="Calibri"/>
              </a:rPr>
              <a:t>. </a:t>
            </a:r>
          </a:p>
          <a:p>
            <a:pPr fontAlgn="ctr"/>
            <a:endParaRPr lang="en-US" sz="1200" b="0" i="0" u="none" strike="noStrike" cap="none" dirty="0">
              <a:solidFill>
                <a:schemeClr val="dk1"/>
              </a:solidFill>
              <a:effectLst/>
              <a:latin typeface="Calibri"/>
              <a:ea typeface="Calibri"/>
              <a:cs typeface="Calibri"/>
              <a:sym typeface="Calibri"/>
            </a:endParaRPr>
          </a:p>
          <a:p>
            <a:pPr fontAlgn="ctr"/>
            <a:r>
              <a:rPr lang="en-US" sz="1200" b="1" i="0" u="none" strike="noStrike" cap="none" dirty="0">
                <a:solidFill>
                  <a:schemeClr val="dk1"/>
                </a:solidFill>
                <a:effectLst/>
                <a:latin typeface="Calibri"/>
                <a:ea typeface="Calibri"/>
                <a:cs typeface="Calibri"/>
                <a:sym typeface="Calibri"/>
              </a:rPr>
              <a:t>Input Modules:</a:t>
            </a:r>
            <a:r>
              <a:rPr lang="en-US" sz="1200" b="0" i="0" u="none" strike="noStrike" cap="none" dirty="0">
                <a:solidFill>
                  <a:schemeClr val="dk1"/>
                </a:solidFill>
                <a:effectLst/>
                <a:latin typeface="Calibri"/>
                <a:ea typeface="Calibri"/>
                <a:cs typeface="Calibri"/>
                <a:sym typeface="Calibri"/>
              </a:rPr>
              <a:t> Allow the PLC to communicate with external devices, receiving input signals from sensors, switches, and other devices, and sending output signals to motors, lights, and other actuators.  PLCs also utilize an optical layer component, which is a technique used to electrically separate circuits using light to transmit signals.  </a:t>
            </a:r>
          </a:p>
          <a:p>
            <a:pPr fontAlgn="ctr"/>
            <a:r>
              <a:rPr lang="en-US" sz="1200" b="0" i="0" u="none" strike="noStrike" cap="none" dirty="0">
                <a:solidFill>
                  <a:schemeClr val="dk1"/>
                </a:solidFill>
                <a:effectLst/>
                <a:latin typeface="Calibri"/>
                <a:ea typeface="Calibri"/>
                <a:cs typeface="Calibri"/>
                <a:sym typeface="Calibri"/>
              </a:rPr>
              <a:t>Definition of an Opto-Isolator:  Opto-isolators, also called optocouplers or photocouplers, are </a:t>
            </a:r>
            <a:r>
              <a:rPr lang="en-US" sz="1200" b="1" i="0" u="none" strike="noStrike" cap="none" dirty="0">
                <a:solidFill>
                  <a:schemeClr val="dk1"/>
                </a:solidFill>
                <a:effectLst/>
                <a:latin typeface="Calibri"/>
                <a:ea typeface="Calibri"/>
                <a:cs typeface="Calibri"/>
                <a:sym typeface="Calibri"/>
                <a:hlinkClick r:id="rId5" tooltip="the technology of electronic devices that interact with light"/>
              </a:rPr>
              <a:t>optoelectronic</a:t>
            </a:r>
            <a:r>
              <a:rPr lang="en-US" sz="1200" b="0" i="0" u="none" strike="noStrike" cap="none" dirty="0">
                <a:solidFill>
                  <a:schemeClr val="dk1"/>
                </a:solidFill>
                <a:effectLst/>
                <a:latin typeface="Calibri"/>
                <a:ea typeface="Calibri"/>
                <a:cs typeface="Calibri"/>
                <a:sym typeface="Calibri"/>
              </a:rPr>
              <a:t> components which can be used to transmit analog or digital electrical signals between two electrical circuits while providing electrical isolation.   Source - https://</a:t>
            </a:r>
            <a:r>
              <a:rPr lang="en-US" sz="1200" b="0" i="0" u="none" strike="noStrike" cap="none" dirty="0" err="1">
                <a:solidFill>
                  <a:schemeClr val="dk1"/>
                </a:solidFill>
                <a:effectLst/>
                <a:latin typeface="Calibri"/>
                <a:ea typeface="Calibri"/>
                <a:cs typeface="Calibri"/>
                <a:sym typeface="Calibri"/>
              </a:rPr>
              <a:t>www.rp-photonics.com</a:t>
            </a:r>
            <a:r>
              <a:rPr lang="en-US" sz="1200" b="0" i="0" u="none" strike="noStrike" cap="none" dirty="0">
                <a:solidFill>
                  <a:schemeClr val="dk1"/>
                </a:solidFill>
                <a:effectLst/>
                <a:latin typeface="Calibri"/>
                <a:ea typeface="Calibri"/>
                <a:cs typeface="Calibri"/>
                <a:sym typeface="Calibri"/>
              </a:rPr>
              <a:t>/</a:t>
            </a:r>
            <a:r>
              <a:rPr lang="en-US" sz="1200" b="0" i="0" u="none" strike="noStrike" cap="none" dirty="0" err="1">
                <a:solidFill>
                  <a:schemeClr val="dk1"/>
                </a:solidFill>
                <a:effectLst/>
                <a:latin typeface="Calibri"/>
                <a:ea typeface="Calibri"/>
                <a:cs typeface="Calibri"/>
                <a:sym typeface="Calibri"/>
              </a:rPr>
              <a:t>opto_isolators.html</a:t>
            </a:r>
            <a:endParaRPr lang="en-US" sz="1200" b="0" i="0" u="none" strike="noStrike" cap="none" dirty="0">
              <a:solidFill>
                <a:schemeClr val="dk1"/>
              </a:solidFill>
              <a:effectLst/>
              <a:latin typeface="Calibri"/>
              <a:ea typeface="Calibri"/>
              <a:cs typeface="Calibri"/>
              <a:sym typeface="Calibri"/>
            </a:endParaRPr>
          </a:p>
          <a:p>
            <a:pPr fontAlgn="ctr"/>
            <a:endParaRPr lang="en-US" sz="1200" b="0" i="0" u="none" strike="noStrike" cap="none" dirty="0">
              <a:solidFill>
                <a:schemeClr val="dk1"/>
              </a:solidFill>
              <a:effectLst/>
              <a:latin typeface="Calibri"/>
              <a:ea typeface="Calibri"/>
              <a:cs typeface="Calibri"/>
              <a:sym typeface="Calibri"/>
            </a:endParaRPr>
          </a:p>
          <a:p>
            <a:pPr fontAlgn="ctr"/>
            <a:r>
              <a:rPr lang="en-US" sz="1200" b="1" i="0" u="none" strike="noStrike" cap="none" dirty="0">
                <a:solidFill>
                  <a:schemeClr val="accent1">
                    <a:lumMod val="75000"/>
                  </a:schemeClr>
                </a:solidFill>
                <a:effectLst/>
                <a:latin typeface="Calibri"/>
                <a:ea typeface="Calibri"/>
                <a:cs typeface="Calibri"/>
                <a:sym typeface="Calibri"/>
              </a:rPr>
              <a:t>Serial Port </a:t>
            </a:r>
            <a:r>
              <a:rPr lang="en-US" sz="1200" b="0" i="0" u="none" strike="noStrike" cap="none" dirty="0">
                <a:solidFill>
                  <a:schemeClr val="dk1"/>
                </a:solidFill>
                <a:effectLst/>
                <a:latin typeface="Calibri"/>
                <a:ea typeface="Calibri"/>
                <a:cs typeface="Calibri"/>
                <a:sym typeface="Calibri"/>
              </a:rPr>
              <a:t>- A serial port on a Programmable Logic Controller (PLC) is primarily used for data communication with other devices, such as computers, HMIs (Human-Machine Interfaces), or other PLCs. It enables the transfer of data serially, one bit at a time, over a single wire, using protocols like </a:t>
            </a:r>
            <a:r>
              <a:rPr lang="en-US" sz="1200" b="0" i="0" u="none" strike="noStrike" cap="none" dirty="0">
                <a:solidFill>
                  <a:schemeClr val="dk1"/>
                </a:solidFill>
                <a:effectLst/>
                <a:latin typeface="Calibri"/>
                <a:ea typeface="Calibri"/>
                <a:cs typeface="Calibri"/>
                <a:sym typeface="Calibri"/>
                <a:hlinkClick r:id="rId6"/>
              </a:rPr>
              <a:t>RS-232</a:t>
            </a:r>
            <a:r>
              <a:rPr lang="en-US" sz="1200" b="0" i="0" u="none" strike="noStrike" cap="none" dirty="0">
                <a:solidFill>
                  <a:schemeClr val="dk1"/>
                </a:solidFill>
                <a:effectLst/>
                <a:latin typeface="Calibri"/>
                <a:ea typeface="Calibri"/>
                <a:cs typeface="Calibri"/>
                <a:sym typeface="Calibri"/>
              </a:rPr>
              <a:t> or </a:t>
            </a:r>
            <a:r>
              <a:rPr lang="en-US" sz="1200" b="0" i="0" u="none" strike="noStrike" cap="none" dirty="0">
                <a:solidFill>
                  <a:schemeClr val="dk1"/>
                </a:solidFill>
                <a:effectLst/>
                <a:latin typeface="Calibri"/>
                <a:ea typeface="Calibri"/>
                <a:cs typeface="Calibri"/>
                <a:sym typeface="Calibri"/>
                <a:hlinkClick r:id="rId7"/>
              </a:rPr>
              <a:t>RS-485</a:t>
            </a:r>
            <a:r>
              <a:rPr lang="en-US" sz="1200" b="0" i="0" u="none" strike="noStrike" cap="none" dirty="0">
                <a:solidFill>
                  <a:schemeClr val="dk1"/>
                </a:solidFill>
                <a:effectLst/>
                <a:latin typeface="Calibri"/>
                <a:ea typeface="Calibri"/>
                <a:cs typeface="Calibri"/>
                <a:sym typeface="Calibri"/>
              </a:rPr>
              <a:t>.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rPr>
              <a:t>Programming Device:</a:t>
            </a:r>
            <a:r>
              <a:rPr lang="en-US" sz="1200" b="0" i="0" u="none" strike="noStrike" cap="none" dirty="0">
                <a:solidFill>
                  <a:schemeClr val="dk1"/>
                </a:solidFill>
                <a:effectLst/>
                <a:latin typeface="Calibri"/>
                <a:ea typeface="Calibri"/>
                <a:cs typeface="Calibri"/>
                <a:sym typeface="Calibri"/>
              </a:rPr>
              <a:t> Used to program the PLC and monitor its operation, often a computer with specialized software.  Typically this would involve an Engineering Workstation.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FF9F3913-0BD5-ABEA-2850-4E99D673BF3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345783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471D6B91-C755-C0C2-5E5B-239AAE6BA411}"/>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224FBDA0-D339-29EE-0946-CD5AAD190AEA}"/>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sz="1200" b="0" i="0" u="none" strike="noStrike" cap="none" dirty="0">
                <a:solidFill>
                  <a:schemeClr val="dk1"/>
                </a:solidFill>
                <a:effectLst/>
                <a:latin typeface="Calibri"/>
                <a:ea typeface="Calibri"/>
                <a:cs typeface="Calibri"/>
                <a:sym typeface="Calibri"/>
              </a:rPr>
              <a:t>Detailed Explanation:</a:t>
            </a:r>
          </a:p>
          <a:p>
            <a:r>
              <a:rPr lang="en-US" sz="1200" b="1" i="0" u="none" strike="noStrike" cap="none" dirty="0">
                <a:solidFill>
                  <a:schemeClr val="dk1"/>
                </a:solidFill>
                <a:effectLst/>
                <a:latin typeface="Calibri"/>
                <a:ea typeface="Calibri"/>
                <a:cs typeface="Calibri"/>
                <a:sym typeface="Calibri"/>
                <a:hlinkClick r:id="rId3"/>
              </a:rPr>
              <a:t>Ladder Diagram</a:t>
            </a:r>
            <a:r>
              <a:rPr lang="en-US" sz="1200" b="1" i="0" u="none" strike="noStrike" cap="none" dirty="0">
                <a:solidFill>
                  <a:schemeClr val="dk1"/>
                </a:solidFill>
                <a:effectLst/>
                <a:latin typeface="Calibri"/>
                <a:ea typeface="Calibri"/>
                <a:cs typeface="Calibri"/>
                <a:sym typeface="Calibri"/>
              </a:rPr>
              <a:t> (LD):</a:t>
            </a:r>
            <a:r>
              <a:rPr lang="en-US" sz="1200" b="0" i="0" u="none" strike="noStrike" cap="none" dirty="0">
                <a:solidFill>
                  <a:schemeClr val="dk1"/>
                </a:solidFill>
                <a:effectLst/>
                <a:latin typeface="Calibri"/>
                <a:ea typeface="Calibri"/>
                <a:cs typeface="Calibri"/>
                <a:sym typeface="Calibri"/>
              </a:rPr>
              <a:t>  Also known as ladder logic, LD is a graphical language that visually represents a relay control system. It uses rungs (vertical lines) and elements (e.g., normally open/closed contacts, coils) to represent logic and control sequences. LD is widely used due to its simplicity and ease of understanding for those with electrical or mechanical backgrounds.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4"/>
              </a:rPr>
              <a:t>Function Block Diagram</a:t>
            </a:r>
            <a:r>
              <a:rPr lang="en-US" sz="1200" b="1" i="0" u="none" strike="noStrike" cap="none" dirty="0">
                <a:solidFill>
                  <a:schemeClr val="dk1"/>
                </a:solidFill>
                <a:effectLst/>
                <a:latin typeface="Calibri"/>
                <a:ea typeface="Calibri"/>
                <a:cs typeface="Calibri"/>
                <a:sym typeface="Calibri"/>
              </a:rPr>
              <a:t> (FBD):</a:t>
            </a:r>
            <a:r>
              <a:rPr lang="en-US" sz="1200" b="0" i="0" u="none" strike="noStrike" cap="none" dirty="0">
                <a:solidFill>
                  <a:schemeClr val="dk1"/>
                </a:solidFill>
                <a:effectLst/>
                <a:latin typeface="Calibri"/>
                <a:ea typeface="Calibri"/>
                <a:cs typeface="Calibri"/>
                <a:sym typeface="Calibri"/>
              </a:rPr>
              <a:t>  is another graphical language that uses blocks (functions, function calls) to represent control logic. It's suitable for more complex control algorithms and modular programming, where functions can be reused across different parts of the program.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5"/>
              </a:rPr>
              <a:t>Sequential Function Chart</a:t>
            </a:r>
            <a:r>
              <a:rPr lang="en-US" sz="1200" b="1" i="0" u="none" strike="noStrike" cap="none" dirty="0">
                <a:solidFill>
                  <a:schemeClr val="dk1"/>
                </a:solidFill>
                <a:effectLst/>
                <a:latin typeface="Calibri"/>
                <a:ea typeface="Calibri"/>
                <a:cs typeface="Calibri"/>
                <a:sym typeface="Calibri"/>
              </a:rPr>
              <a:t> (SFC):</a:t>
            </a:r>
            <a:r>
              <a:rPr lang="en-US" sz="1200" b="0" i="0" u="none" strike="noStrike" cap="none" dirty="0">
                <a:solidFill>
                  <a:schemeClr val="dk1"/>
                </a:solidFill>
                <a:effectLst/>
                <a:latin typeface="Calibri"/>
                <a:ea typeface="Calibri"/>
                <a:cs typeface="Calibri"/>
                <a:sym typeface="Calibri"/>
              </a:rPr>
              <a:t>   is a graphical language specifically designed for programming sequential and parallel processes. It uses a visual representation of steps and transitions to control the sequence of operations in a system.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6"/>
              </a:rPr>
              <a:t>Structured Text</a:t>
            </a:r>
            <a:r>
              <a:rPr lang="en-US" sz="1200" b="1" i="0" u="none" strike="noStrike" cap="none" dirty="0">
                <a:solidFill>
                  <a:schemeClr val="dk1"/>
                </a:solidFill>
                <a:effectLst/>
                <a:latin typeface="Calibri"/>
                <a:ea typeface="Calibri"/>
                <a:cs typeface="Calibri"/>
                <a:sym typeface="Calibri"/>
              </a:rPr>
              <a:t> (ST):</a:t>
            </a:r>
            <a:r>
              <a:rPr lang="en-US" sz="1200" b="0" i="0" u="none" strike="noStrike" cap="none" dirty="0">
                <a:solidFill>
                  <a:schemeClr val="dk1"/>
                </a:solidFill>
                <a:effectLst/>
                <a:latin typeface="Calibri"/>
                <a:ea typeface="Calibri"/>
                <a:cs typeface="Calibri"/>
                <a:sym typeface="Calibri"/>
              </a:rPr>
              <a:t> is a text-based language that resembles programming languages like Pascal or C. It's suitable for complex logic, mathematical calculations, and data manipulation. </a:t>
            </a:r>
          </a:p>
          <a:p>
            <a:pPr fontAlgn="ctr"/>
            <a:endParaRPr lang="en-US" sz="1200" b="0" i="0" u="none" strike="noStrike" cap="none" dirty="0">
              <a:solidFill>
                <a:schemeClr val="dk1"/>
              </a:solidFill>
              <a:effectLst/>
              <a:latin typeface="Calibri"/>
              <a:ea typeface="Calibri"/>
              <a:cs typeface="Calibri"/>
              <a:sym typeface="Calibri"/>
            </a:endParaRPr>
          </a:p>
          <a:p>
            <a:r>
              <a:rPr lang="en-US" sz="1200" b="1" i="0" u="none" strike="noStrike" cap="none" dirty="0">
                <a:solidFill>
                  <a:schemeClr val="dk1"/>
                </a:solidFill>
                <a:effectLst/>
                <a:latin typeface="Calibri"/>
                <a:ea typeface="Calibri"/>
                <a:cs typeface="Calibri"/>
                <a:sym typeface="Calibri"/>
                <a:hlinkClick r:id="rId7"/>
              </a:rPr>
              <a:t>Instruction List</a:t>
            </a:r>
            <a:r>
              <a:rPr lang="en-US" sz="1200" b="1" i="0" u="none" strike="noStrike" cap="none" dirty="0">
                <a:solidFill>
                  <a:schemeClr val="dk1"/>
                </a:solidFill>
                <a:effectLst/>
                <a:latin typeface="Calibri"/>
                <a:ea typeface="Calibri"/>
                <a:cs typeface="Calibri"/>
                <a:sym typeface="Calibri"/>
              </a:rPr>
              <a:t> (IL):</a:t>
            </a:r>
            <a:r>
              <a:rPr lang="en-US" sz="1200" b="0" i="0" u="none" strike="noStrike" cap="none" dirty="0">
                <a:solidFill>
                  <a:schemeClr val="dk1"/>
                </a:solidFill>
                <a:effectLst/>
                <a:latin typeface="Calibri"/>
                <a:ea typeface="Calibri"/>
                <a:cs typeface="Calibri"/>
                <a:sym typeface="Calibri"/>
              </a:rPr>
              <a:t>  is a text-based language that provides a more direct mapping to the PLC's internal instructions. It's often used for low-level programming and when precise control over the PLC's operation is needed. </a:t>
            </a:r>
          </a:p>
          <a:p>
            <a:pPr marL="0" lvl="0" indent="0" algn="l" rtl="0">
              <a:spcBef>
                <a:spcPts val="0"/>
              </a:spcBef>
              <a:spcAft>
                <a:spcPts val="0"/>
              </a:spcAft>
              <a:buNone/>
            </a:pPr>
            <a:endParaRPr dirty="0"/>
          </a:p>
        </p:txBody>
      </p:sp>
      <p:sp>
        <p:nvSpPr>
          <p:cNvPr id="179" name="Google Shape;179;p3:notes">
            <a:extLst>
              <a:ext uri="{FF2B5EF4-FFF2-40B4-BE49-F238E27FC236}">
                <a16:creationId xmlns:a16="http://schemas.microsoft.com/office/drawing/2014/main" id="{43A5D292-C8A3-BCBC-BE15-F4421949D0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356537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a:extLst>
            <a:ext uri="{FF2B5EF4-FFF2-40B4-BE49-F238E27FC236}">
              <a16:creationId xmlns:a16="http://schemas.microsoft.com/office/drawing/2014/main" id="{9DBB34ED-EB7A-4ED0-A08E-C66A9127C8FD}"/>
            </a:ext>
          </a:extLst>
        </p:cNvPr>
        <p:cNvGrpSpPr/>
        <p:nvPr/>
      </p:nvGrpSpPr>
      <p:grpSpPr>
        <a:xfrm>
          <a:off x="0" y="0"/>
          <a:ext cx="0" cy="0"/>
          <a:chOff x="0" y="0"/>
          <a:chExt cx="0" cy="0"/>
        </a:xfrm>
      </p:grpSpPr>
      <p:sp>
        <p:nvSpPr>
          <p:cNvPr id="178" name="Google Shape;178;p3:notes">
            <a:extLst>
              <a:ext uri="{FF2B5EF4-FFF2-40B4-BE49-F238E27FC236}">
                <a16:creationId xmlns:a16="http://schemas.microsoft.com/office/drawing/2014/main" id="{DD347A43-7419-F3EE-2420-046BDC6F235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r>
              <a:rPr lang="en-US" b="1" dirty="0"/>
              <a:t>Instructor Notes:</a:t>
            </a:r>
          </a:p>
          <a:p>
            <a:endParaRPr lang="en-US" b="1" dirty="0"/>
          </a:p>
          <a:p>
            <a:r>
              <a:rPr lang="en-US" dirty="0"/>
              <a:t>Sensors and actuators form the </a:t>
            </a:r>
            <a:r>
              <a:rPr lang="en-US" b="1" dirty="0"/>
              <a:t>foundation of real-world interaction</a:t>
            </a:r>
            <a:r>
              <a:rPr lang="en-US" dirty="0"/>
              <a:t> in ICS.</a:t>
            </a:r>
          </a:p>
          <a:p>
            <a:endParaRPr lang="en-US" dirty="0"/>
          </a:p>
          <a:p>
            <a:r>
              <a:rPr lang="en-US" b="1" dirty="0"/>
              <a:t>Sensors</a:t>
            </a:r>
            <a:r>
              <a:rPr lang="en-US" dirty="0"/>
              <a:t> serve as the system’s “eyes and ears,” monitoring key process variables like temperature, fluid levels, vibration, and pressure. Common types include </a:t>
            </a:r>
            <a:r>
              <a:rPr lang="en-US" b="1" dirty="0"/>
              <a:t>thermocouples, RTDs, pressure transducers, and flow meters</a:t>
            </a:r>
            <a:r>
              <a:rPr lang="en-US" dirty="0"/>
              <a:t>.</a:t>
            </a:r>
          </a:p>
          <a:p>
            <a:r>
              <a:rPr lang="en-US" dirty="0"/>
              <a:t>These sensors transmit signals—often in 4–20 mA current loops or digital form—to </a:t>
            </a:r>
            <a:r>
              <a:rPr lang="en-US" b="1" dirty="0"/>
              <a:t>PLCs or RTUs</a:t>
            </a:r>
            <a:r>
              <a:rPr lang="en-US" dirty="0"/>
              <a:t>, which interpret the data and make control decisions.</a:t>
            </a:r>
          </a:p>
          <a:p>
            <a:endParaRPr lang="en-US" dirty="0"/>
          </a:p>
          <a:p>
            <a:r>
              <a:rPr lang="en-US" b="1" dirty="0"/>
              <a:t>Actuators</a:t>
            </a:r>
            <a:r>
              <a:rPr lang="en-US" dirty="0"/>
              <a:t>, on the other hand, are the system’s “hands.” Based on commands from a PLC or RTU, they carry out actions such as turning motors on or off, adjusting a valve position, or activating alarms. Examples include </a:t>
            </a:r>
            <a:r>
              <a:rPr lang="en-US" b="1" dirty="0"/>
              <a:t>solenoids, motor starters, relays, and pneumatic valves</a:t>
            </a:r>
            <a:r>
              <a:rPr lang="en-US" dirty="0"/>
              <a:t>.</a:t>
            </a:r>
          </a:p>
          <a:p>
            <a:endParaRPr lang="en-US" dirty="0"/>
          </a:p>
          <a:p>
            <a:r>
              <a:rPr lang="en-US" dirty="0"/>
              <a:t>The </a:t>
            </a:r>
            <a:r>
              <a:rPr lang="en-US" b="1" dirty="0"/>
              <a:t>PLC (Programmable Logic Controller)</a:t>
            </a:r>
            <a:r>
              <a:rPr lang="en-US" dirty="0"/>
              <a:t> acts as a local decision-maker. It constantly scans input from sensors, applies programmed logic, and updates outputs to actuators. This forms a </a:t>
            </a:r>
            <a:r>
              <a:rPr lang="en-US" b="1" dirty="0"/>
              <a:t>closed-loop control system</a:t>
            </a:r>
            <a:r>
              <a:rPr lang="en-US" dirty="0"/>
              <a:t>.</a:t>
            </a:r>
          </a:p>
          <a:p>
            <a:endParaRPr lang="en-US" dirty="0"/>
          </a:p>
          <a:p>
            <a:r>
              <a:rPr lang="en-US" dirty="0"/>
              <a:t>In </a:t>
            </a:r>
            <a:r>
              <a:rPr lang="en-US" b="1" dirty="0"/>
              <a:t>remote sites</a:t>
            </a:r>
            <a:r>
              <a:rPr lang="en-US" dirty="0"/>
              <a:t>, where a full PLC is not feasible or power is limited, </a:t>
            </a:r>
            <a:r>
              <a:rPr lang="en-US" b="1" dirty="0"/>
              <a:t>RTUs (Remote Terminal Units)</a:t>
            </a:r>
            <a:r>
              <a:rPr lang="en-US" dirty="0"/>
              <a:t> collect data from sensors and may send actuator commands via telemetry. These are commonly found in pipelines, electrical substations, and water towers.</a:t>
            </a:r>
          </a:p>
          <a:p>
            <a:endParaRPr lang="en-US" dirty="0"/>
          </a:p>
          <a:p>
            <a:r>
              <a:rPr lang="en-US" dirty="0"/>
              <a:t>Environmental considerations are critical. These devices must often withstand </a:t>
            </a:r>
            <a:r>
              <a:rPr lang="en-US" b="1" dirty="0"/>
              <a:t>vibration, electromagnetic interference, humidity, dust, and extreme temperatures</a:t>
            </a:r>
            <a:r>
              <a:rPr lang="en-US" dirty="0"/>
              <a:t>. They’re typically installed in protective enclosures rated NEMA or IP.</a:t>
            </a:r>
          </a:p>
        </p:txBody>
      </p:sp>
      <p:sp>
        <p:nvSpPr>
          <p:cNvPr id="179" name="Google Shape;179;p3:notes">
            <a:extLst>
              <a:ext uri="{FF2B5EF4-FFF2-40B4-BE49-F238E27FC236}">
                <a16:creationId xmlns:a16="http://schemas.microsoft.com/office/drawing/2014/main" id="{70E00E92-F3C4-F59C-6523-E85E55D5F25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716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6"/>
        <p:cNvGrpSpPr/>
        <p:nvPr/>
      </p:nvGrpSpPr>
      <p:grpSpPr>
        <a:xfrm>
          <a:off x="0" y="0"/>
          <a:ext cx="0" cy="0"/>
          <a:chOff x="0" y="0"/>
          <a:chExt cx="0" cy="0"/>
        </a:xfrm>
      </p:grpSpPr>
      <p:sp>
        <p:nvSpPr>
          <p:cNvPr id="17" name="Google Shape;17;p2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2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9" name="Google Shape;19;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3"/>
        <p:cNvGrpSpPr/>
        <p:nvPr/>
      </p:nvGrpSpPr>
      <p:grpSpPr>
        <a:xfrm>
          <a:off x="0" y="0"/>
          <a:ext cx="0" cy="0"/>
          <a:chOff x="0" y="0"/>
          <a:chExt cx="0" cy="0"/>
        </a:xfrm>
      </p:grpSpPr>
      <p:sp>
        <p:nvSpPr>
          <p:cNvPr id="74" name="Google Shape;74;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3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6" name="Google Shape;76;p3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9"/>
        <p:cNvGrpSpPr/>
        <p:nvPr/>
      </p:nvGrpSpPr>
      <p:grpSpPr>
        <a:xfrm>
          <a:off x="0" y="0"/>
          <a:ext cx="0" cy="0"/>
          <a:chOff x="0" y="0"/>
          <a:chExt cx="0" cy="0"/>
        </a:xfrm>
      </p:grpSpPr>
      <p:sp>
        <p:nvSpPr>
          <p:cNvPr id="80" name="Google Shape;80;p3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3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2" name="Google Shape;82;p3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3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2"/>
        <p:cNvGrpSpPr/>
        <p:nvPr/>
      </p:nvGrpSpPr>
      <p:grpSpPr>
        <a:xfrm>
          <a:off x="0" y="0"/>
          <a:ext cx="0" cy="0"/>
          <a:chOff x="0" y="0"/>
          <a:chExt cx="0" cy="0"/>
        </a:xfrm>
      </p:grpSpPr>
      <p:sp>
        <p:nvSpPr>
          <p:cNvPr id="93" name="Google Shape;93;p2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4" name="Google Shape;94;p2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95" name="Google Shape;9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8"/>
        <p:cNvGrpSpPr/>
        <p:nvPr/>
      </p:nvGrpSpPr>
      <p:grpSpPr>
        <a:xfrm>
          <a:off x="0" y="0"/>
          <a:ext cx="0" cy="0"/>
          <a:chOff x="0" y="0"/>
          <a:chExt cx="0" cy="0"/>
        </a:xfrm>
      </p:grpSpPr>
      <p:sp>
        <p:nvSpPr>
          <p:cNvPr id="99" name="Google Shape;9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1" name="Google Shape;101;p3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3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3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04"/>
        <p:cNvGrpSpPr/>
        <p:nvPr/>
      </p:nvGrpSpPr>
      <p:grpSpPr>
        <a:xfrm>
          <a:off x="0" y="0"/>
          <a:ext cx="0" cy="0"/>
          <a:chOff x="0" y="0"/>
          <a:chExt cx="0" cy="0"/>
        </a:xfrm>
      </p:grpSpPr>
      <p:sp>
        <p:nvSpPr>
          <p:cNvPr id="105" name="Google Shape;105;p3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6" name="Google Shape;106;p3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07" name="Google Shape;107;p3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8" name="Google Shape;108;p3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3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0"/>
        <p:cNvGrpSpPr/>
        <p:nvPr/>
      </p:nvGrpSpPr>
      <p:grpSpPr>
        <a:xfrm>
          <a:off x="0" y="0"/>
          <a:ext cx="0" cy="0"/>
          <a:chOff x="0" y="0"/>
          <a:chExt cx="0" cy="0"/>
        </a:xfrm>
      </p:grpSpPr>
      <p:sp>
        <p:nvSpPr>
          <p:cNvPr id="111" name="Google Shape;11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2" name="Google Shape;112;p3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3" name="Google Shape;113;p3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4" name="Google Shape;114;p3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5" name="Google Shape;115;p3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6" name="Google Shape;116;p3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7"/>
        <p:cNvGrpSpPr/>
        <p:nvPr/>
      </p:nvGrpSpPr>
      <p:grpSpPr>
        <a:xfrm>
          <a:off x="0" y="0"/>
          <a:ext cx="0" cy="0"/>
          <a:chOff x="0" y="0"/>
          <a:chExt cx="0" cy="0"/>
        </a:xfrm>
      </p:grpSpPr>
      <p:sp>
        <p:nvSpPr>
          <p:cNvPr id="118" name="Google Shape;118;p3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9" name="Google Shape;119;p3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0" name="Google Shape;120;p3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3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122" name="Google Shape;122;p3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3" name="Google Shape;123;p3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4" name="Google Shape;124;p3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5" name="Google Shape;125;p3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26"/>
        <p:cNvGrpSpPr/>
        <p:nvPr/>
      </p:nvGrpSpPr>
      <p:grpSpPr>
        <a:xfrm>
          <a:off x="0" y="0"/>
          <a:ext cx="0" cy="0"/>
          <a:chOff x="0" y="0"/>
          <a:chExt cx="0" cy="0"/>
        </a:xfrm>
      </p:grpSpPr>
      <p:sp>
        <p:nvSpPr>
          <p:cNvPr id="127" name="Google Shape;127;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8" name="Google Shape;128;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9" name="Google Shape;129;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31"/>
        <p:cNvGrpSpPr/>
        <p:nvPr/>
      </p:nvGrpSpPr>
      <p:grpSpPr>
        <a:xfrm>
          <a:off x="0" y="0"/>
          <a:ext cx="0" cy="0"/>
          <a:chOff x="0" y="0"/>
          <a:chExt cx="0" cy="0"/>
        </a:xfrm>
      </p:grpSpPr>
      <p:sp>
        <p:nvSpPr>
          <p:cNvPr id="132" name="Google Shape;132;p3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3" name="Google Shape;133;p3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4" name="Google Shape;134;p3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135"/>
        <p:cNvGrpSpPr/>
        <p:nvPr/>
      </p:nvGrpSpPr>
      <p:grpSpPr>
        <a:xfrm>
          <a:off x="0" y="0"/>
          <a:ext cx="0" cy="0"/>
          <a:chOff x="0" y="0"/>
          <a:chExt cx="0" cy="0"/>
        </a:xfrm>
      </p:grpSpPr>
      <p:sp>
        <p:nvSpPr>
          <p:cNvPr id="136" name="Google Shape;136;p4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7" name="Google Shape;137;p4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138" name="Google Shape;138;p4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39" name="Google Shape;139;p4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4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1" name="Google Shape;141;p4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2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42"/>
        <p:cNvGrpSpPr/>
        <p:nvPr/>
      </p:nvGrpSpPr>
      <p:grpSpPr>
        <a:xfrm>
          <a:off x="0" y="0"/>
          <a:ext cx="0" cy="0"/>
          <a:chOff x="0" y="0"/>
          <a:chExt cx="0" cy="0"/>
        </a:xfrm>
      </p:grpSpPr>
      <p:sp>
        <p:nvSpPr>
          <p:cNvPr id="143" name="Google Shape;143;p4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4" name="Google Shape;144;p41"/>
          <p:cNvSpPr>
            <a:spLocks noGrp="1"/>
          </p:cNvSpPr>
          <p:nvPr>
            <p:ph type="pic" idx="2"/>
          </p:nvPr>
        </p:nvSpPr>
        <p:spPr>
          <a:xfrm>
            <a:off x="5183188" y="987425"/>
            <a:ext cx="6172200" cy="4873625"/>
          </a:xfrm>
          <a:prstGeom prst="rect">
            <a:avLst/>
          </a:prstGeom>
          <a:noFill/>
          <a:ln>
            <a:noFill/>
          </a:ln>
        </p:spPr>
      </p:sp>
      <p:sp>
        <p:nvSpPr>
          <p:cNvPr id="145" name="Google Shape;145;p4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146" name="Google Shape;146;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8" name="Google Shape;148;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49"/>
        <p:cNvGrpSpPr/>
        <p:nvPr/>
      </p:nvGrpSpPr>
      <p:grpSpPr>
        <a:xfrm>
          <a:off x="0" y="0"/>
          <a:ext cx="0" cy="0"/>
          <a:chOff x="0" y="0"/>
          <a:chExt cx="0" cy="0"/>
        </a:xfrm>
      </p:grpSpPr>
      <p:sp>
        <p:nvSpPr>
          <p:cNvPr id="150" name="Google Shape;150;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1" name="Google Shape;151;p42"/>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2" name="Google Shape;152;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3" name="Google Shape;153;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4" name="Google Shape;154;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5"/>
        <p:cNvGrpSpPr/>
        <p:nvPr/>
      </p:nvGrpSpPr>
      <p:grpSpPr>
        <a:xfrm>
          <a:off x="0" y="0"/>
          <a:ext cx="0" cy="0"/>
          <a:chOff x="0" y="0"/>
          <a:chExt cx="0" cy="0"/>
        </a:xfrm>
      </p:grpSpPr>
      <p:sp>
        <p:nvSpPr>
          <p:cNvPr id="156" name="Google Shape;156;p4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7" name="Google Shape;157;p4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8" name="Google Shape;158;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9" name="Google Shape;159;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p2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2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1" name="Google Shape;3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4"/>
        <p:cNvGrpSpPr/>
        <p:nvPr/>
      </p:nvGrpSpPr>
      <p:grpSpPr>
        <a:xfrm>
          <a:off x="0" y="0"/>
          <a:ext cx="0" cy="0"/>
          <a:chOff x="0" y="0"/>
          <a:chExt cx="0" cy="0"/>
        </a:xfrm>
      </p:grpSpPr>
      <p:sp>
        <p:nvSpPr>
          <p:cNvPr id="35" name="Google Shape;35;p2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2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 name="Google Shape;43;p2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 name="Google Shape;44;p2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5" name="Google Shape;45;p2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2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0"/>
        <p:cNvGrpSpPr/>
        <p:nvPr/>
      </p:nvGrpSpPr>
      <p:grpSpPr>
        <a:xfrm>
          <a:off x="0" y="0"/>
          <a:ext cx="0" cy="0"/>
          <a:chOff x="0" y="0"/>
          <a:chExt cx="0" cy="0"/>
        </a:xfrm>
      </p:grpSpPr>
      <p:sp>
        <p:nvSpPr>
          <p:cNvPr id="51" name="Google Shape;51;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5"/>
        <p:cNvGrpSpPr/>
        <p:nvPr/>
      </p:nvGrpSpPr>
      <p:grpSpPr>
        <a:xfrm>
          <a:off x="0" y="0"/>
          <a:ext cx="0" cy="0"/>
          <a:chOff x="0" y="0"/>
          <a:chExt cx="0" cy="0"/>
        </a:xfrm>
      </p:grpSpPr>
      <p:sp>
        <p:nvSpPr>
          <p:cNvPr id="56" name="Google Shape;56;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9"/>
        <p:cNvGrpSpPr/>
        <p:nvPr/>
      </p:nvGrpSpPr>
      <p:grpSpPr>
        <a:xfrm>
          <a:off x="0" y="0"/>
          <a:ext cx="0" cy="0"/>
          <a:chOff x="0" y="0"/>
          <a:chExt cx="0" cy="0"/>
        </a:xfrm>
      </p:grpSpPr>
      <p:sp>
        <p:nvSpPr>
          <p:cNvPr id="60" name="Google Shape;60;p3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2" name="Google Shape;62;p3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3" name="Google Shape;63;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6"/>
        <p:cNvGrpSpPr/>
        <p:nvPr/>
      </p:nvGrpSpPr>
      <p:grpSpPr>
        <a:xfrm>
          <a:off x="0" y="0"/>
          <a:ext cx="0" cy="0"/>
          <a:chOff x="0" y="0"/>
          <a:chExt cx="0" cy="0"/>
        </a:xfrm>
      </p:grpSpPr>
      <p:sp>
        <p:nvSpPr>
          <p:cNvPr id="67" name="Google Shape;67;p3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1"/>
          <p:cNvSpPr>
            <a:spLocks noGrp="1"/>
          </p:cNvSpPr>
          <p:nvPr>
            <p:ph type="pic" idx="2"/>
          </p:nvPr>
        </p:nvSpPr>
        <p:spPr>
          <a:xfrm>
            <a:off x="5183188" y="987425"/>
            <a:ext cx="6172200" cy="4873625"/>
          </a:xfrm>
          <a:prstGeom prst="rect">
            <a:avLst/>
          </a:prstGeom>
          <a:noFill/>
          <a:ln>
            <a:noFill/>
          </a:ln>
        </p:spPr>
      </p:sp>
      <p:sp>
        <p:nvSpPr>
          <p:cNvPr id="69" name="Google Shape;69;p3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0" name="Google Shape;70;p3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2.jp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15" name="Google Shape;15;p20"/>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5"/>
        <p:cNvGrpSpPr/>
        <p:nvPr/>
      </p:nvGrpSpPr>
      <p:grpSpPr>
        <a:xfrm>
          <a:off x="0" y="0"/>
          <a:ext cx="0" cy="0"/>
          <a:chOff x="0" y="0"/>
          <a:chExt cx="0" cy="0"/>
        </a:xfrm>
      </p:grpSpPr>
      <p:sp>
        <p:nvSpPr>
          <p:cNvPr id="86" name="Google Shape;86;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7" name="Google Shape;87;p2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8" name="Google Shape;88;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9" name="Google Shape;89;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0" name="Google Shape;90;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pic>
        <p:nvPicPr>
          <p:cNvPr id="91" name="Google Shape;91;p22" descr="Graphical user interface&#10;&#10;Description automatically generated with medium confidence"/>
          <p:cNvPicPr preferRelativeResize="0"/>
          <p:nvPr/>
        </p:nvPicPr>
        <p:blipFill rotWithShape="1">
          <a:blip r:embed="rId13">
            <a:alphaModFix/>
          </a:blip>
          <a:srcRect/>
          <a:stretch/>
        </p:blipFill>
        <p:spPr>
          <a:xfrm>
            <a:off x="0" y="0"/>
            <a:ext cx="12192000"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1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2.xml"/><Relationship Id="rId1" Type="http://schemas.openxmlformats.org/officeDocument/2006/relationships/video" Target="https://www.youtube.com/embed/QC3Bd2ynC7c?start=50&amp;feature=oembed" TargetMode="Externa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4.xml"/><Relationship Id="rId1" Type="http://schemas.openxmlformats.org/officeDocument/2006/relationships/slideLayout" Target="../slideLayouts/slideLayout12.xml"/><Relationship Id="rId4" Type="http://schemas.openxmlformats.org/officeDocument/2006/relationships/image" Target="../media/image9.jpeg"/></Relationships>
</file>

<file path=ppt/slides/_rels/slide15.xml.rels><?xml version="1.0" encoding="UTF-8" standalone="yes"?>
<Relationships xmlns="http://schemas.openxmlformats.org/package/2006/relationships"><Relationship Id="rId3" Type="http://schemas.openxmlformats.org/officeDocument/2006/relationships/hyperlink" Target="https://www.shodan.io/explore/category/industrial-control-systems" TargetMode="External"/><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1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hyperlink" Target="https://nps.edu/web/c3o/labtainer-lab-summary1#Industrial%20Control%20Systems" TargetMode="External"/><Relationship Id="rId2" Type="http://schemas.openxmlformats.org/officeDocument/2006/relationships/notesSlide" Target="../notesSlides/notesSlide29.xml"/><Relationship Id="rId1" Type="http://schemas.openxmlformats.org/officeDocument/2006/relationships/slideLayout" Target="../slideLayouts/slideLayout12.xml"/><Relationship Id="rId4" Type="http://schemas.openxmlformats.org/officeDocument/2006/relationships/hyperlink" Target="https://autonomylogic.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hyperlink" Target="https://www.cisa.gov/resources-tools/programs/ics-training-available-through-cisa"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
          <p:cNvSpPr txBox="1">
            <a:spLocks noGrp="1"/>
          </p:cNvSpPr>
          <p:nvPr>
            <p:ph type="ctrTitle"/>
          </p:nvPr>
        </p:nvSpPr>
        <p:spPr>
          <a:xfrm>
            <a:off x="804000" y="2934295"/>
            <a:ext cx="10584000" cy="2077492"/>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chemeClr val="lt1"/>
              </a:buClr>
              <a:buSzPts val="7500"/>
              <a:buFont typeface="Arial"/>
              <a:buNone/>
            </a:pPr>
            <a:r>
              <a:rPr lang="en-GB" sz="7500" b="1">
                <a:solidFill>
                  <a:schemeClr val="lt1"/>
                </a:solidFill>
                <a:latin typeface="Arial"/>
                <a:ea typeface="Arial"/>
                <a:cs typeface="Arial"/>
                <a:sym typeface="Arial"/>
              </a:rPr>
              <a:t>CyberSkills2Work</a:t>
            </a:r>
            <a:br>
              <a:rPr lang="en-GB" sz="5000" b="1">
                <a:solidFill>
                  <a:schemeClr val="lt1"/>
                </a:solidFill>
                <a:latin typeface="Arial"/>
                <a:ea typeface="Arial"/>
                <a:cs typeface="Arial"/>
                <a:sym typeface="Arial"/>
              </a:rPr>
            </a:br>
            <a:r>
              <a:rPr lang="en-GB" sz="3000" b="1">
                <a:solidFill>
                  <a:schemeClr val="lt1"/>
                </a:solidFill>
                <a:latin typeface="Arial"/>
                <a:ea typeface="Arial"/>
                <a:cs typeface="Arial"/>
                <a:sym typeface="Arial"/>
              </a:rPr>
              <a:t>The National Cybersecurity Workforce</a:t>
            </a:r>
            <a:br>
              <a:rPr lang="en-GB" sz="3000" b="1">
                <a:solidFill>
                  <a:schemeClr val="lt1"/>
                </a:solidFill>
                <a:latin typeface="Arial"/>
                <a:ea typeface="Arial"/>
                <a:cs typeface="Arial"/>
                <a:sym typeface="Arial"/>
              </a:rPr>
            </a:br>
            <a:r>
              <a:rPr lang="en-GB" sz="3000" b="1">
                <a:solidFill>
                  <a:schemeClr val="lt1"/>
                </a:solidFill>
                <a:latin typeface="Arial"/>
                <a:ea typeface="Arial"/>
                <a:cs typeface="Arial"/>
                <a:sym typeface="Arial"/>
              </a:rPr>
              <a:t>Development Program</a:t>
            </a:r>
            <a:endParaRPr sz="3000" b="1">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0749EC7-76F1-9C74-B5B9-8C12052E1C7A}"/>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16036B97-20D5-F7A2-C23E-3B6547F2AE2F}"/>
              </a:ext>
            </a:extLst>
          </p:cNvPr>
          <p:cNvSpPr txBox="1"/>
          <p:nvPr/>
        </p:nvSpPr>
        <p:spPr>
          <a:xfrm>
            <a:off x="804000" y="3204000"/>
            <a:ext cx="10584000" cy="2354491"/>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Used in remote or wide-area deployments</a:t>
            </a:r>
          </a:p>
          <a:p>
            <a:pPr marL="285750" indent="-285750">
              <a:lnSpc>
                <a:spcPct val="150000"/>
              </a:lnSpc>
              <a:buFont typeface="Arial" panose="020B0604020202020204" pitchFamily="34" charset="0"/>
              <a:buChar char="•"/>
            </a:pPr>
            <a:r>
              <a:rPr lang="en-US" sz="1800" dirty="0"/>
              <a:t>Interfaces with field devices and sensors</a:t>
            </a:r>
          </a:p>
          <a:p>
            <a:pPr marL="285750" indent="-285750">
              <a:lnSpc>
                <a:spcPct val="150000"/>
              </a:lnSpc>
              <a:buFont typeface="Arial" panose="020B0604020202020204" pitchFamily="34" charset="0"/>
              <a:buChar char="•"/>
            </a:pPr>
            <a:r>
              <a:rPr lang="en-US" sz="1800" dirty="0"/>
              <a:t>Communicates with control centers via WAN technologies (e.g., satellite, cellular)</a:t>
            </a:r>
          </a:p>
          <a:p>
            <a:pPr marL="285750" indent="-285750">
              <a:lnSpc>
                <a:spcPct val="150000"/>
              </a:lnSpc>
              <a:buFont typeface="Arial" panose="020B0604020202020204" pitchFamily="34" charset="0"/>
              <a:buChar char="•"/>
            </a:pPr>
            <a:r>
              <a:rPr lang="en-US" sz="1800" dirty="0"/>
              <a:t>Can operate autonomously or via polling from control centers</a:t>
            </a:r>
          </a:p>
          <a:p>
            <a:pPr marL="285750" indent="-285750">
              <a:lnSpc>
                <a:spcPct val="150000"/>
              </a:lnSpc>
              <a:buFont typeface="Arial" panose="020B0604020202020204" pitchFamily="34" charset="0"/>
              <a:buChar char="•"/>
            </a:pPr>
            <a:r>
              <a:rPr lang="en-US" sz="1800" dirty="0"/>
              <a:t>Incorporates analog/digital I/O and sometimes control logic</a:t>
            </a:r>
          </a:p>
          <a:p>
            <a:endParaRPr lang="en-US" sz="1800" dirty="0"/>
          </a:p>
        </p:txBody>
      </p:sp>
      <p:sp>
        <p:nvSpPr>
          <p:cNvPr id="182" name="Google Shape;182;p3">
            <a:extLst>
              <a:ext uri="{FF2B5EF4-FFF2-40B4-BE49-F238E27FC236}">
                <a16:creationId xmlns:a16="http://schemas.microsoft.com/office/drawing/2014/main" id="{5A7DE36A-0DE2-5606-5F29-35BEF0F54770}"/>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Remote Terminal Units</a:t>
            </a:r>
            <a:endParaRPr dirty="0"/>
          </a:p>
        </p:txBody>
      </p:sp>
      <p:sp>
        <p:nvSpPr>
          <p:cNvPr id="183" name="Google Shape;183;p3">
            <a:extLst>
              <a:ext uri="{FF2B5EF4-FFF2-40B4-BE49-F238E27FC236}">
                <a16:creationId xmlns:a16="http://schemas.microsoft.com/office/drawing/2014/main" id="{22C97CA9-C08D-EDE5-F932-E95B29A1ED72}"/>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25B062BA-F6B1-1BCB-0736-5FB6D0BB649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17DF092-AAD4-1676-7ED5-8F7AEEF016DC}"/>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B5540053-FA79-2FD2-9E99-5705568767BD}"/>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572230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CEA46DB-8334-5BF3-0BDC-39EEA000C784}"/>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10F5A69F-961A-582F-75F0-0401CCB7D368}"/>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Remote Terminal Unit Components</a:t>
            </a:r>
            <a:endParaRPr dirty="0"/>
          </a:p>
        </p:txBody>
      </p:sp>
      <p:sp>
        <p:nvSpPr>
          <p:cNvPr id="184" name="Google Shape;184;p3">
            <a:extLst>
              <a:ext uri="{FF2B5EF4-FFF2-40B4-BE49-F238E27FC236}">
                <a16:creationId xmlns:a16="http://schemas.microsoft.com/office/drawing/2014/main" id="{8C47A31D-82C7-F5F7-B8D8-7071DF59997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905F536-1746-4C3E-EFC5-94EC2300BB02}"/>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BF9EB1BC-A0D4-3F6F-B24B-C5261169EF43}"/>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7170" name="Picture 2" descr="Remote terminal unit - Wikipedia">
            <a:extLst>
              <a:ext uri="{FF2B5EF4-FFF2-40B4-BE49-F238E27FC236}">
                <a16:creationId xmlns:a16="http://schemas.microsoft.com/office/drawing/2014/main" id="{0E6EF5E6-5822-7AA6-D18E-A9B2D81754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35432" y="1200150"/>
            <a:ext cx="5346104" cy="4972050"/>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What is Remote Terminal Unit Wiki">
            <a:extLst>
              <a:ext uri="{FF2B5EF4-FFF2-40B4-BE49-F238E27FC236}">
                <a16:creationId xmlns:a16="http://schemas.microsoft.com/office/drawing/2014/main" id="{4AB7DCE9-A19F-A55B-BC21-599FD373F6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816" y="1970067"/>
            <a:ext cx="6183267" cy="36385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0413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5E64F61-DA23-E49D-9311-6617F4272F30}"/>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0281F413-6E2F-605E-6AC7-CED6CD51721B}"/>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YouTube Video Describing Differences Between RTUs and PLCs</a:t>
            </a:r>
            <a:endParaRPr dirty="0"/>
          </a:p>
        </p:txBody>
      </p:sp>
      <p:sp>
        <p:nvSpPr>
          <p:cNvPr id="184" name="Google Shape;184;p3">
            <a:extLst>
              <a:ext uri="{FF2B5EF4-FFF2-40B4-BE49-F238E27FC236}">
                <a16:creationId xmlns:a16="http://schemas.microsoft.com/office/drawing/2014/main" id="{36118DC8-FF96-C5CC-54CD-0EBCD7E7207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55014BEF-3C74-0FF5-11F8-24D73D47B63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C665B1A-F203-986B-EE62-34BC187F2CF9}"/>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4" name="Online Media 3" descr="RTUs vs PLCs">
            <a:hlinkClick r:id="" action="ppaction://media"/>
            <a:extLst>
              <a:ext uri="{FF2B5EF4-FFF2-40B4-BE49-F238E27FC236}">
                <a16:creationId xmlns:a16="http://schemas.microsoft.com/office/drawing/2014/main" id="{E49C0408-1DD4-1739-A3E4-7E369B9E62B9}"/>
              </a:ext>
            </a:extLst>
          </p:cNvPr>
          <p:cNvPicPr>
            <a:picLocks noRot="1" noChangeAspect="1"/>
          </p:cNvPicPr>
          <p:nvPr>
            <a:videoFile r:link="rId1"/>
          </p:nvPr>
        </p:nvPicPr>
        <p:blipFill>
          <a:blip r:embed="rId4"/>
          <a:stretch>
            <a:fillRect/>
          </a:stretch>
        </p:blipFill>
        <p:spPr>
          <a:xfrm>
            <a:off x="2183830" y="1983772"/>
            <a:ext cx="6872287" cy="3882842"/>
          </a:xfrm>
          <a:prstGeom prst="rect">
            <a:avLst/>
          </a:prstGeom>
        </p:spPr>
      </p:pic>
    </p:spTree>
    <p:extLst>
      <p:ext uri="{BB962C8B-B14F-4D97-AF65-F5344CB8AC3E}">
        <p14:creationId xmlns:p14="http://schemas.microsoft.com/office/powerpoint/2010/main" val="1079311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5173B47-F7F2-6944-CBCF-2F19EF093331}"/>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B10322FA-C8AE-5D77-786C-D9648E214B7A}"/>
              </a:ext>
            </a:extLst>
          </p:cNvPr>
          <p:cNvSpPr txBox="1"/>
          <p:nvPr/>
        </p:nvSpPr>
        <p:spPr>
          <a:xfrm>
            <a:off x="804000" y="3204000"/>
            <a:ext cx="10584000" cy="1938992"/>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Provides visualization of the industrial process to operators</a:t>
            </a:r>
          </a:p>
          <a:p>
            <a:pPr marL="285750" indent="-285750">
              <a:lnSpc>
                <a:spcPct val="150000"/>
              </a:lnSpc>
              <a:buFont typeface="Arial" panose="020B0604020202020204" pitchFamily="34" charset="0"/>
              <a:buChar char="•"/>
            </a:pPr>
            <a:r>
              <a:rPr lang="en-US" sz="1800" dirty="0"/>
              <a:t>Displays alarms, trends, process variables, and controls</a:t>
            </a:r>
          </a:p>
          <a:p>
            <a:pPr marL="285750" indent="-285750">
              <a:lnSpc>
                <a:spcPct val="150000"/>
              </a:lnSpc>
              <a:buFont typeface="Arial" panose="020B0604020202020204" pitchFamily="34" charset="0"/>
              <a:buChar char="•"/>
            </a:pPr>
            <a:r>
              <a:rPr lang="en-US" sz="1800" dirty="0"/>
              <a:t>Allows manual control via touchscreen, mouse, or keyboard</a:t>
            </a:r>
          </a:p>
          <a:p>
            <a:pPr marL="285750" indent="-285750">
              <a:lnSpc>
                <a:spcPct val="150000"/>
              </a:lnSpc>
              <a:buFont typeface="Arial" panose="020B0604020202020204" pitchFamily="34" charset="0"/>
              <a:buChar char="•"/>
            </a:pPr>
            <a:r>
              <a:rPr lang="en-US" sz="1800" dirty="0"/>
              <a:t>Connects to PLCs and RTUs using industrial protocols (e.g., Modbus)</a:t>
            </a:r>
          </a:p>
          <a:p>
            <a:endParaRPr lang="en-US" sz="1800" dirty="0"/>
          </a:p>
        </p:txBody>
      </p:sp>
      <p:sp>
        <p:nvSpPr>
          <p:cNvPr id="182" name="Google Shape;182;p3">
            <a:extLst>
              <a:ext uri="{FF2B5EF4-FFF2-40B4-BE49-F238E27FC236}">
                <a16:creationId xmlns:a16="http://schemas.microsoft.com/office/drawing/2014/main" id="{EC386E25-EF99-D295-C922-625F7C3DE11B}"/>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Human Machine Interfaces</a:t>
            </a:r>
            <a:endParaRPr dirty="0"/>
          </a:p>
        </p:txBody>
      </p:sp>
      <p:sp>
        <p:nvSpPr>
          <p:cNvPr id="183" name="Google Shape;183;p3">
            <a:extLst>
              <a:ext uri="{FF2B5EF4-FFF2-40B4-BE49-F238E27FC236}">
                <a16:creationId xmlns:a16="http://schemas.microsoft.com/office/drawing/2014/main" id="{8251C936-670F-F25A-CB9C-472B6B33E75F}"/>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0C44664B-9BA7-B877-6350-4CCA4A985EF7}"/>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F891D9F-3485-B65C-9794-8AFA84905380}"/>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4EC46B71-3526-1E52-711F-89B5EABD2211}"/>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305231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F67B9490-399F-05E7-5BD6-EB70A532A41D}"/>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33ADAD23-253B-0859-A227-EF99270450A1}"/>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HMIs</a:t>
            </a:r>
            <a:endParaRPr dirty="0"/>
          </a:p>
        </p:txBody>
      </p:sp>
      <p:sp>
        <p:nvSpPr>
          <p:cNvPr id="184" name="Google Shape;184;p3">
            <a:extLst>
              <a:ext uri="{FF2B5EF4-FFF2-40B4-BE49-F238E27FC236}">
                <a16:creationId xmlns:a16="http://schemas.microsoft.com/office/drawing/2014/main" id="{3BABDE4E-EDC2-BBE2-C92A-5FDD798E80D5}"/>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4BB12B5-27BE-8A1E-7B75-869CF7CF669A}"/>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F779A71A-E6F7-0186-A3D1-D2D40F8FA54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10242" name="Picture 2" descr="Human Machine Interfaces (HMI ...">
            <a:extLst>
              <a:ext uri="{FF2B5EF4-FFF2-40B4-BE49-F238E27FC236}">
                <a16:creationId xmlns:a16="http://schemas.microsoft.com/office/drawing/2014/main" id="{E53613B0-72DC-190F-CE8F-C6C2278029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4000" y="2285869"/>
            <a:ext cx="5441900" cy="3057656"/>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Human Machine Interface” Panel PCs with ...">
            <a:extLst>
              <a:ext uri="{FF2B5EF4-FFF2-40B4-BE49-F238E27FC236}">
                <a16:creationId xmlns:a16="http://schemas.microsoft.com/office/drawing/2014/main" id="{6203ECEE-FC4D-CE55-5340-F1B7597DEA1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44411" y="1726346"/>
            <a:ext cx="4937125" cy="3765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1387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7BECFFC3-FC3B-8689-2654-1EC4D5E94510}"/>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DB19B924-3781-F8F2-E158-958D421C7398}"/>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ctr" rtl="0">
              <a:lnSpc>
                <a:spcPct val="100000"/>
              </a:lnSpc>
              <a:spcBef>
                <a:spcPts val="0"/>
              </a:spcBef>
              <a:spcAft>
                <a:spcPts val="0"/>
              </a:spcAft>
              <a:buClr>
                <a:srgbClr val="7F7F7F"/>
              </a:buClr>
              <a:buSzPts val="2500"/>
              <a:buFont typeface="Arial"/>
              <a:buNone/>
            </a:pPr>
            <a:r>
              <a:rPr lang="en-GB" sz="2500" b="1" dirty="0">
                <a:solidFill>
                  <a:srgbClr val="7F7F7F"/>
                </a:solidFill>
              </a:rPr>
              <a:t>Using Shodan to Find HMIs on the Public Internet</a:t>
            </a:r>
            <a:endParaRPr dirty="0"/>
          </a:p>
        </p:txBody>
      </p:sp>
      <p:sp>
        <p:nvSpPr>
          <p:cNvPr id="184" name="Google Shape;184;p3">
            <a:extLst>
              <a:ext uri="{FF2B5EF4-FFF2-40B4-BE49-F238E27FC236}">
                <a16:creationId xmlns:a16="http://schemas.microsoft.com/office/drawing/2014/main" id="{73589805-39F6-FD5B-2961-E4BDA56F3B8E}"/>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7FF9C686-65C0-7697-3A29-8FD1048F0D44}"/>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8B3F23C9-9D49-D67C-EBDA-D8F01EB969B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3" name="TextBox 2">
            <a:extLst>
              <a:ext uri="{FF2B5EF4-FFF2-40B4-BE49-F238E27FC236}">
                <a16:creationId xmlns:a16="http://schemas.microsoft.com/office/drawing/2014/main" id="{669BD656-9FA5-B9E4-C2A9-CC558269321D}"/>
              </a:ext>
            </a:extLst>
          </p:cNvPr>
          <p:cNvSpPr txBox="1"/>
          <p:nvPr/>
        </p:nvSpPr>
        <p:spPr>
          <a:xfrm>
            <a:off x="2870978" y="5328556"/>
            <a:ext cx="7265194" cy="584775"/>
          </a:xfrm>
          <a:prstGeom prst="rect">
            <a:avLst/>
          </a:prstGeom>
          <a:noFill/>
        </p:spPr>
        <p:txBody>
          <a:bodyPr wrap="square">
            <a:spAutoFit/>
          </a:bodyPr>
          <a:lstStyle/>
          <a:p>
            <a:r>
              <a:rPr lang="en-US" sz="1800" dirty="0">
                <a:hlinkClick r:id="rId3"/>
              </a:rPr>
              <a:t>https://www.shodan.io/explore/category/industrial-control-systems</a:t>
            </a:r>
            <a:endParaRPr lang="en-US" sz="1800" dirty="0"/>
          </a:p>
          <a:p>
            <a:endParaRPr lang="en-US" dirty="0"/>
          </a:p>
        </p:txBody>
      </p:sp>
      <p:pic>
        <p:nvPicPr>
          <p:cNvPr id="12290" name="Picture 2" descr="How To Search For ICS/SCADA Systems ...">
            <a:extLst>
              <a:ext uri="{FF2B5EF4-FFF2-40B4-BE49-F238E27FC236}">
                <a16:creationId xmlns:a16="http://schemas.microsoft.com/office/drawing/2014/main" id="{37A64E34-92BB-147C-349F-6883DBC2140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55828" y="1914165"/>
            <a:ext cx="6981016" cy="34143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213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67445AD-367A-F7D8-DBDA-5E414F81005F}"/>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4A290005-317F-8A7E-66FF-3E6E3CD62256}"/>
              </a:ext>
            </a:extLst>
          </p:cNvPr>
          <p:cNvSpPr txBox="1"/>
          <p:nvPr/>
        </p:nvSpPr>
        <p:spPr>
          <a:xfrm>
            <a:off x="804000" y="3204000"/>
            <a:ext cx="10584000" cy="1938992"/>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Hosts ICS programming software and project files</a:t>
            </a:r>
          </a:p>
          <a:p>
            <a:pPr marL="285750" indent="-285750">
              <a:lnSpc>
                <a:spcPct val="150000"/>
              </a:lnSpc>
              <a:buFont typeface="Arial" panose="020B0604020202020204" pitchFamily="34" charset="0"/>
              <a:buChar char="•"/>
            </a:pPr>
            <a:r>
              <a:rPr lang="en-US" sz="1800" dirty="0"/>
              <a:t>Used for logic programming, firmware updates, and configuration</a:t>
            </a:r>
          </a:p>
          <a:p>
            <a:pPr marL="285750" indent="-285750">
              <a:lnSpc>
                <a:spcPct val="150000"/>
              </a:lnSpc>
              <a:buFont typeface="Arial" panose="020B0604020202020204" pitchFamily="34" charset="0"/>
              <a:buChar char="•"/>
            </a:pPr>
            <a:r>
              <a:rPr lang="en-US" sz="1800" dirty="0"/>
              <a:t>Runs standard OS (e.g., Windows, Linux)</a:t>
            </a:r>
          </a:p>
          <a:p>
            <a:pPr marL="285750" indent="-285750">
              <a:lnSpc>
                <a:spcPct val="150000"/>
              </a:lnSpc>
              <a:buFont typeface="Arial" panose="020B0604020202020204" pitchFamily="34" charset="0"/>
              <a:buChar char="•"/>
            </a:pPr>
            <a:r>
              <a:rPr lang="en-US" sz="1800" dirty="0"/>
              <a:t>Essential for deployment and maintenance of ICS controllers</a:t>
            </a:r>
          </a:p>
          <a:p>
            <a:endParaRPr lang="en-US" sz="1800" dirty="0"/>
          </a:p>
        </p:txBody>
      </p:sp>
      <p:sp>
        <p:nvSpPr>
          <p:cNvPr id="182" name="Google Shape;182;p3">
            <a:extLst>
              <a:ext uri="{FF2B5EF4-FFF2-40B4-BE49-F238E27FC236}">
                <a16:creationId xmlns:a16="http://schemas.microsoft.com/office/drawing/2014/main" id="{83E09F88-7018-4723-0993-36B53528266B}"/>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Engineering Workstations</a:t>
            </a:r>
            <a:endParaRPr dirty="0"/>
          </a:p>
        </p:txBody>
      </p:sp>
      <p:sp>
        <p:nvSpPr>
          <p:cNvPr id="183" name="Google Shape;183;p3">
            <a:extLst>
              <a:ext uri="{FF2B5EF4-FFF2-40B4-BE49-F238E27FC236}">
                <a16:creationId xmlns:a16="http://schemas.microsoft.com/office/drawing/2014/main" id="{9E13311A-895D-396B-0BAC-7B6CDED5678D}"/>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6B05121A-EFFC-C00F-88D7-41563268819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1D7A103-57A0-F572-DFBC-42B141DE2B1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1DA9E93-E512-2CD4-2A7C-B8144CA3A473}"/>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666489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2254A7F-84A0-0DB5-3DE6-553F3F9334D3}"/>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57D91251-7617-4E2E-6418-1902AF7EB85E}"/>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Data Historian Software</a:t>
            </a:r>
            <a:endParaRPr dirty="0"/>
          </a:p>
        </p:txBody>
      </p:sp>
      <p:sp>
        <p:nvSpPr>
          <p:cNvPr id="183" name="Google Shape;183;p3">
            <a:extLst>
              <a:ext uri="{FF2B5EF4-FFF2-40B4-BE49-F238E27FC236}">
                <a16:creationId xmlns:a16="http://schemas.microsoft.com/office/drawing/2014/main" id="{CA48FB40-BCAD-CC0E-9CF1-491ACA878094}"/>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2BD3A956-0654-D7B9-B2C7-5E28E74ECCAF}"/>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C10AF83D-B89F-3015-6FFA-E8E79A8EE61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D99E4351-D373-3785-8B8E-452FA9186F05}"/>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13318" name="Picture 6" descr="Data Historian Software ...">
            <a:extLst>
              <a:ext uri="{FF2B5EF4-FFF2-40B4-BE49-F238E27FC236}">
                <a16:creationId xmlns:a16="http://schemas.microsoft.com/office/drawing/2014/main" id="{A2C08D4A-EFBC-9E9B-690C-1A47105CE5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125" y="2166549"/>
            <a:ext cx="6734175" cy="402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67323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3E507C6-CD22-37AD-813A-70CFF5F70A69}"/>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2C9C45F5-A905-8931-6E96-F3465A514505}"/>
              </a:ext>
            </a:extLst>
          </p:cNvPr>
          <p:cNvSpPr txBox="1"/>
          <p:nvPr/>
        </p:nvSpPr>
        <p:spPr>
          <a:xfrm>
            <a:off x="804000" y="3204000"/>
            <a:ext cx="10584000" cy="2354491"/>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Embedded microprocessor-based devices with communication capabilities</a:t>
            </a:r>
          </a:p>
          <a:p>
            <a:pPr marL="285750" indent="-285750">
              <a:lnSpc>
                <a:spcPct val="150000"/>
              </a:lnSpc>
              <a:buFont typeface="Arial" panose="020B0604020202020204" pitchFamily="34" charset="0"/>
              <a:buChar char="•"/>
            </a:pPr>
            <a:r>
              <a:rPr lang="en-US" sz="1800" dirty="0"/>
              <a:t>Perform protection, control, monitoring, and diagnostics</a:t>
            </a:r>
          </a:p>
          <a:p>
            <a:pPr marL="285750" indent="-285750">
              <a:lnSpc>
                <a:spcPct val="150000"/>
              </a:lnSpc>
              <a:buFont typeface="Arial" panose="020B0604020202020204" pitchFamily="34" charset="0"/>
              <a:buChar char="•"/>
            </a:pPr>
            <a:r>
              <a:rPr lang="en-US" sz="1800" dirty="0"/>
              <a:t>Common in power systems (e.g., protective relays, circuit breakers)</a:t>
            </a:r>
          </a:p>
          <a:p>
            <a:pPr marL="285750" indent="-285750">
              <a:lnSpc>
                <a:spcPct val="150000"/>
              </a:lnSpc>
              <a:buFont typeface="Arial" panose="020B0604020202020204" pitchFamily="34" charset="0"/>
              <a:buChar char="•"/>
            </a:pPr>
            <a:r>
              <a:rPr lang="en-US" sz="1800" dirty="0"/>
              <a:t>Communicate via protocols like IEC 61850, DNP3, or Modbus</a:t>
            </a:r>
          </a:p>
          <a:p>
            <a:pPr marL="285750" indent="-285750">
              <a:lnSpc>
                <a:spcPct val="150000"/>
              </a:lnSpc>
              <a:buFont typeface="Arial" panose="020B0604020202020204" pitchFamily="34" charset="0"/>
              <a:buChar char="•"/>
            </a:pPr>
            <a:r>
              <a:rPr lang="en-US" sz="1800" dirty="0"/>
              <a:t>Interface with SCADA systems, RTUs, and sometimes directly with HMIs</a:t>
            </a:r>
          </a:p>
          <a:p>
            <a:endParaRPr lang="en-US" sz="1800" dirty="0"/>
          </a:p>
        </p:txBody>
      </p:sp>
      <p:sp>
        <p:nvSpPr>
          <p:cNvPr id="182" name="Google Shape;182;p3">
            <a:extLst>
              <a:ext uri="{FF2B5EF4-FFF2-40B4-BE49-F238E27FC236}">
                <a16:creationId xmlns:a16="http://schemas.microsoft.com/office/drawing/2014/main" id="{68F72524-AACF-73C4-17FC-0D5B501D4E87}"/>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Intelligent Electronic Devices</a:t>
            </a:r>
            <a:endParaRPr dirty="0"/>
          </a:p>
        </p:txBody>
      </p:sp>
      <p:sp>
        <p:nvSpPr>
          <p:cNvPr id="183" name="Google Shape;183;p3">
            <a:extLst>
              <a:ext uri="{FF2B5EF4-FFF2-40B4-BE49-F238E27FC236}">
                <a16:creationId xmlns:a16="http://schemas.microsoft.com/office/drawing/2014/main" id="{FA95856B-99B1-994B-C9EE-763BB872F6A7}"/>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1C351BDE-8858-A5E1-3359-7B0D3914668E}"/>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7CB045E8-AC9D-8138-A5C2-1EA8341B9AD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A6AF0E20-1783-3D3C-D318-2907B7309AC1}"/>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31185088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E4889CD-069D-9878-179B-64DF425D9A38}"/>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0E4B6AA9-7F52-8DC7-51EA-4EE297FB2144}"/>
              </a:ext>
            </a:extLst>
          </p:cNvPr>
          <p:cNvSpPr txBox="1"/>
          <p:nvPr/>
        </p:nvSpPr>
        <p:spPr>
          <a:xfrm>
            <a:off x="804000" y="3204000"/>
            <a:ext cx="10584000" cy="2354491"/>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Network-enabled sensors, actuators, and embedded controllers</a:t>
            </a:r>
          </a:p>
          <a:p>
            <a:pPr marL="285750" indent="-285750">
              <a:lnSpc>
                <a:spcPct val="150000"/>
              </a:lnSpc>
              <a:buFont typeface="Arial" panose="020B0604020202020204" pitchFamily="34" charset="0"/>
              <a:buChar char="•"/>
            </a:pPr>
            <a:r>
              <a:rPr lang="en-US" sz="1800" dirty="0"/>
              <a:t>Enable real-time data collection, analytics, and remote access</a:t>
            </a:r>
          </a:p>
          <a:p>
            <a:pPr marL="285750" indent="-285750">
              <a:lnSpc>
                <a:spcPct val="150000"/>
              </a:lnSpc>
              <a:buFont typeface="Arial" panose="020B0604020202020204" pitchFamily="34" charset="0"/>
              <a:buChar char="•"/>
            </a:pPr>
            <a:r>
              <a:rPr lang="en-US" sz="1800" dirty="0"/>
              <a:t>Use standard IP-based protocols (e.g., MQTT, OPC UA, HTTP)</a:t>
            </a:r>
          </a:p>
          <a:p>
            <a:pPr marL="285750" indent="-285750">
              <a:lnSpc>
                <a:spcPct val="150000"/>
              </a:lnSpc>
              <a:buFont typeface="Arial" panose="020B0604020202020204" pitchFamily="34" charset="0"/>
              <a:buChar char="•"/>
            </a:pPr>
            <a:r>
              <a:rPr lang="en-US" sz="1800" dirty="0"/>
              <a:t>Facilitate predictive maintenance and process optimization</a:t>
            </a:r>
          </a:p>
          <a:p>
            <a:pPr marL="285750" indent="-285750">
              <a:lnSpc>
                <a:spcPct val="150000"/>
              </a:lnSpc>
              <a:buFont typeface="Arial" panose="020B0604020202020204" pitchFamily="34" charset="0"/>
              <a:buChar char="•"/>
            </a:pPr>
            <a:r>
              <a:rPr lang="en-US" sz="1800" dirty="0"/>
              <a:t>Often cloud-integrated and scalable for large deployments</a:t>
            </a:r>
          </a:p>
          <a:p>
            <a:endParaRPr lang="en-US" sz="1800" dirty="0"/>
          </a:p>
        </p:txBody>
      </p:sp>
      <p:sp>
        <p:nvSpPr>
          <p:cNvPr id="182" name="Google Shape;182;p3">
            <a:extLst>
              <a:ext uri="{FF2B5EF4-FFF2-40B4-BE49-F238E27FC236}">
                <a16:creationId xmlns:a16="http://schemas.microsoft.com/office/drawing/2014/main" id="{3AD62601-E8E3-9BC7-2D43-D37B9CEF83EF}"/>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Industrial Internet of Things</a:t>
            </a:r>
            <a:endParaRPr dirty="0"/>
          </a:p>
        </p:txBody>
      </p:sp>
      <p:sp>
        <p:nvSpPr>
          <p:cNvPr id="183" name="Google Shape;183;p3">
            <a:extLst>
              <a:ext uri="{FF2B5EF4-FFF2-40B4-BE49-F238E27FC236}">
                <a16:creationId xmlns:a16="http://schemas.microsoft.com/office/drawing/2014/main" id="{225FB402-05C8-90F0-B816-4D2161283511}"/>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1F89AAC-30CE-7095-4B59-F396CCAC393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DCFC597-DB5D-AAA5-216A-5AD11F850022}"/>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5B2E414C-010D-637A-2DAB-AA3029525873}"/>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13575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grpSp>
        <p:nvGrpSpPr>
          <p:cNvPr id="170" name="Google Shape;170;p2"/>
          <p:cNvGrpSpPr/>
          <p:nvPr/>
        </p:nvGrpSpPr>
        <p:grpSpPr>
          <a:xfrm>
            <a:off x="804000" y="2628000"/>
            <a:ext cx="10584000" cy="1517100"/>
            <a:chOff x="804000" y="2209891"/>
            <a:chExt cx="10584000" cy="1517100"/>
          </a:xfrm>
        </p:grpSpPr>
        <p:sp>
          <p:nvSpPr>
            <p:cNvPr id="171" name="Google Shape;171;p2"/>
            <p:cNvSpPr txBox="1"/>
            <p:nvPr/>
          </p:nvSpPr>
          <p:spPr>
            <a:xfrm>
              <a:off x="804000" y="2785891"/>
              <a:ext cx="10584000" cy="941100"/>
            </a:xfrm>
            <a:prstGeom prst="rect">
              <a:avLst/>
            </a:prstGeom>
            <a:noFill/>
            <a:ln>
              <a:noFill/>
            </a:ln>
          </p:spPr>
          <p:txBody>
            <a:bodyPr spcFirstLastPara="1" wrap="square" lIns="0" tIns="0" rIns="0" bIns="0" anchor="t" anchorCtr="0">
              <a:spAutoFit/>
            </a:bodyPr>
            <a:lstStyle/>
            <a:p>
              <a:pPr marL="0" lvl="0" indent="0" algn="l" rtl="0">
                <a:lnSpc>
                  <a:spcPct val="115000"/>
                </a:lnSpc>
                <a:spcBef>
                  <a:spcPts val="1000"/>
                </a:spcBef>
                <a:spcAft>
                  <a:spcPts val="0"/>
                </a:spcAft>
                <a:buNone/>
              </a:pPr>
              <a:r>
                <a:rPr lang="en-GB" sz="1600" dirty="0">
                  <a:solidFill>
                    <a:schemeClr val="dk1"/>
                  </a:solidFill>
                </a:rPr>
                <a:t>This program is funded by the National Security Agency National </a:t>
              </a:r>
              <a:r>
                <a:rPr lang="en-GB" sz="1600" dirty="0" err="1">
                  <a:solidFill>
                    <a:schemeClr val="dk1"/>
                  </a:solidFill>
                </a:rPr>
                <a:t>Centers</a:t>
              </a:r>
              <a:r>
                <a:rPr lang="en-GB" sz="1600" dirty="0">
                  <a:solidFill>
                    <a:schemeClr val="dk1"/>
                  </a:solidFill>
                </a:rPr>
                <a:t> of Academic Excellence in Cybersecurity (NCAE-C) Program.</a:t>
              </a:r>
              <a:endParaRPr sz="1200" dirty="0">
                <a:solidFill>
                  <a:srgbClr val="222222"/>
                </a:solidFill>
                <a:highlight>
                  <a:srgbClr val="FFFFFF"/>
                </a:highlight>
              </a:endParaRPr>
            </a:p>
            <a:p>
              <a:pPr marL="0" marR="0" lvl="0" indent="0" algn="l" rtl="0">
                <a:lnSpc>
                  <a:spcPct val="125000"/>
                </a:lnSpc>
                <a:spcBef>
                  <a:spcPts val="1000"/>
                </a:spcBef>
                <a:spcAft>
                  <a:spcPts val="0"/>
                </a:spcAft>
                <a:buClr>
                  <a:schemeClr val="dk1"/>
                </a:buClr>
                <a:buSzPts val="1600"/>
                <a:buFont typeface="Arial"/>
                <a:buNone/>
              </a:pPr>
              <a:r>
                <a:rPr lang="en-GB" sz="1600" b="0" i="0" u="none" strike="noStrike" cap="none" dirty="0">
                  <a:solidFill>
                    <a:schemeClr val="dk1"/>
                  </a:solidFill>
                  <a:latin typeface="Arial"/>
                  <a:ea typeface="Arial"/>
                  <a:cs typeface="Arial"/>
                  <a:sym typeface="Arial"/>
                </a:rPr>
                <a:t>For additional information, please visit www.CyberSkills2Work.org. </a:t>
              </a:r>
              <a:endParaRPr dirty="0"/>
            </a:p>
          </p:txBody>
        </p:sp>
        <p:sp>
          <p:nvSpPr>
            <p:cNvPr id="172" name="Google Shape;172;p2"/>
            <p:cNvSpPr txBox="1"/>
            <p:nvPr/>
          </p:nvSpPr>
          <p:spPr>
            <a:xfrm>
              <a:off x="804000" y="220989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i="0" u="none" strike="noStrike" cap="none">
                  <a:solidFill>
                    <a:srgbClr val="7F7F7F"/>
                  </a:solidFill>
                  <a:latin typeface="Arial"/>
                  <a:ea typeface="Arial"/>
                  <a:cs typeface="Arial"/>
                  <a:sym typeface="Arial"/>
                </a:rPr>
                <a:t>Acknowledgement</a:t>
              </a:r>
              <a:endParaRPr/>
            </a:p>
          </p:txBody>
        </p:sp>
      </p:grpSp>
      <p:sp>
        <p:nvSpPr>
          <p:cNvPr id="173" name="Google Shape;173;p2"/>
          <p:cNvSpPr txBox="1">
            <a:spLocks noGrp="1"/>
          </p:cNvSpPr>
          <p:nvPr>
            <p:ph type="ctrTitle"/>
          </p:nvPr>
        </p:nvSpPr>
        <p:spPr>
          <a:xfrm>
            <a:off x="804000" y="634460"/>
            <a:ext cx="10584000" cy="1538883"/>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Industrial Control Systems Security</a:t>
            </a:r>
            <a:endParaRPr sz="2000" b="1" dirty="0">
              <a:solidFill>
                <a:srgbClr val="0072CE"/>
              </a:solidFill>
              <a:latin typeface="Arial"/>
              <a:ea typeface="Arial"/>
              <a:cs typeface="Arial"/>
              <a:sym typeface="Arial"/>
            </a:endParaRPr>
          </a:p>
        </p:txBody>
      </p:sp>
      <p:sp>
        <p:nvSpPr>
          <p:cNvPr id="174" name="Google Shape;174;p2"/>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i="0" u="none" strike="noStrike" cap="none">
                <a:solidFill>
                  <a:schemeClr val="lt1"/>
                </a:solidFill>
                <a:latin typeface="Arial"/>
                <a:ea typeface="Arial"/>
                <a:cs typeface="Arial"/>
                <a:sym typeface="Arial"/>
              </a:rPr>
              <a:t>Course Title</a:t>
            </a:r>
            <a:endParaRPr/>
          </a:p>
        </p:txBody>
      </p:sp>
      <p:sp>
        <p:nvSpPr>
          <p:cNvPr id="175" name="Google Shape;175;p2"/>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76" name="Google Shape;176;p2"/>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a:t>
            </a:r>
            <a:r>
              <a:rPr lang="en-GB" sz="1100" b="1">
                <a:solidFill>
                  <a:schemeClr val="lt1"/>
                </a:solidFill>
              </a:rPr>
              <a:t>4</a:t>
            </a:r>
            <a:r>
              <a:rPr lang="en-GB" sz="1100" b="1">
                <a:solidFill>
                  <a:schemeClr val="lt1"/>
                </a:solidFill>
                <a:latin typeface="Arial"/>
                <a:ea typeface="Arial"/>
                <a:cs typeface="Arial"/>
                <a:sym typeface="Arial"/>
              </a:rPr>
              <a:t> CyberSkills2Work - Institution Name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EEBCC56-307A-8AD0-71D8-20D17C84D43A}"/>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3C57C455-25C7-29BE-D050-DDC2128121C8}"/>
              </a:ext>
            </a:extLst>
          </p:cNvPr>
          <p:cNvSpPr txBox="1"/>
          <p:nvPr/>
        </p:nvSpPr>
        <p:spPr>
          <a:xfrm>
            <a:off x="804000" y="3067183"/>
            <a:ext cx="10584000" cy="3323987"/>
          </a:xfrm>
          <a:prstGeom prst="rect">
            <a:avLst/>
          </a:prstGeom>
          <a:noFill/>
          <a:ln>
            <a:noFill/>
          </a:ln>
        </p:spPr>
        <p:txBody>
          <a:bodyPr spcFirstLastPara="1" wrap="square" lIns="0" tIns="0" rIns="0" bIns="0" anchor="t" anchorCtr="0">
            <a:spAutoFit/>
          </a:bodyPr>
          <a:lstStyle/>
          <a:p>
            <a:r>
              <a:rPr lang="en-US" sz="1800" b="1" dirty="0"/>
              <a:t>Gateways connect incompatible ICS protocols and networks</a:t>
            </a:r>
            <a:endParaRPr lang="en-US" sz="1800" dirty="0"/>
          </a:p>
          <a:p>
            <a:pPr marL="285750" indent="-285750">
              <a:buFont typeface="Arial" panose="020B0604020202020204" pitchFamily="34" charset="0"/>
              <a:buChar char="•"/>
            </a:pPr>
            <a:r>
              <a:rPr lang="en-US" sz="1800" dirty="0"/>
              <a:t>Enable communication between:</a:t>
            </a:r>
          </a:p>
          <a:p>
            <a:pPr marL="285750" lvl="1" indent="-285750">
              <a:buFont typeface="Arial" panose="020B0604020202020204" pitchFamily="34" charset="0"/>
              <a:buChar char="•"/>
            </a:pPr>
            <a:r>
              <a:rPr lang="en-US" sz="1800" dirty="0"/>
              <a:t>Serial ↔ Ethernet</a:t>
            </a:r>
          </a:p>
          <a:p>
            <a:pPr marL="285750" lvl="1" indent="-285750">
              <a:buFont typeface="Arial" panose="020B0604020202020204" pitchFamily="34" charset="0"/>
              <a:buChar char="•"/>
            </a:pPr>
            <a:r>
              <a:rPr lang="en-US" sz="1800" dirty="0"/>
              <a:t>Legacy ↔ Modern systems</a:t>
            </a:r>
          </a:p>
          <a:p>
            <a:pPr marL="285750" lvl="1" indent="-285750">
              <a:buFont typeface="Arial" panose="020B0604020202020204" pitchFamily="34" charset="0"/>
              <a:buChar char="•"/>
            </a:pPr>
            <a:r>
              <a:rPr lang="en-US" sz="1800" dirty="0"/>
              <a:t>Proprietary ↔ Open protocols</a:t>
            </a:r>
          </a:p>
          <a:p>
            <a:pPr marL="285750" indent="-285750">
              <a:buFont typeface="Arial" panose="020B0604020202020204" pitchFamily="34" charset="0"/>
              <a:buChar char="•"/>
            </a:pPr>
            <a:r>
              <a:rPr lang="en-US" sz="1800" dirty="0"/>
              <a:t>Common examples:</a:t>
            </a:r>
          </a:p>
          <a:p>
            <a:pPr marL="285750" lvl="1" indent="-285750">
              <a:buFont typeface="Arial" panose="020B0604020202020204" pitchFamily="34" charset="0"/>
              <a:buChar char="•"/>
            </a:pPr>
            <a:r>
              <a:rPr lang="en-US" sz="1800" dirty="0"/>
              <a:t>Modbus RTU ↔ Modbus TCP</a:t>
            </a:r>
          </a:p>
          <a:p>
            <a:pPr marL="285750" lvl="1" indent="-285750">
              <a:buFont typeface="Arial" panose="020B0604020202020204" pitchFamily="34" charset="0"/>
              <a:buChar char="•"/>
            </a:pPr>
            <a:r>
              <a:rPr lang="en-US" sz="1800" dirty="0"/>
              <a:t>Profibus ↔ </a:t>
            </a:r>
            <a:r>
              <a:rPr lang="en-US" sz="1800" dirty="0" err="1"/>
              <a:t>Profinet</a:t>
            </a:r>
            <a:endParaRPr lang="en-US" sz="1800" dirty="0"/>
          </a:p>
          <a:p>
            <a:pPr marL="285750" lvl="1" indent="-285750">
              <a:buFont typeface="Arial" panose="020B0604020202020204" pitchFamily="34" charset="0"/>
              <a:buChar char="•"/>
            </a:pPr>
            <a:r>
              <a:rPr lang="en-US" sz="1800" dirty="0"/>
              <a:t>OPC DA ↔ OPC UA</a:t>
            </a:r>
          </a:p>
          <a:p>
            <a:pPr marL="285750" indent="-285750">
              <a:buFont typeface="Arial" panose="020B0604020202020204" pitchFamily="34" charset="0"/>
              <a:buChar char="•"/>
            </a:pPr>
            <a:r>
              <a:rPr lang="en-US" sz="1800" dirty="0"/>
              <a:t>Can include </a:t>
            </a:r>
            <a:r>
              <a:rPr lang="en-US" sz="1800" b="1" dirty="0"/>
              <a:t>protocol translation</a:t>
            </a:r>
            <a:r>
              <a:rPr lang="en-US" sz="1800" dirty="0"/>
              <a:t>, </a:t>
            </a:r>
            <a:r>
              <a:rPr lang="en-US" sz="1800" b="1" dirty="0"/>
              <a:t>address mapping</a:t>
            </a:r>
            <a:r>
              <a:rPr lang="en-US" sz="1800" dirty="0"/>
              <a:t>, </a:t>
            </a:r>
            <a:r>
              <a:rPr lang="en-US" sz="1800" b="1" dirty="0"/>
              <a:t>data buffering</a:t>
            </a:r>
            <a:endParaRPr lang="en-US" sz="1800" dirty="0"/>
          </a:p>
          <a:p>
            <a:pPr marL="285750" indent="-285750">
              <a:buFont typeface="Arial" panose="020B0604020202020204" pitchFamily="34" charset="0"/>
              <a:buChar char="•"/>
            </a:pPr>
            <a:r>
              <a:rPr lang="en-US" sz="1800" dirty="0"/>
              <a:t>Often used in Level 2–3.5 of the Purdue Model</a:t>
            </a:r>
          </a:p>
          <a:p>
            <a:endParaRPr lang="en-US" sz="1800" dirty="0"/>
          </a:p>
        </p:txBody>
      </p:sp>
      <p:sp>
        <p:nvSpPr>
          <p:cNvPr id="182" name="Google Shape;182;p3">
            <a:extLst>
              <a:ext uri="{FF2B5EF4-FFF2-40B4-BE49-F238E27FC236}">
                <a16:creationId xmlns:a16="http://schemas.microsoft.com/office/drawing/2014/main" id="{DA99AA6D-7974-012B-CD75-07F57B9E78FE}"/>
              </a:ext>
            </a:extLst>
          </p:cNvPr>
          <p:cNvSpPr txBox="1"/>
          <p:nvPr/>
        </p:nvSpPr>
        <p:spPr>
          <a:xfrm>
            <a:off x="804000" y="249631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Communication Gateways</a:t>
            </a:r>
            <a:endParaRPr dirty="0"/>
          </a:p>
        </p:txBody>
      </p:sp>
      <p:sp>
        <p:nvSpPr>
          <p:cNvPr id="183" name="Google Shape;183;p3">
            <a:extLst>
              <a:ext uri="{FF2B5EF4-FFF2-40B4-BE49-F238E27FC236}">
                <a16:creationId xmlns:a16="http://schemas.microsoft.com/office/drawing/2014/main" id="{1BEAFB6F-A5D7-5F46-01E0-EA460F0F32C9}"/>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3643E3BB-C6ED-13CE-6E09-6B1FFED109E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51C258CE-33D4-50E9-6BED-E842CE9EA7E0}"/>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A91281A-56CE-F533-6101-B60E64C09EF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5975498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01C1DB4-0886-5DBA-84F9-C855E2472AC1}"/>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EFACBE0C-D159-2C0A-79F4-0C6909BAA6DF}"/>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Tying All the Components Together</a:t>
            </a:r>
            <a:endParaRPr dirty="0"/>
          </a:p>
        </p:txBody>
      </p:sp>
      <p:sp>
        <p:nvSpPr>
          <p:cNvPr id="184" name="Google Shape;184;p3">
            <a:extLst>
              <a:ext uri="{FF2B5EF4-FFF2-40B4-BE49-F238E27FC236}">
                <a16:creationId xmlns:a16="http://schemas.microsoft.com/office/drawing/2014/main" id="{8AFFD5F9-6FF1-81B0-2149-1183EA245727}"/>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0772C18C-B2B9-128D-4A7A-BE269E1CF897}"/>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621E410-C0BF-3C44-6FA8-0DBE94D3A87D}"/>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15362" name="Picture 2" descr="SCADA (Supervisory Control and Data Acquisition) systems: Vulnerability  assessment and security recommendations - ScienceDirect">
            <a:extLst>
              <a:ext uri="{FF2B5EF4-FFF2-40B4-BE49-F238E27FC236}">
                <a16:creationId xmlns:a16="http://schemas.microsoft.com/office/drawing/2014/main" id="{52BB4C5D-5FFC-F039-49B4-7FBD760D72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3830" y="1832560"/>
            <a:ext cx="11004170" cy="4369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79547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5C7278AB-2546-4662-C69E-A8CA7948FD5C}"/>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338F646E-CDCD-19E4-DC4E-C13DC5762190}"/>
              </a:ext>
            </a:extLst>
          </p:cNvPr>
          <p:cNvSpPr txBox="1"/>
          <p:nvPr/>
        </p:nvSpPr>
        <p:spPr>
          <a:xfrm>
            <a:off x="804000" y="3204000"/>
            <a:ext cx="10584000" cy="1938992"/>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PLCs use logic gates to make decisions</a:t>
            </a:r>
          </a:p>
          <a:p>
            <a:pPr marL="285750" indent="-285750">
              <a:lnSpc>
                <a:spcPct val="150000"/>
              </a:lnSpc>
              <a:buFont typeface="Arial" panose="020B0604020202020204" pitchFamily="34" charset="0"/>
              <a:buChar char="•"/>
            </a:pPr>
            <a:r>
              <a:rPr lang="en-US" sz="1800" dirty="0"/>
              <a:t>Logic gates are basic building blocks of digital circuits</a:t>
            </a:r>
          </a:p>
          <a:p>
            <a:pPr marL="285750" indent="-285750">
              <a:lnSpc>
                <a:spcPct val="150000"/>
              </a:lnSpc>
              <a:buFont typeface="Arial" panose="020B0604020202020204" pitchFamily="34" charset="0"/>
              <a:buChar char="•"/>
            </a:pPr>
            <a:r>
              <a:rPr lang="en-US" sz="1800" dirty="0"/>
              <a:t>Evaluate input signals as binary (0 or 1) to produce outputs</a:t>
            </a:r>
          </a:p>
          <a:p>
            <a:pPr marL="285750" indent="-285750">
              <a:lnSpc>
                <a:spcPct val="150000"/>
              </a:lnSpc>
              <a:buFont typeface="Arial" panose="020B0604020202020204" pitchFamily="34" charset="0"/>
              <a:buChar char="•"/>
            </a:pPr>
            <a:r>
              <a:rPr lang="en-US" sz="1800" dirty="0"/>
              <a:t>Critical for safety interlocks and control sequences</a:t>
            </a:r>
          </a:p>
          <a:p>
            <a:endParaRPr lang="en-US" sz="1800" dirty="0"/>
          </a:p>
        </p:txBody>
      </p:sp>
      <p:sp>
        <p:nvSpPr>
          <p:cNvPr id="182" name="Google Shape;182;p3">
            <a:extLst>
              <a:ext uri="{FF2B5EF4-FFF2-40B4-BE49-F238E27FC236}">
                <a16:creationId xmlns:a16="http://schemas.microsoft.com/office/drawing/2014/main" id="{70628058-D4AE-1F7C-224D-86DF5044E408}"/>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Digital Logic</a:t>
            </a:r>
            <a:endParaRPr dirty="0"/>
          </a:p>
        </p:txBody>
      </p:sp>
      <p:sp>
        <p:nvSpPr>
          <p:cNvPr id="183" name="Google Shape;183;p3">
            <a:extLst>
              <a:ext uri="{FF2B5EF4-FFF2-40B4-BE49-F238E27FC236}">
                <a16:creationId xmlns:a16="http://schemas.microsoft.com/office/drawing/2014/main" id="{9CA15945-0617-C4A9-2DF0-A44494876CCD}"/>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96D33AD9-28E0-1E1F-48C2-373A73511C4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40CD7A0-8DA8-40FC-001D-0A0595D7F5D3}"/>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06E4C23-31DC-23EE-D5D7-6CB4C4BD5B06}"/>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8245327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1B17119F-BB0C-BC3C-9349-AB31FFBAFB3B}"/>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3154DF21-F4E3-9B41-01F5-2C06C7E5D295}"/>
              </a:ext>
            </a:extLst>
          </p:cNvPr>
          <p:cNvSpPr txBox="1"/>
          <p:nvPr/>
        </p:nvSpPr>
        <p:spPr>
          <a:xfrm>
            <a:off x="804000" y="3204000"/>
            <a:ext cx="10584000" cy="1938992"/>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b="1" dirty="0"/>
              <a:t>AND Gate</a:t>
            </a:r>
            <a:r>
              <a:rPr lang="en-US" sz="1800" dirty="0"/>
              <a:t>: Output = 1 only if all inputs = 1</a:t>
            </a:r>
          </a:p>
          <a:p>
            <a:pPr marL="285750" indent="-285750">
              <a:lnSpc>
                <a:spcPct val="150000"/>
              </a:lnSpc>
              <a:buFont typeface="Arial" panose="020B0604020202020204" pitchFamily="34" charset="0"/>
              <a:buChar char="•"/>
            </a:pPr>
            <a:r>
              <a:rPr lang="en-US" sz="1800" b="1" dirty="0"/>
              <a:t>OR Gate</a:t>
            </a:r>
            <a:r>
              <a:rPr lang="en-US" sz="1800" dirty="0"/>
              <a:t>: Output = 1 if at least one input = 1</a:t>
            </a:r>
          </a:p>
          <a:p>
            <a:pPr marL="285750" indent="-285750">
              <a:lnSpc>
                <a:spcPct val="150000"/>
              </a:lnSpc>
              <a:buFont typeface="Arial" panose="020B0604020202020204" pitchFamily="34" charset="0"/>
              <a:buChar char="•"/>
            </a:pPr>
            <a:r>
              <a:rPr lang="en-US" sz="1800" b="1" dirty="0"/>
              <a:t>NOT Gate</a:t>
            </a:r>
            <a:r>
              <a:rPr lang="en-US" sz="1800" dirty="0"/>
              <a:t>: Inverts the input (1 becomes 0, 0 becomes 1)</a:t>
            </a:r>
          </a:p>
          <a:p>
            <a:pPr marL="285750" indent="-285750">
              <a:lnSpc>
                <a:spcPct val="150000"/>
              </a:lnSpc>
              <a:buFont typeface="Arial" panose="020B0604020202020204" pitchFamily="34" charset="0"/>
              <a:buChar char="•"/>
            </a:pPr>
            <a:r>
              <a:rPr lang="en-US" sz="1800" dirty="0"/>
              <a:t>Used in ladder logic for basic decision-making</a:t>
            </a:r>
          </a:p>
          <a:p>
            <a:endParaRPr lang="en-US" sz="1800" dirty="0"/>
          </a:p>
        </p:txBody>
      </p:sp>
      <p:sp>
        <p:nvSpPr>
          <p:cNvPr id="182" name="Google Shape;182;p3">
            <a:extLst>
              <a:ext uri="{FF2B5EF4-FFF2-40B4-BE49-F238E27FC236}">
                <a16:creationId xmlns:a16="http://schemas.microsoft.com/office/drawing/2014/main" id="{A61C5886-3264-9643-819B-277790256BB7}"/>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Digital Logic Continued</a:t>
            </a:r>
            <a:endParaRPr dirty="0"/>
          </a:p>
        </p:txBody>
      </p:sp>
      <p:sp>
        <p:nvSpPr>
          <p:cNvPr id="183" name="Google Shape;183;p3">
            <a:extLst>
              <a:ext uri="{FF2B5EF4-FFF2-40B4-BE49-F238E27FC236}">
                <a16:creationId xmlns:a16="http://schemas.microsoft.com/office/drawing/2014/main" id="{F790B431-40AD-DFFF-5742-BE0E146560CC}"/>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E24A2891-3B2D-49C9-2D6B-171D50709C8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5478000-AAE7-63B3-1105-CD44DAA5890A}"/>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237FB0D-EFBF-8A30-F7D8-49C716F82C8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1243459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6840796-4516-C9B6-E362-63129268A55C}"/>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FDAAD219-3863-60E3-6EB8-175835BEE7DF}"/>
              </a:ext>
            </a:extLst>
          </p:cNvPr>
          <p:cNvSpPr txBox="1"/>
          <p:nvPr/>
        </p:nvSpPr>
        <p:spPr>
          <a:xfrm>
            <a:off x="804000" y="3204000"/>
            <a:ext cx="10584000" cy="1938992"/>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b="1" dirty="0"/>
              <a:t>NAND</a:t>
            </a:r>
            <a:r>
              <a:rPr lang="en-US" sz="1800" dirty="0"/>
              <a:t>: NOT of AND; output = 0 only if all inputs = 1</a:t>
            </a:r>
          </a:p>
          <a:p>
            <a:pPr marL="285750" indent="-285750">
              <a:lnSpc>
                <a:spcPct val="150000"/>
              </a:lnSpc>
              <a:buFont typeface="Arial" panose="020B0604020202020204" pitchFamily="34" charset="0"/>
              <a:buChar char="•"/>
            </a:pPr>
            <a:r>
              <a:rPr lang="en-US" sz="1800" b="1" dirty="0"/>
              <a:t>NOR</a:t>
            </a:r>
            <a:r>
              <a:rPr lang="en-US" sz="1800" dirty="0"/>
              <a:t>: NOT of OR; output = 1 only if all inputs = 0</a:t>
            </a:r>
          </a:p>
          <a:p>
            <a:pPr marL="285750" indent="-285750">
              <a:lnSpc>
                <a:spcPct val="150000"/>
              </a:lnSpc>
              <a:buFont typeface="Arial" panose="020B0604020202020204" pitchFamily="34" charset="0"/>
              <a:buChar char="•"/>
            </a:pPr>
            <a:r>
              <a:rPr lang="en-US" sz="1800" b="1" dirty="0"/>
              <a:t>XOR</a:t>
            </a:r>
            <a:r>
              <a:rPr lang="en-US" sz="1800" dirty="0"/>
              <a:t>: Output = 1 if inputs differ</a:t>
            </a:r>
          </a:p>
          <a:p>
            <a:pPr marL="285750" indent="-285750">
              <a:lnSpc>
                <a:spcPct val="150000"/>
              </a:lnSpc>
              <a:buFont typeface="Arial" panose="020B0604020202020204" pitchFamily="34" charset="0"/>
              <a:buChar char="•"/>
            </a:pPr>
            <a:r>
              <a:rPr lang="en-US" sz="1800" b="1" dirty="0"/>
              <a:t>XNOR</a:t>
            </a:r>
            <a:r>
              <a:rPr lang="en-US" sz="1800" dirty="0"/>
              <a:t>: Output = 1 if inputs are the same</a:t>
            </a:r>
          </a:p>
          <a:p>
            <a:endParaRPr lang="en-US" sz="1800" dirty="0"/>
          </a:p>
        </p:txBody>
      </p:sp>
      <p:sp>
        <p:nvSpPr>
          <p:cNvPr id="182" name="Google Shape;182;p3">
            <a:extLst>
              <a:ext uri="{FF2B5EF4-FFF2-40B4-BE49-F238E27FC236}">
                <a16:creationId xmlns:a16="http://schemas.microsoft.com/office/drawing/2014/main" id="{3A5A7B2A-716D-EAF3-8C73-DEB4FD428A94}"/>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Digital Logic Continued …</a:t>
            </a:r>
            <a:endParaRPr dirty="0"/>
          </a:p>
        </p:txBody>
      </p:sp>
      <p:sp>
        <p:nvSpPr>
          <p:cNvPr id="183" name="Google Shape;183;p3">
            <a:extLst>
              <a:ext uri="{FF2B5EF4-FFF2-40B4-BE49-F238E27FC236}">
                <a16:creationId xmlns:a16="http://schemas.microsoft.com/office/drawing/2014/main" id="{ECF63D26-7393-A204-F027-3FCA814E794F}"/>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BA6CD0C0-D07C-F5AD-AD88-3A793DE196F0}"/>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51214D3D-C0B4-EC99-B1D7-12BA11FA090E}"/>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6D410829-551A-0677-BB00-B4387D41B087}"/>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6521688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5144E04-6BE1-12B3-52F7-D7846463BF56}"/>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A0A3D878-7E31-B119-6CF4-D4F6B7B47AD7}"/>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Digital Logic Table Overview</a:t>
            </a:r>
            <a:endParaRPr dirty="0"/>
          </a:p>
        </p:txBody>
      </p:sp>
      <p:sp>
        <p:nvSpPr>
          <p:cNvPr id="183" name="Google Shape;183;p3">
            <a:extLst>
              <a:ext uri="{FF2B5EF4-FFF2-40B4-BE49-F238E27FC236}">
                <a16:creationId xmlns:a16="http://schemas.microsoft.com/office/drawing/2014/main" id="{3AB6FCFD-7264-6B91-B27B-B2740A278FFC}"/>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76D8479B-EBFD-E18A-B346-D1CC6D4FFC5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12EC7DB-3280-55D9-A5AC-2D8ADD2EBCB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7510228F-8DED-C1FC-A0E1-AFF7E6249187}"/>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16388" name="Picture 4" descr="Digital Electronics: Gates, Decoders ...">
            <a:extLst>
              <a:ext uri="{FF2B5EF4-FFF2-40B4-BE49-F238E27FC236}">
                <a16:creationId xmlns:a16="http://schemas.microsoft.com/office/drawing/2014/main" id="{78781CDF-AB22-3C7A-3A66-BA95CC8D08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6412" y="2089790"/>
            <a:ext cx="3811588" cy="4075062"/>
          </a:xfrm>
          <a:prstGeom prst="rect">
            <a:avLst/>
          </a:prstGeom>
          <a:noFill/>
          <a:extLst>
            <a:ext uri="{909E8E84-426E-40DD-AFC4-6F175D3DCCD1}">
              <a14:hiddenFill xmlns:a14="http://schemas.microsoft.com/office/drawing/2010/main">
                <a:solidFill>
                  <a:srgbClr val="FFFFFF"/>
                </a:solidFill>
              </a14:hiddenFill>
            </a:ext>
          </a:extLst>
        </p:spPr>
      </p:pic>
      <p:pic>
        <p:nvPicPr>
          <p:cNvPr id="16390" name="Picture 6" descr="Digital Logic in Electronic Circuits ...">
            <a:extLst>
              <a:ext uri="{FF2B5EF4-FFF2-40B4-BE49-F238E27FC236}">
                <a16:creationId xmlns:a16="http://schemas.microsoft.com/office/drawing/2014/main" id="{11757AC4-1A7E-74FA-E0B3-17BA4019D0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1004" y="3012721"/>
            <a:ext cx="5916959" cy="320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768624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E76E1B9D-3D0D-F295-DD78-9DEB75A5D556}"/>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77AE0A28-93F3-F93D-246E-B5DB48A61B8D}"/>
              </a:ext>
            </a:extLst>
          </p:cNvPr>
          <p:cNvSpPr txBox="1"/>
          <p:nvPr/>
        </p:nvSpPr>
        <p:spPr>
          <a:xfrm>
            <a:off x="804000" y="3204000"/>
            <a:ext cx="10584000" cy="1107996"/>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Access </a:t>
            </a:r>
            <a:r>
              <a:rPr lang="en-US" sz="1800" dirty="0" err="1"/>
              <a:t>Labtainer</a:t>
            </a:r>
            <a:r>
              <a:rPr lang="en-US" sz="1800" dirty="0"/>
              <a:t> or download </a:t>
            </a:r>
            <a:r>
              <a:rPr lang="en-US" sz="1800" dirty="0" err="1"/>
              <a:t>OpenPLC</a:t>
            </a:r>
            <a:r>
              <a:rPr lang="en-US" sz="1800" dirty="0"/>
              <a:t> software</a:t>
            </a:r>
          </a:p>
          <a:p>
            <a:pPr marL="285750" indent="-285750">
              <a:lnSpc>
                <a:spcPct val="150000"/>
              </a:lnSpc>
              <a:buFont typeface="Arial" panose="020B0604020202020204" pitchFamily="34" charset="0"/>
              <a:buChar char="•"/>
            </a:pPr>
            <a:r>
              <a:rPr lang="en-US" sz="1800" dirty="0"/>
              <a:t>Use Ladder Logic to write a simple blinking light program.</a:t>
            </a:r>
          </a:p>
          <a:p>
            <a:endParaRPr lang="en-US" sz="1800" dirty="0"/>
          </a:p>
        </p:txBody>
      </p:sp>
      <p:sp>
        <p:nvSpPr>
          <p:cNvPr id="182" name="Google Shape;182;p3">
            <a:extLst>
              <a:ext uri="{FF2B5EF4-FFF2-40B4-BE49-F238E27FC236}">
                <a16:creationId xmlns:a16="http://schemas.microsoft.com/office/drawing/2014/main" id="{3D3D0212-F6F3-C36B-9CD5-959264F1F6EB}"/>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Programming a PLC</a:t>
            </a:r>
            <a:endParaRPr dirty="0"/>
          </a:p>
        </p:txBody>
      </p:sp>
      <p:sp>
        <p:nvSpPr>
          <p:cNvPr id="183" name="Google Shape;183;p3">
            <a:extLst>
              <a:ext uri="{FF2B5EF4-FFF2-40B4-BE49-F238E27FC236}">
                <a16:creationId xmlns:a16="http://schemas.microsoft.com/office/drawing/2014/main" id="{8B4443BF-43DD-2C10-A27A-0D44E9F9AB91}"/>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79F26150-E2D2-23C7-D44A-02F36A599B97}"/>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D6622082-8CF7-F7FB-5737-9E1C5AB4969D}"/>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A1FF8F5-BB4C-4731-907D-9A79D70550A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0618274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3D190B63-9506-252A-93EF-C77E80DD9A33}"/>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9CC50D4E-B8DA-FF45-F98F-B1866FC6EF2C}"/>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Example Ladder Logic Program</a:t>
            </a:r>
            <a:endParaRPr dirty="0"/>
          </a:p>
        </p:txBody>
      </p:sp>
      <p:sp>
        <p:nvSpPr>
          <p:cNvPr id="184" name="Google Shape;184;p3">
            <a:extLst>
              <a:ext uri="{FF2B5EF4-FFF2-40B4-BE49-F238E27FC236}">
                <a16:creationId xmlns:a16="http://schemas.microsoft.com/office/drawing/2014/main" id="{BA453AF5-C396-B624-051B-BBBABD57A654}"/>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4FCE763-EFD1-9BA0-1E3A-81496569047F}"/>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C28F1D8A-9D18-97C5-C5F6-14EC13C59775}"/>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3074" name="Picture 2" descr="Build the PLC Programming Ladder Logic Example Program">
            <a:extLst>
              <a:ext uri="{FF2B5EF4-FFF2-40B4-BE49-F238E27FC236}">
                <a16:creationId xmlns:a16="http://schemas.microsoft.com/office/drawing/2014/main" id="{5026B1C8-8C37-D957-0550-1F3CC576FE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8391" y="1957925"/>
            <a:ext cx="7003033" cy="42264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8871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833194BB-4505-8764-8500-C86548A9F266}"/>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071F7C60-6301-67E8-60A5-6AFC32724445}"/>
              </a:ext>
            </a:extLst>
          </p:cNvPr>
          <p:cNvSpPr txBox="1"/>
          <p:nvPr/>
        </p:nvSpPr>
        <p:spPr>
          <a:xfrm>
            <a:off x="804000" y="1366376"/>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Ladder Logic Components</a:t>
            </a:r>
            <a:endParaRPr dirty="0"/>
          </a:p>
        </p:txBody>
      </p:sp>
      <p:sp>
        <p:nvSpPr>
          <p:cNvPr id="184" name="Google Shape;184;p3">
            <a:extLst>
              <a:ext uri="{FF2B5EF4-FFF2-40B4-BE49-F238E27FC236}">
                <a16:creationId xmlns:a16="http://schemas.microsoft.com/office/drawing/2014/main" id="{3CFE5CEC-DA24-F94F-367D-5DE162D7BBF2}"/>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CB35CE3-7FC7-6C76-7A0D-4DABAA67E57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FCA231BA-DE60-0CE6-28A8-C2775FC060F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5122" name="Picture 2" descr="Parts of a Ladder Logic Diagram">
            <a:extLst>
              <a:ext uri="{FF2B5EF4-FFF2-40B4-BE49-F238E27FC236}">
                <a16:creationId xmlns:a16="http://schemas.microsoft.com/office/drawing/2014/main" id="{B0CD9158-2742-523F-D8A7-8866D485F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2238" y="753983"/>
            <a:ext cx="5172937" cy="5350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88679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4A8C6AB9-9E6D-4CF2-0C9C-17F006679AA1}"/>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A37CDEDC-D6E6-90E9-1FA2-FEE1136E49FC}"/>
              </a:ext>
            </a:extLst>
          </p:cNvPr>
          <p:cNvSpPr txBox="1"/>
          <p:nvPr/>
        </p:nvSpPr>
        <p:spPr>
          <a:xfrm>
            <a:off x="804000" y="3204000"/>
            <a:ext cx="10584000" cy="553998"/>
          </a:xfrm>
          <a:prstGeom prst="rect">
            <a:avLst/>
          </a:prstGeom>
          <a:noFill/>
          <a:ln>
            <a:noFill/>
          </a:ln>
        </p:spPr>
        <p:txBody>
          <a:bodyPr spcFirstLastPara="1" wrap="square" lIns="0" tIns="0" rIns="0" bIns="0" anchor="t" anchorCtr="0">
            <a:spAutoFit/>
          </a:bodyPr>
          <a:lstStyle/>
          <a:p>
            <a:r>
              <a:rPr lang="en-US" sz="1800" b="1" dirty="0">
                <a:hlinkClick r:id="rId3"/>
              </a:rPr>
              <a:t>https://nps.edu/web/c3o/labtainer-lab-summary1#Industrial%20Control%20Systems</a:t>
            </a:r>
            <a:endParaRPr lang="en-US" sz="1800" b="1" dirty="0"/>
          </a:p>
          <a:p>
            <a:endParaRPr lang="en-US" sz="1800" dirty="0"/>
          </a:p>
        </p:txBody>
      </p:sp>
      <p:sp>
        <p:nvSpPr>
          <p:cNvPr id="182" name="Google Shape;182;p3">
            <a:extLst>
              <a:ext uri="{FF2B5EF4-FFF2-40B4-BE49-F238E27FC236}">
                <a16:creationId xmlns:a16="http://schemas.microsoft.com/office/drawing/2014/main" id="{469F1E1D-6E09-C0D9-D033-6F13D835C31E}"/>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Lab 02 – </a:t>
            </a:r>
            <a:r>
              <a:rPr lang="en-GB" sz="2500" b="1" dirty="0" err="1">
                <a:solidFill>
                  <a:srgbClr val="7F7F7F"/>
                </a:solidFill>
                <a:latin typeface="Arial"/>
                <a:ea typeface="Arial"/>
                <a:cs typeface="Arial"/>
                <a:sym typeface="Arial"/>
              </a:rPr>
              <a:t>Labtainer</a:t>
            </a:r>
            <a:r>
              <a:rPr lang="en-GB" sz="2500" b="1" dirty="0">
                <a:solidFill>
                  <a:srgbClr val="7F7F7F"/>
                </a:solidFill>
                <a:latin typeface="Arial"/>
                <a:ea typeface="Arial"/>
                <a:cs typeface="Arial"/>
                <a:sym typeface="Arial"/>
              </a:rPr>
              <a:t> – </a:t>
            </a:r>
            <a:r>
              <a:rPr lang="en-GB" sz="2500" b="1" dirty="0" err="1">
                <a:solidFill>
                  <a:srgbClr val="7F7F7F"/>
                </a:solidFill>
                <a:latin typeface="Arial"/>
                <a:ea typeface="Arial"/>
                <a:cs typeface="Arial"/>
                <a:sym typeface="Arial"/>
              </a:rPr>
              <a:t>SoftPLC</a:t>
            </a:r>
            <a:r>
              <a:rPr lang="en-GB" sz="2500" b="1" dirty="0">
                <a:solidFill>
                  <a:srgbClr val="7F7F7F"/>
                </a:solidFill>
                <a:latin typeface="Arial"/>
                <a:ea typeface="Arial"/>
                <a:cs typeface="Arial"/>
                <a:sym typeface="Arial"/>
              </a:rPr>
              <a:t> (includes primer on Modbus)</a:t>
            </a:r>
            <a:endParaRPr dirty="0"/>
          </a:p>
        </p:txBody>
      </p:sp>
      <p:sp>
        <p:nvSpPr>
          <p:cNvPr id="183" name="Google Shape;183;p3">
            <a:extLst>
              <a:ext uri="{FF2B5EF4-FFF2-40B4-BE49-F238E27FC236}">
                <a16:creationId xmlns:a16="http://schemas.microsoft.com/office/drawing/2014/main" id="{B6F74E0C-4B1F-EFF4-E5A2-40D56910DDBB}"/>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Foundations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C38240E7-752D-00AA-6B67-4ADDF012F5F6}"/>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F72EF3A-B5BB-38FF-3B1D-AE7553E2E13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96C238FB-1D3C-A28D-C7D0-9E629542809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
        <p:nvSpPr>
          <p:cNvPr id="2" name="Google Shape;182;p3">
            <a:extLst>
              <a:ext uri="{FF2B5EF4-FFF2-40B4-BE49-F238E27FC236}">
                <a16:creationId xmlns:a16="http://schemas.microsoft.com/office/drawing/2014/main" id="{7F6DC9A7-200D-F904-BAE0-018DF0C3FE9D}"/>
              </a:ext>
            </a:extLst>
          </p:cNvPr>
          <p:cNvSpPr txBox="1"/>
          <p:nvPr/>
        </p:nvSpPr>
        <p:spPr>
          <a:xfrm>
            <a:off x="793612" y="4028967"/>
            <a:ext cx="10584000" cy="1154162"/>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Optional (in case </a:t>
            </a:r>
            <a:r>
              <a:rPr lang="en-GB" sz="2500" b="1" dirty="0" err="1">
                <a:solidFill>
                  <a:srgbClr val="7F7F7F"/>
                </a:solidFill>
              </a:rPr>
              <a:t>Labtainer</a:t>
            </a:r>
            <a:r>
              <a:rPr lang="en-GB" sz="2500" b="1" dirty="0">
                <a:solidFill>
                  <a:srgbClr val="7F7F7F"/>
                </a:solidFill>
              </a:rPr>
              <a:t> is buggy) – Download </a:t>
            </a:r>
            <a:r>
              <a:rPr lang="en-GB" sz="2500" b="1" dirty="0" err="1">
                <a:solidFill>
                  <a:srgbClr val="7F7F7F"/>
                </a:solidFill>
              </a:rPr>
              <a:t>OpenPLC</a:t>
            </a:r>
            <a:r>
              <a:rPr lang="en-GB" sz="2500" b="1" dirty="0">
                <a:solidFill>
                  <a:srgbClr val="7F7F7F"/>
                </a:solidFill>
              </a:rPr>
              <a:t> Software and use the </a:t>
            </a:r>
            <a:r>
              <a:rPr lang="en-GB" sz="2500" b="1" dirty="0" err="1">
                <a:solidFill>
                  <a:srgbClr val="7F7F7F"/>
                </a:solidFill>
              </a:rPr>
              <a:t>SoftPLC</a:t>
            </a:r>
            <a:r>
              <a:rPr lang="en-GB" sz="2500" b="1" dirty="0">
                <a:solidFill>
                  <a:srgbClr val="7F7F7F"/>
                </a:solidFill>
              </a:rPr>
              <a:t> PDF lab instruction, which can be downloaded from </a:t>
            </a:r>
            <a:r>
              <a:rPr lang="en-GB" sz="2500" b="1" dirty="0" err="1">
                <a:solidFill>
                  <a:srgbClr val="7F7F7F"/>
                </a:solidFill>
              </a:rPr>
              <a:t>Labtainer</a:t>
            </a:r>
            <a:r>
              <a:rPr lang="en-GB" sz="2500" b="1" dirty="0">
                <a:solidFill>
                  <a:srgbClr val="7F7F7F"/>
                </a:solidFill>
              </a:rPr>
              <a:t>. </a:t>
            </a:r>
            <a:endParaRPr dirty="0"/>
          </a:p>
        </p:txBody>
      </p:sp>
      <p:sp>
        <p:nvSpPr>
          <p:cNvPr id="3" name="Google Shape;181;p3">
            <a:extLst>
              <a:ext uri="{FF2B5EF4-FFF2-40B4-BE49-F238E27FC236}">
                <a16:creationId xmlns:a16="http://schemas.microsoft.com/office/drawing/2014/main" id="{D722D3F3-88CE-DCF6-8141-6A4BD612A9AD}"/>
              </a:ext>
            </a:extLst>
          </p:cNvPr>
          <p:cNvSpPr txBox="1"/>
          <p:nvPr/>
        </p:nvSpPr>
        <p:spPr>
          <a:xfrm>
            <a:off x="793612" y="5454098"/>
            <a:ext cx="10584000" cy="553998"/>
          </a:xfrm>
          <a:prstGeom prst="rect">
            <a:avLst/>
          </a:prstGeom>
          <a:noFill/>
          <a:ln>
            <a:noFill/>
          </a:ln>
        </p:spPr>
        <p:txBody>
          <a:bodyPr spcFirstLastPara="1" wrap="square" lIns="0" tIns="0" rIns="0" bIns="0" anchor="t" anchorCtr="0">
            <a:spAutoFit/>
          </a:bodyPr>
          <a:lstStyle/>
          <a:p>
            <a:r>
              <a:rPr lang="en-US" sz="1800" b="1" dirty="0">
                <a:hlinkClick r:id="rId4"/>
              </a:rPr>
              <a:t>https://autonomylogic.com/</a:t>
            </a:r>
            <a:endParaRPr lang="en-US" sz="1800" b="1" dirty="0"/>
          </a:p>
          <a:p>
            <a:endParaRPr lang="en-US" sz="1800" dirty="0"/>
          </a:p>
        </p:txBody>
      </p:sp>
    </p:spTree>
    <p:extLst>
      <p:ext uri="{BB962C8B-B14F-4D97-AF65-F5344CB8AC3E}">
        <p14:creationId xmlns:p14="http://schemas.microsoft.com/office/powerpoint/2010/main" val="471358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
          <p:cNvSpPr txBox="1"/>
          <p:nvPr/>
        </p:nvSpPr>
        <p:spPr>
          <a:xfrm>
            <a:off x="804000" y="3204000"/>
            <a:ext cx="10584000" cy="1938992"/>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800" dirty="0"/>
              <a:t>Learn about the different components found in ICS.</a:t>
            </a:r>
          </a:p>
          <a:p>
            <a:pPr marL="285750" indent="-285750">
              <a:buFont typeface="Arial" panose="020B0604020202020204" pitchFamily="34" charset="0"/>
              <a:buChar char="•"/>
            </a:pPr>
            <a:r>
              <a:rPr lang="en-US" sz="1800" dirty="0"/>
              <a:t>Learn how OT devices interact with traditional IT services and components.</a:t>
            </a:r>
          </a:p>
          <a:p>
            <a:pPr marL="285750" indent="-285750">
              <a:buFont typeface="Arial" panose="020B0604020202020204" pitchFamily="34" charset="0"/>
              <a:buChar char="•"/>
            </a:pPr>
            <a:r>
              <a:rPr lang="en-US" sz="1800" dirty="0"/>
              <a:t>Quick primer on digital logic.</a:t>
            </a:r>
          </a:p>
          <a:p>
            <a:pPr marL="285750" indent="-285750">
              <a:buFont typeface="Arial" panose="020B0604020202020204" pitchFamily="34" charset="0"/>
              <a:buChar char="•"/>
            </a:pPr>
            <a:r>
              <a:rPr lang="en-US" sz="1800" dirty="0"/>
              <a:t>Learn how to program a Programmable Logic Controller (PLC) using Ladder Logic.</a:t>
            </a:r>
          </a:p>
          <a:p>
            <a:pPr marL="285750" indent="-285750">
              <a:buFont typeface="Arial" panose="020B0604020202020204" pitchFamily="34" charset="0"/>
              <a:buChar char="•"/>
            </a:pPr>
            <a:r>
              <a:rPr lang="en-US" sz="1800" dirty="0"/>
              <a:t>Complete Lab 02</a:t>
            </a:r>
          </a:p>
          <a:p>
            <a:pPr marL="285750" indent="-285750">
              <a:buFont typeface="Arial" panose="020B0604020202020204" pitchFamily="34" charset="0"/>
              <a:buChar char="•"/>
            </a:pPr>
            <a:r>
              <a:rPr lang="en-US" sz="1800" dirty="0"/>
              <a:t>Complete CISA ICS Certs</a:t>
            </a:r>
          </a:p>
          <a:p>
            <a:pPr marL="285750" indent="-285750">
              <a:buFont typeface="Arial" panose="020B0604020202020204" pitchFamily="34" charset="0"/>
              <a:buChar char="•"/>
            </a:pPr>
            <a:endParaRPr lang="en-US" sz="1800" dirty="0"/>
          </a:p>
        </p:txBody>
      </p:sp>
      <p:sp>
        <p:nvSpPr>
          <p:cNvPr id="182" name="Google Shape;182;p3"/>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Overview</a:t>
            </a:r>
            <a:endParaRPr dirty="0"/>
          </a:p>
        </p:txBody>
      </p:sp>
      <p:sp>
        <p:nvSpPr>
          <p:cNvPr id="183" name="Google Shape;183;p3"/>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4BBE8F1-EAEF-E91F-9AC0-D6494EC6E7E4}"/>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1427C884-4EA8-0F60-F794-EFFB84CAB2DF}"/>
              </a:ext>
            </a:extLst>
          </p:cNvPr>
          <p:cNvSpPr txBox="1"/>
          <p:nvPr/>
        </p:nvSpPr>
        <p:spPr>
          <a:xfrm>
            <a:off x="804000" y="3204000"/>
            <a:ext cx="10584000" cy="623248"/>
          </a:xfrm>
          <a:prstGeom prst="rect">
            <a:avLst/>
          </a:prstGeom>
          <a:noFill/>
          <a:ln>
            <a:noFill/>
          </a:ln>
        </p:spPr>
        <p:txBody>
          <a:bodyPr spcFirstLastPara="1" wrap="square" lIns="0" tIns="0" rIns="0" bIns="0" anchor="t" anchorCtr="0">
            <a:spAutoFit/>
          </a:bodyPr>
          <a:lstStyle/>
          <a:p>
            <a:pPr marL="285750" lvl="0" indent="-285750">
              <a:lnSpc>
                <a:spcPct val="125000"/>
              </a:lnSpc>
              <a:buClr>
                <a:srgbClr val="7F7F7F"/>
              </a:buClr>
              <a:buSzPts val="1800"/>
              <a:buFont typeface="Arial"/>
              <a:buChar char="•"/>
            </a:pPr>
            <a:r>
              <a:rPr lang="en-GB" sz="1800" b="1" i="1" dirty="0">
                <a:solidFill>
                  <a:schemeClr val="dk1"/>
                </a:solidFill>
                <a:hlinkClick r:id="rId3"/>
              </a:rPr>
              <a:t>https://www.cisa.gov/resources-tools/programs/ics-training-available-through-cisa</a:t>
            </a:r>
            <a:endParaRPr lang="en-GB" sz="1800" b="1" i="1" dirty="0">
              <a:solidFill>
                <a:schemeClr val="dk1"/>
              </a:solidFill>
            </a:endParaRPr>
          </a:p>
          <a:p>
            <a:endParaRPr lang="en-US" sz="1800" dirty="0"/>
          </a:p>
        </p:txBody>
      </p:sp>
      <p:sp>
        <p:nvSpPr>
          <p:cNvPr id="182" name="Google Shape;182;p3">
            <a:extLst>
              <a:ext uri="{FF2B5EF4-FFF2-40B4-BE49-F238E27FC236}">
                <a16:creationId xmlns:a16="http://schemas.microsoft.com/office/drawing/2014/main" id="{2937382B-E1D9-67EE-A531-9E0D64F23053}"/>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CISA ICS Cert</a:t>
            </a:r>
            <a:endParaRPr dirty="0"/>
          </a:p>
        </p:txBody>
      </p:sp>
      <p:sp>
        <p:nvSpPr>
          <p:cNvPr id="183" name="Google Shape;183;p3">
            <a:extLst>
              <a:ext uri="{FF2B5EF4-FFF2-40B4-BE49-F238E27FC236}">
                <a16:creationId xmlns:a16="http://schemas.microsoft.com/office/drawing/2014/main" id="{37F92503-5B1E-60FF-4294-AC42F175468D}"/>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Foundations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4ECDB3CE-0B64-0408-49B2-3B925A21251B}"/>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503A2D0A-8B09-A25F-622C-6F31E1D301DB}"/>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88F550B0-D661-598C-9BC0-D0B4CF898D50}"/>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798879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2CE23503-3927-D505-9EE7-1B7062225304}"/>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3792F751-C25D-123C-28F8-77CD9D153EFE}"/>
              </a:ext>
            </a:extLst>
          </p:cNvPr>
          <p:cNvSpPr txBox="1"/>
          <p:nvPr/>
        </p:nvSpPr>
        <p:spPr>
          <a:xfrm>
            <a:off x="804000" y="3204000"/>
            <a:ext cx="10584000" cy="2769989"/>
          </a:xfrm>
          <a:prstGeom prst="rect">
            <a:avLst/>
          </a:prstGeom>
          <a:noFill/>
          <a:ln>
            <a:noFill/>
          </a:ln>
        </p:spPr>
        <p:txBody>
          <a:bodyPr spcFirstLastPara="1" wrap="square" lIns="0" tIns="0" rIns="0" bIns="0" anchor="t" anchorCtr="0">
            <a:spAutoFit/>
          </a:bodyPr>
          <a:lstStyle/>
          <a:p>
            <a:pPr marL="285750" indent="-285750">
              <a:buFont typeface="Arial" panose="020B0604020202020204" pitchFamily="34" charset="0"/>
              <a:buChar char="•"/>
            </a:pPr>
            <a:r>
              <a:rPr lang="en-US" sz="1800" dirty="0"/>
              <a:t>Programmable Logic Controllers (PLCs)</a:t>
            </a:r>
          </a:p>
          <a:p>
            <a:pPr marL="285750" indent="-285750">
              <a:buFont typeface="Arial" panose="020B0604020202020204" pitchFamily="34" charset="0"/>
              <a:buChar char="•"/>
            </a:pPr>
            <a:r>
              <a:rPr lang="en-US" sz="1800" dirty="0"/>
              <a:t>Sensors &amp; Actuators</a:t>
            </a:r>
          </a:p>
          <a:p>
            <a:pPr marL="285750" indent="-285750">
              <a:buFont typeface="Arial" panose="020B0604020202020204" pitchFamily="34" charset="0"/>
              <a:buChar char="•"/>
            </a:pPr>
            <a:r>
              <a:rPr lang="en-US" sz="1800" dirty="0"/>
              <a:t>Remote Terminal Units (RTUs)</a:t>
            </a:r>
          </a:p>
          <a:p>
            <a:pPr marL="285750" indent="-285750">
              <a:buFont typeface="Arial" panose="020B0604020202020204" pitchFamily="34" charset="0"/>
              <a:buChar char="•"/>
            </a:pPr>
            <a:r>
              <a:rPr lang="en-US" sz="1800" dirty="0"/>
              <a:t>Human Machine Interfaces (HMI)</a:t>
            </a:r>
          </a:p>
          <a:p>
            <a:pPr marL="285750" indent="-285750">
              <a:buFont typeface="Arial" panose="020B0604020202020204" pitchFamily="34" charset="0"/>
              <a:buChar char="•"/>
            </a:pPr>
            <a:r>
              <a:rPr lang="en-US" sz="1800" dirty="0"/>
              <a:t>Engineering Workstations</a:t>
            </a:r>
          </a:p>
          <a:p>
            <a:pPr marL="285750" indent="-285750">
              <a:buFont typeface="Arial" panose="020B0604020202020204" pitchFamily="34" charset="0"/>
              <a:buChar char="•"/>
            </a:pPr>
            <a:r>
              <a:rPr lang="en-US" sz="1800" dirty="0"/>
              <a:t>Data Historians</a:t>
            </a:r>
          </a:p>
          <a:p>
            <a:pPr marL="285750" indent="-285750">
              <a:buFont typeface="Arial" panose="020B0604020202020204" pitchFamily="34" charset="0"/>
              <a:buChar char="•"/>
            </a:pPr>
            <a:r>
              <a:rPr lang="en-US" sz="1800" dirty="0"/>
              <a:t>Intelligent Electronic Devices &amp; Industrial Internet of Things</a:t>
            </a:r>
          </a:p>
          <a:p>
            <a:pPr marL="285750" indent="-285750">
              <a:buFont typeface="Arial" panose="020B0604020202020204" pitchFamily="34" charset="0"/>
              <a:buChar char="•"/>
            </a:pPr>
            <a:r>
              <a:rPr lang="en-US" sz="1800" dirty="0"/>
              <a:t>Digital Logic</a:t>
            </a:r>
          </a:p>
          <a:p>
            <a:pPr marL="285750" indent="-285750">
              <a:buFont typeface="Arial" panose="020B0604020202020204" pitchFamily="34" charset="0"/>
              <a:buChar char="•"/>
            </a:pPr>
            <a:r>
              <a:rPr lang="en-US" sz="1800" dirty="0"/>
              <a:t>Ladder Logic Programming</a:t>
            </a:r>
          </a:p>
          <a:p>
            <a:r>
              <a:rPr lang="en-US" sz="1800" dirty="0"/>
              <a:t>.</a:t>
            </a:r>
          </a:p>
        </p:txBody>
      </p:sp>
      <p:sp>
        <p:nvSpPr>
          <p:cNvPr id="182" name="Google Shape;182;p3">
            <a:extLst>
              <a:ext uri="{FF2B5EF4-FFF2-40B4-BE49-F238E27FC236}">
                <a16:creationId xmlns:a16="http://schemas.microsoft.com/office/drawing/2014/main" id="{2A6D6E8A-6A03-53C0-8E1A-D46AA03BB4A4}"/>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ICS Components Slide Deck Order</a:t>
            </a:r>
            <a:endParaRPr dirty="0"/>
          </a:p>
        </p:txBody>
      </p:sp>
      <p:sp>
        <p:nvSpPr>
          <p:cNvPr id="183" name="Google Shape;183;p3">
            <a:extLst>
              <a:ext uri="{FF2B5EF4-FFF2-40B4-BE49-F238E27FC236}">
                <a16:creationId xmlns:a16="http://schemas.microsoft.com/office/drawing/2014/main" id="{6A78C804-9E47-29E7-46CA-9F806EC99093}"/>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1AD76838-39DB-5218-9070-FB1177B3DDD3}"/>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2B3BA530-E14A-0470-1BB9-F04ED2F873D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4C02AE2E-3DE5-54D0-7D96-E6DC3C5D31D2}"/>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994968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696BB11F-0C7E-C3E7-FBD4-39E161AFE279}"/>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7A4A31D5-032F-54CF-5598-57C040B73129}"/>
              </a:ext>
            </a:extLst>
          </p:cNvPr>
          <p:cNvSpPr txBox="1"/>
          <p:nvPr/>
        </p:nvSpPr>
        <p:spPr>
          <a:xfrm>
            <a:off x="804000" y="3204000"/>
            <a:ext cx="10584000" cy="2492990"/>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dirty="0"/>
              <a:t>Microprocessor-based controller for automation processes.</a:t>
            </a:r>
          </a:p>
          <a:p>
            <a:pPr marL="285750" indent="-285750">
              <a:lnSpc>
                <a:spcPct val="150000"/>
              </a:lnSpc>
              <a:buFont typeface="Arial" panose="020B0604020202020204" pitchFamily="34" charset="0"/>
              <a:buChar char="•"/>
            </a:pPr>
            <a:r>
              <a:rPr lang="en-US" sz="1800" dirty="0"/>
              <a:t>Interfaces with sensors and actuators via I/O modules.</a:t>
            </a:r>
          </a:p>
          <a:p>
            <a:pPr marL="285750" indent="-285750">
              <a:lnSpc>
                <a:spcPct val="150000"/>
              </a:lnSpc>
              <a:buFont typeface="Arial" panose="020B0604020202020204" pitchFamily="34" charset="0"/>
              <a:buChar char="•"/>
            </a:pPr>
            <a:r>
              <a:rPr lang="en-US" sz="1800" dirty="0"/>
              <a:t>Executes programmed logic continuously (scan cycle)</a:t>
            </a:r>
          </a:p>
          <a:p>
            <a:pPr marL="285750" indent="-285750">
              <a:lnSpc>
                <a:spcPct val="150000"/>
              </a:lnSpc>
              <a:buFont typeface="Arial" panose="020B0604020202020204" pitchFamily="34" charset="0"/>
              <a:buChar char="•"/>
            </a:pPr>
            <a:r>
              <a:rPr lang="en-US" sz="1800" dirty="0"/>
              <a:t>Supports industry-standard languages (Ladder Logic, FBD, Structured Text, Sequential Function Chart (SFC), and Instruction List)</a:t>
            </a:r>
          </a:p>
          <a:p>
            <a:pPr marL="285750" indent="-285750">
              <a:lnSpc>
                <a:spcPct val="150000"/>
              </a:lnSpc>
              <a:buFont typeface="Arial" panose="020B0604020202020204" pitchFamily="34" charset="0"/>
              <a:buChar char="•"/>
            </a:pPr>
            <a:r>
              <a:rPr lang="en-US" sz="1800" dirty="0"/>
              <a:t>Typically operates in harsh industrial environments</a:t>
            </a:r>
          </a:p>
        </p:txBody>
      </p:sp>
      <p:sp>
        <p:nvSpPr>
          <p:cNvPr id="182" name="Google Shape;182;p3">
            <a:extLst>
              <a:ext uri="{FF2B5EF4-FFF2-40B4-BE49-F238E27FC236}">
                <a16:creationId xmlns:a16="http://schemas.microsoft.com/office/drawing/2014/main" id="{C79AC0A0-3121-0B8E-A63A-C9DBE6A1553F}"/>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Programmable Logic Controllers (PLCs)</a:t>
            </a:r>
            <a:endParaRPr dirty="0"/>
          </a:p>
        </p:txBody>
      </p:sp>
      <p:sp>
        <p:nvSpPr>
          <p:cNvPr id="183" name="Google Shape;183;p3">
            <a:extLst>
              <a:ext uri="{FF2B5EF4-FFF2-40B4-BE49-F238E27FC236}">
                <a16:creationId xmlns:a16="http://schemas.microsoft.com/office/drawing/2014/main" id="{F97FFBC8-359B-C34C-07EC-024F7A6B3DDE}"/>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A6901C3C-451F-0BE1-906E-42100635A9B1}"/>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FACB06C4-4529-D20A-F09E-27FA1988557E}"/>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EF8C360-0A68-17F3-192F-758ACCF8C239}"/>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5235229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52C73B73-524A-DB29-DB80-3300AC994A75}"/>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2B01F60A-2EEC-38A6-01AE-249595142AAE}"/>
              </a:ext>
            </a:extLst>
          </p:cNvPr>
          <p:cNvSpPr txBox="1"/>
          <p:nvPr/>
        </p:nvSpPr>
        <p:spPr>
          <a:xfrm>
            <a:off x="804000" y="2400671"/>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PLC Image</a:t>
            </a:r>
            <a:endParaRPr dirty="0"/>
          </a:p>
        </p:txBody>
      </p:sp>
      <p:sp>
        <p:nvSpPr>
          <p:cNvPr id="183" name="Google Shape;183;p3">
            <a:extLst>
              <a:ext uri="{FF2B5EF4-FFF2-40B4-BE49-F238E27FC236}">
                <a16:creationId xmlns:a16="http://schemas.microsoft.com/office/drawing/2014/main" id="{676F8BCE-70CB-6578-20DC-A5F9B0EF42A9}"/>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5B2A13F2-9E31-9899-5A78-1FB918E88A88}"/>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6A227C70-134B-1452-C900-4D83A7DE26C5}"/>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2185024D-0D67-4C0C-5767-F4DF0D863FDF}"/>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1026" name="Picture 2" descr="Siemens CPU 1214C - 6ES7214-1AG40-0XB0 ...">
            <a:extLst>
              <a:ext uri="{FF2B5EF4-FFF2-40B4-BE49-F238E27FC236}">
                <a16:creationId xmlns:a16="http://schemas.microsoft.com/office/drawing/2014/main" id="{439942FF-B94A-ADB8-195D-1648122A3B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90950" y="2075414"/>
            <a:ext cx="3938588" cy="3938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821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B0F00AC1-7687-0A07-5819-C057A38FD587}"/>
            </a:ext>
          </a:extLst>
        </p:cNvPr>
        <p:cNvGrpSpPr/>
        <p:nvPr/>
      </p:nvGrpSpPr>
      <p:grpSpPr>
        <a:xfrm>
          <a:off x="0" y="0"/>
          <a:ext cx="0" cy="0"/>
          <a:chOff x="0" y="0"/>
          <a:chExt cx="0" cy="0"/>
        </a:xfrm>
      </p:grpSpPr>
      <p:sp>
        <p:nvSpPr>
          <p:cNvPr id="182" name="Google Shape;182;p3">
            <a:extLst>
              <a:ext uri="{FF2B5EF4-FFF2-40B4-BE49-F238E27FC236}">
                <a16:creationId xmlns:a16="http://schemas.microsoft.com/office/drawing/2014/main" id="{6B32BCD7-3055-4260-DC3D-165D6ED264C6}"/>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PLC Component Diagram</a:t>
            </a:r>
            <a:endParaRPr dirty="0"/>
          </a:p>
        </p:txBody>
      </p:sp>
      <p:sp>
        <p:nvSpPr>
          <p:cNvPr id="183" name="Google Shape;183;p3">
            <a:extLst>
              <a:ext uri="{FF2B5EF4-FFF2-40B4-BE49-F238E27FC236}">
                <a16:creationId xmlns:a16="http://schemas.microsoft.com/office/drawing/2014/main" id="{D6CCF1F7-0C00-BCCA-104F-D880B39FDC71}"/>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0630AA0D-41C6-3C9E-9874-C18C59C995BA}"/>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EA580FA9-99D9-0C20-BF25-74D5DF91ADF8}"/>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CC3B300-261E-94C6-5538-8FDDF6D2623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pic>
        <p:nvPicPr>
          <p:cNvPr id="2050" name="Picture 2" descr="What is a PLC (Programmable Logic Controllers): A Comprehensive Guide">
            <a:extLst>
              <a:ext uri="{FF2B5EF4-FFF2-40B4-BE49-F238E27FC236}">
                <a16:creationId xmlns:a16="http://schemas.microsoft.com/office/drawing/2014/main" id="{77DD5371-EB9D-0307-FC70-1732D2AA0E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7187" y="2173343"/>
            <a:ext cx="6080823" cy="40389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5510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A532D4CC-FFB4-9ADF-26E1-21C683B5B35E}"/>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F66220E3-5618-F23E-F97F-0C19C393704C}"/>
              </a:ext>
            </a:extLst>
          </p:cNvPr>
          <p:cNvSpPr txBox="1"/>
          <p:nvPr/>
        </p:nvSpPr>
        <p:spPr>
          <a:xfrm>
            <a:off x="804000" y="3204000"/>
            <a:ext cx="10584000" cy="1384995"/>
          </a:xfrm>
          <a:prstGeom prst="rect">
            <a:avLst/>
          </a:prstGeom>
          <a:noFill/>
          <a:ln>
            <a:noFill/>
          </a:ln>
        </p:spPr>
        <p:txBody>
          <a:bodyPr spcFirstLastPara="1" wrap="square" lIns="0" tIns="0" rIns="0" bIns="0" anchor="t" anchorCtr="0">
            <a:spAutoFit/>
          </a:bodyPr>
          <a:lstStyle/>
          <a:p>
            <a:r>
              <a:rPr lang="en-US" sz="1800" dirty="0"/>
              <a:t>Ladder Diagram. (LD)</a:t>
            </a:r>
          </a:p>
          <a:p>
            <a:r>
              <a:rPr lang="en-US" sz="1800" dirty="0"/>
              <a:t>Function Block Diagram. (FBD)</a:t>
            </a:r>
          </a:p>
          <a:p>
            <a:r>
              <a:rPr lang="en-US" sz="1800" dirty="0"/>
              <a:t>Structured Text. (ST)</a:t>
            </a:r>
          </a:p>
          <a:p>
            <a:r>
              <a:rPr lang="en-US" sz="1800" dirty="0"/>
              <a:t>Instruction List.  (IL)</a:t>
            </a:r>
          </a:p>
          <a:p>
            <a:r>
              <a:rPr lang="en-US" sz="1800" dirty="0"/>
              <a:t>Sequential Function Chart (SCF)</a:t>
            </a:r>
          </a:p>
        </p:txBody>
      </p:sp>
      <p:sp>
        <p:nvSpPr>
          <p:cNvPr id="182" name="Google Shape;182;p3">
            <a:extLst>
              <a:ext uri="{FF2B5EF4-FFF2-40B4-BE49-F238E27FC236}">
                <a16:creationId xmlns:a16="http://schemas.microsoft.com/office/drawing/2014/main" id="{BAF1E777-170B-B1E5-9056-403A327FDE7E}"/>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rPr>
              <a:t>PLC Programming Languages</a:t>
            </a:r>
            <a:endParaRPr dirty="0"/>
          </a:p>
        </p:txBody>
      </p:sp>
      <p:sp>
        <p:nvSpPr>
          <p:cNvPr id="183" name="Google Shape;183;p3">
            <a:extLst>
              <a:ext uri="{FF2B5EF4-FFF2-40B4-BE49-F238E27FC236}">
                <a16:creationId xmlns:a16="http://schemas.microsoft.com/office/drawing/2014/main" id="{F944F0A9-B1F4-B581-00A2-F01060F1BEA8}"/>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85D9C4C2-C327-F9DB-6A40-6F207CADACD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971AA073-F40E-1E32-CE3C-86890E647912}"/>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3CA3E4CF-6E93-DF39-E721-E654E8A3501C}"/>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15899337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0">
          <a:extLst>
            <a:ext uri="{FF2B5EF4-FFF2-40B4-BE49-F238E27FC236}">
              <a16:creationId xmlns:a16="http://schemas.microsoft.com/office/drawing/2014/main" id="{0AA91A7B-FF0E-FDF9-8114-DE95DE341B94}"/>
            </a:ext>
          </a:extLst>
        </p:cNvPr>
        <p:cNvGrpSpPr/>
        <p:nvPr/>
      </p:nvGrpSpPr>
      <p:grpSpPr>
        <a:xfrm>
          <a:off x="0" y="0"/>
          <a:ext cx="0" cy="0"/>
          <a:chOff x="0" y="0"/>
          <a:chExt cx="0" cy="0"/>
        </a:xfrm>
      </p:grpSpPr>
      <p:sp>
        <p:nvSpPr>
          <p:cNvPr id="181" name="Google Shape;181;p3">
            <a:extLst>
              <a:ext uri="{FF2B5EF4-FFF2-40B4-BE49-F238E27FC236}">
                <a16:creationId xmlns:a16="http://schemas.microsoft.com/office/drawing/2014/main" id="{2F7FEC22-C262-C621-4287-B8F1DC34A7F7}"/>
              </a:ext>
            </a:extLst>
          </p:cNvPr>
          <p:cNvSpPr txBox="1"/>
          <p:nvPr/>
        </p:nvSpPr>
        <p:spPr>
          <a:xfrm>
            <a:off x="804000" y="3204000"/>
            <a:ext cx="10584000" cy="2492990"/>
          </a:xfrm>
          <a:prstGeom prst="rect">
            <a:avLst/>
          </a:prstGeom>
          <a:noFill/>
          <a:ln>
            <a:noFill/>
          </a:ln>
        </p:spPr>
        <p:txBody>
          <a:bodyPr spcFirstLastPara="1" wrap="square" lIns="0" tIns="0" rIns="0" bIns="0" anchor="t" anchorCtr="0">
            <a:spAutoFit/>
          </a:bodyPr>
          <a:lstStyle/>
          <a:p>
            <a:pPr marL="285750" indent="-285750">
              <a:lnSpc>
                <a:spcPct val="150000"/>
              </a:lnSpc>
              <a:buFont typeface="Arial" panose="020B0604020202020204" pitchFamily="34" charset="0"/>
              <a:buChar char="•"/>
            </a:pPr>
            <a:r>
              <a:rPr lang="en-US" sz="1800" b="1" dirty="0"/>
              <a:t>Sensors</a:t>
            </a:r>
            <a:r>
              <a:rPr lang="en-US" sz="1800" dirty="0"/>
              <a:t> detect physical conditions (e.g., temperature, pressure, flow)</a:t>
            </a:r>
          </a:p>
          <a:p>
            <a:pPr marL="285750" indent="-285750">
              <a:lnSpc>
                <a:spcPct val="150000"/>
              </a:lnSpc>
              <a:buFont typeface="Arial" panose="020B0604020202020204" pitchFamily="34" charset="0"/>
              <a:buChar char="•"/>
            </a:pPr>
            <a:r>
              <a:rPr lang="en-US" sz="1800" b="1" dirty="0"/>
              <a:t>Actuators</a:t>
            </a:r>
            <a:r>
              <a:rPr lang="en-US" sz="1800" dirty="0"/>
              <a:t> perform physical actions (e.g., open valves, start motors)</a:t>
            </a:r>
          </a:p>
          <a:p>
            <a:pPr marL="285750" indent="-285750">
              <a:lnSpc>
                <a:spcPct val="150000"/>
              </a:lnSpc>
              <a:buFont typeface="Arial" panose="020B0604020202020204" pitchFamily="34" charset="0"/>
              <a:buChar char="•"/>
            </a:pPr>
            <a:r>
              <a:rPr lang="en-US" sz="1800" dirty="0"/>
              <a:t>Interface with PLCs and RTUs via digital or analog I/O modules</a:t>
            </a:r>
          </a:p>
          <a:p>
            <a:pPr marL="285750" indent="-285750">
              <a:lnSpc>
                <a:spcPct val="150000"/>
              </a:lnSpc>
              <a:buFont typeface="Arial" panose="020B0604020202020204" pitchFamily="34" charset="0"/>
              <a:buChar char="•"/>
            </a:pPr>
            <a:r>
              <a:rPr lang="en-US" sz="1800" dirty="0"/>
              <a:t>Critical for real-time feedback and control in field operations</a:t>
            </a:r>
          </a:p>
          <a:p>
            <a:pPr marL="285750" indent="-285750">
              <a:lnSpc>
                <a:spcPct val="150000"/>
              </a:lnSpc>
              <a:buFont typeface="Arial" panose="020B0604020202020204" pitchFamily="34" charset="0"/>
              <a:buChar char="•"/>
            </a:pPr>
            <a:r>
              <a:rPr lang="en-US" sz="1800" dirty="0"/>
              <a:t>Enable closed-loop control by transmitting measurements and receiving commands</a:t>
            </a:r>
          </a:p>
          <a:p>
            <a:pPr marL="285750" indent="-285750">
              <a:lnSpc>
                <a:spcPct val="150000"/>
              </a:lnSpc>
              <a:buFont typeface="Arial" panose="020B0604020202020204" pitchFamily="34" charset="0"/>
              <a:buChar char="•"/>
            </a:pPr>
            <a:r>
              <a:rPr lang="en-US" sz="1800" dirty="0"/>
              <a:t>Field-hardened to operate in harsh industrial environments</a:t>
            </a:r>
          </a:p>
        </p:txBody>
      </p:sp>
      <p:sp>
        <p:nvSpPr>
          <p:cNvPr id="182" name="Google Shape;182;p3">
            <a:extLst>
              <a:ext uri="{FF2B5EF4-FFF2-40B4-BE49-F238E27FC236}">
                <a16:creationId xmlns:a16="http://schemas.microsoft.com/office/drawing/2014/main" id="{ACCE84C7-7954-4899-CD77-8B0B0E74552C}"/>
              </a:ext>
            </a:extLst>
          </p:cNvPr>
          <p:cNvSpPr txBox="1"/>
          <p:nvPr/>
        </p:nvSpPr>
        <p:spPr>
          <a:xfrm>
            <a:off x="804000" y="2628000"/>
            <a:ext cx="10584000" cy="384721"/>
          </a:xfrm>
          <a:prstGeom prst="rect">
            <a:avLst/>
          </a:prstGeom>
          <a:noFill/>
          <a:ln>
            <a:noFill/>
          </a:ln>
        </p:spPr>
        <p:txBody>
          <a:bodyPr spcFirstLastPara="1" wrap="square" lIns="0" tIns="0" rIns="0" bIns="0" anchor="b" anchorCtr="0">
            <a:spAutoFit/>
          </a:bodyPr>
          <a:lstStyle/>
          <a:p>
            <a:pPr marL="0" marR="0" lvl="0" indent="0" algn="l" rtl="0">
              <a:lnSpc>
                <a:spcPct val="100000"/>
              </a:lnSpc>
              <a:spcBef>
                <a:spcPts val="0"/>
              </a:spcBef>
              <a:spcAft>
                <a:spcPts val="0"/>
              </a:spcAft>
              <a:buClr>
                <a:srgbClr val="7F7F7F"/>
              </a:buClr>
              <a:buSzPts val="2500"/>
              <a:buFont typeface="Arial"/>
              <a:buNone/>
            </a:pPr>
            <a:r>
              <a:rPr lang="en-GB" sz="2500" b="1" dirty="0">
                <a:solidFill>
                  <a:srgbClr val="7F7F7F"/>
                </a:solidFill>
                <a:latin typeface="Arial"/>
                <a:ea typeface="Arial"/>
                <a:cs typeface="Arial"/>
                <a:sym typeface="Arial"/>
              </a:rPr>
              <a:t>Sensors and Actuators</a:t>
            </a:r>
            <a:endParaRPr dirty="0"/>
          </a:p>
        </p:txBody>
      </p:sp>
      <p:sp>
        <p:nvSpPr>
          <p:cNvPr id="183" name="Google Shape;183;p3">
            <a:extLst>
              <a:ext uri="{FF2B5EF4-FFF2-40B4-BE49-F238E27FC236}">
                <a16:creationId xmlns:a16="http://schemas.microsoft.com/office/drawing/2014/main" id="{42227905-F041-FE64-C124-F39A46362330}"/>
              </a:ext>
            </a:extLst>
          </p:cNvPr>
          <p:cNvSpPr txBox="1">
            <a:spLocks noGrp="1"/>
          </p:cNvSpPr>
          <p:nvPr>
            <p:ph type="ctrTitle"/>
          </p:nvPr>
        </p:nvSpPr>
        <p:spPr>
          <a:xfrm>
            <a:off x="804000" y="1403902"/>
            <a:ext cx="10584000" cy="769441"/>
          </a:xfrm>
          <a:prstGeom prst="rect">
            <a:avLst/>
          </a:prstGeom>
          <a:noFill/>
          <a:ln>
            <a:noFill/>
          </a:ln>
        </p:spPr>
        <p:txBody>
          <a:bodyPr spcFirstLastPara="1" wrap="square" lIns="0" tIns="0" rIns="0" bIns="0" anchor="b" anchorCtr="0">
            <a:spAutoFit/>
          </a:bodyPr>
          <a:lstStyle/>
          <a:p>
            <a:pPr marL="0" lvl="0" indent="0" algn="l" rtl="0">
              <a:lnSpc>
                <a:spcPct val="100000"/>
              </a:lnSpc>
              <a:spcBef>
                <a:spcPts val="0"/>
              </a:spcBef>
              <a:spcAft>
                <a:spcPts val="0"/>
              </a:spcAft>
              <a:buClr>
                <a:srgbClr val="0072CE"/>
              </a:buClr>
              <a:buSzPts val="5000"/>
              <a:buFont typeface="Arial"/>
              <a:buNone/>
            </a:pPr>
            <a:r>
              <a:rPr lang="en-GB" sz="5000" b="1" dirty="0">
                <a:solidFill>
                  <a:srgbClr val="0072CE"/>
                </a:solidFill>
                <a:latin typeface="Arial"/>
                <a:ea typeface="Arial"/>
                <a:cs typeface="Arial"/>
                <a:sym typeface="Arial"/>
              </a:rPr>
              <a:t>Module 02 – ICS Components</a:t>
            </a:r>
            <a:endParaRPr sz="2000" b="1" dirty="0">
              <a:solidFill>
                <a:srgbClr val="0072CE"/>
              </a:solidFill>
              <a:latin typeface="Arial"/>
              <a:ea typeface="Arial"/>
              <a:cs typeface="Arial"/>
              <a:sym typeface="Arial"/>
            </a:endParaRPr>
          </a:p>
        </p:txBody>
      </p:sp>
      <p:sp>
        <p:nvSpPr>
          <p:cNvPr id="184" name="Google Shape;184;p3">
            <a:extLst>
              <a:ext uri="{FF2B5EF4-FFF2-40B4-BE49-F238E27FC236}">
                <a16:creationId xmlns:a16="http://schemas.microsoft.com/office/drawing/2014/main" id="{09AB9F49-D4FF-4913-D9A7-9375EDDBB6C9}"/>
              </a:ext>
            </a:extLst>
          </p:cNvPr>
          <p:cNvSpPr txBox="1"/>
          <p:nvPr/>
        </p:nvSpPr>
        <p:spPr>
          <a:xfrm>
            <a:off x="383830" y="6391171"/>
            <a:ext cx="1800000" cy="169277"/>
          </a:xfrm>
          <a:prstGeom prst="rect">
            <a:avLst/>
          </a:prstGeom>
          <a:noFill/>
          <a:ln>
            <a:noFill/>
          </a:ln>
        </p:spPr>
        <p:txBody>
          <a:bodyPr spcFirstLastPara="1" wrap="square" lIns="0" tIns="0" rIns="0" bIns="0" anchor="ctr" anchorCtr="0">
            <a:spAutoFit/>
          </a:bodyPr>
          <a:lstStyle/>
          <a:p>
            <a:pPr marL="0" marR="0" lvl="0" indent="0" algn="l" rtl="0">
              <a:spcBef>
                <a:spcPts val="0"/>
              </a:spcBef>
              <a:spcAft>
                <a:spcPts val="0"/>
              </a:spcAft>
              <a:buNone/>
            </a:pPr>
            <a:r>
              <a:rPr lang="en-GB" sz="1100" b="1">
                <a:solidFill>
                  <a:schemeClr val="lt1"/>
                </a:solidFill>
                <a:latin typeface="Arial"/>
                <a:ea typeface="Arial"/>
                <a:cs typeface="Arial"/>
                <a:sym typeface="Arial"/>
              </a:rPr>
              <a:t>Course Title</a:t>
            </a:r>
            <a:endParaRPr/>
          </a:p>
        </p:txBody>
      </p:sp>
      <p:sp>
        <p:nvSpPr>
          <p:cNvPr id="185" name="Google Shape;185;p3">
            <a:extLst>
              <a:ext uri="{FF2B5EF4-FFF2-40B4-BE49-F238E27FC236}">
                <a16:creationId xmlns:a16="http://schemas.microsoft.com/office/drawing/2014/main" id="{329A9B02-30C4-314C-8FA6-0EFCD18E0A86}"/>
              </a:ext>
            </a:extLst>
          </p:cNvPr>
          <p:cNvSpPr txBox="1"/>
          <p:nvPr/>
        </p:nvSpPr>
        <p:spPr>
          <a:xfrm>
            <a:off x="4037133"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CRN</a:t>
            </a:r>
            <a:endParaRPr/>
          </a:p>
        </p:txBody>
      </p:sp>
      <p:sp>
        <p:nvSpPr>
          <p:cNvPr id="186" name="Google Shape;186;p3">
            <a:extLst>
              <a:ext uri="{FF2B5EF4-FFF2-40B4-BE49-F238E27FC236}">
                <a16:creationId xmlns:a16="http://schemas.microsoft.com/office/drawing/2014/main" id="{0E1A57C2-B5D0-4C7D-A3EF-7CDB4D66757E}"/>
              </a:ext>
            </a:extLst>
          </p:cNvPr>
          <p:cNvSpPr txBox="1"/>
          <p:nvPr/>
        </p:nvSpPr>
        <p:spPr>
          <a:xfrm>
            <a:off x="8835986" y="6391170"/>
            <a:ext cx="2945550" cy="169277"/>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GB" sz="1100" b="1">
                <a:solidFill>
                  <a:schemeClr val="lt1"/>
                </a:solidFill>
                <a:latin typeface="Arial"/>
                <a:ea typeface="Arial"/>
                <a:cs typeface="Arial"/>
                <a:sym typeface="Arial"/>
              </a:rPr>
              <a:t>©2021 CyberSkills2Work - Institution Name</a:t>
            </a:r>
            <a:endParaRPr/>
          </a:p>
        </p:txBody>
      </p:sp>
    </p:spTree>
    <p:extLst>
      <p:ext uri="{BB962C8B-B14F-4D97-AF65-F5344CB8AC3E}">
        <p14:creationId xmlns:p14="http://schemas.microsoft.com/office/powerpoint/2010/main" val="223331873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328</TotalTime>
  <Words>4882</Words>
  <Application>Microsoft Macintosh PowerPoint</Application>
  <PresentationFormat>Widescreen</PresentationFormat>
  <Paragraphs>427</Paragraphs>
  <Slides>30</Slides>
  <Notes>30</Notes>
  <HiddenSlides>0</HiddenSlides>
  <MMClips>1</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30</vt:i4>
      </vt:variant>
    </vt:vector>
  </HeadingPairs>
  <TitlesOfParts>
    <vt:vector size="34" baseType="lpstr">
      <vt:lpstr>Arial</vt:lpstr>
      <vt:lpstr>Calibri</vt:lpstr>
      <vt:lpstr>Office Theme</vt:lpstr>
      <vt:lpstr>Custom Design</vt:lpstr>
      <vt:lpstr>CyberSkills2Work The National Cybersecurity Workforce Development Program</vt:lpstr>
      <vt:lpstr>Industrial Control Systems Security</vt:lpstr>
      <vt:lpstr>Module 02 – ICS Components</vt:lpstr>
      <vt:lpstr>Module 02 – ICS Components</vt:lpstr>
      <vt:lpstr>Module 02 – ICS Components</vt:lpstr>
      <vt:lpstr>Module 02 – ICS Components</vt:lpstr>
      <vt:lpstr>Module 02 – ICS Components</vt:lpstr>
      <vt:lpstr>Module 02 – ICS Components</vt:lpstr>
      <vt:lpstr>Module 02 – ICS Components</vt:lpstr>
      <vt:lpstr>Module 02 – ICS Components</vt:lpstr>
      <vt:lpstr>PowerPoint Presentation</vt:lpstr>
      <vt:lpstr>PowerPoint Presentation</vt:lpstr>
      <vt:lpstr>Module 02 – ICS Components</vt:lpstr>
      <vt:lpstr>PowerPoint Presentation</vt:lpstr>
      <vt:lpstr>PowerPoint Presentation</vt:lpstr>
      <vt:lpstr>Module 02 – ICS Components</vt:lpstr>
      <vt:lpstr>Module 02 – ICS Components</vt:lpstr>
      <vt:lpstr>Module 02 – ICS Components</vt:lpstr>
      <vt:lpstr>Module 02 – ICS Components</vt:lpstr>
      <vt:lpstr>Module 02 – ICS Components</vt:lpstr>
      <vt:lpstr>PowerPoint Presentation</vt:lpstr>
      <vt:lpstr>Module 02 – ICS Components</vt:lpstr>
      <vt:lpstr>Module 02 – ICS Components</vt:lpstr>
      <vt:lpstr>Module 02 – ICS Components</vt:lpstr>
      <vt:lpstr>Module 02 – ICS Components</vt:lpstr>
      <vt:lpstr>Module 02 – ICS Components</vt:lpstr>
      <vt:lpstr>PowerPoint Presentation</vt:lpstr>
      <vt:lpstr>PowerPoint Presentation</vt:lpstr>
      <vt:lpstr>Module 02 – ICS Foundations</vt:lpstr>
      <vt:lpstr>Module 02 – ICS Foundations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Razvan</dc:creator>
  <cp:lastModifiedBy>ian burres</cp:lastModifiedBy>
  <cp:revision>85</cp:revision>
  <dcterms:created xsi:type="dcterms:W3CDTF">2021-10-13T09:00:23Z</dcterms:created>
  <dcterms:modified xsi:type="dcterms:W3CDTF">2025-06-25T21:08:54Z</dcterms:modified>
</cp:coreProperties>
</file>