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5"/>
  </p:notesMasterIdLst>
  <p:sldIdLst>
    <p:sldId id="256" r:id="rId2"/>
    <p:sldId id="257" r:id="rId3"/>
    <p:sldId id="294" r:id="rId4"/>
    <p:sldId id="296" r:id="rId5"/>
    <p:sldId id="258" r:id="rId6"/>
    <p:sldId id="295" r:id="rId7"/>
    <p:sldId id="297" r:id="rId8"/>
    <p:sldId id="298" r:id="rId9"/>
    <p:sldId id="299" r:id="rId10"/>
    <p:sldId id="305" r:id="rId11"/>
    <p:sldId id="300" r:id="rId12"/>
    <p:sldId id="301" r:id="rId13"/>
    <p:sldId id="302" r:id="rId14"/>
    <p:sldId id="304" r:id="rId15"/>
    <p:sldId id="303" r:id="rId16"/>
    <p:sldId id="306" r:id="rId17"/>
    <p:sldId id="313" r:id="rId18"/>
    <p:sldId id="307" r:id="rId19"/>
    <p:sldId id="308" r:id="rId20"/>
    <p:sldId id="309" r:id="rId21"/>
    <p:sldId id="310" r:id="rId22"/>
    <p:sldId id="311" r:id="rId23"/>
    <p:sldId id="312"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jOADLeH7Y7HmfqGoN8iYBjmdnzq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2"/>
    <p:restoredTop sz="75788"/>
  </p:normalViewPr>
  <p:slideViewPr>
    <p:cSldViewPr snapToGrid="0">
      <p:cViewPr varScale="1">
        <p:scale>
          <a:sx n="90" d="100"/>
          <a:sy n="90" d="100"/>
        </p:scale>
        <p:origin x="15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www.google.com/search?sca_esv=a5f19cfa0813df82&amp;rlz=1C5CHFA_enUS1093US1094&amp;biw=1496&amp;bih=735&amp;sxsrf=AE3TifMTrnLJ-G18x4hNBmCNk2e06aGf1Q%3A1749491596284&amp;q=Reduced+Costs&amp;sa=X&amp;ved=2ahUKEwikhYmJ9OSNAxUELkQIHUQOM9kQxccNegUIugIQAw&amp;mstk=AUtExfCeK8utD_QKeY43pwXaEEAPjfQ6LfFBvl9kyp5tP2pvdiWV_pOPtcneusHJkAx82iVEO3UEZf_ltwMG4pcA5aFOCD80gvABUZtdOq2w_byVA0esJOC2hBCkHH_HX3Dot5wGmK2Mp7F-JiD6QVrabCM5GAMeQQ4rZntlDFKbabKPVgE8LxnCryHGNco1nfr_Yt3W56yKpmYgRv-0hXtASzCswrAkEKVe4AMaiVskqUTZygP2vPAJo0k6HJUfGL_24OzAkAtxs2s9RPzCNA1lQw-l1wFlmb2xzTP2_z6NYyU-LaKSN9ZCCEm2OAdhE8YnafdvTkwSrisQnt5YSVtLzMoxo3hKAj_nNMAZPmkHrhaVUb5NOCfCnE26-JY2v7sw924nmtOX7UBrwos4ZxCnIFAB8to49J-5fs0kcdQTZUP_rj4R8EAi4Q8lnr67E8F1RMyTPVb6D8rQNKNwDA1qWpejv2Dxn0G4UnQ8kIkg3Esq8Ek4ay4whC9iq_AXNsFSeLs3rUlUznTuS3MclVDF&amp;csui=3" TargetMode="External"/><Relationship Id="rId3" Type="http://schemas.openxmlformats.org/officeDocument/2006/relationships/hyperlink" Target="https://www.google.com/search?sca_esv=a5f19cfa0813df82&amp;rlz=1C5CHFA_enUS1093US1094&amp;biw=1496&amp;bih=735&amp;sxsrf=AE3TifMTrnLJ-G18x4hNBmCNk2e06aGf1Q%3A1749491596284&amp;q=machines%2C+sensors%2C+and+other+devices&amp;sa=X&amp;ved=2ahUKEwikhYmJ9OSNAxUELkQIHUQOM9kQxccNegQILRAB&amp;mstk=AUtExfCeK8utD_QKeY43pwXaEEAPjfQ6LfFBvl9kyp5tP2pvdiWV_pOPtcneusHJkAx82iVEO3UEZf_ltwMG4pcA5aFOCD80gvABUZtdOq2w_byVA0esJOC2hBCkHH_HX3Dot5wGmK2Mp7F-JiD6QVrabCM5GAMeQQ4rZntlDFKbabKPVgE8LxnCryHGNco1nfr_Yt3W56yKpmYgRv-0hXtASzCswrAkEKVe4AMaiVskqUTZygP2vPAJo0k6HJUfGL_24OzAkAtxs2s9RPzCNA1lQw-l1wFlmb2xzTP2_z6NYyU-LaKSN9ZCCEm2OAdhE8YnafdvTkwSrisQnt5YSVtLzMoxo3hKAj_nNMAZPmkHrhaVUb5NOCfCnE26-JY2v7sw924nmtOX7UBrwos4ZxCnIFAB8to49J-5fs0kcdQTZUP_rj4R8EAi4Q8lnr67E8F1RMyTPVb6D8rQNKNwDA1qWpejv2Dxn0G4UnQ8kIkg3Esq8Ek4ay4whC9iq_AXNsFSeLs3rUlUznTuS3MclVDF&amp;csui=3" TargetMode="External"/><Relationship Id="rId7" Type="http://schemas.openxmlformats.org/officeDocument/2006/relationships/hyperlink" Target="https://www.google.com/search?sca_esv=a5f19cfa0813df82&amp;rlz=1C5CHFA_enUS1093US1094&amp;biw=1496&amp;bih=735&amp;sxsrf=AE3TifMTrnLJ-G18x4hNBmCNk2e06aGf1Q%3A1749491596284&amp;q=Enhanced+Operational+Efficiency&amp;sa=X&amp;ved=2ahUKEwikhYmJ9OSNAxUELkQIHUQOM9kQxccNegUIuQIQAw&amp;mstk=AUtExfCeK8utD_QKeY43pwXaEEAPjfQ6LfFBvl9kyp5tP2pvdiWV_pOPtcneusHJkAx82iVEO3UEZf_ltwMG4pcA5aFOCD80gvABUZtdOq2w_byVA0esJOC2hBCkHH_HX3Dot5wGmK2Mp7F-JiD6QVrabCM5GAMeQQ4rZntlDFKbabKPVgE8LxnCryHGNco1nfr_Yt3W56yKpmYgRv-0hXtASzCswrAkEKVe4AMaiVskqUTZygP2vPAJo0k6HJUfGL_24OzAkAtxs2s9RPzCNA1lQw-l1wFlmb2xzTP2_z6NYyU-LaKSN9ZCCEm2OAdhE8YnafdvTkwSrisQnt5YSVtLzMoxo3hKAj_nNMAZPmkHrhaVUb5NOCfCnE26-JY2v7sw924nmtOX7UBrwos4ZxCnIFAB8to49J-5fs0kcdQTZUP_rj4R8EAi4Q8lnr67E8F1RMyTPVb6D8rQNKNwDA1qWpejv2Dxn0G4UnQ8kIkg3Esq8Ek4ay4whC9iq_AXNsFSeLs3rUlUznTuS3MclVDF&amp;csui=3"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www.google.com/search?sca_esv=a5f19cfa0813df82&amp;rlz=1C5CHFA_enUS1093US1094&amp;biw=1496&amp;bih=735&amp;sxsrf=AE3TifMTrnLJ-G18x4hNBmCNk2e06aGf1Q%3A1749491596284&amp;q=Industry+4.0&amp;sa=X&amp;ved=2ahUKEwikhYmJ9OSNAxUELkQIHUQOM9kQxccNegUIhgEQAQ&amp;mstk=AUtExfCeK8utD_QKeY43pwXaEEAPjfQ6LfFBvl9kyp5tP2pvdiWV_pOPtcneusHJkAx82iVEO3UEZf_ltwMG4pcA5aFOCD80gvABUZtdOq2w_byVA0esJOC2hBCkHH_HX3Dot5wGmK2Mp7F-JiD6QVrabCM5GAMeQQ4rZntlDFKbabKPVgE8LxnCryHGNco1nfr_Yt3W56yKpmYgRv-0hXtASzCswrAkEKVe4AMaiVskqUTZygP2vPAJo0k6HJUfGL_24OzAkAtxs2s9RPzCNA1lQw-l1wFlmb2xzTP2_z6NYyU-LaKSN9ZCCEm2OAdhE8YnafdvTkwSrisQnt5YSVtLzMoxo3hKAj_nNMAZPmkHrhaVUb5NOCfCnE26-JY2v7sw924nmtOX7UBrwos4ZxCnIFAB8to49J-5fs0kcdQTZUP_rj4R8EAi4Q8lnr67E8F1RMyTPVb6D8rQNKNwDA1qWpejv2Dxn0G4UnQ8kIkg3Esq8Ek4ay4whC9iq_AXNsFSeLs3rUlUznTuS3MclVDF&amp;csui=3" TargetMode="External"/><Relationship Id="rId11" Type="http://schemas.openxmlformats.org/officeDocument/2006/relationships/hyperlink" Target="https://www.google.com/search?sca_esv=a5f19cfa0813df82&amp;rlz=1C5CHFA_enUS1093US1094&amp;biw=1496&amp;bih=735&amp;sxsrf=AE3TifMTrnLJ-G18x4hNBmCNk2e06aGf1Q%3A1749491596284&amp;q=Better+Decision-Making&amp;sa=X&amp;ved=2ahUKEwikhYmJ9OSNAxUELkQIHUQOM9kQxccNegUIowIQAw&amp;mstk=AUtExfCeK8utD_QKeY43pwXaEEAPjfQ6LfFBvl9kyp5tP2pvdiWV_pOPtcneusHJkAx82iVEO3UEZf_ltwMG4pcA5aFOCD80gvABUZtdOq2w_byVA0esJOC2hBCkHH_HX3Dot5wGmK2Mp7F-JiD6QVrabCM5GAMeQQ4rZntlDFKbabKPVgE8LxnCryHGNco1nfr_Yt3W56yKpmYgRv-0hXtASzCswrAkEKVe4AMaiVskqUTZygP2vPAJo0k6HJUfGL_24OzAkAtxs2s9RPzCNA1lQw-l1wFlmb2xzTP2_z6NYyU-LaKSN9ZCCEm2OAdhE8YnafdvTkwSrisQnt5YSVtLzMoxo3hKAj_nNMAZPmkHrhaVUb5NOCfCnE26-JY2v7sw924nmtOX7UBrwos4ZxCnIFAB8to49J-5fs0kcdQTZUP_rj4R8EAi4Q8lnr67E8F1RMyTPVb6D8rQNKNwDA1qWpejv2Dxn0G4UnQ8kIkg3Esq8Ek4ay4whC9iq_AXNsFSeLs3rUlUznTuS3MclVDF&amp;csui=3" TargetMode="External"/><Relationship Id="rId5" Type="http://schemas.openxmlformats.org/officeDocument/2006/relationships/hyperlink" Target="https://www.google.com/search?sca_esv=a5f19cfa0813df82&amp;rlz=1C5CHFA_enUS1093US1094&amp;biw=1496&amp;bih=735&amp;sxsrf=AE3TifMTrnLJ-G18x4hNBmCNk2e06aGf1Q%3A1749491596284&amp;q=big+data&amp;sa=X&amp;ved=2ahUKEwikhYmJ9OSNAxUELkQIHUQOM9kQxccNegQIKBAC&amp;mstk=AUtExfCeK8utD_QKeY43pwXaEEAPjfQ6LfFBvl9kyp5tP2pvdiWV_pOPtcneusHJkAx82iVEO3UEZf_ltwMG4pcA5aFOCD80gvABUZtdOq2w_byVA0esJOC2hBCkHH_HX3Dot5wGmK2Mp7F-JiD6QVrabCM5GAMeQQ4rZntlDFKbabKPVgE8LxnCryHGNco1nfr_Yt3W56yKpmYgRv-0hXtASzCswrAkEKVe4AMaiVskqUTZygP2vPAJo0k6HJUfGL_24OzAkAtxs2s9RPzCNA1lQw-l1wFlmb2xzTP2_z6NYyU-LaKSN9ZCCEm2OAdhE8YnafdvTkwSrisQnt5YSVtLzMoxo3hKAj_nNMAZPmkHrhaVUb5NOCfCnE26-JY2v7sw924nmtOX7UBrwos4ZxCnIFAB8to49J-5fs0kcdQTZUP_rj4R8EAi4Q8lnr67E8F1RMyTPVb6D8rQNKNwDA1qWpejv2Dxn0G4UnQ8kIkg3Esq8Ek4ay4whC9iq_AXNsFSeLs3rUlUznTuS3MclVDF&amp;csui=3" TargetMode="External"/><Relationship Id="rId10" Type="http://schemas.openxmlformats.org/officeDocument/2006/relationships/hyperlink" Target="https://www.google.com/search?sca_esv=a5f19cfa0813df82&amp;rlz=1C5CHFA_enUS1093US1094&amp;biw=1496&amp;bih=735&amp;sxsrf=AE3TifMTrnLJ-G18x4hNBmCNk2e06aGf1Q%3A1749491596284&amp;q=Increased+Productivity&amp;sa=X&amp;ved=2ahUKEwikhYmJ9OSNAxUELkQIHUQOM9kQxccNegUIuAIQAw&amp;mstk=AUtExfCeK8utD_QKeY43pwXaEEAPjfQ6LfFBvl9kyp5tP2pvdiWV_pOPtcneusHJkAx82iVEO3UEZf_ltwMG4pcA5aFOCD80gvABUZtdOq2w_byVA0esJOC2hBCkHH_HX3Dot5wGmK2Mp7F-JiD6QVrabCM5GAMeQQ4rZntlDFKbabKPVgE8LxnCryHGNco1nfr_Yt3W56yKpmYgRv-0hXtASzCswrAkEKVe4AMaiVskqUTZygP2vPAJo0k6HJUfGL_24OzAkAtxs2s9RPzCNA1lQw-l1wFlmb2xzTP2_z6NYyU-LaKSN9ZCCEm2OAdhE8YnafdvTkwSrisQnt5YSVtLzMoxo3hKAj_nNMAZPmkHrhaVUb5NOCfCnE26-JY2v7sw924nmtOX7UBrwos4ZxCnIFAB8to49J-5fs0kcdQTZUP_rj4R8EAi4Q8lnr67E8F1RMyTPVb6D8rQNKNwDA1qWpejv2Dxn0G4UnQ8kIkg3Esq8Ek4ay4whC9iq_AXNsFSeLs3rUlUznTuS3MclVDF&amp;csui=3" TargetMode="External"/><Relationship Id="rId4" Type="http://schemas.openxmlformats.org/officeDocument/2006/relationships/hyperlink" Target="https://www.google.com/search?sca_esv=a5f19cfa0813df82&amp;rlz=1C5CHFA_enUS1093US1094&amp;biw=1496&amp;bih=735&amp;sxsrf=AE3TifMTrnLJ-G18x4hNBmCNk2e06aGf1Q%3A1749491596284&amp;q=machine+learning&amp;sa=X&amp;ved=2ahUKEwikhYmJ9OSNAxUELkQIHUQOM9kQxccNegQIKBAB&amp;mstk=AUtExfCeK8utD_QKeY43pwXaEEAPjfQ6LfFBvl9kyp5tP2pvdiWV_pOPtcneusHJkAx82iVEO3UEZf_ltwMG4pcA5aFOCD80gvABUZtdOq2w_byVA0esJOC2hBCkHH_HX3Dot5wGmK2Mp7F-JiD6QVrabCM5GAMeQQ4rZntlDFKbabKPVgE8LxnCryHGNco1nfr_Yt3W56yKpmYgRv-0hXtASzCswrAkEKVe4AMaiVskqUTZygP2vPAJo0k6HJUfGL_24OzAkAtxs2s9RPzCNA1lQw-l1wFlmb2xzTP2_z6NYyU-LaKSN9ZCCEm2OAdhE8YnafdvTkwSrisQnt5YSVtLzMoxo3hKAj_nNMAZPmkHrhaVUb5NOCfCnE26-JY2v7sw924nmtOX7UBrwos4ZxCnIFAB8to49J-5fs0kcdQTZUP_rj4R8EAi4Q8lnr67E8F1RMyTPVb6D8rQNKNwDA1qWpejv2Dxn0G4UnQ8kIkg3Esq8Ek4ay4whC9iq_AXNsFSeLs3rUlUznTuS3MclVDF&amp;csui=3" TargetMode="External"/><Relationship Id="rId9" Type="http://schemas.openxmlformats.org/officeDocument/2006/relationships/hyperlink" Target="https://www.google.com/search?sca_esv=a5f19cfa0813df82&amp;rlz=1C5CHFA_enUS1093US1094&amp;biw=1496&amp;bih=735&amp;sxsrf=AE3TifMTrnLJ-G18x4hNBmCNk2e06aGf1Q%3A1749491596284&amp;q=Improved+Product+Quality&amp;sa=X&amp;ved=2ahUKEwikhYmJ9OSNAxUELkQIHUQOM9kQxccNegUIsgIQAw&amp;mstk=AUtExfCeK8utD_QKeY43pwXaEEAPjfQ6LfFBvl9kyp5tP2pvdiWV_pOPtcneusHJkAx82iVEO3UEZf_ltwMG4pcA5aFOCD80gvABUZtdOq2w_byVA0esJOC2hBCkHH_HX3Dot5wGmK2Mp7F-JiD6QVrabCM5GAMeQQ4rZntlDFKbabKPVgE8LxnCryHGNco1nfr_Yt3W56yKpmYgRv-0hXtASzCswrAkEKVe4AMaiVskqUTZygP2vPAJo0k6HJUfGL_24OzAkAtxs2s9RPzCNA1lQw-l1wFlmb2xzTP2_z6NYyU-LaKSN9ZCCEm2OAdhE8YnafdvTkwSrisQnt5YSVtLzMoxo3hKAj_nNMAZPmkHrhaVUb5NOCfCnE26-JY2v7sw924nmtOX7UBrwos4ZxCnIFAB8to49J-5fs0kcdQTZUP_rj4R8EAi4Q8lnr67E8F1RMyTPVb6D8rQNKNwDA1qWpejv2Dxn0G4UnQ8kIkg3Esq8Ek4ay4whC9iq_AXNsFSeLs3rUlUznTuS3MclVDF&amp;csui=3"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google.com/search?sca_esv=a5f19cfa0813df82&amp;sxsrf=AE3TifMi1h_ClzKJUhm0tfuydx30ymSxKw%3A1749491998112&amp;q=Message+Queuing+Telemetry+Transport&amp;sa=X&amp;ved=2ahUKEwjk39bI9eSNAxWd38kDHeoLGTsQxccNegQIChAB&amp;mstk=AUtExfAxpM0LbbD5umgKRgoTHokM7kT8Elfij6yf1TwaRIPjXRImnZGeiJ_Gg7sEZaUnW_q1XTbGa-6haL4dBm__coxXyO6DFD_zNQZGC_iRCVC4j4KJTH3WhFyol7YIhJbhR6JLNbKg249FhLLKLIEgymJ7ppVNZN5lyNtONhaPCxoTQTFSwdprkaoRZDewKx9awElhNDQg_Bmb8RoXVfVYM_42jHZwvltbXnL0uaCEUgKJ2YtNO463OeX65JuJqko0r7OhmGGRtb4wPqPfcwhle4Z3OYpuuoYDQxCRrR4RolzQrVCKFAjpfo2gAXclxiHEMTaXZZbu7k3NrJwrZPFWxfaER1YJaho5BMnhvkOiciNJssbY2FIyoAPhQYh7ZcVVFKYIGpSpTYPyRwCcWC6zmiuwt_zz1bMzlmtyhjrExXQxeJa2SI1yPFI-fQc2i6faYkeHdEFWsoC3IKPq6kDftl9dk5nMmaRVd4LROF5jflkVs7b4zL7jqtFul7d-TettipO-t2l_QTxUuJcCqPyp&amp;csui=3"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www.google.com/search?sca_esv=a5f19cfa0813df82&amp;cs=0&amp;sxsrf=AE3TifPJv23k_uEUkxNs6eHsrW_UX6Yg_A%3A1749492455570&amp;q=Azure+services&amp;sa=X&amp;ved=2ahUKEwijqoii9-SNAxX-MNAFHaXBCPoQxccNegQIPhAB&amp;mstk=AUtExfDWKZDnu6XQcouU_7HufPRU8VPKyiwlK25_7RgN8LfeNMK5oUtGYPAtC-rHwSEv4xwxN4nV4ivFRVjPeVWhmG7AHKu8fv8-BB6vEUy5xgKdpCaCQqBB8JLk1xJ-sR00qGNKl15zLzsLJx2VUn8pTYra0L0ce7d7fg91dukl8RP-9G9OPdYJfa7ZWXJcRU2FKpwEcBG3hZDXcRDwh4dcXNg6tVgXU2K9yB4oL4bY13BwUhljZnNrDkDHSYp6wr68wHrIoNZekGJ2TH8Yb17W92iLR1t2n9Vv-MGwjHygpTn49-v47z5mcRsMpduAJ9MijgUMlKHW7DvwEaHHtXDMJ4QGFP9hCYx6YYNc3RZ9IoKmXLzMpLwZWQblxbKeuBUxm9RjwQ0Rtqx947KD5aTGYjw6cP4TxjkttTTzRThUERQnJCnFglADXPjpPL5-oa_p_mLV5KnhncIUo7DlQOeWKd3gNu2zU23BWItiPhZ5sD5uLwuWk68xWWOZen5TZDv-5X96J_YulvOXurQ09bCC&amp;csui=3" TargetMode="External"/><Relationship Id="rId3" Type="http://schemas.openxmlformats.org/officeDocument/2006/relationships/hyperlink" Target="https://www.google.com/search?sca_esv=a5f19cfa0813df82&amp;cs=0&amp;sxsrf=AE3TifPJv23k_uEUkxNs6eHsrW_UX6Yg_A%3A1749492455570&amp;q=Sensors&amp;sa=X&amp;ved=2ahUKEwijqoii9-SNAxX-MNAFHaXBCPoQxccNegQIExAD&amp;mstk=AUtExfDWKZDnu6XQcouU_7HufPRU8VPKyiwlK25_7RgN8LfeNMK5oUtGYPAtC-rHwSEv4xwxN4nV4ivFRVjPeVWhmG7AHKu8fv8-BB6vEUy5xgKdpCaCQqBB8JLk1xJ-sR00qGNKl15zLzsLJx2VUn8pTYra0L0ce7d7fg91dukl8RP-9G9OPdYJfa7ZWXJcRU2FKpwEcBG3hZDXcRDwh4dcXNg6tVgXU2K9yB4oL4bY13BwUhljZnNrDkDHSYp6wr68wHrIoNZekGJ2TH8Yb17W92iLR1t2n9Vv-MGwjHygpTn49-v47z5mcRsMpduAJ9MijgUMlKHW7DvwEaHHtXDMJ4QGFP9hCYx6YYNc3RZ9IoKmXLzMpLwZWQblxbKeuBUxm9RjwQ0Rtqx947KD5aTGYjw6cP4TxjkttTTzRThUERQnJCnFglADXPjpPL5-oa_p_mLV5KnhncIUo7DlQOeWKd3gNu2zU23BWItiPhZ5sD5uLwuWk68xWWOZen5TZDv-5X96J_YulvOXurQ09bCC&amp;csui=3" TargetMode="External"/><Relationship Id="rId7" Type="http://schemas.openxmlformats.org/officeDocument/2006/relationships/hyperlink" Target="https://www.google.com/search?sca_esv=a5f19cfa0813df82&amp;cs=0&amp;sxsrf=AE3TifPJv23k_uEUkxNs6eHsrW_UX6Yg_A%3A1749492455570&amp;q=Network+Infrastructure&amp;sa=X&amp;ved=2ahUKEwijqoii9-SNAxX-MNAFHaXBCPoQxccNegQILRAD&amp;mstk=AUtExfDWKZDnu6XQcouU_7HufPRU8VPKyiwlK25_7RgN8LfeNMK5oUtGYPAtC-rHwSEv4xwxN4nV4ivFRVjPeVWhmG7AHKu8fv8-BB6vEUy5xgKdpCaCQqBB8JLk1xJ-sR00qGNKl15zLzsLJx2VUn8pTYra0L0ce7d7fg91dukl8RP-9G9OPdYJfa7ZWXJcRU2FKpwEcBG3hZDXcRDwh4dcXNg6tVgXU2K9yB4oL4bY13BwUhljZnNrDkDHSYp6wr68wHrIoNZekGJ2TH8Yb17W92iLR1t2n9Vv-MGwjHygpTn49-v47z5mcRsMpduAJ9MijgUMlKHW7DvwEaHHtXDMJ4QGFP9hCYx6YYNc3RZ9IoKmXLzMpLwZWQblxbKeuBUxm9RjwQ0Rtqx947KD5aTGYjw6cP4TxjkttTTzRThUERQnJCnFglADXPjpPL5-oa_p_mLV5KnhncIUo7DlQOeWKd3gNu2zU23BWItiPhZ5sD5uLwuWk68xWWOZen5TZDv-5X96J_YulvOXurQ09bCC&amp;csui=3"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www.google.com/search?sca_esv=a5f19cfa0813df82&amp;cs=0&amp;sxsrf=AE3TifPJv23k_uEUkxNs6eHsrW_UX6Yg_A%3A1749492455570&amp;q=Communication+Protocols&amp;sa=X&amp;ved=2ahUKEwijqoii9-SNAxX-MNAFHaXBCPoQxccNegQIKxAD&amp;mstk=AUtExfDWKZDnu6XQcouU_7HufPRU8VPKyiwlK25_7RgN8LfeNMK5oUtGYPAtC-rHwSEv4xwxN4nV4ivFRVjPeVWhmG7AHKu8fv8-BB6vEUy5xgKdpCaCQqBB8JLk1xJ-sR00qGNKl15zLzsLJx2VUn8pTYra0L0ce7d7fg91dukl8RP-9G9OPdYJfa7ZWXJcRU2FKpwEcBG3hZDXcRDwh4dcXNg6tVgXU2K9yB4oL4bY13BwUhljZnNrDkDHSYp6wr68wHrIoNZekGJ2TH8Yb17W92iLR1t2n9Vv-MGwjHygpTn49-v47z5mcRsMpduAJ9MijgUMlKHW7DvwEaHHtXDMJ4QGFP9hCYx6YYNc3RZ9IoKmXLzMpLwZWQblxbKeuBUxm9RjwQ0Rtqx947KD5aTGYjw6cP4TxjkttTTzRThUERQnJCnFglADXPjpPL5-oa_p_mLV5KnhncIUo7DlQOeWKd3gNu2zU23BWItiPhZ5sD5uLwuWk68xWWOZen5TZDv-5X96J_YulvOXurQ09bCC&amp;csui=3" TargetMode="External"/><Relationship Id="rId5" Type="http://schemas.openxmlformats.org/officeDocument/2006/relationships/hyperlink" Target="https://www.google.com/search?sca_esv=a5f19cfa0813df82&amp;cs=0&amp;sxsrf=AE3TifPJv23k_uEUkxNs6eHsrW_UX6Yg_A%3A1749492455570&amp;q=Edge+Devices&amp;sa=X&amp;ved=2ahUKEwijqoii9-SNAxX-MNAFHaXBCPoQxccNegQIIBAD&amp;mstk=AUtExfDWKZDnu6XQcouU_7HufPRU8VPKyiwlK25_7RgN8LfeNMK5oUtGYPAtC-rHwSEv4xwxN4nV4ivFRVjPeVWhmG7AHKu8fv8-BB6vEUy5xgKdpCaCQqBB8JLk1xJ-sR00qGNKl15zLzsLJx2VUn8pTYra0L0ce7d7fg91dukl8RP-9G9OPdYJfa7ZWXJcRU2FKpwEcBG3hZDXcRDwh4dcXNg6tVgXU2K9yB4oL4bY13BwUhljZnNrDkDHSYp6wr68wHrIoNZekGJ2TH8Yb17W92iLR1t2n9Vv-MGwjHygpTn49-v47z5mcRsMpduAJ9MijgUMlKHW7DvwEaHHtXDMJ4QGFP9hCYx6YYNc3RZ9IoKmXLzMpLwZWQblxbKeuBUxm9RjwQ0Rtqx947KD5aTGYjw6cP4TxjkttTTzRThUERQnJCnFglADXPjpPL5-oa_p_mLV5KnhncIUo7DlQOeWKd3gNu2zU23BWItiPhZ5sD5uLwuWk68xWWOZen5TZDv-5X96J_YulvOXurQ09bCC&amp;csui=3" TargetMode="External"/><Relationship Id="rId4" Type="http://schemas.openxmlformats.org/officeDocument/2006/relationships/hyperlink" Target="https://www.google.com/search?sca_esv=a5f19cfa0813df82&amp;cs=0&amp;sxsrf=AE3TifPJv23k_uEUkxNs6eHsrW_UX6Yg_A%3A1749492455570&amp;q=Actuators&amp;sa=X&amp;ved=2ahUKEwijqoii9-SNAxX-MNAFHaXBCPoQxccNegQIHxAD&amp;mstk=AUtExfDWKZDnu6XQcouU_7HufPRU8VPKyiwlK25_7RgN8LfeNMK5oUtGYPAtC-rHwSEv4xwxN4nV4ivFRVjPeVWhmG7AHKu8fv8-BB6vEUy5xgKdpCaCQqBB8JLk1xJ-sR00qGNKl15zLzsLJx2VUn8pTYra0L0ce7d7fg91dukl8RP-9G9OPdYJfa7ZWXJcRU2FKpwEcBG3hZDXcRDwh4dcXNg6tVgXU2K9yB4oL4bY13BwUhljZnNrDkDHSYp6wr68wHrIoNZekGJ2TH8Yb17W92iLR1t2n9Vv-MGwjHygpTn49-v47z5mcRsMpduAJ9MijgUMlKHW7DvwEaHHtXDMJ4QGFP9hCYx6YYNc3RZ9IoKmXLzMpLwZWQblxbKeuBUxm9RjwQ0Rtqx947KD5aTGYjw6cP4TxjkttTTzRThUERQnJCnFglADXPjpPL5-oa_p_mLV5KnhncIUo7DlQOeWKd3gNu2zU23BWItiPhZ5sD5uLwuWk68xWWOZen5TZDv-5X96J_YulvOXurQ09bCC&amp;csui=3"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www.google.com/search?sca_esv=a5f19cfa0813df82&amp;cs=0&amp;sxsrf=AE3TifPxBST3ZFdcul8Qi3qNZ9nawTjJ0A%3A1749492934884&amp;q=Malware+Infections&amp;sa=X&amp;ved=2ahUKEwjDkaOH-eSNAxWn78kDHQkzJfIQxccNegQIEhAB&amp;mstk=AUtExfCgH1lkhzTSo28TbCcHHy2M7IbV_JQWtWm4m0iQn78I5Xfl27-hJCvT8TODY46nvJz2F11EVflBGDw85NdUaXTt3AQRLUYlG_AGE1SFxeOEbBDLkRS-Q187EgLx2cuQy-Sjh3P0CJA7pG5b9UjJq77QhI9XRlMBXiN0diS39FUkwgg5-_EV9jeqB6hRRESCqANlHuHoyIwtIFGEt7tdQrexI3ZlB1QSThGrHEDV3T_Mw9CvkSajHaMFVJdHbuPIgEwFirrfrTdukrVBEw2wWLKOvhWnuURGeVNjX6-FGjyWrJ33vt_R2H8oGoA-J42mclb9Rei6VaQcVvw6syO83gajLLiCwpTr0iss_KD0Yubf8kbLj25l75CQMu_jcSpJYT8MsvNqK4AbmfL7PK3kpcqXz7WW42Th3xiiEZUXk61FUKRRUKH6M1zC7Qi41hXzW7hjGHSovfaMP33eWWFysIKgMcPZPjQtE3dA6Yw2gku9muFJrVkXlqc16ygM1tU0Euuf36_nQjsrTUgEXYvo&amp;csui=3" TargetMode="External"/><Relationship Id="rId13" Type="http://schemas.openxmlformats.org/officeDocument/2006/relationships/hyperlink" Target="https://www.google.com/search?sca_esv=a5f19cfa0813df82&amp;cs=0&amp;sxsrf=AE3TifPxBST3ZFdcul8Qi3qNZ9nawTjJ0A%3A1749492934884&amp;q=Man-in-the-Middle+Attacks&amp;sa=X&amp;ved=2ahUKEwjDkaOH-eSNAxWn78kDHQkzJfIQxccNegQIERAB&amp;mstk=AUtExfCgH1lkhzTSo28TbCcHHy2M7IbV_JQWtWm4m0iQn78I5Xfl27-hJCvT8TODY46nvJz2F11EVflBGDw85NdUaXTt3AQRLUYlG_AGE1SFxeOEbBDLkRS-Q187EgLx2cuQy-Sjh3P0CJA7pG5b9UjJq77QhI9XRlMBXiN0diS39FUkwgg5-_EV9jeqB6hRRESCqANlHuHoyIwtIFGEt7tdQrexI3ZlB1QSThGrHEDV3T_Mw9CvkSajHaMFVJdHbuPIgEwFirrfrTdukrVBEw2wWLKOvhWnuURGeVNjX6-FGjyWrJ33vt_R2H8oGoA-J42mclb9Rei6VaQcVvw6syO83gajLLiCwpTr0iss_KD0Yubf8kbLj25l75CQMu_jcSpJYT8MsvNqK4AbmfL7PK3kpcqXz7WW42Th3xiiEZUXk61FUKRRUKH6M1zC7Qi41hXzW7hjGHSovfaMP33eWWFysIKgMcPZPjQtE3dA6Yw2gku9muFJrVkXlqc16ygM1tU0Euuf36_nQjsrTUgEXYvo&amp;csui=3" TargetMode="External"/><Relationship Id="rId3" Type="http://schemas.openxmlformats.org/officeDocument/2006/relationships/hyperlink" Target="https://www.google.com/search?sca_esv=a5f19cfa0813df82&amp;cs=0&amp;sxsrf=AE3TifPxBST3ZFdcul8Qi3qNZ9nawTjJ0A%3A1749492934884&amp;q=Industrial+Control+Systems+%28ICS%29&amp;sa=X&amp;ved=2ahUKEwjDkaOH-eSNAxWn78kDHQkzJfIQxccNegQIAhAB&amp;mstk=AUtExfCgH1lkhzTSo28TbCcHHy2M7IbV_JQWtWm4m0iQn78I5Xfl27-hJCvT8TODY46nvJz2F11EVflBGDw85NdUaXTt3AQRLUYlG_AGE1SFxeOEbBDLkRS-Q187EgLx2cuQy-Sjh3P0CJA7pG5b9UjJq77QhI9XRlMBXiN0diS39FUkwgg5-_EV9jeqB6hRRESCqANlHuHoyIwtIFGEt7tdQrexI3ZlB1QSThGrHEDV3T_Mw9CvkSajHaMFVJdHbuPIgEwFirrfrTdukrVBEw2wWLKOvhWnuURGeVNjX6-FGjyWrJ33vt_R2H8oGoA-J42mclb9Rei6VaQcVvw6syO83gajLLiCwpTr0iss_KD0Yubf8kbLj25l75CQMu_jcSpJYT8MsvNqK4AbmfL7PK3kpcqXz7WW42Th3xiiEZUXk61FUKRRUKH6M1zC7Qi41hXzW7hjGHSovfaMP33eWWFysIKgMcPZPjQtE3dA6Yw2gku9muFJrVkXlqc16ygM1tU0Euuf36_nQjsrTUgEXYvo&amp;csui=3" TargetMode="External"/><Relationship Id="rId7" Type="http://schemas.openxmlformats.org/officeDocument/2006/relationships/hyperlink" Target="https://www.google.com/search?sca_esv=a5f19cfa0813df82&amp;cs=0&amp;sxsrf=AE3TifPxBST3ZFdcul8Qi3qNZ9nawTjJ0A%3A1749492934884&amp;q=Ransomware&amp;sa=X&amp;ved=2ahUKEwjDkaOH-eSNAxWn78kDHQkzJfIQxccNegQIEBAC&amp;mstk=AUtExfCgH1lkhzTSo28TbCcHHy2M7IbV_JQWtWm4m0iQn78I5Xfl27-hJCvT8TODY46nvJz2F11EVflBGDw85NdUaXTt3AQRLUYlG_AGE1SFxeOEbBDLkRS-Q187EgLx2cuQy-Sjh3P0CJA7pG5b9UjJq77QhI9XRlMBXiN0diS39FUkwgg5-_EV9jeqB6hRRESCqANlHuHoyIwtIFGEt7tdQrexI3ZlB1QSThGrHEDV3T_Mw9CvkSajHaMFVJdHbuPIgEwFirrfrTdukrVBEw2wWLKOvhWnuURGeVNjX6-FGjyWrJ33vt_R2H8oGoA-J42mclb9Rei6VaQcVvw6syO83gajLLiCwpTr0iss_KD0Yubf8kbLj25l75CQMu_jcSpJYT8MsvNqK4AbmfL7PK3kpcqXz7WW42Th3xiiEZUXk61FUKRRUKH6M1zC7Qi41hXzW7hjGHSovfaMP33eWWFysIKgMcPZPjQtE3dA6Yw2gku9muFJrVkXlqc16ygM1tU0Euuf36_nQjsrTUgEXYvo&amp;csui=3" TargetMode="External"/><Relationship Id="rId12" Type="http://schemas.openxmlformats.org/officeDocument/2006/relationships/hyperlink" Target="https://www.google.com/search?sca_esv=a5f19cfa0813df82&amp;cs=0&amp;sxsrf=AE3TifPxBST3ZFdcul8Qi3qNZ9nawTjJ0A%3A1749492934884&amp;q=Device+Hijacking&amp;sa=X&amp;ved=2ahUKEwjDkaOH-eSNAxWn78kDHQkzJfIQxccNegQIFBAB&amp;mstk=AUtExfCgH1lkhzTSo28TbCcHHy2M7IbV_JQWtWm4m0iQn78I5Xfl27-hJCvT8TODY46nvJz2F11EVflBGDw85NdUaXTt3AQRLUYlG_AGE1SFxeOEbBDLkRS-Q187EgLx2cuQy-Sjh3P0CJA7pG5b9UjJq77QhI9XRlMBXiN0diS39FUkwgg5-_EV9jeqB6hRRESCqANlHuHoyIwtIFGEt7tdQrexI3ZlB1QSThGrHEDV3T_Mw9CvkSajHaMFVJdHbuPIgEwFirrfrTdukrVBEw2wWLKOvhWnuURGeVNjX6-FGjyWrJ33vt_R2H8oGoA-J42mclb9Rei6VaQcVvw6syO83gajLLiCwpTr0iss_KD0Yubf8kbLj25l75CQMu_jcSpJYT8MsvNqK4AbmfL7PK3kpcqXz7WW42Th3xiiEZUXk61FUKRRUKH6M1zC7Qi41hXzW7hjGHSovfaMP33eWWFysIKgMcPZPjQtE3dA6Yw2gku9muFJrVkXlqc16ygM1tU0Euuf36_nQjsrTUgEXYvo&amp;csui=3"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www.google.com/search?sca_esv=a5f19cfa0813df82&amp;cs=0&amp;sxsrf=AE3TifPxBST3ZFdcul8Qi3qNZ9nawTjJ0A%3A1749492934884&amp;q=Data+Breaches&amp;sa=X&amp;ved=2ahUKEwjDkaOH-eSNAxWn78kDHQkzJfIQxccNegQIEBAB&amp;mstk=AUtExfCgH1lkhzTSo28TbCcHHy2M7IbV_JQWtWm4m0iQn78I5Xfl27-hJCvT8TODY46nvJz2F11EVflBGDw85NdUaXTt3AQRLUYlG_AGE1SFxeOEbBDLkRS-Q187EgLx2cuQy-Sjh3P0CJA7pG5b9UjJq77QhI9XRlMBXiN0diS39FUkwgg5-_EV9jeqB6hRRESCqANlHuHoyIwtIFGEt7tdQrexI3ZlB1QSThGrHEDV3T_Mw9CvkSajHaMFVJdHbuPIgEwFirrfrTdukrVBEw2wWLKOvhWnuURGeVNjX6-FGjyWrJ33vt_R2H8oGoA-J42mclb9Rei6VaQcVvw6syO83gajLLiCwpTr0iss_KD0Yubf8kbLj25l75CQMu_jcSpJYT8MsvNqK4AbmfL7PK3kpcqXz7WW42Th3xiiEZUXk61FUKRRUKH6M1zC7Qi41hXzW7hjGHSovfaMP33eWWFysIKgMcPZPjQtE3dA6Yw2gku9muFJrVkXlqc16ygM1tU0Euuf36_nQjsrTUgEXYvo&amp;csui=3" TargetMode="External"/><Relationship Id="rId11" Type="http://schemas.openxmlformats.org/officeDocument/2006/relationships/hyperlink" Target="https://www.google.com/search?sca_esv=a5f19cfa0813df82&amp;cs=0&amp;sxsrf=AE3TifPxBST3ZFdcul8Qi3qNZ9nawTjJ0A%3A1749492934884&amp;q=Permanent+Denial+of+Service+%28PDoS%29&amp;sa=X&amp;ved=2ahUKEwjDkaOH-eSNAxWn78kDHQkzJfIQxccNegQIKRAC&amp;mstk=AUtExfCgH1lkhzTSo28TbCcHHy2M7IbV_JQWtWm4m0iQn78I5Xfl27-hJCvT8TODY46nvJz2F11EVflBGDw85NdUaXTt3AQRLUYlG_AGE1SFxeOEbBDLkRS-Q187EgLx2cuQy-Sjh3P0CJA7pG5b9UjJq77QhI9XRlMBXiN0diS39FUkwgg5-_EV9jeqB6hRRESCqANlHuHoyIwtIFGEt7tdQrexI3ZlB1QSThGrHEDV3T_Mw9CvkSajHaMFVJdHbuPIgEwFirrfrTdukrVBEw2wWLKOvhWnuURGeVNjX6-FGjyWrJ33vt_R2H8oGoA-J42mclb9Rei6VaQcVvw6syO83gajLLiCwpTr0iss_KD0Yubf8kbLj25l75CQMu_jcSpJYT8MsvNqK4AbmfL7PK3kpcqXz7WW42Th3xiiEZUXk61FUKRRUKH6M1zC7Qi41hXzW7hjGHSovfaMP33eWWFysIKgMcPZPjQtE3dA6Yw2gku9muFJrVkXlqc16ygM1tU0Euuf36_nQjsrTUgEXYvo&amp;csui=3" TargetMode="External"/><Relationship Id="rId5" Type="http://schemas.openxmlformats.org/officeDocument/2006/relationships/hyperlink" Target="https://www.google.com/search?sca_esv=a5f19cfa0813df82&amp;cs=0&amp;sxsrf=AE3TifPxBST3ZFdcul8Qi3qNZ9nawTjJ0A%3A1749492934884&amp;q=Legacy+Systems&amp;sa=X&amp;ved=2ahUKEwjDkaOH-eSNAxWn78kDHQkzJfIQxccNegQIJhAD&amp;mstk=AUtExfCgH1lkhzTSo28TbCcHHy2M7IbV_JQWtWm4m0iQn78I5Xfl27-hJCvT8TODY46nvJz2F11EVflBGDw85NdUaXTt3AQRLUYlG_AGE1SFxeOEbBDLkRS-Q187EgLx2cuQy-Sjh3P0CJA7pG5b9UjJq77QhI9XRlMBXiN0diS39FUkwgg5-_EV9jeqB6hRRESCqANlHuHoyIwtIFGEt7tdQrexI3ZlB1QSThGrHEDV3T_Mw9CvkSajHaMFVJdHbuPIgEwFirrfrTdukrVBEw2wWLKOvhWnuURGeVNjX6-FGjyWrJ33vt_R2H8oGoA-J42mclb9Rei6VaQcVvw6syO83gajLLiCwpTr0iss_KD0Yubf8kbLj25l75CQMu_jcSpJYT8MsvNqK4AbmfL7PK3kpcqXz7WW42Th3xiiEZUXk61FUKRRUKH6M1zC7Qi41hXzW7hjGHSovfaMP33eWWFysIKgMcPZPjQtE3dA6Yw2gku9muFJrVkXlqc16ygM1tU0Euuf36_nQjsrTUgEXYvo&amp;csui=3" TargetMode="External"/><Relationship Id="rId15" Type="http://schemas.openxmlformats.org/officeDocument/2006/relationships/hyperlink" Target="https://www.google.com/search?sca_esv=a5f19cfa0813df82&amp;cs=0&amp;sxsrf=AE3TifPxBST3ZFdcul8Qi3qNZ9nawTjJ0A%3A1749492934884&amp;q=Physical+Security+Risks&amp;sa=X&amp;ved=2ahUKEwjDkaOH-eSNAxWn78kDHQkzJfIQxccNegQIExAB&amp;mstk=AUtExfCgH1lkhzTSo28TbCcHHy2M7IbV_JQWtWm4m0iQn78I5Xfl27-hJCvT8TODY46nvJz2F11EVflBGDw85NdUaXTt3AQRLUYlG_AGE1SFxeOEbBDLkRS-Q187EgLx2cuQy-Sjh3P0CJA7pG5b9UjJq77QhI9XRlMBXiN0diS39FUkwgg5-_EV9jeqB6hRRESCqANlHuHoyIwtIFGEt7tdQrexI3ZlB1QSThGrHEDV3T_Mw9CvkSajHaMFVJdHbuPIgEwFirrfrTdukrVBEw2wWLKOvhWnuURGeVNjX6-FGjyWrJ33vt_R2H8oGoA-J42mclb9Rei6VaQcVvw6syO83gajLLiCwpTr0iss_KD0Yubf8kbLj25l75CQMu_jcSpJYT8MsvNqK4AbmfL7PK3kpcqXz7WW42Th3xiiEZUXk61FUKRRUKH6M1zC7Qi41hXzW7hjGHSovfaMP33eWWFysIKgMcPZPjQtE3dA6Yw2gku9muFJrVkXlqc16ygM1tU0Euuf36_nQjsrTUgEXYvo&amp;csui=3" TargetMode="External"/><Relationship Id="rId10" Type="http://schemas.openxmlformats.org/officeDocument/2006/relationships/hyperlink" Target="https://www.google.com/search?sca_esv=a5f19cfa0813df82&amp;cs=0&amp;sxsrf=AE3TifPxBST3ZFdcul8Qi3qNZ9nawTjJ0A%3A1749492934884&amp;q=Denial+of+Service+%28DoS%29&amp;sa=X&amp;ved=2ahUKEwjDkaOH-eSNAxWn78kDHQkzJfIQxccNegQIKRAB&amp;mstk=AUtExfCgH1lkhzTSo28TbCcHHy2M7IbV_JQWtWm4m0iQn78I5Xfl27-hJCvT8TODY46nvJz2F11EVflBGDw85NdUaXTt3AQRLUYlG_AGE1SFxeOEbBDLkRS-Q187EgLx2cuQy-Sjh3P0CJA7pG5b9UjJq77QhI9XRlMBXiN0diS39FUkwgg5-_EV9jeqB6hRRESCqANlHuHoyIwtIFGEt7tdQrexI3ZlB1QSThGrHEDV3T_Mw9CvkSajHaMFVJdHbuPIgEwFirrfrTdukrVBEw2wWLKOvhWnuURGeVNjX6-FGjyWrJ33vt_R2H8oGoA-J42mclb9Rei6VaQcVvw6syO83gajLLiCwpTr0iss_KD0Yubf8kbLj25l75CQMu_jcSpJYT8MsvNqK4AbmfL7PK3kpcqXz7WW42Th3xiiEZUXk61FUKRRUKH6M1zC7Qi41hXzW7hjGHSovfaMP33eWWFysIKgMcPZPjQtE3dA6Yw2gku9muFJrVkXlqc16ygM1tU0Euuf36_nQjsrTUgEXYvo&amp;csui=3" TargetMode="External"/><Relationship Id="rId4" Type="http://schemas.openxmlformats.org/officeDocument/2006/relationships/hyperlink" Target="https://www.google.com/search?sca_esv=a5f19cfa0813df82&amp;cs=0&amp;sxsrf=AE3TifPxBST3ZFdcul8Qi3qNZ9nawTjJ0A%3A1749492934884&amp;q=Increased+Attack+Surface&amp;sa=X&amp;ved=2ahUKEwjDkaOH-eSNAxWn78kDHQkzJfIQxccNegQIOxAD&amp;mstk=AUtExfCgH1lkhzTSo28TbCcHHy2M7IbV_JQWtWm4m0iQn78I5Xfl27-hJCvT8TODY46nvJz2F11EVflBGDw85NdUaXTt3AQRLUYlG_AGE1SFxeOEbBDLkRS-Q187EgLx2cuQy-Sjh3P0CJA7pG5b9UjJq77QhI9XRlMBXiN0diS39FUkwgg5-_EV9jeqB6hRRESCqANlHuHoyIwtIFGEt7tdQrexI3ZlB1QSThGrHEDV3T_Mw9CvkSajHaMFVJdHbuPIgEwFirrfrTdukrVBEw2wWLKOvhWnuURGeVNjX6-FGjyWrJ33vt_R2H8oGoA-J42mclb9Rei6VaQcVvw6syO83gajLLiCwpTr0iss_KD0Yubf8kbLj25l75CQMu_jcSpJYT8MsvNqK4AbmfL7PK3kpcqXz7WW42Th3xiiEZUXk61FUKRRUKH6M1zC7Qi41hXzW7hjGHSovfaMP33eWWFysIKgMcPZPjQtE3dA6Yw2gku9muFJrVkXlqc16ygM1tU0Euuf36_nQjsrTUgEXYvo&amp;csui=3" TargetMode="External"/><Relationship Id="rId9" Type="http://schemas.openxmlformats.org/officeDocument/2006/relationships/hyperlink" Target="https://www.google.com/search?sca_esv=a5f19cfa0813df82&amp;cs=0&amp;sxsrf=AE3TifPxBST3ZFdcul8Qi3qNZ9nawTjJ0A%3A1749492934884&amp;q=Physical+Safety+Risks&amp;sa=X&amp;ved=2ahUKEwjDkaOH-eSNAxWn78kDHQkzJfIQxccNegQIMxAD&amp;mstk=AUtExfCgH1lkhzTSo28TbCcHHy2M7IbV_JQWtWm4m0iQn78I5Xfl27-hJCvT8TODY46nvJz2F11EVflBGDw85NdUaXTt3AQRLUYlG_AGE1SFxeOEbBDLkRS-Q187EgLx2cuQy-Sjh3P0CJA7pG5b9UjJq77QhI9XRlMBXiN0diS39FUkwgg5-_EV9jeqB6hRRESCqANlHuHoyIwtIFGEt7tdQrexI3ZlB1QSThGrHEDV3T_Mw9CvkSajHaMFVJdHbuPIgEwFirrfrTdukrVBEw2wWLKOvhWnuURGeVNjX6-FGjyWrJ33vt_R2H8oGoA-J42mclb9Rei6VaQcVvw6syO83gajLLiCwpTr0iss_KD0Yubf8kbLj25l75CQMu_jcSpJYT8MsvNqK4AbmfL7PK3kpcqXz7WW42Th3xiiEZUXk61FUKRRUKH6M1zC7Qi41hXzW7hjGHSovfaMP33eWWFysIKgMcPZPjQtE3dA6Yw2gku9muFJrVkXlqc16ygM1tU0Euuf36_nQjsrTUgEXYvo&amp;csui=3" TargetMode="External"/><Relationship Id="rId14" Type="http://schemas.openxmlformats.org/officeDocument/2006/relationships/hyperlink" Target="https://www.google.com/search?sca_esv=a5f19cfa0813df82&amp;cs=0&amp;sxsrf=AE3TifPxBST3ZFdcul8Qi3qNZ9nawTjJ0A%3A1749492934884&amp;q=Supply+Chain+Attacks&amp;sa=X&amp;ved=2ahUKEwjDkaOH-eSNAxWn78kDHQkzJfIQxccNegQIFRAB&amp;mstk=AUtExfCgH1lkhzTSo28TbCcHHy2M7IbV_JQWtWm4m0iQn78I5Xfl27-hJCvT8TODY46nvJz2F11EVflBGDw85NdUaXTt3AQRLUYlG_AGE1SFxeOEbBDLkRS-Q187EgLx2cuQy-Sjh3P0CJA7pG5b9UjJq77QhI9XRlMBXiN0diS39FUkwgg5-_EV9jeqB6hRRESCqANlHuHoyIwtIFGEt7tdQrexI3ZlB1QSThGrHEDV3T_Mw9CvkSajHaMFVJdHbuPIgEwFirrfrTdukrVBEw2wWLKOvhWnuURGeVNjX6-FGjyWrJ33vt_R2H8oGoA-J42mclb9Rei6VaQcVvw6syO83gajLLiCwpTr0iss_KD0Yubf8kbLj25l75CQMu_jcSpJYT8MsvNqK4AbmfL7PK3kpcqXz7WW42Th3xiiEZUXk61FUKRRUKH6M1zC7Qi41hXzW7hjGHSovfaMP33eWWFysIKgMcPZPjQtE3dA6Yw2gku9muFJrVkXlqc16ygM1tU0Euuf36_nQjsrTUgEXYvo&amp;csui=3"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oogle.com/search?sca_esv=a5f19cfa0813df82&amp;rlz=1C5CHFA_enUS1093US1094&amp;biw=1496&amp;bih=735&amp;sxsrf=AE3TifOS9dsuzyW4_PXGc3jrJj5hV6Qiyg%3A1749489428724&amp;q=Intelligent+Electronic+Devices+%28IEDs%29&amp;sa=X&amp;ved=2ahUKEwjj27__6-SNAxUqG9AFHZOONqsQxccNegQIChAB&amp;mstk=AUtExfA41LSsgVZQgaY1n8rc_msCDzOzbtBd83IMOH4voOtvdDcnhbqMtqzJQuVgn-U-JxXtvr7WmuOi1JAorCpg9sDxC52UAaRuEkcG9dGkL6-RIlJB-EU5D6UiED4tZzx--mRVMAgNNjB5WddUxBhijXQeJynbFFpC8anrucW94LxwDZokFfQUa3JJibf3B8lYYubE7PzAMsneV0j4EQxVNPtks5sdMoHIgty3kB1d6Cp3oE5uweeh8mL8c568-aRJPZxSmX1mEHt_ckLRH7VRDt9WNjkKKIhSSLS5wRsoC3k2XWAzF1DHnWA1SKhX-cOl3-8nURHL1V4OKyhOGRyetAzy45HHU5PGRAoFZintqVz_eBDAVAOhc0zevSyreYLvzhWbYOmRXJgwgQ1VsiChog&amp;csui=3"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3" name="Google Shape;16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5C4D1B9F-48C3-1308-AC2A-43C304AE0376}"/>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C0C30D35-57C3-4567-21A4-7D079BD8F78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dirty="0"/>
              <a:t>“IEDs enhance resilience by enabling autonomous, local responses. If a central controller goes offline, many IEDs can still isolate faults, trip breakers, and protect equipment—just as designed.”</a:t>
            </a:r>
          </a:p>
          <a:p>
            <a:pPr marL="0" lvl="0" indent="0" algn="l" rtl="0">
              <a:spcBef>
                <a:spcPts val="0"/>
              </a:spcBef>
              <a:spcAft>
                <a:spcPts val="0"/>
              </a:spcAft>
              <a:buNone/>
            </a:pPr>
            <a:endParaRPr dirty="0"/>
          </a:p>
        </p:txBody>
      </p:sp>
      <p:sp>
        <p:nvSpPr>
          <p:cNvPr id="179" name="Google Shape;179;p3:notes">
            <a:extLst>
              <a:ext uri="{FF2B5EF4-FFF2-40B4-BE49-F238E27FC236}">
                <a16:creationId xmlns:a16="http://schemas.microsoft.com/office/drawing/2014/main" id="{3EFC4F71-BCB5-567C-E0C0-C824E169E9D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4921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82E43500-417A-1155-60B7-97291548AC20}"/>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D73F07D6-58C7-DB89-7201-BBAA0424124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t>
            </a:r>
            <a:r>
              <a:rPr lang="en-US" dirty="0" err="1"/>
              <a:t>IIoT</a:t>
            </a:r>
            <a:r>
              <a:rPr lang="en-US" dirty="0"/>
              <a:t> devices add cloud connectivity, wireless communication, and remote analytics capabilities to ICS. Think of them as the glue that connects physical process data to analytics and decision-making platforms.”</a:t>
            </a:r>
          </a:p>
          <a:p>
            <a:pPr marL="0" lvl="0" indent="0" algn="l" rtl="0">
              <a:spcBef>
                <a:spcPts val="0"/>
              </a:spcBef>
              <a:spcAft>
                <a:spcPts val="0"/>
              </a:spcAft>
              <a:buNone/>
            </a:pPr>
            <a:endParaRPr lang="en-US" dirty="0"/>
          </a:p>
          <a:p>
            <a:pPr marL="0" lvl="0" indent="0" algn="l" rtl="0">
              <a:spcBef>
                <a:spcPts val="0"/>
              </a:spcBef>
              <a:spcAft>
                <a:spcPts val="0"/>
              </a:spcAft>
              <a:buNone/>
            </a:pPr>
            <a:r>
              <a:rPr lang="en-US" sz="1600" b="0" i="0" u="none" strike="noStrike" cap="none" dirty="0">
                <a:solidFill>
                  <a:schemeClr val="dk1"/>
                </a:solidFill>
                <a:effectLst/>
                <a:latin typeface="Calibri"/>
                <a:ea typeface="Calibri"/>
                <a:cs typeface="Calibri"/>
                <a:sym typeface="Calibri"/>
              </a:rPr>
              <a:t>It involves connecting </a:t>
            </a:r>
            <a:r>
              <a:rPr lang="en-US" sz="1600" b="0" i="0" u="none" strike="noStrike" cap="none" dirty="0">
                <a:solidFill>
                  <a:schemeClr val="dk1"/>
                </a:solidFill>
                <a:effectLst/>
                <a:latin typeface="Calibri"/>
                <a:ea typeface="Calibri"/>
                <a:cs typeface="Calibri"/>
                <a:sym typeface="Calibri"/>
                <a:hlinkClick r:id="rId3"/>
              </a:rPr>
              <a:t>machines, sensors, and other devices</a:t>
            </a:r>
            <a:r>
              <a:rPr lang="en-US" sz="1600" b="0" i="0" u="none" strike="noStrike" cap="none" dirty="0">
                <a:solidFill>
                  <a:schemeClr val="dk1"/>
                </a:solidFill>
                <a:effectLst/>
                <a:latin typeface="Calibri"/>
                <a:ea typeface="Calibri"/>
                <a:cs typeface="Calibri"/>
                <a:sym typeface="Calibri"/>
              </a:rPr>
              <a:t> in factories, manufacturing plants, and other industrial environments via the internet to collect, analyze, and act upon data</a:t>
            </a:r>
          </a:p>
          <a:p>
            <a:pPr marL="0" lvl="0" indent="0" algn="l" rtl="0">
              <a:spcBef>
                <a:spcPts val="0"/>
              </a:spcBef>
              <a:spcAft>
                <a:spcPts val="0"/>
              </a:spcAft>
              <a:buNone/>
            </a:pPr>
            <a:endParaRPr lang="en-US" dirty="0"/>
          </a:p>
          <a:p>
            <a:r>
              <a:rPr lang="en-US" sz="1800" b="1" i="0" u="none" strike="noStrike" cap="none" dirty="0">
                <a:solidFill>
                  <a:schemeClr val="dk1"/>
                </a:solidFill>
                <a:effectLst/>
                <a:latin typeface="Calibri"/>
                <a:ea typeface="Calibri"/>
                <a:cs typeface="Calibri"/>
                <a:sym typeface="Calibri"/>
              </a:rPr>
              <a:t>Key Aspects of </a:t>
            </a:r>
            <a:r>
              <a:rPr lang="en-US" sz="1800" b="1" i="0" u="none" strike="noStrike" cap="none" dirty="0" err="1">
                <a:solidFill>
                  <a:schemeClr val="dk1"/>
                </a:solidFill>
                <a:effectLst/>
                <a:latin typeface="Calibri"/>
                <a:ea typeface="Calibri"/>
                <a:cs typeface="Calibri"/>
                <a:sym typeface="Calibri"/>
              </a:rPr>
              <a:t>IIoT</a:t>
            </a:r>
            <a:r>
              <a:rPr lang="en-US" sz="1800" b="1" i="0" u="none" strike="noStrike" cap="none" dirty="0">
                <a:solidFill>
                  <a:schemeClr val="dk1"/>
                </a:solidFill>
                <a:effectLst/>
                <a:latin typeface="Calibri"/>
                <a:ea typeface="Calibri"/>
                <a:cs typeface="Calibri"/>
                <a:sym typeface="Calibri"/>
              </a:rPr>
              <a:t>:</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Connectivity:</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relies on a network of connected devices, allowing for real-time data exchange and remote monitoring. </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Data Collection and Analysis:</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enables the collection of data from sensors and other devices, which can then be analyzed using various techniques, including </a:t>
            </a:r>
            <a:r>
              <a:rPr lang="en-US" sz="1200" b="0" i="0" u="none" strike="noStrike" cap="none" dirty="0">
                <a:solidFill>
                  <a:schemeClr val="dk1"/>
                </a:solidFill>
                <a:effectLst/>
                <a:latin typeface="Calibri"/>
                <a:ea typeface="Calibri"/>
                <a:cs typeface="Calibri"/>
                <a:sym typeface="Calibri"/>
                <a:hlinkClick r:id="rId4"/>
              </a:rPr>
              <a:t>machine learning</a:t>
            </a:r>
            <a:r>
              <a:rPr lang="en-US" sz="1200" b="0" i="0" u="none" strike="noStrike" cap="none" dirty="0">
                <a:solidFill>
                  <a:schemeClr val="dk1"/>
                </a:solidFill>
                <a:effectLst/>
                <a:latin typeface="Calibri"/>
                <a:ea typeface="Calibri"/>
                <a:cs typeface="Calibri"/>
                <a:sym typeface="Calibri"/>
              </a:rPr>
              <a:t> and </a:t>
            </a:r>
            <a:r>
              <a:rPr lang="en-US" sz="1200" b="0" i="0" u="none" strike="noStrike" cap="none" dirty="0">
                <a:solidFill>
                  <a:schemeClr val="dk1"/>
                </a:solidFill>
                <a:effectLst/>
                <a:latin typeface="Calibri"/>
                <a:ea typeface="Calibri"/>
                <a:cs typeface="Calibri"/>
                <a:sym typeface="Calibri"/>
                <a:hlinkClick r:id="rId5"/>
              </a:rPr>
              <a:t>big data</a:t>
            </a:r>
            <a:r>
              <a:rPr lang="en-US" sz="1200" b="0" i="0" u="none" strike="noStrike" cap="none" dirty="0">
                <a:solidFill>
                  <a:schemeClr val="dk1"/>
                </a:solidFill>
                <a:effectLst/>
                <a:latin typeface="Calibri"/>
                <a:ea typeface="Calibri"/>
                <a:cs typeface="Calibri"/>
                <a:sym typeface="Calibri"/>
              </a:rPr>
              <a:t>. </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Improved Efficiency:</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By leveraging data insights, </a:t>
            </a: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can help optimize industrial processes, reduce downtime, and improve productivity. </a:t>
            </a:r>
          </a:p>
          <a:p>
            <a:r>
              <a:rPr lang="en-US" sz="1200" b="1" i="0" u="none" strike="noStrike" cap="none" dirty="0">
                <a:solidFill>
                  <a:schemeClr val="dk1"/>
                </a:solidFill>
                <a:effectLst/>
                <a:latin typeface="Calibri"/>
                <a:ea typeface="Calibri"/>
                <a:cs typeface="Calibri"/>
                <a:sym typeface="Calibri"/>
                <a:hlinkClick r:id="rId6"/>
              </a:rPr>
              <a:t>Industry 4.0</a:t>
            </a:r>
            <a:r>
              <a:rPr lang="en-US" sz="1200" b="1" i="0" u="none" strike="noStrike" cap="none" dirty="0">
                <a:solidFill>
                  <a:schemeClr val="dk1"/>
                </a:solidFill>
                <a:effectLst/>
                <a:latin typeface="Calibri"/>
                <a:ea typeface="Calibri"/>
                <a:cs typeface="Calibri"/>
                <a:sym typeface="Calibri"/>
              </a:rPr>
              <a:t> Integration:</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is a key component of Industry 4.0, which emphasizes the integration of digital technologies in manufacturing and other industrial sectors. </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Examples:</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applications include smart manufacturing, asset tracking, supply chain management, and predictive maintenance. </a:t>
            </a:r>
          </a:p>
          <a:p>
            <a:endParaRPr lang="en-US" sz="1200" b="0" i="0" u="none" strike="noStrike" cap="none" dirty="0">
              <a:solidFill>
                <a:schemeClr val="dk1"/>
              </a:solidFill>
              <a:effectLst/>
              <a:latin typeface="Calibri"/>
              <a:ea typeface="Calibri"/>
              <a:cs typeface="Calibri"/>
              <a:sym typeface="Calibri"/>
            </a:endParaRP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Benefits of </a:t>
            </a: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a:t>
            </a:r>
          </a:p>
          <a:p>
            <a:r>
              <a:rPr lang="en-US" sz="1200" b="1" i="0" u="none" strike="noStrike" cap="none" dirty="0">
                <a:solidFill>
                  <a:schemeClr val="dk1"/>
                </a:solidFill>
                <a:effectLst/>
                <a:latin typeface="Calibri"/>
                <a:ea typeface="Calibri"/>
                <a:cs typeface="Calibri"/>
                <a:sym typeface="Calibri"/>
                <a:hlinkClick r:id="rId7"/>
              </a:rPr>
              <a:t>Enhanced Operational Efficiency:</a:t>
            </a:r>
            <a:endParaRPr lang="en-US" sz="1200" b="0" i="0" u="none" strike="noStrike" cap="none" dirty="0">
              <a:solidFill>
                <a:schemeClr val="dk1"/>
              </a:solidFill>
              <a:effectLst/>
              <a:latin typeface="Calibri"/>
              <a:ea typeface="Calibri"/>
              <a:cs typeface="Calibri"/>
              <a:sym typeface="Calibri"/>
              <a:hlinkClick r:id="rId7"/>
            </a:endParaRPr>
          </a:p>
          <a:p>
            <a:pPr fontAlgn="ctr"/>
            <a:r>
              <a:rPr lang="en-US" sz="1200" b="0" i="0" u="none" strike="noStrike" cap="none" dirty="0">
                <a:solidFill>
                  <a:schemeClr val="dk1"/>
                </a:solidFill>
                <a:effectLst/>
                <a:latin typeface="Calibri"/>
                <a:ea typeface="Calibri"/>
                <a:cs typeface="Calibri"/>
                <a:sym typeface="Calibri"/>
                <a:hlinkClick r:id="rId7"/>
              </a:rPr>
              <a:t>.</a:t>
            </a: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allows for real-time monitoring, control, and optimization of industrial processes. </a:t>
            </a:r>
          </a:p>
          <a:p>
            <a:endParaRPr lang="en-US" sz="1200" b="1" i="0" u="none" strike="noStrike" cap="none" dirty="0">
              <a:solidFill>
                <a:schemeClr val="dk1"/>
              </a:solidFill>
              <a:effectLst/>
              <a:latin typeface="Calibri"/>
              <a:ea typeface="Calibri"/>
              <a:cs typeface="Calibri"/>
              <a:sym typeface="Calibri"/>
              <a:hlinkClick r:id="rId8"/>
            </a:endParaRPr>
          </a:p>
          <a:p>
            <a:r>
              <a:rPr lang="en-US" sz="1200" b="1" i="0" u="none" strike="noStrike" cap="none" dirty="0">
                <a:solidFill>
                  <a:schemeClr val="dk1"/>
                </a:solidFill>
                <a:effectLst/>
                <a:latin typeface="Calibri"/>
                <a:ea typeface="Calibri"/>
                <a:cs typeface="Calibri"/>
                <a:sym typeface="Calibri"/>
                <a:hlinkClick r:id="rId8"/>
              </a:rPr>
              <a:t>Reduced Costs:</a:t>
            </a:r>
            <a:endParaRPr lang="en-US" sz="1200" b="0" i="0" u="none" strike="noStrike" cap="none" dirty="0">
              <a:solidFill>
                <a:schemeClr val="dk1"/>
              </a:solidFill>
              <a:effectLst/>
              <a:latin typeface="Calibri"/>
              <a:ea typeface="Calibri"/>
              <a:cs typeface="Calibri"/>
              <a:sym typeface="Calibri"/>
              <a:hlinkClick r:id="rId8"/>
            </a:endParaRPr>
          </a:p>
          <a:p>
            <a:pPr fontAlgn="ctr"/>
            <a:r>
              <a:rPr lang="en-US" sz="1200" b="0" i="0" u="none" strike="noStrike" cap="none" dirty="0">
                <a:solidFill>
                  <a:schemeClr val="dk1"/>
                </a:solidFill>
                <a:effectLst/>
                <a:latin typeface="Calibri"/>
                <a:ea typeface="Calibri"/>
                <a:cs typeface="Calibri"/>
                <a:sym typeface="Calibri"/>
                <a:hlinkClick r:id="rId8"/>
              </a:rPr>
              <a:t>.</a:t>
            </a:r>
            <a:r>
              <a:rPr lang="en-US" sz="1200" b="0" i="0" u="none" strike="noStrike" cap="none" dirty="0">
                <a:solidFill>
                  <a:schemeClr val="dk1"/>
                </a:solidFill>
                <a:effectLst/>
                <a:latin typeface="Calibri"/>
                <a:ea typeface="Calibri"/>
                <a:cs typeface="Calibri"/>
                <a:sym typeface="Calibri"/>
              </a:rPr>
              <a:t>By improving efficiency and reducing downtime, </a:t>
            </a: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can significantly reduce operational costs. </a:t>
            </a:r>
          </a:p>
          <a:p>
            <a:endParaRPr lang="en-US" sz="1200" b="1" i="0" u="none" strike="noStrike" cap="none" dirty="0">
              <a:solidFill>
                <a:schemeClr val="dk1"/>
              </a:solidFill>
              <a:effectLst/>
              <a:latin typeface="Calibri"/>
              <a:ea typeface="Calibri"/>
              <a:cs typeface="Calibri"/>
              <a:sym typeface="Calibri"/>
              <a:hlinkClick r:id="rId9"/>
            </a:endParaRPr>
          </a:p>
          <a:p>
            <a:r>
              <a:rPr lang="en-US" sz="1200" b="1" i="0" u="none" strike="noStrike" cap="none" dirty="0">
                <a:solidFill>
                  <a:schemeClr val="dk1"/>
                </a:solidFill>
                <a:effectLst/>
                <a:latin typeface="Calibri"/>
                <a:ea typeface="Calibri"/>
                <a:cs typeface="Calibri"/>
                <a:sym typeface="Calibri"/>
                <a:hlinkClick r:id="rId9"/>
              </a:rPr>
              <a:t>Improved Product Quality:</a:t>
            </a:r>
            <a:endParaRPr lang="en-US" sz="1200" b="0" i="0" u="none" strike="noStrike" cap="none" dirty="0">
              <a:solidFill>
                <a:schemeClr val="dk1"/>
              </a:solidFill>
              <a:effectLst/>
              <a:latin typeface="Calibri"/>
              <a:ea typeface="Calibri"/>
              <a:cs typeface="Calibri"/>
              <a:sym typeface="Calibri"/>
              <a:hlinkClick r:id="rId9"/>
            </a:endParaRPr>
          </a:p>
          <a:p>
            <a:pPr fontAlgn="ctr"/>
            <a:r>
              <a:rPr lang="en-US" sz="1200" b="0" i="0" u="none" strike="noStrike" cap="none" dirty="0">
                <a:solidFill>
                  <a:schemeClr val="dk1"/>
                </a:solidFill>
                <a:effectLst/>
                <a:latin typeface="Calibri"/>
                <a:ea typeface="Calibri"/>
                <a:cs typeface="Calibri"/>
                <a:sym typeface="Calibri"/>
              </a:rPr>
              <a:t>Data-driven insights can be used to identify and address quality issues, leading to better product quality. </a:t>
            </a:r>
          </a:p>
          <a:p>
            <a:endParaRPr lang="en-US" sz="1200" b="1" i="0" u="none" strike="noStrike" cap="none" dirty="0">
              <a:solidFill>
                <a:schemeClr val="dk1"/>
              </a:solidFill>
              <a:effectLst/>
              <a:latin typeface="Calibri"/>
              <a:ea typeface="Calibri"/>
              <a:cs typeface="Calibri"/>
              <a:sym typeface="Calibri"/>
              <a:hlinkClick r:id="rId10"/>
            </a:endParaRPr>
          </a:p>
          <a:p>
            <a:r>
              <a:rPr lang="en-US" sz="1200" b="1" i="0" u="none" strike="noStrike" cap="none" dirty="0">
                <a:solidFill>
                  <a:schemeClr val="dk1"/>
                </a:solidFill>
                <a:effectLst/>
                <a:latin typeface="Calibri"/>
                <a:ea typeface="Calibri"/>
                <a:cs typeface="Calibri"/>
                <a:sym typeface="Calibri"/>
                <a:hlinkClick r:id="rId10"/>
              </a:rPr>
              <a:t>Increased Productivity:</a:t>
            </a:r>
            <a:endParaRPr lang="en-US" sz="1200" b="0" i="0" u="none" strike="noStrike" cap="none" dirty="0">
              <a:solidFill>
                <a:schemeClr val="dk1"/>
              </a:solidFill>
              <a:effectLst/>
              <a:latin typeface="Calibri"/>
              <a:ea typeface="Calibri"/>
              <a:cs typeface="Calibri"/>
              <a:sym typeface="Calibri"/>
              <a:hlinkClick r:id="rId10"/>
            </a:endParaRPr>
          </a:p>
          <a:p>
            <a:pPr fontAlgn="ct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enables faster decision-making and more efficient resource utilization, leading to increased productivity. </a:t>
            </a:r>
          </a:p>
          <a:p>
            <a:endParaRPr lang="en-US" sz="1200" b="1" i="0" u="none" strike="noStrike" cap="none" dirty="0">
              <a:solidFill>
                <a:schemeClr val="dk1"/>
              </a:solidFill>
              <a:effectLst/>
              <a:latin typeface="Calibri"/>
              <a:ea typeface="Calibri"/>
              <a:cs typeface="Calibri"/>
              <a:sym typeface="Calibri"/>
              <a:hlinkClick r:id="rId11"/>
            </a:endParaRPr>
          </a:p>
          <a:p>
            <a:r>
              <a:rPr lang="en-US" sz="1200" b="1" i="0" u="none" strike="noStrike" cap="none" dirty="0">
                <a:solidFill>
                  <a:schemeClr val="dk1"/>
                </a:solidFill>
                <a:effectLst/>
                <a:latin typeface="Calibri"/>
                <a:ea typeface="Calibri"/>
                <a:cs typeface="Calibri"/>
                <a:sym typeface="Calibri"/>
                <a:hlinkClick r:id="rId11"/>
              </a:rPr>
              <a:t>Better Decision-Making:</a:t>
            </a:r>
            <a:endParaRPr lang="en-US" sz="1200" b="0" i="0" u="none" strike="noStrike" cap="none" dirty="0">
              <a:solidFill>
                <a:schemeClr val="dk1"/>
              </a:solidFill>
              <a:effectLst/>
              <a:latin typeface="Calibri"/>
              <a:ea typeface="Calibri"/>
              <a:cs typeface="Calibri"/>
              <a:sym typeface="Calibri"/>
              <a:hlinkClick r:id="rId11"/>
            </a:endParaRPr>
          </a:p>
          <a:p>
            <a:r>
              <a:rPr lang="en-US" sz="1200" b="0" i="0" u="none" strike="noStrike" cap="none" dirty="0">
                <a:solidFill>
                  <a:schemeClr val="dk1"/>
                </a:solidFill>
                <a:effectLst/>
                <a:latin typeface="Calibri"/>
                <a:ea typeface="Calibri"/>
                <a:cs typeface="Calibri"/>
                <a:sym typeface="Calibri"/>
              </a:rPr>
              <a:t>Real-time data and advanced analytics provide better insights for informed decision-making. </a:t>
            </a:r>
          </a:p>
          <a:p>
            <a:pPr marL="0" lvl="0" indent="0" algn="l" rtl="0">
              <a:spcBef>
                <a:spcPts val="0"/>
              </a:spcBef>
              <a:spcAft>
                <a:spcPts val="0"/>
              </a:spcAft>
              <a:buNone/>
            </a:pPr>
            <a:endParaRPr dirty="0"/>
          </a:p>
        </p:txBody>
      </p:sp>
      <p:sp>
        <p:nvSpPr>
          <p:cNvPr id="179" name="Google Shape;179;p3:notes">
            <a:extLst>
              <a:ext uri="{FF2B5EF4-FFF2-40B4-BE49-F238E27FC236}">
                <a16:creationId xmlns:a16="http://schemas.microsoft.com/office/drawing/2014/main" id="{697A98B9-A499-FE10-68CE-EAE9958D843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7883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D2F2C9D7-E5F9-41A1-49D3-F8371A920D0A}"/>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56330868-21ED-F300-0C57-9429974B2BD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This image shows a </a:t>
            </a:r>
            <a:r>
              <a:rPr lang="en-US" b="1" dirty="0" err="1"/>
              <a:t>DigiRail</a:t>
            </a:r>
            <a:r>
              <a:rPr lang="en-US" b="1" dirty="0"/>
              <a:t> IoT</a:t>
            </a:r>
            <a:r>
              <a:rPr lang="en-US" dirty="0"/>
              <a:t> device manufactured by </a:t>
            </a:r>
            <a:r>
              <a:rPr lang="en-US" b="1" dirty="0"/>
              <a:t>Novus</a:t>
            </a:r>
            <a:r>
              <a:rPr lang="en-US" dirty="0"/>
              <a:t>, a company that produces industrial automation and data acquisition products.</a:t>
            </a:r>
          </a:p>
          <a:p>
            <a:pPr marL="0" lvl="0" indent="0" algn="l" rtl="0">
              <a:spcBef>
                <a:spcPts val="0"/>
              </a:spcBef>
              <a:spcAft>
                <a:spcPts val="0"/>
              </a:spcAft>
              <a:buNone/>
            </a:pPr>
            <a:endParaRPr lang="en-US" dirty="0"/>
          </a:p>
          <a:p>
            <a:r>
              <a:rPr lang="en-US" b="1" dirty="0"/>
              <a:t>What It Is:</a:t>
            </a:r>
          </a:p>
          <a:p>
            <a:r>
              <a:rPr lang="en-US" dirty="0"/>
              <a:t>A compact </a:t>
            </a:r>
            <a:r>
              <a:rPr lang="en-US" b="1" dirty="0"/>
              <a:t>Industrial Internet of Things (</a:t>
            </a:r>
            <a:r>
              <a:rPr lang="en-US" b="1" dirty="0" err="1"/>
              <a:t>IIoT</a:t>
            </a:r>
            <a:r>
              <a:rPr lang="en-US" b="1" dirty="0"/>
              <a:t>) data acquisition module</a:t>
            </a:r>
            <a:r>
              <a:rPr lang="en-US" dirty="0"/>
              <a:t> designed to collect analog and digital signals from industrial equipment and transmit them via networked protocols to supervisory systems, edge gateways, or cloud platforms.</a:t>
            </a:r>
          </a:p>
          <a:p>
            <a:endParaRPr lang="en-US" b="1" dirty="0"/>
          </a:p>
          <a:p>
            <a:r>
              <a:rPr lang="en-US" b="1" dirty="0"/>
              <a:t>Physical Features:</a:t>
            </a:r>
          </a:p>
          <a:p>
            <a:r>
              <a:rPr lang="en-US" b="1" dirty="0"/>
              <a:t>Three LED Indicators (left to right):</a:t>
            </a:r>
            <a:endParaRPr lang="en-US" dirty="0"/>
          </a:p>
          <a:p>
            <a:pPr lvl="1"/>
            <a:r>
              <a:rPr lang="en-US" b="1" dirty="0"/>
              <a:t>Power (top icon)</a:t>
            </a:r>
            <a:endParaRPr lang="en-US" dirty="0"/>
          </a:p>
          <a:p>
            <a:pPr lvl="1"/>
            <a:r>
              <a:rPr lang="en-US" b="1" dirty="0"/>
              <a:t>Wireless/Wi-Fi status</a:t>
            </a:r>
            <a:endParaRPr lang="en-US" dirty="0"/>
          </a:p>
          <a:p>
            <a:pPr lvl="1"/>
            <a:r>
              <a:rPr lang="en-US" b="1" dirty="0"/>
              <a:t>Cloud connection status</a:t>
            </a:r>
            <a:endParaRPr lang="en-US" dirty="0"/>
          </a:p>
          <a:p>
            <a:endParaRPr lang="en-US" b="1" dirty="0"/>
          </a:p>
          <a:p>
            <a:r>
              <a:rPr lang="en-US" b="1" dirty="0"/>
              <a:t>Branding/Label:</a:t>
            </a:r>
            <a:endParaRPr lang="en-US" dirty="0"/>
          </a:p>
          <a:p>
            <a:pPr lvl="1"/>
            <a:r>
              <a:rPr lang="en-US" dirty="0"/>
              <a:t>"</a:t>
            </a:r>
            <a:r>
              <a:rPr lang="en-US" dirty="0" err="1"/>
              <a:t>DigiRail</a:t>
            </a:r>
            <a:r>
              <a:rPr lang="en-US" dirty="0"/>
              <a:t> IoT" model identifier</a:t>
            </a:r>
          </a:p>
          <a:p>
            <a:pPr lvl="1"/>
            <a:r>
              <a:rPr lang="en-US" dirty="0"/>
              <a:t>"NOVUS" logo</a:t>
            </a:r>
          </a:p>
          <a:p>
            <a:endParaRPr lang="en-US" b="1" dirty="0"/>
          </a:p>
          <a:p>
            <a:r>
              <a:rPr lang="en-US" b="1" dirty="0"/>
              <a:t>Lower Terminal Block:</a:t>
            </a:r>
            <a:endParaRPr lang="en-US" dirty="0"/>
          </a:p>
          <a:p>
            <a:pPr lvl="1"/>
            <a:r>
              <a:rPr lang="en-US" b="1" dirty="0"/>
              <a:t>RS-485 communication port</a:t>
            </a:r>
            <a:r>
              <a:rPr lang="en-US" dirty="0"/>
              <a:t> (left section, labeled)</a:t>
            </a:r>
          </a:p>
          <a:p>
            <a:pPr lvl="1"/>
            <a:r>
              <a:rPr lang="en-US" b="1" dirty="0"/>
              <a:t>Digital/Analog input/output terminals</a:t>
            </a:r>
            <a:r>
              <a:rPr lang="en-US" dirty="0"/>
              <a:t> (green Phoenix connectors)</a:t>
            </a:r>
          </a:p>
          <a:p>
            <a:pPr lvl="1"/>
            <a:r>
              <a:rPr lang="en-US" dirty="0"/>
              <a:t>Numbered screw terminals (for field wiring)</a:t>
            </a:r>
          </a:p>
          <a:p>
            <a:endParaRPr lang="en-US" b="1" dirty="0"/>
          </a:p>
          <a:p>
            <a:r>
              <a:rPr lang="en-US" b="1" dirty="0"/>
              <a:t>Likely Functional Specifications (typical for this model series):</a:t>
            </a:r>
          </a:p>
          <a:p>
            <a:endParaRPr lang="en-US" b="1" dirty="0"/>
          </a:p>
          <a:p>
            <a:r>
              <a:rPr lang="en-US" b="1" dirty="0"/>
              <a:t>I/O Options:</a:t>
            </a:r>
            <a:endParaRPr lang="en-US" dirty="0"/>
          </a:p>
          <a:p>
            <a:pPr lvl="1"/>
            <a:r>
              <a:rPr lang="en-US" dirty="0"/>
              <a:t>Multiple configurable channels (digital inputs, analog inputs, relay outputs)</a:t>
            </a:r>
          </a:p>
          <a:p>
            <a:r>
              <a:rPr lang="en-US" b="1" dirty="0"/>
              <a:t>Communication Protocols:</a:t>
            </a:r>
            <a:endParaRPr lang="en-US" dirty="0"/>
          </a:p>
          <a:p>
            <a:pPr lvl="1"/>
            <a:r>
              <a:rPr lang="en-US" b="1" dirty="0"/>
              <a:t>Modbus RTU (via RS-485)</a:t>
            </a:r>
            <a:endParaRPr lang="en-US" dirty="0"/>
          </a:p>
          <a:p>
            <a:pPr lvl="1"/>
            <a:r>
              <a:rPr lang="en-US" b="1" dirty="0"/>
              <a:t>Modbus TCP or MQTT</a:t>
            </a:r>
            <a:r>
              <a:rPr lang="en-US" dirty="0"/>
              <a:t> (via Wi-Fi or Ethernet)</a:t>
            </a:r>
          </a:p>
          <a:p>
            <a:r>
              <a:rPr lang="en-US" b="1" dirty="0"/>
              <a:t>Wireless Support:</a:t>
            </a:r>
            <a:endParaRPr lang="en-US" dirty="0"/>
          </a:p>
          <a:p>
            <a:pPr lvl="1"/>
            <a:r>
              <a:rPr lang="en-US" dirty="0"/>
              <a:t>Built-in Wi-Fi (visible via the green LED status)</a:t>
            </a:r>
          </a:p>
          <a:p>
            <a:r>
              <a:rPr lang="en-US" b="1" dirty="0"/>
              <a:t>Cloud/Edge Integration:</a:t>
            </a:r>
            <a:endParaRPr lang="en-US" dirty="0"/>
          </a:p>
          <a:p>
            <a:pPr lvl="1"/>
            <a:r>
              <a:rPr lang="en-US" dirty="0"/>
              <a:t>Connects to IoT platforms or SCADA systems</a:t>
            </a:r>
          </a:p>
          <a:p>
            <a:pPr lvl="1"/>
            <a:r>
              <a:rPr lang="en-US" dirty="0"/>
              <a:t>May support publishing sensor data to cloud services like AWS IoT or Azure</a:t>
            </a:r>
          </a:p>
          <a:p>
            <a:endParaRPr lang="en-US" b="1" dirty="0"/>
          </a:p>
          <a:p>
            <a:r>
              <a:rPr lang="en-US" b="1" dirty="0"/>
              <a:t>Where It Fits in ICS/</a:t>
            </a:r>
            <a:r>
              <a:rPr lang="en-US" b="1" dirty="0" err="1"/>
              <a:t>IIoT</a:t>
            </a:r>
            <a:r>
              <a:rPr lang="en-US" b="1" dirty="0"/>
              <a:t> Architecture:</a:t>
            </a:r>
          </a:p>
          <a:p>
            <a:endParaRPr lang="en-US" b="1" dirty="0"/>
          </a:p>
          <a:p>
            <a:r>
              <a:rPr lang="en-US" b="1" dirty="0"/>
              <a:t>Purdue Model:</a:t>
            </a:r>
            <a:r>
              <a:rPr lang="en-US" dirty="0"/>
              <a:t> Level 0–1</a:t>
            </a:r>
          </a:p>
          <a:p>
            <a:endParaRPr lang="en-US" b="1" dirty="0"/>
          </a:p>
          <a:p>
            <a:r>
              <a:rPr lang="en-US" b="1" dirty="0" err="1"/>
              <a:t>IIoT</a:t>
            </a:r>
            <a:r>
              <a:rPr lang="en-US" b="1" dirty="0"/>
              <a:t> Model:</a:t>
            </a:r>
            <a:r>
              <a:rPr lang="en-US" dirty="0"/>
              <a:t> </a:t>
            </a:r>
            <a:r>
              <a:rPr lang="en-US" b="1" dirty="0"/>
              <a:t>Edge layer</a:t>
            </a:r>
            <a:endParaRPr lang="en-US" dirty="0"/>
          </a:p>
          <a:p>
            <a:pPr lvl="1"/>
            <a:r>
              <a:rPr lang="en-US" dirty="0"/>
              <a:t>Functions as either a </a:t>
            </a:r>
            <a:r>
              <a:rPr lang="en-US" b="1" dirty="0"/>
              <a:t>simple or smart IoT device</a:t>
            </a:r>
            <a:r>
              <a:rPr lang="en-US" dirty="0"/>
              <a:t>, depending on configuration</a:t>
            </a:r>
          </a:p>
          <a:p>
            <a:pPr lvl="1"/>
            <a:r>
              <a:rPr lang="en-US" dirty="0"/>
              <a:t>Interfaces directly with </a:t>
            </a:r>
            <a:r>
              <a:rPr lang="en-US" b="1" dirty="0"/>
              <a:t>field sensors/actuators</a:t>
            </a:r>
            <a:endParaRPr lang="en-US" dirty="0"/>
          </a:p>
          <a:p>
            <a:endParaRPr lang="en-US" b="1" dirty="0"/>
          </a:p>
          <a:p>
            <a:r>
              <a:rPr lang="en-US" b="1" dirty="0"/>
              <a:t>Use Cases:</a:t>
            </a:r>
          </a:p>
          <a:p>
            <a:r>
              <a:rPr lang="en-US" dirty="0"/>
              <a:t>Remote data acquisition for temperature, pressure, flow, or power systems</a:t>
            </a:r>
          </a:p>
          <a:p>
            <a:r>
              <a:rPr lang="en-US" dirty="0"/>
              <a:t>Retrofits for adding cloud connectivity to legacy industrial equipment</a:t>
            </a:r>
          </a:p>
          <a:p>
            <a:r>
              <a:rPr lang="en-US" dirty="0"/>
              <a:t>Edge processing and alarm generation in manufacturing, utilities, or energy sectors</a:t>
            </a:r>
          </a:p>
          <a:p>
            <a:pPr marL="0" lvl="0" indent="0" algn="l" rtl="0">
              <a:spcBef>
                <a:spcPts val="0"/>
              </a:spcBef>
              <a:spcAft>
                <a:spcPts val="0"/>
              </a:spcAft>
              <a:buNone/>
            </a:pPr>
            <a:endParaRPr dirty="0"/>
          </a:p>
        </p:txBody>
      </p:sp>
      <p:sp>
        <p:nvSpPr>
          <p:cNvPr id="179" name="Google Shape;179;p3:notes">
            <a:extLst>
              <a:ext uri="{FF2B5EF4-FFF2-40B4-BE49-F238E27FC236}">
                <a16:creationId xmlns:a16="http://schemas.microsoft.com/office/drawing/2014/main" id="{4E642B67-4D9C-9351-F408-6EDDAC3EDA3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4968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8D131CB6-C699-C11B-F0B3-AB672E8438CE}"/>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247B2D8A-8564-1C1B-4828-1BFF6EB3794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These </a:t>
            </a:r>
            <a:r>
              <a:rPr lang="en-US" dirty="0" err="1"/>
              <a:t>IIoT</a:t>
            </a:r>
            <a:r>
              <a:rPr lang="en-US" dirty="0"/>
              <a:t> devices act as bridges between field signals and higher-level apps. For example, the Advantech UNO can filter, preprocess, and publish data via MQTT to a cloud dashboard. They're compact, rugged, and programmable.”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a reminder, </a:t>
            </a:r>
            <a:r>
              <a:rPr lang="en-US" sz="1200" b="0" i="0" u="none" strike="noStrike" cap="none" dirty="0">
                <a:solidFill>
                  <a:schemeClr val="dk1"/>
                </a:solidFill>
                <a:effectLst/>
                <a:latin typeface="Calibri"/>
                <a:ea typeface="Calibri"/>
                <a:cs typeface="Calibri"/>
                <a:sym typeface="Calibri"/>
              </a:rPr>
              <a:t>MQTT, short for </a:t>
            </a:r>
            <a:r>
              <a:rPr lang="en-US" sz="1200" b="0" i="0" u="none" strike="noStrike" cap="none" dirty="0">
                <a:solidFill>
                  <a:schemeClr val="dk1"/>
                </a:solidFill>
                <a:effectLst/>
                <a:latin typeface="Calibri"/>
                <a:ea typeface="Calibri"/>
                <a:cs typeface="Calibri"/>
                <a:sym typeface="Calibri"/>
                <a:hlinkClick r:id="rId3"/>
              </a:rPr>
              <a:t>Message Queuing Telemetry Transport</a:t>
            </a:r>
            <a:r>
              <a:rPr lang="en-US" sz="1200" b="0" i="0" u="none" strike="noStrike" cap="none" dirty="0">
                <a:solidFill>
                  <a:schemeClr val="dk1"/>
                </a:solidFill>
                <a:effectLst/>
                <a:latin typeface="Calibri"/>
                <a:ea typeface="Calibri"/>
                <a:cs typeface="Calibri"/>
                <a:sym typeface="Calibri"/>
              </a:rPr>
              <a:t>, is a lightweight, publish-subscribe-based messaging protocol designed for resource-constrained devices and networks. It's widely used in IoT (Internet of Things) applications to facilitate efficient communication between sensors, actuators, and other devices. </a:t>
            </a:r>
          </a:p>
          <a:p>
            <a:pPr marL="0" lvl="0" indent="0" algn="l" rtl="0">
              <a:spcBef>
                <a:spcPts val="0"/>
              </a:spcBef>
              <a:spcAft>
                <a:spcPts val="0"/>
              </a:spcAft>
              <a:buNone/>
            </a:pPr>
            <a:endParaRPr lang="en-US" sz="1200" b="0" i="0" u="none" strike="noStrike" cap="none" dirty="0">
              <a:solidFill>
                <a:schemeClr val="dk1"/>
              </a:solidFill>
              <a:effectLst/>
              <a:latin typeface="Calibri"/>
              <a:cs typeface="Calibri"/>
              <a:sym typeface="Calibri"/>
            </a:endParaRPr>
          </a:p>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Calibri"/>
              </a:rPr>
              <a:t>Proprietary Radio Frequency (RF) refers to RF communication systems that are not based on standardized protocols like Bluetooth or Wi-Fi, but rather are custom-designed for specific applications. These systems offer designers flexibility in how they utilize the radio spectrum, including the ability to use custom encryption algorithms and packet structures</a:t>
            </a:r>
            <a:endParaRPr dirty="0"/>
          </a:p>
        </p:txBody>
      </p:sp>
      <p:sp>
        <p:nvSpPr>
          <p:cNvPr id="179" name="Google Shape;179;p3:notes">
            <a:extLst>
              <a:ext uri="{FF2B5EF4-FFF2-40B4-BE49-F238E27FC236}">
                <a16:creationId xmlns:a16="http://schemas.microsoft.com/office/drawing/2014/main" id="{1ACFC449-25A5-E21A-ACDF-1CD2686AA1E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0494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0E7182DD-0CF9-81C6-7F06-172BF6134231}"/>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97E183F3-4E84-DFC1-239E-4E216C2B772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dirty="0"/>
              <a:t>“</a:t>
            </a:r>
            <a:r>
              <a:rPr lang="en-US" dirty="0" err="1"/>
              <a:t>IIoT</a:t>
            </a:r>
            <a:r>
              <a:rPr lang="en-US" dirty="0"/>
              <a:t> edge devices act like mini-servers on the plant floor. They aggregate multiple data streams, apply transformations, and forward data securely to cloud systems or historian software. Many support </a:t>
            </a:r>
            <a:r>
              <a:rPr lang="en-US" dirty="0" err="1"/>
              <a:t>Dockerized</a:t>
            </a:r>
            <a:r>
              <a:rPr lang="en-US" dirty="0"/>
              <a:t> services for modularity.”</a:t>
            </a:r>
          </a:p>
          <a:p>
            <a:endParaRPr lang="en-US" dirty="0"/>
          </a:p>
          <a:p>
            <a:r>
              <a:rPr lang="en-US" dirty="0"/>
              <a:t>More specifically, we have</a:t>
            </a:r>
          </a:p>
          <a:p>
            <a:endParaRPr lang="en-US" dirty="0"/>
          </a:p>
          <a:p>
            <a:r>
              <a:rPr lang="en-US" sz="1200" b="1" i="0" u="none" strike="noStrike" cap="none" dirty="0">
                <a:solidFill>
                  <a:schemeClr val="dk1"/>
                </a:solidFill>
                <a:effectLst/>
                <a:latin typeface="Calibri"/>
                <a:ea typeface="Calibri"/>
                <a:cs typeface="Calibri"/>
                <a:sym typeface="Calibri"/>
              </a:rPr>
              <a:t>Perception Layer (Device Layer):</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hlinkClick r:id="rId3"/>
              </a:rPr>
              <a:t>Sensors:</a:t>
            </a:r>
            <a:endParaRPr lang="en-US" sz="1200" b="0" i="0" u="none" strike="noStrike" cap="none" dirty="0">
              <a:solidFill>
                <a:schemeClr val="dk1"/>
              </a:solidFill>
              <a:effectLst/>
              <a:latin typeface="Calibri"/>
              <a:ea typeface="Calibri"/>
              <a:cs typeface="Calibri"/>
              <a:sym typeface="Calibri"/>
              <a:hlinkClick r:id="rId3"/>
            </a:endParaRPr>
          </a:p>
          <a:p>
            <a:pPr fontAlgn="ctr"/>
            <a:r>
              <a:rPr lang="en-US" sz="1200" b="0" i="0" u="none" strike="noStrike" cap="none" dirty="0">
                <a:solidFill>
                  <a:schemeClr val="dk1"/>
                </a:solidFill>
                <a:effectLst/>
                <a:latin typeface="Calibri"/>
                <a:ea typeface="Calibri"/>
                <a:cs typeface="Calibri"/>
                <a:sym typeface="Calibri"/>
              </a:rPr>
              <a:t>Collect data from the physical world, such as temperature, pressure, light, etc. </a:t>
            </a:r>
          </a:p>
          <a:p>
            <a:r>
              <a:rPr lang="en-US" sz="1200" b="1" i="0" u="none" strike="noStrike" cap="none" dirty="0">
                <a:solidFill>
                  <a:schemeClr val="dk1"/>
                </a:solidFill>
                <a:effectLst/>
                <a:latin typeface="Calibri"/>
                <a:ea typeface="Calibri"/>
                <a:cs typeface="Calibri"/>
                <a:sym typeface="Calibri"/>
                <a:hlinkClick r:id="rId4"/>
              </a:rPr>
              <a:t>Actuators:</a:t>
            </a:r>
            <a:endParaRPr lang="en-US" sz="1200" b="0" i="0" u="none" strike="noStrike" cap="none" dirty="0">
              <a:solidFill>
                <a:schemeClr val="dk1"/>
              </a:solidFill>
              <a:effectLst/>
              <a:latin typeface="Calibri"/>
              <a:ea typeface="Calibri"/>
              <a:cs typeface="Calibri"/>
              <a:sym typeface="Calibri"/>
              <a:hlinkClick r:id="rId4"/>
            </a:endParaRPr>
          </a:p>
          <a:p>
            <a:pPr fontAlgn="ctr"/>
            <a:r>
              <a:rPr lang="en-US" sz="1200" b="0" i="0" u="none" strike="noStrike" cap="none" dirty="0">
                <a:solidFill>
                  <a:schemeClr val="dk1"/>
                </a:solidFill>
                <a:effectLst/>
                <a:latin typeface="Calibri"/>
                <a:ea typeface="Calibri"/>
                <a:cs typeface="Calibri"/>
                <a:sym typeface="Calibri"/>
              </a:rPr>
              <a:t>Control or react to something in the IoT system, affecting the physical state of a product or environment. </a:t>
            </a:r>
          </a:p>
          <a:p>
            <a:r>
              <a:rPr lang="en-US" sz="1200" b="1" i="0" u="none" strike="noStrike" cap="none" dirty="0">
                <a:solidFill>
                  <a:schemeClr val="dk1"/>
                </a:solidFill>
                <a:effectLst/>
                <a:latin typeface="Calibri"/>
                <a:ea typeface="Calibri"/>
                <a:cs typeface="Calibri"/>
                <a:sym typeface="Calibri"/>
                <a:hlinkClick r:id="rId5"/>
              </a:rPr>
              <a:t>Edge Devices:</a:t>
            </a:r>
            <a:endParaRPr lang="en-US" sz="1200" b="0" i="0" u="none" strike="noStrike" cap="none" dirty="0">
              <a:solidFill>
                <a:schemeClr val="dk1"/>
              </a:solidFill>
              <a:effectLst/>
              <a:latin typeface="Calibri"/>
              <a:ea typeface="Calibri"/>
              <a:cs typeface="Calibri"/>
              <a:sym typeface="Calibri"/>
              <a:hlinkClick r:id="rId5"/>
            </a:endParaRPr>
          </a:p>
          <a:p>
            <a:pPr fontAlgn="ctr"/>
            <a:r>
              <a:rPr lang="en-US" sz="1200" b="0" i="0" u="none" strike="noStrike" cap="none" dirty="0">
                <a:solidFill>
                  <a:schemeClr val="dk1"/>
                </a:solidFill>
                <a:effectLst/>
                <a:latin typeface="Calibri"/>
                <a:ea typeface="Calibri"/>
                <a:cs typeface="Calibri"/>
                <a:sym typeface="Calibri"/>
              </a:rPr>
              <a:t>Microcontrollers, single-board computers (e.g., Raspberry Pi), or other computing devices embedded within the edge. </a:t>
            </a:r>
          </a:p>
          <a:p>
            <a:pPr fontAlgn="ct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2. Transport Layer (Network Layer): </a:t>
            </a:r>
          </a:p>
          <a:p>
            <a:pPr fontAlgn="ctr"/>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hlinkClick r:id="rId6"/>
              </a:rPr>
              <a:t>Communication Protocols:</a:t>
            </a:r>
            <a:endParaRPr lang="en-US" sz="1200" b="0" i="0" u="none" strike="noStrike" cap="none" dirty="0">
              <a:solidFill>
                <a:schemeClr val="dk1"/>
              </a:solidFill>
              <a:effectLst/>
              <a:latin typeface="Calibri"/>
              <a:ea typeface="Calibri"/>
              <a:cs typeface="Calibri"/>
              <a:sym typeface="Calibri"/>
              <a:hlinkClick r:id="rId6"/>
            </a:endParaRPr>
          </a:p>
          <a:p>
            <a:r>
              <a:rPr lang="en-US" sz="1200" b="0" i="0" u="none" strike="noStrike" cap="none" dirty="0">
                <a:solidFill>
                  <a:schemeClr val="dk1"/>
                </a:solidFill>
                <a:effectLst/>
                <a:latin typeface="Calibri"/>
                <a:ea typeface="Calibri"/>
                <a:cs typeface="Calibri"/>
                <a:sym typeface="Calibri"/>
              </a:rPr>
              <a:t>Techniques like </a:t>
            </a:r>
            <a:r>
              <a:rPr lang="en-US" sz="1200" b="0" i="0" u="none" strike="noStrike" cap="none" dirty="0" err="1">
                <a:solidFill>
                  <a:schemeClr val="dk1"/>
                </a:solidFill>
                <a:effectLst/>
                <a:latin typeface="Calibri"/>
                <a:ea typeface="Calibri"/>
                <a:cs typeface="Calibri"/>
                <a:sym typeface="Calibri"/>
              </a:rPr>
              <a:t>WiFi</a:t>
            </a:r>
            <a:r>
              <a:rPr lang="en-US" sz="1200" b="0" i="0" u="none" strike="noStrike" cap="none" dirty="0">
                <a:solidFill>
                  <a:schemeClr val="dk1"/>
                </a:solidFill>
                <a:effectLst/>
                <a:latin typeface="Calibri"/>
                <a:ea typeface="Calibri"/>
                <a:cs typeface="Calibri"/>
                <a:sym typeface="Calibri"/>
              </a:rPr>
              <a:t>, Bluetooth, cellular, or </a:t>
            </a:r>
            <a:r>
              <a:rPr lang="en-US" sz="1200" b="0" i="0" u="none" strike="noStrike" cap="none" dirty="0" err="1">
                <a:solidFill>
                  <a:schemeClr val="dk1"/>
                </a:solidFill>
                <a:effectLst/>
                <a:latin typeface="Calibri"/>
                <a:ea typeface="Calibri"/>
                <a:cs typeface="Calibri"/>
                <a:sym typeface="Calibri"/>
              </a:rPr>
              <a:t>LoRaWAN</a:t>
            </a:r>
            <a:r>
              <a:rPr lang="en-US" sz="1200" b="0" i="0" u="none" strike="noStrike" cap="none" dirty="0">
                <a:solidFill>
                  <a:schemeClr val="dk1"/>
                </a:solidFill>
                <a:effectLst/>
                <a:latin typeface="Calibri"/>
                <a:ea typeface="Calibri"/>
                <a:cs typeface="Calibri"/>
                <a:sym typeface="Calibri"/>
              </a:rPr>
              <a:t> to enable data transfer between devices.</a:t>
            </a:r>
          </a:p>
          <a:p>
            <a:r>
              <a:rPr lang="en-US" sz="1200" b="1" i="0" u="none" strike="noStrike" cap="none" dirty="0">
                <a:solidFill>
                  <a:schemeClr val="dk1"/>
                </a:solidFill>
                <a:effectLst/>
                <a:latin typeface="Calibri"/>
                <a:ea typeface="Calibri"/>
                <a:cs typeface="Calibri"/>
                <a:sym typeface="Calibri"/>
                <a:hlinkClick r:id="rId7"/>
              </a:rPr>
              <a:t>Network Infrastructure:</a:t>
            </a:r>
            <a:endParaRPr lang="en-US" sz="1200" b="0" i="0" u="none" strike="noStrike" cap="none" dirty="0">
              <a:solidFill>
                <a:schemeClr val="dk1"/>
              </a:solidFill>
              <a:effectLst/>
              <a:latin typeface="Calibri"/>
              <a:ea typeface="Calibri"/>
              <a:cs typeface="Calibri"/>
              <a:sym typeface="Calibri"/>
              <a:hlinkClick r:id="rId7"/>
            </a:endParaRPr>
          </a:p>
          <a:p>
            <a:r>
              <a:rPr lang="en-US" sz="1200" b="0" i="0" u="none" strike="noStrike" cap="none" dirty="0">
                <a:solidFill>
                  <a:schemeClr val="dk1"/>
                </a:solidFill>
                <a:effectLst/>
                <a:latin typeface="Calibri"/>
                <a:ea typeface="Calibri"/>
                <a:cs typeface="Calibri"/>
                <a:sym typeface="Calibri"/>
              </a:rPr>
              <a:t>Routers, gateways, and other network devices facilitating data communication.</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3. Processing Layer (Edge Computing):</a:t>
            </a:r>
          </a:p>
          <a:p>
            <a:endParaRPr lang="en-US" sz="1200" b="0" i="0" u="none" strike="noStrike" cap="none" dirty="0">
              <a:solidFill>
                <a:schemeClr val="dk1"/>
              </a:solidFill>
              <a:effectLst/>
              <a:latin typeface="Calibri"/>
              <a:ea typeface="Calibri"/>
              <a:cs typeface="Calibri"/>
              <a:sym typeface="Calibri"/>
            </a:endParaRPr>
          </a:p>
          <a:p>
            <a:pPr fontAlgn="ctr"/>
            <a:r>
              <a:rPr lang="en-US" sz="1200" b="1" i="0" u="none" strike="noStrike" cap="none" dirty="0">
                <a:solidFill>
                  <a:schemeClr val="dk1"/>
                </a:solidFill>
                <a:effectLst/>
                <a:latin typeface="Calibri"/>
                <a:ea typeface="Calibri"/>
                <a:cs typeface="Calibri"/>
                <a:sym typeface="Calibri"/>
              </a:rPr>
              <a:t>Edge Computing Devices:</a:t>
            </a:r>
            <a:r>
              <a:rPr lang="en-US" sz="1200" b="0" i="0" u="none" strike="noStrike" cap="none" dirty="0">
                <a:solidFill>
                  <a:schemeClr val="dk1"/>
                </a:solidFill>
                <a:effectLst/>
                <a:latin typeface="Calibri"/>
                <a:ea typeface="Calibri"/>
                <a:cs typeface="Calibri"/>
                <a:sym typeface="Calibri"/>
              </a:rPr>
              <a:t> Hardware like microcontrollers or single-board computers with computational power to perform local data analysis. </a:t>
            </a:r>
          </a:p>
          <a:p>
            <a:pPr fontAlgn="ctr"/>
            <a:r>
              <a:rPr lang="en-US" sz="1200" b="1" i="0" u="none" strike="noStrike" cap="none" dirty="0">
                <a:solidFill>
                  <a:schemeClr val="dk1"/>
                </a:solidFill>
                <a:effectLst/>
                <a:latin typeface="Calibri"/>
                <a:ea typeface="Calibri"/>
                <a:cs typeface="Calibri"/>
                <a:sym typeface="Calibri"/>
              </a:rPr>
              <a:t>Algorithms:</a:t>
            </a:r>
            <a:r>
              <a:rPr lang="en-US" sz="1200" b="0" i="0" u="none" strike="noStrike" cap="none" dirty="0">
                <a:solidFill>
                  <a:schemeClr val="dk1"/>
                </a:solidFill>
                <a:effectLst/>
                <a:latin typeface="Calibri"/>
                <a:ea typeface="Calibri"/>
                <a:cs typeface="Calibri"/>
                <a:sym typeface="Calibri"/>
              </a:rPr>
              <a:t> Edge devices often use algorithms like anomaly detection, pattern recognition, or basic statistical analysis. </a:t>
            </a:r>
          </a:p>
          <a:p>
            <a:pPr fontAlgn="ctr"/>
            <a:r>
              <a:rPr lang="en-US" sz="1200" b="1" i="0" u="none" strike="noStrike" cap="none" dirty="0">
                <a:solidFill>
                  <a:schemeClr val="dk1"/>
                </a:solidFill>
                <a:effectLst/>
                <a:latin typeface="Calibri"/>
                <a:ea typeface="Calibri"/>
                <a:cs typeface="Calibri"/>
                <a:sym typeface="Calibri"/>
              </a:rPr>
              <a:t>Edge Modules:</a:t>
            </a:r>
            <a:r>
              <a:rPr lang="en-US" sz="1200" b="0" i="0" u="none" strike="noStrike" cap="none" dirty="0">
                <a:solidFill>
                  <a:schemeClr val="dk1"/>
                </a:solidFill>
                <a:effectLst/>
                <a:latin typeface="Calibri"/>
                <a:ea typeface="Calibri"/>
                <a:cs typeface="Calibri"/>
                <a:sym typeface="Calibri"/>
              </a:rPr>
              <a:t> Containers that run </a:t>
            </a:r>
            <a:r>
              <a:rPr lang="en-US" sz="1200" b="0" i="0" u="none" strike="noStrike" cap="none" dirty="0">
                <a:solidFill>
                  <a:schemeClr val="dk1"/>
                </a:solidFill>
                <a:effectLst/>
                <a:latin typeface="Calibri"/>
                <a:ea typeface="Calibri"/>
                <a:cs typeface="Calibri"/>
                <a:sym typeface="Calibri"/>
                <a:hlinkClick r:id="rId8"/>
              </a:rPr>
              <a:t>Azure services</a:t>
            </a:r>
            <a:r>
              <a:rPr lang="en-US" sz="1200" b="0" i="0" u="none" strike="noStrike" cap="none" dirty="0">
                <a:solidFill>
                  <a:schemeClr val="dk1"/>
                </a:solidFill>
                <a:effectLst/>
                <a:latin typeface="Calibri"/>
                <a:ea typeface="Calibri"/>
                <a:cs typeface="Calibri"/>
                <a:sym typeface="Calibri"/>
              </a:rPr>
              <a:t>, third-party services, or custom code. </a:t>
            </a:r>
          </a:p>
          <a:p>
            <a:pPr fontAlgn="ctr"/>
            <a:r>
              <a:rPr lang="en-US" sz="1200" b="1" i="0" u="none" strike="noStrike" cap="none" dirty="0">
                <a:solidFill>
                  <a:schemeClr val="dk1"/>
                </a:solidFill>
                <a:effectLst/>
                <a:latin typeface="Calibri"/>
                <a:ea typeface="Calibri"/>
                <a:cs typeface="Calibri"/>
                <a:sym typeface="Calibri"/>
              </a:rPr>
              <a:t>Edge Runtime:</a:t>
            </a:r>
            <a:r>
              <a:rPr lang="en-US" sz="1200" b="0" i="0" u="none" strike="noStrike" cap="none" dirty="0">
                <a:solidFill>
                  <a:schemeClr val="dk1"/>
                </a:solidFill>
                <a:effectLst/>
                <a:latin typeface="Calibri"/>
                <a:ea typeface="Calibri"/>
                <a:cs typeface="Calibri"/>
                <a:sym typeface="Calibri"/>
              </a:rPr>
              <a:t> Manages the edge modules and executes them locally. </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4. Application Layer:</a:t>
            </a:r>
          </a:p>
          <a:p>
            <a:pPr fontAlgn="ctr"/>
            <a:r>
              <a:rPr lang="en-US" sz="1200" b="1" i="0" u="none" strike="noStrike" cap="none" dirty="0">
                <a:solidFill>
                  <a:schemeClr val="dk1"/>
                </a:solidFill>
                <a:effectLst/>
                <a:latin typeface="Calibri"/>
                <a:ea typeface="Calibri"/>
                <a:cs typeface="Calibri"/>
                <a:sym typeface="Calibri"/>
              </a:rPr>
              <a:t>Software Applications:</a:t>
            </a:r>
            <a:r>
              <a:rPr lang="en-US" sz="1200" b="0" i="0" u="none" strike="noStrike" cap="none" dirty="0">
                <a:solidFill>
                  <a:schemeClr val="dk1"/>
                </a:solidFill>
                <a:effectLst/>
                <a:latin typeface="Calibri"/>
                <a:ea typeface="Calibri"/>
                <a:cs typeface="Calibri"/>
                <a:sym typeface="Calibri"/>
              </a:rPr>
              <a:t> Analyze processed data, derive insights, and trigger actions based on data patterns. </a:t>
            </a:r>
          </a:p>
          <a:p>
            <a:pPr fontAlgn="ctr"/>
            <a:r>
              <a:rPr lang="en-US" sz="1200" b="1" i="0" u="none" strike="noStrike" cap="none" dirty="0">
                <a:solidFill>
                  <a:schemeClr val="dk1"/>
                </a:solidFill>
                <a:effectLst/>
                <a:latin typeface="Calibri"/>
                <a:ea typeface="Calibri"/>
                <a:cs typeface="Calibri"/>
                <a:sym typeface="Calibri"/>
              </a:rPr>
              <a:t>User Interfaces:</a:t>
            </a:r>
            <a:r>
              <a:rPr lang="en-US" sz="1200" b="0" i="0" u="none" strike="noStrike" cap="none" dirty="0">
                <a:solidFill>
                  <a:schemeClr val="dk1"/>
                </a:solidFill>
                <a:effectLst/>
                <a:latin typeface="Calibri"/>
                <a:ea typeface="Calibri"/>
                <a:cs typeface="Calibri"/>
                <a:sym typeface="Calibri"/>
              </a:rPr>
              <a:t> Dashboards or visualizations for presenting data and insights. </a:t>
            </a:r>
          </a:p>
          <a:p>
            <a:pPr fontAlgn="ctr"/>
            <a:r>
              <a:rPr lang="en-US" sz="1200" b="1" i="0" u="none" strike="noStrike" cap="none" dirty="0">
                <a:solidFill>
                  <a:schemeClr val="dk1"/>
                </a:solidFill>
                <a:effectLst/>
                <a:latin typeface="Calibri"/>
                <a:ea typeface="Calibri"/>
                <a:cs typeface="Calibri"/>
                <a:sym typeface="Calibri"/>
              </a:rPr>
              <a:t>Data Storage:</a:t>
            </a:r>
            <a:r>
              <a:rPr lang="en-US" sz="1200" b="0" i="0" u="none" strike="noStrike" cap="none" dirty="0">
                <a:solidFill>
                  <a:schemeClr val="dk1"/>
                </a:solidFill>
                <a:effectLst/>
                <a:latin typeface="Calibri"/>
                <a:ea typeface="Calibri"/>
                <a:cs typeface="Calibri"/>
                <a:sym typeface="Calibri"/>
              </a:rPr>
              <a:t> Local storage or cloud-based storage for data retention and access. </a:t>
            </a:r>
          </a:p>
          <a:p>
            <a:br>
              <a:rPr lang="en-US" sz="1200" b="0" i="0" u="none" strike="noStrike" cap="none" dirty="0">
                <a:solidFill>
                  <a:schemeClr val="dk1"/>
                </a:solidFill>
                <a:effectLst/>
                <a:latin typeface="Calibri"/>
                <a:ea typeface="Calibri"/>
                <a:cs typeface="Calibri"/>
                <a:sym typeface="Calibri"/>
              </a:rPr>
            </a:br>
            <a:endParaRPr lang="en-US" sz="1200" b="0" i="0" u="none" strike="noStrike" cap="none" dirty="0">
              <a:solidFill>
                <a:schemeClr val="dk1"/>
              </a:solidFill>
              <a:effectLst/>
              <a:latin typeface="Calibri"/>
              <a:ea typeface="Calibri"/>
              <a:cs typeface="Calibri"/>
              <a:sym typeface="Calibri"/>
            </a:endParaRPr>
          </a:p>
          <a:p>
            <a:endParaRPr lang="en-US" dirty="0"/>
          </a:p>
        </p:txBody>
      </p:sp>
      <p:sp>
        <p:nvSpPr>
          <p:cNvPr id="179" name="Google Shape;179;p3:notes">
            <a:extLst>
              <a:ext uri="{FF2B5EF4-FFF2-40B4-BE49-F238E27FC236}">
                <a16:creationId xmlns:a16="http://schemas.microsoft.com/office/drawing/2014/main" id="{D4962C51-579E-1671-1577-2A7C0565B86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3263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5F2973F5-984E-E448-325C-E2E3B6CF60FC}"/>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86727009-1B8B-F6F2-143E-7C066309A04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“Unlike IEDs, </a:t>
            </a:r>
            <a:r>
              <a:rPr lang="en-US" dirty="0" err="1"/>
              <a:t>IIoT</a:t>
            </a:r>
            <a:r>
              <a:rPr lang="en-US" dirty="0"/>
              <a:t> is more distributed. Some live at Level 0 as smart instruments, others at Level 3 as edge servers. They bring flexibility, but also complicate zone segmentation, especially when connected to cloud services.”  Remember the Gartner model.  </a:t>
            </a:r>
            <a:endParaRPr dirty="0"/>
          </a:p>
        </p:txBody>
      </p:sp>
      <p:sp>
        <p:nvSpPr>
          <p:cNvPr id="179" name="Google Shape;179;p3:notes">
            <a:extLst>
              <a:ext uri="{FF2B5EF4-FFF2-40B4-BE49-F238E27FC236}">
                <a16:creationId xmlns:a16="http://schemas.microsoft.com/office/drawing/2014/main" id="{2E0EC024-D808-5FBE-7D28-1602B79802F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0374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8785D9F3-057E-1023-8E32-AA2C16D54F7E}"/>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6875A572-D5AA-3B7A-52C4-C67860A4980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t>
            </a:r>
            <a:r>
              <a:rPr lang="en-US" dirty="0" err="1"/>
              <a:t>IIoT</a:t>
            </a:r>
            <a:r>
              <a:rPr lang="en-US" dirty="0"/>
              <a:t> unlocks value in existing ICS by delivering data where it was previously inaccessible. Instead of just knowing a pump failed, you can monitor temperature trends and predict failure days in advance.”</a:t>
            </a:r>
            <a:endParaRPr dirty="0"/>
          </a:p>
        </p:txBody>
      </p:sp>
      <p:sp>
        <p:nvSpPr>
          <p:cNvPr id="179" name="Google Shape;179;p3:notes">
            <a:extLst>
              <a:ext uri="{FF2B5EF4-FFF2-40B4-BE49-F238E27FC236}">
                <a16:creationId xmlns:a16="http://schemas.microsoft.com/office/drawing/2014/main" id="{1C7BF45C-A245-0992-99C9-09A6551DF88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5505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4487F2F9-69E3-BC20-CDD1-5C7B053D8008}"/>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A79953DA-55BF-4805-96C4-F9D76F7644D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Key Differences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While both </a:t>
            </a: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devices and IEDs contribute to the advancement of automation and control systems, they have distinct characteristics and applications. </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err="1">
                <a:solidFill>
                  <a:schemeClr val="dk1"/>
                </a:solidFill>
                <a:effectLst/>
                <a:latin typeface="Calibri"/>
                <a:ea typeface="Calibri"/>
                <a:cs typeface="Calibri"/>
                <a:sym typeface="Calibri"/>
              </a:rPr>
              <a:t>IIoT</a:t>
            </a:r>
            <a:r>
              <a:rPr lang="en-US" sz="1200" b="1" i="0" u="none" strike="noStrike" cap="none" dirty="0">
                <a:solidFill>
                  <a:schemeClr val="dk1"/>
                </a:solidFill>
                <a:effectLst/>
                <a:latin typeface="Calibri"/>
                <a:ea typeface="Calibri"/>
                <a:cs typeface="Calibri"/>
                <a:sym typeface="Calibri"/>
              </a:rPr>
              <a:t> Devices: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Focus: Connecting industrial equipment and processes to the internet for data collection, analysis, and optimization.</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Purpose: Improve operational efficiency, enable predictive maintenance, enhance safety, and drive data-driven decision-making in industrial settings.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Scope: Part of the broader Industrial Internet of Things (</a:t>
            </a: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a subset of the Internet of Things (IoT) tailored for industrial applications.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Capabilities:</a:t>
            </a:r>
          </a:p>
          <a:p>
            <a:pPr lvl="1"/>
            <a:r>
              <a:rPr lang="en-US" sz="1200" b="0" i="0" u="none" strike="noStrike" cap="none" dirty="0">
                <a:solidFill>
                  <a:schemeClr val="dk1"/>
                </a:solidFill>
                <a:effectLst/>
                <a:latin typeface="Calibri"/>
                <a:ea typeface="Calibri"/>
                <a:cs typeface="Calibri"/>
                <a:sym typeface="Calibri"/>
              </a:rPr>
              <a:t>Collect data from sensors and industrial equipment.</a:t>
            </a:r>
          </a:p>
          <a:p>
            <a:pPr lvl="1"/>
            <a:r>
              <a:rPr lang="en-US" sz="1200" b="0" i="0" u="none" strike="noStrike" cap="none" dirty="0">
                <a:solidFill>
                  <a:schemeClr val="dk1"/>
                </a:solidFill>
                <a:effectLst/>
                <a:latin typeface="Calibri"/>
                <a:ea typeface="Calibri"/>
                <a:cs typeface="Calibri"/>
                <a:sym typeface="Calibri"/>
              </a:rPr>
              <a:t>Send data to the cloud for analysis and insights.</a:t>
            </a:r>
          </a:p>
          <a:p>
            <a:pPr lvl="1"/>
            <a:r>
              <a:rPr lang="en-US" sz="1200" b="0" i="0" u="none" strike="noStrike" cap="none" dirty="0">
                <a:solidFill>
                  <a:schemeClr val="dk1"/>
                </a:solidFill>
                <a:effectLst/>
                <a:latin typeface="Calibri"/>
                <a:ea typeface="Calibri"/>
                <a:cs typeface="Calibri"/>
                <a:sym typeface="Calibri"/>
              </a:rPr>
              <a:t>Enable remote monitoring and control of systems.</a:t>
            </a:r>
          </a:p>
          <a:p>
            <a:pPr lvl="1"/>
            <a:r>
              <a:rPr lang="en-US" sz="1200" b="0" i="0" u="none" strike="noStrike" cap="none" dirty="0">
                <a:solidFill>
                  <a:schemeClr val="dk1"/>
                </a:solidFill>
                <a:effectLst/>
                <a:latin typeface="Calibri"/>
                <a:ea typeface="Calibri"/>
                <a:cs typeface="Calibri"/>
                <a:sym typeface="Calibri"/>
              </a:rPr>
              <a:t>Support predictive maintenance based on real-time data analysis.</a:t>
            </a:r>
          </a:p>
          <a:p>
            <a:pPr lvl="1"/>
            <a:r>
              <a:rPr lang="en-US" sz="1200" b="0" i="0" u="none" strike="noStrike" cap="none" dirty="0">
                <a:solidFill>
                  <a:schemeClr val="dk1"/>
                </a:solidFill>
                <a:effectLst/>
                <a:latin typeface="Calibri"/>
                <a:ea typeface="Calibri"/>
                <a:cs typeface="Calibri"/>
                <a:sym typeface="Calibri"/>
              </a:rPr>
              <a:t>Facilitate integration with existing systems (e.g., ERP, MES).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Examples: Smart sensors, actuators, human-machine interfaces (HMIs), edge devices, and industrial machinery connected to </a:t>
            </a: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platforms. </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Intelligent Electronic Devices (IEDs):</a:t>
            </a:r>
          </a:p>
          <a:p>
            <a:endParaRPr lang="en-US" sz="1200" b="1"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Focus: Microprocessor-based controllers used in industrial control systems (ICS), particularly in the electric power industry, for monitoring, protection, and control.</a:t>
            </a:r>
          </a:p>
          <a:p>
            <a:r>
              <a:rPr lang="en-US" sz="1200" b="0" i="0" u="none" strike="noStrike" cap="none" dirty="0">
                <a:solidFill>
                  <a:schemeClr val="dk1"/>
                </a:solidFill>
                <a:effectLst/>
                <a:latin typeface="Calibri"/>
                <a:ea typeface="Calibri"/>
                <a:cs typeface="Calibri"/>
                <a:sym typeface="Calibri"/>
              </a:rPr>
              <a:t>Purpose: Provide advanced power system automation, collect data from sensors and power equipment, and issue control commands (e.g., tripping circuit breakers, adjusting voltage levels).</a:t>
            </a:r>
          </a:p>
          <a:p>
            <a:r>
              <a:rPr lang="en-US" sz="1200" b="0" i="0" u="none" strike="noStrike" cap="none" dirty="0">
                <a:solidFill>
                  <a:schemeClr val="dk1"/>
                </a:solidFill>
                <a:effectLst/>
                <a:latin typeface="Calibri"/>
                <a:ea typeface="Calibri"/>
                <a:cs typeface="Calibri"/>
                <a:sym typeface="Calibri"/>
              </a:rPr>
              <a:t>Scope: Specialized field devices designed for specific operational functions, often for protection or control within power systems.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Capabilities:</a:t>
            </a:r>
          </a:p>
          <a:p>
            <a:pPr lvl="1"/>
            <a:r>
              <a:rPr lang="en-US" sz="1200" b="0" i="0" u="none" strike="noStrike" cap="none" dirty="0">
                <a:solidFill>
                  <a:schemeClr val="dk1"/>
                </a:solidFill>
                <a:effectLst/>
                <a:latin typeface="Calibri"/>
                <a:ea typeface="Calibri"/>
                <a:cs typeface="Calibri"/>
                <a:sym typeface="Calibri"/>
              </a:rPr>
              <a:t>Acquire telemetry data from sensors and equipment.</a:t>
            </a:r>
          </a:p>
          <a:p>
            <a:pPr lvl="1"/>
            <a:r>
              <a:rPr lang="en-US" sz="1200" b="0" i="0" u="none" strike="noStrike" cap="none" dirty="0">
                <a:solidFill>
                  <a:schemeClr val="dk1"/>
                </a:solidFill>
                <a:effectLst/>
                <a:latin typeface="Calibri"/>
                <a:ea typeface="Calibri"/>
                <a:cs typeface="Calibri"/>
                <a:sym typeface="Calibri"/>
              </a:rPr>
              <a:t>Execute tailored control algorithms/actions based on customizable parameters/settings.</a:t>
            </a:r>
          </a:p>
          <a:p>
            <a:pPr lvl="1"/>
            <a:r>
              <a:rPr lang="en-US" sz="1200" b="0" i="0" u="none" strike="noStrike" cap="none" dirty="0">
                <a:solidFill>
                  <a:schemeClr val="dk1"/>
                </a:solidFill>
                <a:effectLst/>
                <a:latin typeface="Calibri"/>
                <a:ea typeface="Calibri"/>
                <a:cs typeface="Calibri"/>
                <a:sym typeface="Calibri"/>
              </a:rPr>
              <a:t>Communicate with SCADA systems or RTUs (Remote Terminal Units) using standard protocols (e.g., DNP3, IEC 61850).</a:t>
            </a:r>
          </a:p>
          <a:p>
            <a:pPr lvl="1"/>
            <a:r>
              <a:rPr lang="en-US" sz="1200" b="0" i="0" u="none" strike="noStrike" cap="none" dirty="0">
                <a:solidFill>
                  <a:schemeClr val="dk1"/>
                </a:solidFill>
                <a:effectLst/>
                <a:latin typeface="Calibri"/>
                <a:ea typeface="Calibri"/>
                <a:cs typeface="Calibri"/>
                <a:sym typeface="Calibri"/>
              </a:rPr>
              <a:t>Provide protection functions (e.g., protective relaying).</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Examples: Protective relays, circuit breaker controllers, capacitor bank switches, recloser controllers, voltage regulators. </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In Essence:</a:t>
            </a:r>
          </a:p>
          <a:p>
            <a:endParaRPr lang="en-US" sz="1200" b="1" i="0" u="none" strike="noStrike" cap="none" dirty="0">
              <a:solidFill>
                <a:schemeClr val="dk1"/>
              </a:solidFill>
              <a:effectLst/>
              <a:latin typeface="Calibri"/>
              <a:ea typeface="Calibri"/>
              <a:cs typeface="Calibri"/>
              <a:sym typeface="Calibri"/>
            </a:endParaRPr>
          </a:p>
          <a:p>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devices are designed for broader industrial connectivity and data-driven insights across various processes, facilitating optimization, predictive maintenance, and remote management.</a:t>
            </a:r>
          </a:p>
          <a:p>
            <a:r>
              <a:rPr lang="en-US" sz="1200" b="0" i="0" u="none" strike="noStrike" cap="none" dirty="0">
                <a:solidFill>
                  <a:schemeClr val="dk1"/>
                </a:solidFill>
                <a:effectLst/>
                <a:latin typeface="Calibri"/>
                <a:ea typeface="Calibri"/>
                <a:cs typeface="Calibri"/>
                <a:sym typeface="Calibri"/>
              </a:rPr>
              <a:t>IEDs are specialized devices, primarily in the electric power industry, focused on providing localized control, protection, and monitoring functions within critical infrastructure. </a:t>
            </a:r>
          </a:p>
          <a:p>
            <a:r>
              <a:rPr lang="en-US" sz="1200" b="0" i="0" u="none" strike="noStrike" cap="none" dirty="0">
                <a:solidFill>
                  <a:schemeClr val="dk1"/>
                </a:solidFill>
                <a:effectLst/>
                <a:latin typeface="Calibri"/>
                <a:ea typeface="Calibri"/>
                <a:cs typeface="Calibri"/>
                <a:sym typeface="Calibri"/>
              </a:rPr>
              <a:t>Think of it this way:</a:t>
            </a:r>
          </a:p>
          <a:p>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devices are like the smart sensors and actuators that collect data from industrial equipment and connect it to a central intelligence (</a:t>
            </a: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platform) for analysis and decision-making.</a:t>
            </a:r>
          </a:p>
          <a:p>
            <a:r>
              <a:rPr lang="en-US" sz="1200" b="0" i="0" u="none" strike="noStrike" cap="none" dirty="0">
                <a:solidFill>
                  <a:schemeClr val="dk1"/>
                </a:solidFill>
                <a:effectLst/>
                <a:latin typeface="Calibri"/>
                <a:ea typeface="Calibri"/>
                <a:cs typeface="Calibri"/>
                <a:sym typeface="Calibri"/>
              </a:rPr>
              <a:t>IEDs are like the "brains" of specific pieces of industrial equipment (e.g., circuit breakers), capable of making local decisions and taking control actions based on collected data and pre-defined settings. </a:t>
            </a:r>
          </a:p>
          <a:p>
            <a:br>
              <a:rPr lang="en-US" dirty="0"/>
            </a:br>
            <a:endParaRPr dirty="0"/>
          </a:p>
        </p:txBody>
      </p:sp>
      <p:sp>
        <p:nvSpPr>
          <p:cNvPr id="179" name="Google Shape;179;p3:notes">
            <a:extLst>
              <a:ext uri="{FF2B5EF4-FFF2-40B4-BE49-F238E27FC236}">
                <a16:creationId xmlns:a16="http://schemas.microsoft.com/office/drawing/2014/main" id="{C57E98B5-6DA3-B20D-6121-5B9BF65343E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6661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5C1250E5-BFF1-0350-CF6C-EF535A240C3E}"/>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3E34D9B5-DBE9-4C22-4617-BD97EE6EAA8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sz="1200" b="0" i="0" u="none" strike="noStrike" cap="none" dirty="0">
                <a:solidFill>
                  <a:schemeClr val="dk1"/>
                </a:solidFill>
                <a:effectLst/>
                <a:latin typeface="Calibri"/>
                <a:ea typeface="Calibri"/>
                <a:cs typeface="Calibri"/>
                <a:sym typeface="Calibri"/>
              </a:rPr>
              <a:t>Intelligent Electronic Devices (IEDs), while providing numerous benefits like enhanced automation and communication in Industrial Control Systems (ICS), also introduce several cybersecurity risks. A successful cyberattack on an IED can have significant and even catastrophic consequences. </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Here's a breakdown of the key cybersecurity risks:</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Compromised Control of Physical Entities</a:t>
            </a:r>
            <a:r>
              <a:rPr lang="en-US" sz="1200" b="0" i="0" u="none" strike="noStrike" cap="none" dirty="0">
                <a:solidFill>
                  <a:schemeClr val="dk1"/>
                </a:solidFill>
                <a:effectLst/>
                <a:latin typeface="Calibri"/>
                <a:ea typeface="Calibri"/>
                <a:cs typeface="Calibri"/>
                <a:sym typeface="Calibri"/>
              </a:rPr>
              <a:t>: If an attacker gains control of an IED, they can seize control of the physical equipment the IED manages, such as circuit breakers, transformers, and relays in power systems.</a:t>
            </a:r>
          </a:p>
          <a:p>
            <a:r>
              <a:rPr lang="en-US" sz="1200" b="1" i="0" u="none" strike="noStrike" cap="none" dirty="0">
                <a:solidFill>
                  <a:schemeClr val="dk1"/>
                </a:solidFill>
                <a:effectLst/>
                <a:latin typeface="Calibri"/>
                <a:ea typeface="Calibri"/>
                <a:cs typeface="Calibri"/>
                <a:sym typeface="Calibri"/>
              </a:rPr>
              <a:t>Operational Disruption and Manipulation</a:t>
            </a:r>
            <a:r>
              <a:rPr lang="en-US" sz="1200" b="0" i="0" u="none" strike="noStrike" cap="none" dirty="0">
                <a:solidFill>
                  <a:schemeClr val="dk1"/>
                </a:solidFill>
                <a:effectLst/>
                <a:latin typeface="Calibri"/>
                <a:ea typeface="Calibri"/>
                <a:cs typeface="Calibri"/>
                <a:sym typeface="Calibri"/>
              </a:rPr>
              <a:t>: Attackers can disrupt operations by interrupting switch functions, sabotaging primary equipment, and manipulating measurements, impacting the stability and reliability of the controlled system.</a:t>
            </a:r>
          </a:p>
          <a:p>
            <a:r>
              <a:rPr lang="en-US" sz="1200" b="1" i="0" u="none" strike="noStrike" cap="none" dirty="0">
                <a:solidFill>
                  <a:schemeClr val="dk1"/>
                </a:solidFill>
                <a:effectLst/>
                <a:latin typeface="Calibri"/>
                <a:ea typeface="Calibri"/>
                <a:cs typeface="Calibri"/>
                <a:sym typeface="Calibri"/>
              </a:rPr>
              <a:t>Data Integrity and Manipulation</a:t>
            </a:r>
            <a:r>
              <a:rPr lang="en-US" sz="1200" b="0" i="0" u="none" strike="noStrike" cap="none" dirty="0">
                <a:solidFill>
                  <a:schemeClr val="dk1"/>
                </a:solidFill>
                <a:effectLst/>
                <a:latin typeface="Calibri"/>
                <a:ea typeface="Calibri"/>
                <a:cs typeface="Calibri"/>
                <a:sym typeface="Calibri"/>
              </a:rPr>
              <a:t>: Compromised IEDs can be used to obtain and manipulate sensitive data, including critical operational information. This can lead to incorrect operational decisions, financial losses, and even equipment damage.</a:t>
            </a:r>
          </a:p>
          <a:p>
            <a:r>
              <a:rPr lang="en-US" sz="1200" b="1" i="0" u="none" strike="noStrike" cap="none" dirty="0">
                <a:solidFill>
                  <a:schemeClr val="dk1"/>
                </a:solidFill>
                <a:effectLst/>
                <a:latin typeface="Calibri"/>
                <a:ea typeface="Calibri"/>
                <a:cs typeface="Calibri"/>
                <a:sym typeface="Calibri"/>
              </a:rPr>
              <a:t>Bypassing Protection Mechanisms</a:t>
            </a:r>
            <a:r>
              <a:rPr lang="en-US" sz="1200" b="0" i="0" u="none" strike="noStrike" cap="none" dirty="0">
                <a:solidFill>
                  <a:schemeClr val="dk1"/>
                </a:solidFill>
                <a:effectLst/>
                <a:latin typeface="Calibri"/>
                <a:ea typeface="Calibri"/>
                <a:cs typeface="Calibri"/>
                <a:sym typeface="Calibri"/>
              </a:rPr>
              <a:t>: Attackers controlling IEDs may be able to bypass existing protection and security mechanisms within the ICS.</a:t>
            </a:r>
          </a:p>
          <a:p>
            <a:r>
              <a:rPr lang="en-US" sz="1200" b="1" i="0" u="none" strike="noStrike" cap="none" dirty="0">
                <a:solidFill>
                  <a:schemeClr val="dk1"/>
                </a:solidFill>
                <a:effectLst/>
                <a:latin typeface="Calibri"/>
                <a:ea typeface="Calibri"/>
                <a:cs typeface="Calibri"/>
                <a:sym typeface="Calibri"/>
              </a:rPr>
              <a:t>Cascading Failures</a:t>
            </a:r>
            <a:r>
              <a:rPr lang="en-US" sz="1200" b="0" i="0" u="none" strike="noStrike" cap="none" dirty="0">
                <a:solidFill>
                  <a:schemeClr val="dk1"/>
                </a:solidFill>
                <a:effectLst/>
                <a:latin typeface="Calibri"/>
                <a:ea typeface="Calibri"/>
                <a:cs typeface="Calibri"/>
                <a:sym typeface="Calibri"/>
              </a:rPr>
              <a:t>: Simultaneous attacks on multiple IEDs can trigger cascading failures across the industrial system, potentially leading to widespread disruptions and severe consequences, such as blackouts in power grids.</a:t>
            </a:r>
          </a:p>
          <a:p>
            <a:r>
              <a:rPr lang="en-US" sz="1200" b="1" i="0" u="none" strike="noStrike" cap="none" dirty="0">
                <a:solidFill>
                  <a:schemeClr val="dk1"/>
                </a:solidFill>
                <a:effectLst/>
                <a:latin typeface="Calibri"/>
                <a:ea typeface="Calibri"/>
                <a:cs typeface="Calibri"/>
                <a:sym typeface="Calibri"/>
              </a:rPr>
              <a:t>Vulnerability of Communication </a:t>
            </a:r>
            <a:r>
              <a:rPr lang="en-US" sz="1200" b="0" i="0" u="none" strike="noStrike" cap="none" dirty="0">
                <a:solidFill>
                  <a:schemeClr val="dk1"/>
                </a:solidFill>
                <a:effectLst/>
                <a:latin typeface="Calibri"/>
                <a:ea typeface="Calibri"/>
                <a:cs typeface="Calibri"/>
                <a:sym typeface="Calibri"/>
              </a:rPr>
              <a:t>Protocols: Protocols used by IEDs for communication, such as IEC 61850 GOOSE, may have vulnerabilities that can be exploited for malicious purposes, including injecting false data or disrupting communication.</a:t>
            </a:r>
          </a:p>
          <a:p>
            <a:r>
              <a:rPr lang="en-US" sz="1200" b="1" i="0" u="none" strike="noStrike" cap="none" dirty="0">
                <a:solidFill>
                  <a:schemeClr val="dk1"/>
                </a:solidFill>
                <a:effectLst/>
                <a:latin typeface="Calibri"/>
                <a:ea typeface="Calibri"/>
                <a:cs typeface="Calibri"/>
                <a:sym typeface="Calibri"/>
              </a:rPr>
              <a:t>Insider Threats</a:t>
            </a:r>
            <a:r>
              <a:rPr lang="en-US" sz="1200" b="0" i="0" u="none" strike="noStrike" cap="none" dirty="0">
                <a:solidFill>
                  <a:schemeClr val="dk1"/>
                </a:solidFill>
                <a:effectLst/>
                <a:latin typeface="Calibri"/>
                <a:ea typeface="Calibri"/>
                <a:cs typeface="Calibri"/>
                <a:sym typeface="Calibri"/>
              </a:rPr>
              <a:t>: Insider attacks, where authorized personnel exploit their access to compromise systems, pose a significant risk, especially as they can bypass traditional security measures.</a:t>
            </a:r>
          </a:p>
          <a:p>
            <a:r>
              <a:rPr lang="en-US" sz="1200" b="1" i="0" u="none" strike="noStrike" cap="none" dirty="0">
                <a:solidFill>
                  <a:schemeClr val="dk1"/>
                </a:solidFill>
                <a:effectLst/>
                <a:latin typeface="Calibri"/>
                <a:ea typeface="Calibri"/>
                <a:cs typeface="Calibri"/>
                <a:sym typeface="Calibri"/>
              </a:rPr>
              <a:t>Advanced Persistent Threats (APTs</a:t>
            </a:r>
            <a:r>
              <a:rPr lang="en-US" sz="1200" b="0" i="0" u="none" strike="noStrike" cap="none" dirty="0">
                <a:solidFill>
                  <a:schemeClr val="dk1"/>
                </a:solidFill>
                <a:effectLst/>
                <a:latin typeface="Calibri"/>
                <a:ea typeface="Calibri"/>
                <a:cs typeface="Calibri"/>
                <a:sym typeface="Calibri"/>
              </a:rPr>
              <a:t>): Highly targeted and persistent cyberattacks, often state-sponsored, can aim for long-term undetected access to industrial control systems, posing a significant risk to critical infrastructure. </a:t>
            </a:r>
          </a:p>
          <a:p>
            <a:endParaRPr lang="en-US" sz="1200" b="0" i="0" u="none" strike="noStrike" cap="none" dirty="0">
              <a:solidFill>
                <a:schemeClr val="dk1"/>
              </a:solidFill>
              <a:effectLst/>
              <a:latin typeface="Calibri"/>
              <a:ea typeface="Calibri"/>
              <a:cs typeface="Calibri"/>
              <a:sym typeface="Calibri"/>
            </a:endParaRPr>
          </a:p>
        </p:txBody>
      </p:sp>
      <p:sp>
        <p:nvSpPr>
          <p:cNvPr id="179" name="Google Shape;179;p3:notes">
            <a:extLst>
              <a:ext uri="{FF2B5EF4-FFF2-40B4-BE49-F238E27FC236}">
                <a16:creationId xmlns:a16="http://schemas.microsoft.com/office/drawing/2014/main" id="{5D0DDA31-B604-3A9E-4144-3375C586919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141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03F5ACBF-0F0F-4E8A-EDBD-956525338AD1}"/>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BC16B405-5382-D177-C973-2F5CF5C1934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ct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devices, when integrated into </a:t>
            </a:r>
            <a:r>
              <a:rPr lang="en-US" sz="1200" b="0" i="0" u="none" strike="noStrike" cap="none" dirty="0">
                <a:solidFill>
                  <a:schemeClr val="dk1"/>
                </a:solidFill>
                <a:effectLst/>
                <a:latin typeface="Calibri"/>
                <a:ea typeface="Calibri"/>
                <a:cs typeface="Calibri"/>
                <a:sym typeface="Calibri"/>
                <a:hlinkClick r:id="rId3"/>
              </a:rPr>
              <a:t>Industrial Control Systems (ICS)</a:t>
            </a:r>
            <a:r>
              <a:rPr lang="en-US" sz="1200" b="0" i="0" u="none" strike="noStrike" cap="none" dirty="0">
                <a:solidFill>
                  <a:schemeClr val="dk1"/>
                </a:solidFill>
                <a:effectLst/>
                <a:latin typeface="Calibri"/>
                <a:ea typeface="Calibri"/>
                <a:cs typeface="Calibri"/>
                <a:sym typeface="Calibri"/>
              </a:rPr>
              <a:t>, introduce a range of cybersecurity risks, including vulnerabilities to cyberattacks that can cause downtime, operational disruptions, and physical safety hazards. These risks are amplified by the increased connectivity and potential for malware infection. Common threats include man-in-the-middle attacks, device hijacking, DoS and </a:t>
            </a:r>
            <a:r>
              <a:rPr lang="en-US" sz="1200" b="0" i="0" u="none" strike="noStrike" cap="none" dirty="0" err="1">
                <a:solidFill>
                  <a:schemeClr val="dk1"/>
                </a:solidFill>
                <a:effectLst/>
                <a:latin typeface="Calibri"/>
                <a:ea typeface="Calibri"/>
                <a:cs typeface="Calibri"/>
                <a:sym typeface="Calibri"/>
              </a:rPr>
              <a:t>PDoS</a:t>
            </a:r>
            <a:r>
              <a:rPr lang="en-US" sz="1200" b="0" i="0" u="none" strike="noStrike" cap="none" dirty="0">
                <a:solidFill>
                  <a:schemeClr val="dk1"/>
                </a:solidFill>
                <a:effectLst/>
                <a:latin typeface="Calibri"/>
                <a:ea typeface="Calibri"/>
                <a:cs typeface="Calibri"/>
                <a:sym typeface="Calibri"/>
              </a:rPr>
              <a:t> attacks, and data theft. </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Elaboration:</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hlinkClick r:id="rId4"/>
              </a:rPr>
              <a:t>Increased Attack Surface:</a:t>
            </a:r>
            <a:endParaRPr lang="en-US" sz="1200" b="0" i="0" u="none" strike="noStrike" cap="none" dirty="0">
              <a:solidFill>
                <a:schemeClr val="dk1"/>
              </a:solidFill>
              <a:effectLst/>
              <a:latin typeface="Calibri"/>
              <a:ea typeface="Calibri"/>
              <a:cs typeface="Calibri"/>
              <a:sym typeface="Calibri"/>
              <a:hlinkClick r:id="rId4"/>
            </a:endParaRPr>
          </a:p>
          <a:p>
            <a:pPr fontAlgn="ctr"/>
            <a:r>
              <a:rPr lang="en-US" sz="1200" b="0" i="0" u="none" strike="noStrike" cap="none" dirty="0">
                <a:solidFill>
                  <a:schemeClr val="dk1"/>
                </a:solidFill>
                <a:effectLst/>
                <a:latin typeface="Calibri"/>
                <a:ea typeface="Calibri"/>
                <a:cs typeface="Calibri"/>
                <a:sym typeface="Calibri"/>
                <a:hlinkClick r:id="rId4"/>
              </a:rPr>
              <a:t>.</a:t>
            </a: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devices, by connecting ICS to the internet or wider networks, expand the attack surface, making it easier for attackers to gain access and exploit vulnerabilities. </a:t>
            </a:r>
          </a:p>
          <a:p>
            <a:endParaRPr lang="en-US" sz="1200" b="1" i="0" u="none" strike="noStrike" cap="none" dirty="0">
              <a:solidFill>
                <a:schemeClr val="dk1"/>
              </a:solidFill>
              <a:effectLst/>
              <a:latin typeface="Calibri"/>
              <a:ea typeface="Calibri"/>
              <a:cs typeface="Calibri"/>
              <a:sym typeface="Calibri"/>
              <a:hlinkClick r:id="rId5"/>
            </a:endParaRPr>
          </a:p>
          <a:p>
            <a:r>
              <a:rPr lang="en-US" sz="1200" b="1" i="0" u="none" strike="noStrike" cap="none" dirty="0">
                <a:solidFill>
                  <a:schemeClr val="dk1"/>
                </a:solidFill>
                <a:effectLst/>
                <a:latin typeface="Calibri"/>
                <a:ea typeface="Calibri"/>
                <a:cs typeface="Calibri"/>
                <a:sym typeface="Calibri"/>
                <a:hlinkClick r:id="rId5"/>
              </a:rPr>
              <a:t>Legacy Systems:</a:t>
            </a:r>
            <a:endParaRPr lang="en-US" sz="1200" b="0" i="0" u="none" strike="noStrike" cap="none" dirty="0">
              <a:solidFill>
                <a:schemeClr val="dk1"/>
              </a:solidFill>
              <a:effectLst/>
              <a:latin typeface="Calibri"/>
              <a:ea typeface="Calibri"/>
              <a:cs typeface="Calibri"/>
              <a:sym typeface="Calibri"/>
              <a:hlinkClick r:id="rId5"/>
            </a:endParaRPr>
          </a:p>
          <a:p>
            <a:pPr fontAlgn="ctr"/>
            <a:r>
              <a:rPr lang="en-US" sz="1200" b="0" i="0" u="none" strike="noStrike" cap="none" dirty="0">
                <a:solidFill>
                  <a:schemeClr val="dk1"/>
                </a:solidFill>
                <a:effectLst/>
                <a:latin typeface="Calibri"/>
                <a:ea typeface="Calibri"/>
                <a:cs typeface="Calibri"/>
                <a:sym typeface="Calibri"/>
              </a:rPr>
              <a:t>Integrating </a:t>
            </a: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devices with legacy ICS systems can introduce vulnerabilities, as older systems may lack security features or be difficult to patch. </a:t>
            </a:r>
          </a:p>
          <a:p>
            <a:endParaRPr lang="en-US" sz="1200" b="1" i="0" u="none" strike="noStrike" cap="none" dirty="0">
              <a:solidFill>
                <a:schemeClr val="dk1"/>
              </a:solidFill>
              <a:effectLst/>
              <a:latin typeface="Calibri"/>
              <a:ea typeface="Calibri"/>
              <a:cs typeface="Calibri"/>
              <a:sym typeface="Calibri"/>
              <a:hlinkClick r:id="rId6"/>
            </a:endParaRPr>
          </a:p>
          <a:p>
            <a:r>
              <a:rPr lang="en-US" sz="1200" b="1" i="0" u="none" strike="noStrike" cap="none" dirty="0">
                <a:solidFill>
                  <a:schemeClr val="dk1"/>
                </a:solidFill>
                <a:effectLst/>
                <a:latin typeface="Calibri"/>
                <a:ea typeface="Calibri"/>
                <a:cs typeface="Calibri"/>
                <a:sym typeface="Calibri"/>
                <a:hlinkClick r:id="rId6"/>
              </a:rPr>
              <a:t>Data Breaches</a:t>
            </a:r>
            <a:r>
              <a:rPr lang="en-US" sz="1200" b="1" i="0" u="none" strike="noStrike" cap="none" dirty="0">
                <a:solidFill>
                  <a:schemeClr val="dk1"/>
                </a:solidFill>
                <a:effectLst/>
                <a:latin typeface="Calibri"/>
                <a:ea typeface="Calibri"/>
                <a:cs typeface="Calibri"/>
                <a:sym typeface="Calibri"/>
              </a:rPr>
              <a:t> and </a:t>
            </a:r>
            <a:r>
              <a:rPr lang="en-US" sz="1200" b="1" i="0" u="none" strike="noStrike" cap="none" dirty="0">
                <a:solidFill>
                  <a:schemeClr val="dk1"/>
                </a:solidFill>
                <a:effectLst/>
                <a:latin typeface="Calibri"/>
                <a:ea typeface="Calibri"/>
                <a:cs typeface="Calibri"/>
                <a:sym typeface="Calibri"/>
                <a:hlinkClick r:id="rId7"/>
              </a:rPr>
              <a:t>Ransomware</a:t>
            </a:r>
            <a:r>
              <a:rPr lang="en-US" sz="1200" b="1" i="0" u="none" strike="noStrike" cap="none" dirty="0">
                <a:solidFill>
                  <a:schemeClr val="dk1"/>
                </a:solidFill>
                <a:effectLst/>
                <a:latin typeface="Calibri"/>
                <a:ea typeface="Calibri"/>
                <a:cs typeface="Calibri"/>
                <a:sym typeface="Calibri"/>
              </a:rPr>
              <a:t>:</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.Opens in new </a:t>
            </a:r>
            <a:r>
              <a:rPr lang="en-US" sz="1200" b="0" i="0" u="none" strike="noStrike" cap="none" dirty="0" err="1">
                <a:solidFill>
                  <a:schemeClr val="dk1"/>
                </a:solidFill>
                <a:effectLst/>
                <a:latin typeface="Calibri"/>
                <a:ea typeface="Calibri"/>
                <a:cs typeface="Calibri"/>
                <a:sym typeface="Calibri"/>
              </a:rPr>
              <a:t>tabAttackers</a:t>
            </a:r>
            <a:r>
              <a:rPr lang="en-US" sz="1200" b="0" i="0" u="none" strike="noStrike" cap="none" dirty="0">
                <a:solidFill>
                  <a:schemeClr val="dk1"/>
                </a:solidFill>
                <a:effectLst/>
                <a:latin typeface="Calibri"/>
                <a:ea typeface="Calibri"/>
                <a:cs typeface="Calibri"/>
                <a:sym typeface="Calibri"/>
              </a:rPr>
              <a:t> can target </a:t>
            </a: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devices to steal sensitive data, disrupt operations, or launch ransomware attacks, potentially leading to costly downtime and recovery efforts. </a:t>
            </a:r>
          </a:p>
          <a:p>
            <a:endParaRPr lang="en-US" sz="1200" b="1" i="0" u="none" strike="noStrike" cap="none" dirty="0">
              <a:solidFill>
                <a:schemeClr val="dk1"/>
              </a:solidFill>
              <a:effectLst/>
              <a:latin typeface="Calibri"/>
              <a:ea typeface="Calibri"/>
              <a:cs typeface="Calibri"/>
              <a:sym typeface="Calibri"/>
              <a:hlinkClick r:id="rId8"/>
            </a:endParaRPr>
          </a:p>
          <a:p>
            <a:r>
              <a:rPr lang="en-US" sz="1200" b="1" i="0" u="none" strike="noStrike" cap="none" dirty="0">
                <a:solidFill>
                  <a:schemeClr val="dk1"/>
                </a:solidFill>
                <a:effectLst/>
                <a:latin typeface="Calibri"/>
                <a:ea typeface="Calibri"/>
                <a:cs typeface="Calibri"/>
                <a:sym typeface="Calibri"/>
                <a:hlinkClick r:id="rId8"/>
              </a:rPr>
              <a:t>Malware Infections</a:t>
            </a:r>
            <a:r>
              <a:rPr lang="en-US" sz="1200" b="1" i="0" u="none" strike="noStrike" cap="none" dirty="0">
                <a:solidFill>
                  <a:schemeClr val="dk1"/>
                </a:solidFill>
                <a:effectLst/>
                <a:latin typeface="Calibri"/>
                <a:ea typeface="Calibri"/>
                <a:cs typeface="Calibri"/>
                <a:sym typeface="Calibri"/>
              </a:rPr>
              <a:t>:</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.Opens in new </a:t>
            </a:r>
            <a:r>
              <a:rPr lang="en-US" sz="1200" b="0" i="0" u="none" strike="noStrike" cap="none" dirty="0" err="1">
                <a:solidFill>
                  <a:schemeClr val="dk1"/>
                </a:solidFill>
                <a:effectLst/>
                <a:latin typeface="Calibri"/>
                <a:ea typeface="Calibri"/>
                <a:cs typeface="Calibri"/>
                <a:sym typeface="Calibri"/>
              </a:rPr>
              <a:t>tabIIoT</a:t>
            </a:r>
            <a:r>
              <a:rPr lang="en-US" sz="1200" b="0" i="0" u="none" strike="noStrike" cap="none" dirty="0">
                <a:solidFill>
                  <a:schemeClr val="dk1"/>
                </a:solidFill>
                <a:effectLst/>
                <a:latin typeface="Calibri"/>
                <a:ea typeface="Calibri"/>
                <a:cs typeface="Calibri"/>
                <a:sym typeface="Calibri"/>
              </a:rPr>
              <a:t> devices can be infected with malware, which can be used to control them, create botnets, or launch attacks on other devices in the network. </a:t>
            </a:r>
          </a:p>
          <a:p>
            <a:endParaRPr lang="en-US" sz="1200" b="1" i="0" u="none" strike="noStrike" cap="none" dirty="0">
              <a:solidFill>
                <a:schemeClr val="dk1"/>
              </a:solidFill>
              <a:effectLst/>
              <a:latin typeface="Calibri"/>
              <a:ea typeface="Calibri"/>
              <a:cs typeface="Calibri"/>
              <a:sym typeface="Calibri"/>
              <a:hlinkClick r:id="rId9"/>
            </a:endParaRPr>
          </a:p>
          <a:p>
            <a:r>
              <a:rPr lang="en-US" sz="1200" b="1" i="0" u="none" strike="noStrike" cap="none" dirty="0">
                <a:solidFill>
                  <a:schemeClr val="dk1"/>
                </a:solidFill>
                <a:effectLst/>
                <a:latin typeface="Calibri"/>
                <a:ea typeface="Calibri"/>
                <a:cs typeface="Calibri"/>
                <a:sym typeface="Calibri"/>
                <a:hlinkClick r:id="rId9"/>
              </a:rPr>
              <a:t>Physical Safety Risks:</a:t>
            </a:r>
            <a:endParaRPr lang="en-US" sz="1200" b="0" i="0" u="none" strike="noStrike" cap="none" dirty="0">
              <a:solidFill>
                <a:schemeClr val="dk1"/>
              </a:solidFill>
              <a:effectLst/>
              <a:latin typeface="Calibri"/>
              <a:ea typeface="Calibri"/>
              <a:cs typeface="Calibri"/>
              <a:sym typeface="Calibri"/>
              <a:hlinkClick r:id="rId9"/>
            </a:endParaRPr>
          </a:p>
          <a:p>
            <a:pPr fontAlgn="ctr"/>
            <a:r>
              <a:rPr lang="en-US" sz="1200" b="0" i="0" u="none" strike="noStrike" cap="none" dirty="0">
                <a:solidFill>
                  <a:schemeClr val="dk1"/>
                </a:solidFill>
                <a:effectLst/>
                <a:latin typeface="Calibri"/>
                <a:ea typeface="Calibri"/>
                <a:cs typeface="Calibri"/>
                <a:sym typeface="Calibri"/>
              </a:rPr>
              <a:t>In some cases, compromised </a:t>
            </a: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devices could even pose physical safety risks, such as causing industrial equipment to malfunction or even triggering accidents. </a:t>
            </a:r>
          </a:p>
          <a:p>
            <a:endParaRPr lang="en-US" sz="1200" b="1" i="0" u="none" strike="noStrike" cap="none" dirty="0">
              <a:solidFill>
                <a:schemeClr val="dk1"/>
              </a:solidFill>
              <a:effectLst/>
              <a:latin typeface="Calibri"/>
              <a:ea typeface="Calibri"/>
              <a:cs typeface="Calibri"/>
              <a:sym typeface="Calibri"/>
              <a:hlinkClick r:id="rId10"/>
            </a:endParaRPr>
          </a:p>
          <a:p>
            <a:r>
              <a:rPr lang="en-US" sz="1200" b="1" i="0" u="none" strike="noStrike" cap="none" dirty="0">
                <a:solidFill>
                  <a:schemeClr val="dk1"/>
                </a:solidFill>
                <a:effectLst/>
                <a:latin typeface="Calibri"/>
                <a:ea typeface="Calibri"/>
                <a:cs typeface="Calibri"/>
                <a:sym typeface="Calibri"/>
                <a:hlinkClick r:id="rId10"/>
              </a:rPr>
              <a:t>Denial of Service (DoS)</a:t>
            </a:r>
            <a:r>
              <a:rPr lang="en-US" sz="1200" b="1" i="0" u="none" strike="noStrike" cap="none" dirty="0">
                <a:solidFill>
                  <a:schemeClr val="dk1"/>
                </a:solidFill>
                <a:effectLst/>
                <a:latin typeface="Calibri"/>
                <a:ea typeface="Calibri"/>
                <a:cs typeface="Calibri"/>
                <a:sym typeface="Calibri"/>
              </a:rPr>
              <a:t> and </a:t>
            </a:r>
            <a:r>
              <a:rPr lang="en-US" sz="1200" b="1" i="0" u="none" strike="noStrike" cap="none" dirty="0">
                <a:solidFill>
                  <a:schemeClr val="dk1"/>
                </a:solidFill>
                <a:effectLst/>
                <a:latin typeface="Calibri"/>
                <a:ea typeface="Calibri"/>
                <a:cs typeface="Calibri"/>
                <a:sym typeface="Calibri"/>
                <a:hlinkClick r:id="rId11"/>
              </a:rPr>
              <a:t>Permanent Denial of Service (PDoS)</a:t>
            </a:r>
            <a:r>
              <a:rPr lang="en-US" sz="1200" b="1" i="0" u="none" strike="noStrike" cap="none" dirty="0">
                <a:solidFill>
                  <a:schemeClr val="dk1"/>
                </a:solidFill>
                <a:effectLst/>
                <a:latin typeface="Calibri"/>
                <a:ea typeface="Calibri"/>
                <a:cs typeface="Calibri"/>
                <a:sym typeface="Calibri"/>
              </a:rPr>
              <a:t>:</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Attackers can disrupt </a:t>
            </a: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devices and ICS operations by flooding them with traffic (DoS) or damaging them so badly they require replacement (</a:t>
            </a:r>
            <a:r>
              <a:rPr lang="en-US" sz="1200" b="0" i="0" u="none" strike="noStrike" cap="none" dirty="0" err="1">
                <a:solidFill>
                  <a:schemeClr val="dk1"/>
                </a:solidFill>
                <a:effectLst/>
                <a:latin typeface="Calibri"/>
                <a:ea typeface="Calibri"/>
                <a:cs typeface="Calibri"/>
                <a:sym typeface="Calibri"/>
              </a:rPr>
              <a:t>PDoS</a:t>
            </a:r>
            <a:r>
              <a:rPr lang="en-US" sz="1200" b="0" i="0" u="none" strike="noStrike" cap="none" dirty="0">
                <a:solidFill>
                  <a:schemeClr val="dk1"/>
                </a:solidFill>
                <a:effectLst/>
                <a:latin typeface="Calibri"/>
                <a:ea typeface="Calibri"/>
                <a:cs typeface="Calibri"/>
                <a:sym typeface="Calibri"/>
              </a:rPr>
              <a:t>). </a:t>
            </a:r>
          </a:p>
          <a:p>
            <a:endParaRPr lang="en-US" sz="1200" b="1" i="0" u="none" strike="noStrike" cap="none" dirty="0">
              <a:solidFill>
                <a:schemeClr val="dk1"/>
              </a:solidFill>
              <a:effectLst/>
              <a:latin typeface="Calibri"/>
              <a:ea typeface="Calibri"/>
              <a:cs typeface="Calibri"/>
              <a:sym typeface="Calibri"/>
              <a:hlinkClick r:id="rId12"/>
            </a:endParaRPr>
          </a:p>
          <a:p>
            <a:r>
              <a:rPr lang="en-US" sz="1200" b="1" i="0" u="none" strike="noStrike" cap="none" dirty="0">
                <a:solidFill>
                  <a:schemeClr val="dk1"/>
                </a:solidFill>
                <a:effectLst/>
                <a:latin typeface="Calibri"/>
                <a:ea typeface="Calibri"/>
                <a:cs typeface="Calibri"/>
                <a:sym typeface="Calibri"/>
                <a:hlinkClick r:id="rId12"/>
              </a:rPr>
              <a:t>Device Hijacking</a:t>
            </a:r>
            <a:r>
              <a:rPr lang="en-US" sz="1200" b="1" i="0" u="none" strike="noStrike" cap="none" dirty="0">
                <a:solidFill>
                  <a:schemeClr val="dk1"/>
                </a:solidFill>
                <a:effectLst/>
                <a:latin typeface="Calibri"/>
                <a:ea typeface="Calibri"/>
                <a:cs typeface="Calibri"/>
                <a:sym typeface="Calibri"/>
              </a:rPr>
              <a:t>:</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Attackers can take control of </a:t>
            </a: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devices, potentially using them to gain unauthorized access to the ICS or other devices. </a:t>
            </a:r>
          </a:p>
          <a:p>
            <a:endParaRPr lang="en-US" sz="1200" b="1" i="0" u="none" strike="noStrike" cap="none" dirty="0">
              <a:solidFill>
                <a:schemeClr val="dk1"/>
              </a:solidFill>
              <a:effectLst/>
              <a:latin typeface="Calibri"/>
              <a:ea typeface="Calibri"/>
              <a:cs typeface="Calibri"/>
              <a:sym typeface="Calibri"/>
              <a:hlinkClick r:id="rId13"/>
            </a:endParaRPr>
          </a:p>
          <a:p>
            <a:r>
              <a:rPr lang="en-US" sz="1200" b="1" i="0" u="none" strike="noStrike" cap="none" dirty="0">
                <a:solidFill>
                  <a:schemeClr val="dk1"/>
                </a:solidFill>
                <a:effectLst/>
                <a:latin typeface="Calibri"/>
                <a:ea typeface="Calibri"/>
                <a:cs typeface="Calibri"/>
                <a:sym typeface="Calibri"/>
                <a:hlinkClick r:id="rId13"/>
              </a:rPr>
              <a:t>Man-in-the-Middle Attacks</a:t>
            </a:r>
            <a:r>
              <a:rPr lang="en-US" sz="1200" b="1" i="0" u="none" strike="noStrike" cap="none" dirty="0">
                <a:solidFill>
                  <a:schemeClr val="dk1"/>
                </a:solidFill>
                <a:effectLst/>
                <a:latin typeface="Calibri"/>
                <a:ea typeface="Calibri"/>
                <a:cs typeface="Calibri"/>
                <a:sym typeface="Calibri"/>
              </a:rPr>
              <a:t>:</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Attackers can intercept or spoof communications between </a:t>
            </a: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devices and other systems, potentially compromising data or gaining control of the devices. </a:t>
            </a:r>
          </a:p>
          <a:p>
            <a:endParaRPr lang="en-US" sz="1200" b="1" i="0" u="none" strike="noStrike" cap="none" dirty="0">
              <a:solidFill>
                <a:schemeClr val="dk1"/>
              </a:solidFill>
              <a:effectLst/>
              <a:latin typeface="Calibri"/>
              <a:ea typeface="Calibri"/>
              <a:cs typeface="Calibri"/>
              <a:sym typeface="Calibri"/>
              <a:hlinkClick r:id="rId14"/>
            </a:endParaRPr>
          </a:p>
          <a:p>
            <a:r>
              <a:rPr lang="en-US" sz="1200" b="1" i="0" u="none" strike="noStrike" cap="none" dirty="0">
                <a:solidFill>
                  <a:schemeClr val="dk1"/>
                </a:solidFill>
                <a:effectLst/>
                <a:latin typeface="Calibri"/>
                <a:ea typeface="Calibri"/>
                <a:cs typeface="Calibri"/>
                <a:sym typeface="Calibri"/>
                <a:hlinkClick r:id="rId14"/>
              </a:rPr>
              <a:t>Supply Chain Attacks</a:t>
            </a:r>
            <a:r>
              <a:rPr lang="en-US" sz="1200" b="1" i="0" u="none" strike="noStrike" cap="none" dirty="0">
                <a:solidFill>
                  <a:schemeClr val="dk1"/>
                </a:solidFill>
                <a:effectLst/>
                <a:latin typeface="Calibri"/>
                <a:ea typeface="Calibri"/>
                <a:cs typeface="Calibri"/>
                <a:sym typeface="Calibri"/>
              </a:rPr>
              <a:t>:</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Compromising the </a:t>
            </a: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device supply chain can introduce malicious code or components, leaving devices vulnerable to attacks. </a:t>
            </a:r>
          </a:p>
          <a:p>
            <a:endParaRPr lang="en-US" sz="1200" b="1" i="0" u="none" strike="noStrike" cap="none" dirty="0">
              <a:solidFill>
                <a:schemeClr val="dk1"/>
              </a:solidFill>
              <a:effectLst/>
              <a:latin typeface="Calibri"/>
              <a:ea typeface="Calibri"/>
              <a:cs typeface="Calibri"/>
              <a:sym typeface="Calibri"/>
              <a:hlinkClick r:id="rId15"/>
            </a:endParaRPr>
          </a:p>
          <a:p>
            <a:r>
              <a:rPr lang="en-US" sz="1200" b="1" i="0" u="none" strike="noStrike" cap="none" dirty="0">
                <a:solidFill>
                  <a:schemeClr val="dk1"/>
                </a:solidFill>
                <a:effectLst/>
                <a:latin typeface="Calibri"/>
                <a:ea typeface="Calibri"/>
                <a:cs typeface="Calibri"/>
                <a:sym typeface="Calibri"/>
                <a:hlinkClick r:id="rId15"/>
              </a:rPr>
              <a:t>Physical Security Risks</a:t>
            </a:r>
            <a:r>
              <a:rPr lang="en-US" sz="1200" b="1" i="0" u="none" strike="noStrike" cap="none" dirty="0">
                <a:solidFill>
                  <a:schemeClr val="dk1"/>
                </a:solidFill>
                <a:effectLst/>
                <a:latin typeface="Calibri"/>
                <a:ea typeface="Calibri"/>
                <a:cs typeface="Calibri"/>
                <a:sym typeface="Calibri"/>
              </a:rPr>
              <a:t>:</a:t>
            </a:r>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The physical accessibility of </a:t>
            </a: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devices can make them susceptible to tampering, theft, or unauthorized access to sensitive data. </a:t>
            </a:r>
          </a:p>
          <a:p>
            <a:endParaRPr lang="en-US" sz="1200" b="0" i="0" u="none" strike="noStrike" cap="none" dirty="0">
              <a:solidFill>
                <a:schemeClr val="dk1"/>
              </a:solidFill>
              <a:effectLst/>
              <a:latin typeface="Calibri"/>
              <a:ea typeface="Calibri"/>
              <a:cs typeface="Calibri"/>
              <a:sym typeface="Calibri"/>
            </a:endParaRPr>
          </a:p>
        </p:txBody>
      </p:sp>
      <p:sp>
        <p:nvSpPr>
          <p:cNvPr id="179" name="Google Shape;179;p3:notes">
            <a:extLst>
              <a:ext uri="{FF2B5EF4-FFF2-40B4-BE49-F238E27FC236}">
                <a16:creationId xmlns:a16="http://schemas.microsoft.com/office/drawing/2014/main" id="{689368C7-5764-55DC-2547-4914ABBB67D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9849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77F2219F-E80D-83EC-3C30-412D37DF8628}"/>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79881363-866F-B648-BC55-E8939E2B66A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buAutoNum type="arabicPeriod"/>
            </a:pPr>
            <a:r>
              <a:rPr lang="en-US" sz="1200" b="1" i="0" u="none" strike="noStrike" cap="none" dirty="0">
                <a:solidFill>
                  <a:schemeClr val="dk1"/>
                </a:solidFill>
                <a:effectLst/>
                <a:latin typeface="Calibri"/>
                <a:ea typeface="Calibri"/>
                <a:cs typeface="Calibri"/>
                <a:sym typeface="Calibri"/>
              </a:rPr>
              <a:t>Secure Your Assets and Environment:</a:t>
            </a:r>
          </a:p>
          <a:p>
            <a:pPr>
              <a:buAutoNum type="arabicPeriod"/>
            </a:pPr>
            <a:endParaRPr lang="en-US" sz="1200" b="1"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Establish and Maintain an Asset Inventory: A comprehensive and up-to-date asset inventory is the foundation for securing your </a:t>
            </a: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environment. Understanding which devices are connected to your critical systems allows for effective risk and vulnerability management plans.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Segment Your Networks: Divide networks into isolated segments based on granular network policies to manage traffic flow and enhance security. This approach helps prevent an attacker from moving laterally throughout the network if they compromise one device.</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Secure Physical Access: Prevent unauthorized physical access to critical infrastructure.</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Implement Secure Access Controls: Many </a:t>
            </a: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systems lack sufficient access controls, making them vulnerable to unauthorized access. Strong access control mechanisms, including multi-factor authentication and role-based access control, are crucial. </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2. Prioritize Proactive Security Measures</a:t>
            </a:r>
            <a:r>
              <a:rPr lang="en-US" sz="1200" b="0" i="0" u="none" strike="noStrike" cap="none" dirty="0">
                <a:solidFill>
                  <a:schemeClr val="dk1"/>
                </a:solidFill>
                <a:effectLst/>
                <a:latin typeface="Calibri"/>
                <a:ea typeface="Calibri"/>
                <a:cs typeface="Calibri"/>
                <a:sym typeface="Calibri"/>
              </a:rPr>
              <a:t>:</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Implement Zero Trust Architecture: Embrace a Zero Trust model, where no device or user is inherently trusted. Organizations can minimize the risk of unauthorized access by only granting access to those with a legitimate need and closely monitoring communications.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Establish Robust Update Management: Implement secure firmware update policies and robust patch management procedures. This ensures devices are updated with the latest security patches and firmware updates, reducing vulnerabilities.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Manage Exposure: Prioritize the remediation of vulnerabilities based on their risk level, especially as many </a:t>
            </a: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devices weren't designed with security in mind.</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Develop Mitigation Strategies: Formulate specific safeguards to address identified vulnerabilities and risks.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Implement Virtual Patching: For systems that cannot be updated, use network-based controls to mitigate vulnerabilities. </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3. Continuously Monitor and Respond to Threats:</a:t>
            </a:r>
          </a:p>
          <a:p>
            <a:endParaRPr lang="en-US" sz="1200" b="1"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Continuous Monitoring and Threat Detection: Implement continuous monitoring and detection policies and procedures to identify and respond to cybersecurity threats and anomalies. AI-powered tools can help analyze network traffic and detect suspicious activity.</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Develop an Incident Response Plan: Create a documented incident response plan to quickly identify, deal with, and recover from cybersecurity threats. This plan should include detection, containment, remediation, and recovery steps. </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4. Address Specific </a:t>
            </a:r>
            <a:r>
              <a:rPr lang="en-US" sz="1200" b="1" i="0" u="none" strike="noStrike" cap="none" dirty="0" err="1">
                <a:solidFill>
                  <a:schemeClr val="dk1"/>
                </a:solidFill>
                <a:effectLst/>
                <a:latin typeface="Calibri"/>
                <a:ea typeface="Calibri"/>
                <a:cs typeface="Calibri"/>
                <a:sym typeface="Calibri"/>
              </a:rPr>
              <a:t>IIoT</a:t>
            </a:r>
            <a:r>
              <a:rPr lang="en-US" sz="1200" b="1" i="0" u="none" strike="noStrike" cap="none" dirty="0">
                <a:solidFill>
                  <a:schemeClr val="dk1"/>
                </a:solidFill>
                <a:effectLst/>
                <a:latin typeface="Calibri"/>
                <a:ea typeface="Calibri"/>
                <a:cs typeface="Calibri"/>
                <a:sym typeface="Calibri"/>
              </a:rPr>
              <a:t> Security Gaps: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Secure Device Configuration: Change default device settings, configurations, and credentials to prevent attackers from easily gaining access.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Employ Strong Authentication: Utilize strong passwords, multi-factor authentication (MFA), and consider certificate-based authentication for device-to-device communication.</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Ensure Data Encryption: Encrypt sensitive data transmitted between devices and systems.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Disable Unnecessary Services: Disable any services that are not essential for device operation to reduce the attack surface.</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Address Supply Chain Risks: Carefully vet vendors and verify the integrity of device components and firmware.</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Address Legacy Systems: Implement compensating controls to mitigate vulnerabilities in outdated systems that cannot be updated. </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5. Prioritize People and Processes: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Promote Employee Training and Awareness: Educate employees on good security practices, including strong passwords and protecting company data.</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Address the Skill Gap: Ensure you have qualified staff with specialized </a:t>
            </a:r>
            <a:r>
              <a:rPr lang="en-US" sz="1200" b="0" i="0" u="none" strike="noStrike" cap="none" dirty="0" err="1">
                <a:solidFill>
                  <a:schemeClr val="dk1"/>
                </a:solidFill>
                <a:effectLst/>
                <a:latin typeface="Calibri"/>
                <a:ea typeface="Calibri"/>
                <a:cs typeface="Calibri"/>
                <a:sym typeface="Calibri"/>
              </a:rPr>
              <a:t>IIoT</a:t>
            </a:r>
            <a:r>
              <a:rPr lang="en-US" sz="1200" b="0" i="0" u="none" strike="noStrike" cap="none" dirty="0">
                <a:solidFill>
                  <a:schemeClr val="dk1"/>
                </a:solidFill>
                <a:effectLst/>
                <a:latin typeface="Calibri"/>
                <a:ea typeface="Calibri"/>
                <a:cs typeface="Calibri"/>
                <a:sym typeface="Calibri"/>
              </a:rPr>
              <a:t> cybersecurity knowledge, or consider outsourcing some functions.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Adhere to Compliance Regulations: Stay informed of relevant regulations (e.g., GDPR, NERC CIP, IEC 62443) and ensure your organization meets compliance requirements. </a:t>
            </a:r>
          </a:p>
          <a:p>
            <a:endParaRPr lang="en-US" sz="1200" b="0" i="0" u="none" strike="noStrike" cap="none" dirty="0">
              <a:solidFill>
                <a:schemeClr val="dk1"/>
              </a:solidFill>
              <a:effectLst/>
              <a:latin typeface="Calibri"/>
              <a:ea typeface="Calibri"/>
              <a:cs typeface="Calibri"/>
              <a:sym typeface="Calibri"/>
            </a:endParaRPr>
          </a:p>
          <a:p>
            <a:endParaRPr lang="en-US" sz="1200" b="0" i="0" u="none" strike="noStrike" cap="none" dirty="0">
              <a:solidFill>
                <a:schemeClr val="dk1"/>
              </a:solidFill>
              <a:effectLst/>
              <a:latin typeface="Calibri"/>
              <a:ea typeface="Calibri"/>
              <a:cs typeface="Calibri"/>
              <a:sym typeface="Calibri"/>
            </a:endParaRPr>
          </a:p>
        </p:txBody>
      </p:sp>
      <p:sp>
        <p:nvSpPr>
          <p:cNvPr id="179" name="Google Shape;179;p3:notes">
            <a:extLst>
              <a:ext uri="{FF2B5EF4-FFF2-40B4-BE49-F238E27FC236}">
                <a16:creationId xmlns:a16="http://schemas.microsoft.com/office/drawing/2014/main" id="{25FA33E1-C031-576C-AC7B-B39B41A6D1A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237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D7CE5DE9-895F-CE6C-E6DA-F2A4BD98995E}"/>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713027F9-5AEF-1DCA-329D-4E792FB78F5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base"/>
            <a:r>
              <a:rPr lang="en-US" sz="1200" b="0" i="0" u="none" strike="noStrike" cap="none" dirty="0">
                <a:solidFill>
                  <a:schemeClr val="dk1"/>
                </a:solidFill>
                <a:effectLst/>
                <a:latin typeface="Calibri"/>
                <a:ea typeface="Calibri"/>
                <a:cs typeface="Calibri"/>
                <a:sym typeface="Calibri"/>
              </a:rPr>
              <a:t>In the Ireland attack, the hackers’ actions caused serious disruptions that led to the water supply being cut off for two days.  The malware was used to target IoT, ICS and other OT devices, including IP cameras, routers, SCADA systems, PLCs, HMIs, and firewalls from vendors such as a </a:t>
            </a:r>
            <a:r>
              <a:rPr lang="en-US" sz="1200" b="0" i="0" u="none" strike="noStrike" cap="none" dirty="0" err="1">
                <a:solidFill>
                  <a:schemeClr val="dk1"/>
                </a:solidFill>
                <a:effectLst/>
                <a:latin typeface="Calibri"/>
                <a:ea typeface="Calibri"/>
                <a:cs typeface="Calibri"/>
                <a:sym typeface="Calibri"/>
              </a:rPr>
              <a:t>Baicells</a:t>
            </a:r>
            <a:r>
              <a:rPr lang="en-US" sz="1200" b="0" i="0" u="none" strike="noStrike" cap="none" dirty="0">
                <a:solidFill>
                  <a:schemeClr val="dk1"/>
                </a:solidFill>
                <a:effectLst/>
                <a:latin typeface="Calibri"/>
                <a:ea typeface="Calibri"/>
                <a:cs typeface="Calibri"/>
                <a:sym typeface="Calibri"/>
              </a:rPr>
              <a:t>, D-Link, Hikvision, Red Lion, </a:t>
            </a:r>
            <a:r>
              <a:rPr lang="en-US" sz="1200" b="0" i="0" u="none" strike="noStrike" cap="none" dirty="0" err="1">
                <a:solidFill>
                  <a:schemeClr val="dk1"/>
                </a:solidFill>
                <a:effectLst/>
                <a:latin typeface="Calibri"/>
                <a:ea typeface="Calibri"/>
                <a:cs typeface="Calibri"/>
                <a:sym typeface="Calibri"/>
              </a:rPr>
              <a:t>Orpak</a:t>
            </a:r>
            <a:r>
              <a:rPr lang="en-US" sz="1200" b="0" i="0" u="none" strike="noStrike" cap="none" dirty="0">
                <a:solidFill>
                  <a:schemeClr val="dk1"/>
                </a:solidFill>
                <a:effectLst/>
                <a:latin typeface="Calibri"/>
                <a:ea typeface="Calibri"/>
                <a:cs typeface="Calibri"/>
                <a:sym typeface="Calibri"/>
              </a:rPr>
              <a:t>, Phoenix Contact, </a:t>
            </a:r>
            <a:r>
              <a:rPr lang="en-US" sz="1200" b="0" i="0" u="none" strike="noStrike" cap="none" dirty="0" err="1">
                <a:solidFill>
                  <a:schemeClr val="dk1"/>
                </a:solidFill>
                <a:effectLst/>
                <a:latin typeface="Calibri"/>
                <a:ea typeface="Calibri"/>
                <a:cs typeface="Calibri"/>
                <a:sym typeface="Calibri"/>
              </a:rPr>
              <a:t>Teltonika</a:t>
            </a:r>
            <a:r>
              <a:rPr lang="en-US" sz="1200" b="0" i="0" u="none" strike="noStrike" cap="none" dirty="0">
                <a:solidFill>
                  <a:schemeClr val="dk1"/>
                </a:solidFill>
                <a:effectLst/>
                <a:latin typeface="Calibri"/>
                <a:ea typeface="Calibri"/>
                <a:cs typeface="Calibri"/>
                <a:sym typeface="Calibri"/>
              </a:rPr>
              <a:t>, and </a:t>
            </a:r>
            <a:r>
              <a:rPr lang="en-US" sz="1200" b="0" i="0" u="none" strike="noStrike" cap="none" dirty="0" err="1">
                <a:solidFill>
                  <a:schemeClr val="dk1"/>
                </a:solidFill>
                <a:effectLst/>
                <a:latin typeface="Calibri"/>
                <a:ea typeface="Calibri"/>
                <a:cs typeface="Calibri"/>
                <a:sym typeface="Calibri"/>
              </a:rPr>
              <a:t>Unitronics</a:t>
            </a:r>
            <a:r>
              <a:rPr lang="en-US" sz="1200" b="0" i="0" u="none" strike="noStrike" cap="none" dirty="0">
                <a:solidFill>
                  <a:schemeClr val="dk1"/>
                </a:solidFill>
                <a:effectLst/>
                <a:latin typeface="Calibri"/>
                <a:ea typeface="Calibri"/>
                <a:cs typeface="Calibri"/>
                <a:sym typeface="Calibri"/>
              </a:rPr>
              <a:t>.</a:t>
            </a:r>
          </a:p>
          <a:p>
            <a:pPr fontAlgn="base"/>
            <a:r>
              <a:rPr lang="en-US" sz="1200" b="0" i="0" u="none" strike="noStrike" cap="none" dirty="0">
                <a:solidFill>
                  <a:schemeClr val="dk1"/>
                </a:solidFill>
                <a:effectLst/>
                <a:latin typeface="Calibri"/>
                <a:ea typeface="Calibri"/>
                <a:cs typeface="Calibri"/>
                <a:sym typeface="Calibri"/>
              </a:rPr>
              <a:t>The malware is based on a generic IoT/OT malware framework designed to target embedded Linux-based devices, with the attackers compiling different versions created specifically for each type of targeted system.</a:t>
            </a:r>
          </a:p>
          <a:p>
            <a:pPr fontAlgn="base"/>
            <a:endParaRPr lang="en-US" sz="1200" b="0" i="0" u="none" strike="noStrike" cap="none" dirty="0">
              <a:solidFill>
                <a:schemeClr val="dk1"/>
              </a:solidFill>
              <a:effectLst/>
              <a:latin typeface="Calibri"/>
              <a:ea typeface="Calibri"/>
              <a:cs typeface="Calibri"/>
              <a:sym typeface="Calibri"/>
            </a:endParaRPr>
          </a:p>
          <a:p>
            <a:pPr fontAlgn="base"/>
            <a:r>
              <a:rPr lang="en-US" sz="1200" b="1" i="0" u="none" strike="noStrike" cap="none" dirty="0">
                <a:solidFill>
                  <a:schemeClr val="dk1"/>
                </a:solidFill>
                <a:effectLst/>
                <a:latin typeface="Calibri"/>
                <a:ea typeface="Calibri"/>
                <a:cs typeface="Calibri"/>
                <a:sym typeface="Calibri"/>
              </a:rPr>
              <a:t>Let’s break down how this attack works:</a:t>
            </a:r>
          </a:p>
          <a:p>
            <a:pPr fontAlgn="base"/>
            <a:endParaRPr lang="en-US" sz="1200" b="0" i="0" u="none" strike="noStrike" cap="none" dirty="0">
              <a:solidFill>
                <a:schemeClr val="dk1"/>
              </a:solidFill>
              <a:effectLst/>
              <a:latin typeface="Calibri"/>
              <a:ea typeface="Calibri"/>
              <a:cs typeface="Calibri"/>
              <a:sym typeface="Calibri"/>
            </a:endParaRPr>
          </a:p>
          <a:p>
            <a:pPr fontAlgn="base"/>
            <a:r>
              <a:rPr lang="en-US" dirty="0"/>
              <a:t>The </a:t>
            </a:r>
            <a:r>
              <a:rPr lang="en-US" b="1" dirty="0"/>
              <a:t>IOCONTROL attack</a:t>
            </a:r>
            <a:r>
              <a:rPr lang="en-US" dirty="0"/>
              <a:t> is a </a:t>
            </a:r>
            <a:r>
              <a:rPr lang="en-US" b="1" dirty="0"/>
              <a:t>malicious manipulation of I/O operations</a:t>
            </a:r>
            <a:r>
              <a:rPr lang="en-US" dirty="0"/>
              <a:t> in Industrial Control Systems (ICS), in which an attacker compromises the logic or communication pathway between control devices (like PLCs or RTUs) and physical I/O modules (sensors and actuators). This results in </a:t>
            </a:r>
            <a:r>
              <a:rPr lang="en-US" b="1" dirty="0"/>
              <a:t>deceptive control behavior</a:t>
            </a:r>
            <a:r>
              <a:rPr lang="en-US" dirty="0"/>
              <a:t>—the system may appear normal to operators while executing harmful or unauthorized actions at the physical layer.</a:t>
            </a:r>
          </a:p>
          <a:p>
            <a:pPr fontAlgn="base"/>
            <a:endParaRPr lang="en-US" sz="1200" b="0" i="0" u="none" strike="noStrike" cap="none" dirty="0">
              <a:solidFill>
                <a:schemeClr val="dk1"/>
              </a:solidFill>
              <a:effectLst/>
              <a:latin typeface="Calibri"/>
              <a:ea typeface="Calibri"/>
              <a:cs typeface="Calibri"/>
              <a:sym typeface="Calibri"/>
            </a:endParaRPr>
          </a:p>
          <a:p>
            <a:r>
              <a:rPr lang="en-US" dirty="0"/>
              <a:t>The IOCONTROL attack targets the </a:t>
            </a:r>
            <a:r>
              <a:rPr lang="en-US" b="1" dirty="0"/>
              <a:t>Input/Output (I/O) control interface</a:t>
            </a:r>
            <a:r>
              <a:rPr lang="en-US" dirty="0"/>
              <a:t> of an ICS device—either by compromising:</a:t>
            </a:r>
          </a:p>
          <a:p>
            <a:r>
              <a:rPr lang="en-US" dirty="0"/>
              <a:t>The </a:t>
            </a:r>
            <a:r>
              <a:rPr lang="en-US" b="1" dirty="0"/>
              <a:t>control logic</a:t>
            </a:r>
            <a:r>
              <a:rPr lang="en-US" dirty="0"/>
              <a:t> (e.g., ladder logic on a PLC), or</a:t>
            </a:r>
          </a:p>
          <a:p>
            <a:r>
              <a:rPr lang="en-US" dirty="0"/>
              <a:t>The </a:t>
            </a:r>
            <a:r>
              <a:rPr lang="en-US" b="1" dirty="0"/>
              <a:t>communication layer</a:t>
            </a:r>
            <a:r>
              <a:rPr lang="en-US" dirty="0"/>
              <a:t> between the PLC/IED and its I/O modules</a:t>
            </a:r>
          </a:p>
          <a:p>
            <a:r>
              <a:rPr lang="en-US" dirty="0"/>
              <a:t>The attack </a:t>
            </a:r>
            <a:r>
              <a:rPr lang="en-US" b="1" dirty="0"/>
              <a:t>alters sensor readings (inputs)</a:t>
            </a:r>
            <a:r>
              <a:rPr lang="en-US" dirty="0"/>
              <a:t> or </a:t>
            </a:r>
            <a:r>
              <a:rPr lang="en-US" b="1" dirty="0"/>
              <a:t>fakes actuator commands (outputs)</a:t>
            </a:r>
            <a:r>
              <a:rPr lang="en-US" dirty="0"/>
              <a:t> without raising immediate alarms at higher ICS levels (e.g., HMI or SCADA).</a:t>
            </a:r>
          </a:p>
          <a:p>
            <a:endParaRPr lang="en-US" dirty="0"/>
          </a:p>
          <a:p>
            <a:r>
              <a:rPr lang="en-US" b="1" dirty="0"/>
              <a:t>Example Steps:</a:t>
            </a:r>
          </a:p>
          <a:p>
            <a:r>
              <a:rPr lang="en-US" b="1" dirty="0"/>
              <a:t>Initial Access:</a:t>
            </a:r>
            <a:br>
              <a:rPr lang="en-US" dirty="0"/>
            </a:br>
            <a:r>
              <a:rPr lang="en-US" dirty="0"/>
              <a:t>Attacker gains access to the engineering workstation, PLC network, or firmware update service.</a:t>
            </a:r>
          </a:p>
          <a:p>
            <a:r>
              <a:rPr lang="en-US" b="1" dirty="0"/>
              <a:t>Compromise Control Logic:</a:t>
            </a:r>
            <a:br>
              <a:rPr lang="en-US" dirty="0"/>
            </a:br>
            <a:r>
              <a:rPr lang="en-US" dirty="0"/>
              <a:t>Modifies ladder logic, function blocks, or structured text to:</a:t>
            </a:r>
          </a:p>
          <a:p>
            <a:pPr lvl="1"/>
            <a:r>
              <a:rPr lang="en-US" dirty="0"/>
              <a:t>Suppress alarms</a:t>
            </a:r>
          </a:p>
          <a:p>
            <a:pPr lvl="1"/>
            <a:r>
              <a:rPr lang="en-US" dirty="0"/>
              <a:t>Change setpoints or I/O routing</a:t>
            </a:r>
          </a:p>
          <a:p>
            <a:pPr lvl="1"/>
            <a:r>
              <a:rPr lang="en-US" dirty="0"/>
              <a:t>Redirect outputs to unintended devices</a:t>
            </a:r>
          </a:p>
          <a:p>
            <a:r>
              <a:rPr lang="en-US" b="1" dirty="0"/>
              <a:t>Intercept or Forge I/O Signals:</a:t>
            </a:r>
            <a:endParaRPr lang="en-US" dirty="0"/>
          </a:p>
          <a:p>
            <a:pPr lvl="1"/>
            <a:r>
              <a:rPr lang="en-US" dirty="0"/>
              <a:t>Sensor values are spoofed to indicate safe operation when a dangerous condition exists</a:t>
            </a:r>
          </a:p>
          <a:p>
            <a:pPr lvl="1"/>
            <a:r>
              <a:rPr lang="en-US" dirty="0"/>
              <a:t>Actuator signals are manipulated to disable protection (e.g., disable pump shutoff)</a:t>
            </a:r>
          </a:p>
          <a:p>
            <a:r>
              <a:rPr lang="en-US" b="1" dirty="0"/>
              <a:t>Maintain Operational Illusion:</a:t>
            </a:r>
            <a:endParaRPr lang="en-US" dirty="0"/>
          </a:p>
          <a:p>
            <a:pPr lvl="1"/>
            <a:r>
              <a:rPr lang="en-US" dirty="0"/>
              <a:t>HMIs and SCADA continue to show “normal” values</a:t>
            </a:r>
          </a:p>
          <a:p>
            <a:pPr lvl="1"/>
            <a:r>
              <a:rPr lang="en-US" dirty="0"/>
              <a:t>Operators are unaware the process is behaving abnormally at the physical level</a:t>
            </a:r>
          </a:p>
          <a:p>
            <a:endParaRPr lang="en-US" dirty="0"/>
          </a:p>
          <a:p>
            <a:pPr fontAlgn="base"/>
            <a:endParaRPr lang="en-US" sz="1200" b="0" i="0" u="none" strike="noStrike" cap="none" dirty="0">
              <a:solidFill>
                <a:schemeClr val="dk1"/>
              </a:solidFill>
              <a:effectLst/>
              <a:latin typeface="Calibri"/>
              <a:ea typeface="Calibri"/>
              <a:cs typeface="Calibri"/>
              <a:sym typeface="Calibri"/>
            </a:endParaRPr>
          </a:p>
          <a:p>
            <a:endParaRPr lang="en-US" sz="1200" b="0" i="0" u="none" strike="noStrike" cap="none" dirty="0">
              <a:solidFill>
                <a:schemeClr val="dk1"/>
              </a:solidFill>
              <a:effectLst/>
              <a:latin typeface="Calibri"/>
              <a:ea typeface="Calibri"/>
              <a:cs typeface="Calibri"/>
              <a:sym typeface="Calibri"/>
            </a:endParaRPr>
          </a:p>
          <a:p>
            <a:endParaRPr lang="en-US" sz="1200" b="0" i="0" u="none" strike="noStrike" cap="none" dirty="0">
              <a:solidFill>
                <a:schemeClr val="dk1"/>
              </a:solidFill>
              <a:effectLst/>
              <a:latin typeface="Calibri"/>
              <a:ea typeface="Calibri"/>
              <a:cs typeface="Calibri"/>
              <a:sym typeface="Calibri"/>
            </a:endParaRPr>
          </a:p>
        </p:txBody>
      </p:sp>
      <p:sp>
        <p:nvSpPr>
          <p:cNvPr id="179" name="Google Shape;179;p3:notes">
            <a:extLst>
              <a:ext uri="{FF2B5EF4-FFF2-40B4-BE49-F238E27FC236}">
                <a16:creationId xmlns:a16="http://schemas.microsoft.com/office/drawing/2014/main" id="{751B5922-2C3B-07B0-8453-186773BF72F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7245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152A6EFB-29A2-EE64-280B-3DD7448B1E05}"/>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8FF820D9-F6FD-2569-0F3F-924C41176DA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sz="1200" b="0" i="0" u="none" strike="noStrike" cap="none" dirty="0">
                <a:solidFill>
                  <a:schemeClr val="dk1"/>
                </a:solidFill>
                <a:effectLst/>
                <a:latin typeface="Calibri"/>
                <a:ea typeface="Calibri"/>
                <a:cs typeface="Calibri"/>
                <a:sym typeface="Calibri"/>
              </a:rPr>
              <a:t>IOCONTROL also uses the MQTT machine-to-machine network protocol for command and control (C&amp;C) communications. It supports commands for executing arbitrary code and conducting port scans, enabling attackers to remotely control compromised devices and perform lateral movement. </a:t>
            </a:r>
          </a:p>
        </p:txBody>
      </p:sp>
      <p:sp>
        <p:nvSpPr>
          <p:cNvPr id="179" name="Google Shape;179;p3:notes">
            <a:extLst>
              <a:ext uri="{FF2B5EF4-FFF2-40B4-BE49-F238E27FC236}">
                <a16:creationId xmlns:a16="http://schemas.microsoft.com/office/drawing/2014/main" id="{C878068F-C360-270E-362C-E1689A51611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233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F9B5B254-5E63-212D-4777-3AFCD8115CC4}"/>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259EED06-2B4E-315D-426C-DD751317369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sz="1200" b="1" i="0" u="none" strike="noStrike" cap="none" dirty="0">
                <a:solidFill>
                  <a:schemeClr val="dk1"/>
                </a:solidFill>
                <a:effectLst/>
                <a:latin typeface="Calibri"/>
                <a:ea typeface="Calibri"/>
                <a:cs typeface="Calibri"/>
                <a:sym typeface="Calibri"/>
              </a:rPr>
              <a:t>Instructor Notes: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Please complete Lab 5,  the Raspberry Pi Light Sensor to gain a better understanding of how sensors work, then turn the Pi into an IoT device using the two links above.  You can also change this to add a servo motor that moves when the light sensor detects light (say a flashlight) or switch out the light sensor for a temperature sensor.  For instance, when the temperature goes above 100 degrees F* you turn the motor to the right 45 degrees and when it goes below 100 the motor turns to the left 45 degrees.  You get the point.  </a:t>
            </a:r>
          </a:p>
        </p:txBody>
      </p:sp>
      <p:sp>
        <p:nvSpPr>
          <p:cNvPr id="179" name="Google Shape;179;p3:notes">
            <a:extLst>
              <a:ext uri="{FF2B5EF4-FFF2-40B4-BE49-F238E27FC236}">
                <a16:creationId xmlns:a16="http://schemas.microsoft.com/office/drawing/2014/main" id="{F1B2A151-5946-17B8-C3C1-2B6D7CC9B32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7702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52866820-9C14-9564-F602-A475B502DD0F}"/>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4084C6D6-815F-BF30-6E9D-F0AA7886F05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“Welcome everyone. Today we’re diving into Intelligent Electronic Devices, or IEDs, and the role of Industrial IoT—or </a:t>
            </a:r>
            <a:r>
              <a:rPr lang="en-US" dirty="0" err="1"/>
              <a:t>IIoT</a:t>
            </a:r>
            <a:r>
              <a:rPr lang="en-US" dirty="0"/>
              <a:t>—within Industrial Control Systems. We'll look at where these devices live in the Purdue Model, their typical specs and capabilities, and the security implications of bringing networked intelligence closer to the physical process layer.”</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179" name="Google Shape;179;p3:notes">
            <a:extLst>
              <a:ext uri="{FF2B5EF4-FFF2-40B4-BE49-F238E27FC236}">
                <a16:creationId xmlns:a16="http://schemas.microsoft.com/office/drawing/2014/main" id="{7A955A66-E470-C415-57D6-2A49B2F086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0801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A50F743B-E6D1-B6EA-6FF4-AFBF561A1BD1}"/>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1C7E7B51-21BE-3AE1-9265-7AF7F56B117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IEDs and embedded IoT devices are rapidly populating ICS environments such as smart grids, water systems, and industrial plants. Unlike traditional RTUs and PLCs, these devices often combine sensor interfaces, control logic, and communication modules into a single unit. They allow for more decentralized, real-time operation without relying solely on central SCADA systems.</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“It’s important to understand that IEDs are more than just sensors—they’re autonomous control units that can detect a fault, make a decision, and actuate a response—often in milliseconds. They play critical roles in power grids, oil and gas, and manufacturing automation.”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179" name="Google Shape;179;p3:notes">
            <a:extLst>
              <a:ext uri="{FF2B5EF4-FFF2-40B4-BE49-F238E27FC236}">
                <a16:creationId xmlns:a16="http://schemas.microsoft.com/office/drawing/2014/main" id="{B37C7850-8560-08A2-0915-DBBC123C0E2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485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The image in the slide is an SEL-751 Feeder Protection Relay device. </a:t>
            </a:r>
            <a:r>
              <a:rPr lang="en-US" sz="1200" b="0" i="0" u="none" strike="noStrike" cap="none" dirty="0">
                <a:solidFill>
                  <a:schemeClr val="dk1"/>
                </a:solidFill>
                <a:effectLst/>
                <a:latin typeface="Calibri"/>
                <a:ea typeface="Calibri"/>
                <a:cs typeface="Calibri"/>
                <a:sym typeface="Calibri"/>
              </a:rPr>
              <a:t>The SEL-751 provides complete protection for radial and looped distribution circuits. It offers arc-flash mitigation, fault location, high-impedance fault detection, broken conductor detection, event analysis, overcurrent protection, and more. </a:t>
            </a:r>
          </a:p>
          <a:p>
            <a:pPr marL="0" lvl="0" indent="0" algn="l" rtl="0">
              <a:spcBef>
                <a:spcPts val="0"/>
              </a:spcBef>
              <a:spcAft>
                <a:spcPts val="0"/>
              </a:spcAft>
              <a:buNone/>
            </a:pPr>
            <a:endParaRPr lang="en-US"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Calibri"/>
              </a:rPr>
              <a:t>A feeder protection relay is a specialized electronic device that monitors and protects electrical power distribution systems, specifically feeders (lines that carry power from a substation to customers). It detects faults like short circuits or overloads and isolates the affected section to prevent further damage and ensure the safety of the electrical grid. </a:t>
            </a:r>
          </a:p>
          <a:p>
            <a:pPr marL="0" lvl="0" indent="0" algn="l" rtl="0">
              <a:spcBef>
                <a:spcPts val="0"/>
              </a:spcBef>
              <a:spcAft>
                <a:spcPts val="0"/>
              </a:spcAft>
              <a:buNone/>
            </a:pPr>
            <a:endParaRPr lang="en-US" sz="1200" b="0" i="0" u="none" strike="noStrike" cap="none" dirty="0">
              <a:solidFill>
                <a:schemeClr val="dk1"/>
              </a:solidFill>
              <a:effectLst/>
              <a:latin typeface="Calibri"/>
              <a:cs typeface="Calibri"/>
              <a:sym typeface="Calibri"/>
            </a:endParaRPr>
          </a:p>
          <a:p>
            <a:pPr marL="0" lvl="0" indent="0" algn="l" rtl="0">
              <a:spcBef>
                <a:spcPts val="0"/>
              </a:spcBef>
              <a:spcAft>
                <a:spcPts val="0"/>
              </a:spcAft>
              <a:buNone/>
            </a:pPr>
            <a:r>
              <a:rPr lang="en-US" sz="1200" b="0" i="0" u="none" strike="noStrike" cap="none" dirty="0">
                <a:solidFill>
                  <a:schemeClr val="dk1"/>
                </a:solidFill>
                <a:effectLst/>
                <a:latin typeface="Calibri"/>
                <a:cs typeface="Calibri"/>
                <a:sym typeface="Calibri"/>
              </a:rPr>
              <a:t>Here is why the 751-SEL is considered an IED:</a:t>
            </a:r>
          </a:p>
          <a:p>
            <a:pPr marL="0" lvl="0" indent="0" algn="l" rtl="0">
              <a:spcBef>
                <a:spcPts val="0"/>
              </a:spcBef>
              <a:spcAft>
                <a:spcPts val="0"/>
              </a:spcAft>
              <a:buNone/>
            </a:pPr>
            <a:endParaRPr lang="en-US" sz="1200" b="0" i="0" u="none" strike="noStrike" cap="none" dirty="0">
              <a:solidFill>
                <a:schemeClr val="dk1"/>
              </a:solidFill>
              <a:effectLst/>
              <a:latin typeface="Calibri"/>
              <a:cs typeface="Calibri"/>
              <a:sym typeface="Calibri"/>
            </a:endParaRPr>
          </a:p>
          <a:p>
            <a:pPr fontAlgn="ctr"/>
            <a:r>
              <a:rPr lang="en-US" sz="1200" b="1" i="0" u="none" strike="noStrike" cap="none" dirty="0">
                <a:solidFill>
                  <a:schemeClr val="dk1"/>
                </a:solidFill>
                <a:effectLst/>
                <a:latin typeface="Calibri"/>
                <a:ea typeface="Calibri"/>
                <a:cs typeface="Calibri"/>
                <a:sym typeface="Calibri"/>
              </a:rPr>
              <a:t>Intelligent:</a:t>
            </a:r>
            <a:r>
              <a:rPr lang="en-US" sz="1200" b="0" i="0" u="none" strike="noStrike" cap="none" dirty="0">
                <a:solidFill>
                  <a:schemeClr val="dk1"/>
                </a:solidFill>
                <a:effectLst/>
                <a:latin typeface="Calibri"/>
                <a:ea typeface="Calibri"/>
                <a:cs typeface="Calibri"/>
                <a:sym typeface="Calibri"/>
              </a:rPr>
              <a:t> It uses advanced algorithms and processing capabilities to analyze data, determine fault conditions, and initiate protective actions. </a:t>
            </a:r>
          </a:p>
          <a:p>
            <a:pPr fontAlgn="ctr"/>
            <a:r>
              <a:rPr lang="en-US" sz="1200" b="1" i="0" u="none" strike="noStrike" cap="none" dirty="0">
                <a:solidFill>
                  <a:schemeClr val="dk1"/>
                </a:solidFill>
                <a:effectLst/>
                <a:latin typeface="Calibri"/>
                <a:ea typeface="Calibri"/>
                <a:cs typeface="Calibri"/>
                <a:sym typeface="Calibri"/>
              </a:rPr>
              <a:t>Electronic:</a:t>
            </a:r>
            <a:r>
              <a:rPr lang="en-US" sz="1200" b="0" i="0" u="none" strike="noStrike" cap="none" dirty="0">
                <a:solidFill>
                  <a:schemeClr val="dk1"/>
                </a:solidFill>
                <a:effectLst/>
                <a:latin typeface="Calibri"/>
                <a:ea typeface="Calibri"/>
                <a:cs typeface="Calibri"/>
                <a:sym typeface="Calibri"/>
              </a:rPr>
              <a:t> It relies on electronic components and microprocessors to function. </a:t>
            </a:r>
          </a:p>
          <a:p>
            <a:pPr fontAlgn="ctr"/>
            <a:r>
              <a:rPr lang="en-US" sz="1200" b="1" i="0" u="none" strike="noStrike" cap="none" dirty="0">
                <a:solidFill>
                  <a:schemeClr val="dk1"/>
                </a:solidFill>
                <a:effectLst/>
                <a:latin typeface="Calibri"/>
                <a:ea typeface="Calibri"/>
                <a:cs typeface="Calibri"/>
                <a:sym typeface="Calibri"/>
              </a:rPr>
              <a:t>Device:</a:t>
            </a:r>
            <a:r>
              <a:rPr lang="en-US" sz="1200" b="0" i="0" u="none" strike="noStrike" cap="none" dirty="0">
                <a:solidFill>
                  <a:schemeClr val="dk1"/>
                </a:solidFill>
                <a:effectLst/>
                <a:latin typeface="Calibri"/>
                <a:ea typeface="Calibri"/>
                <a:cs typeface="Calibri"/>
                <a:sym typeface="Calibri"/>
              </a:rPr>
              <a:t> It's a standalone piece of equipment that performs a specific task in the power system. </a:t>
            </a:r>
          </a:p>
          <a:p>
            <a:br>
              <a:rPr lang="en-US" sz="1200" b="0" i="0" u="none" strike="noStrike" cap="none" dirty="0">
                <a:solidFill>
                  <a:schemeClr val="dk1"/>
                </a:solidFill>
                <a:effectLst/>
                <a:latin typeface="Calibri"/>
                <a:ea typeface="Calibri"/>
                <a:cs typeface="Calibri"/>
                <a:sym typeface="Calibri"/>
              </a:rPr>
            </a:br>
            <a:endParaRPr lang="en-US"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endParaRPr lang="en-US" sz="1200" b="0" i="0" u="none" strike="noStrike" cap="none" dirty="0">
              <a:solidFill>
                <a:schemeClr val="dk1"/>
              </a:solidFill>
              <a:effectLst/>
              <a:latin typeface="Calibri"/>
              <a:cs typeface="Calibri"/>
              <a:sym typeface="Calibri"/>
            </a:endParaRPr>
          </a:p>
          <a:p>
            <a:pPr marL="0" lvl="0" indent="0" algn="l" rtl="0">
              <a:spcBef>
                <a:spcPts val="0"/>
              </a:spcBef>
              <a:spcAft>
                <a:spcPts val="0"/>
              </a:spcAft>
              <a:buNone/>
            </a:pPr>
            <a:endParaRPr dirty="0"/>
          </a:p>
        </p:txBody>
      </p:sp>
      <p:sp>
        <p:nvSpPr>
          <p:cNvPr id="179" name="Google Shape;1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22CCBCF1-02C8-FE40-3AB3-358804F11008}"/>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102E4940-D395-E1ED-A0DD-B1EBEF0E637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“IEDs contain embedded processors and real-time firmware capable of executing logic independently. They often run deterministic OSs and support protocols like IEC 61850 GOOSE for sub-millisecond response times.”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IEDs also perform multiple functions, such as fault detection, relay operation, and event reporting. They are designed to interact with both electrical infrastructure and SCADA systems using standardized protocols. Their multifunctionality makes them a cornerstone in modern substations, providing automated, intelligent responses to grid events.</a:t>
            </a:r>
          </a:p>
          <a:p>
            <a:pPr marL="0" lvl="0" indent="0" algn="l" rtl="0">
              <a:spcBef>
                <a:spcPts val="0"/>
              </a:spcBef>
              <a:spcAft>
                <a:spcPts val="0"/>
              </a:spcAft>
              <a:buNone/>
            </a:pPr>
            <a:endParaRPr lang="en-US" dirty="0"/>
          </a:p>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Calibri"/>
              </a:rPr>
              <a:t>IEC 61850 is a widely adopted international standard for communication in substation automation systems. It defines a framework for data exchange between various </a:t>
            </a:r>
            <a:r>
              <a:rPr lang="en-US" sz="1200" b="0" i="0" u="none" strike="noStrike" cap="none" dirty="0">
                <a:solidFill>
                  <a:schemeClr val="dk1"/>
                </a:solidFill>
                <a:effectLst/>
                <a:latin typeface="Calibri"/>
                <a:ea typeface="Calibri"/>
                <a:cs typeface="Calibri"/>
                <a:sym typeface="Calibri"/>
                <a:hlinkClick r:id="rId3"/>
              </a:rPr>
              <a:t>Intelligent Electronic Devices (IEDs)</a:t>
            </a:r>
            <a:r>
              <a:rPr lang="en-US" sz="1200" b="0" i="0" u="none" strike="noStrike" cap="none" dirty="0">
                <a:solidFill>
                  <a:schemeClr val="dk1"/>
                </a:solidFill>
                <a:effectLst/>
                <a:latin typeface="Calibri"/>
                <a:ea typeface="Calibri"/>
                <a:cs typeface="Calibri"/>
                <a:sym typeface="Calibri"/>
              </a:rPr>
              <a:t> (devices with processors that can send and receive data) within a substation, enabling efficient and reliable communication between protection, control, and measurement functions. It also facilitates communication between substations and control centers.  </a:t>
            </a:r>
          </a:p>
          <a:p>
            <a:pPr marL="0" lvl="0" indent="0" algn="l" rtl="0">
              <a:spcBef>
                <a:spcPts val="0"/>
              </a:spcBef>
              <a:spcAft>
                <a:spcPts val="0"/>
              </a:spcAft>
              <a:buNone/>
            </a:pPr>
            <a:endParaRPr lang="en-US" sz="1200" b="0" i="0" u="none" strike="noStrike" cap="none" dirty="0">
              <a:solidFill>
                <a:schemeClr val="dk1"/>
              </a:solidFill>
              <a:effectLst/>
              <a:latin typeface="Calibri"/>
              <a:cs typeface="Calibri"/>
              <a:sym typeface="Calibri"/>
            </a:endParaRPr>
          </a:p>
          <a:p>
            <a:pPr fontAlgn="base"/>
            <a:r>
              <a:rPr lang="en-US" sz="1200" b="0" i="0" u="none" strike="noStrike" cap="none" dirty="0">
                <a:solidFill>
                  <a:schemeClr val="dk1"/>
                </a:solidFill>
                <a:effectLst/>
                <a:latin typeface="Calibri"/>
                <a:ea typeface="Calibri"/>
                <a:cs typeface="Calibri"/>
                <a:sym typeface="Calibri"/>
              </a:rPr>
              <a:t>The </a:t>
            </a:r>
            <a:r>
              <a:rPr lang="en-US" sz="1200" b="1" i="0" u="none" strike="noStrike" cap="none" dirty="0">
                <a:solidFill>
                  <a:schemeClr val="dk1"/>
                </a:solidFill>
                <a:effectLst/>
                <a:latin typeface="Calibri"/>
                <a:ea typeface="Calibri"/>
                <a:cs typeface="Calibri"/>
                <a:sym typeface="Calibri"/>
              </a:rPr>
              <a:t>GOOSE </a:t>
            </a:r>
            <a:r>
              <a:rPr lang="en-US" sz="1200" b="0" i="0" u="none" strike="noStrike" cap="none" dirty="0">
                <a:solidFill>
                  <a:schemeClr val="dk1"/>
                </a:solidFill>
                <a:effectLst/>
                <a:latin typeface="Calibri"/>
                <a:ea typeface="Calibri"/>
                <a:cs typeface="Calibri"/>
                <a:sym typeface="Calibri"/>
              </a:rPr>
              <a:t>(Generic Object-Oriented Substation Event) protocol is a communication model defined by the IEC 61850 standard, which uses fast and reliable mechanisms to group any format of data (status, value) into a data set and transmit it across communication networks within 4 milliseconds.</a:t>
            </a:r>
          </a:p>
          <a:p>
            <a:pPr fontAlgn="base"/>
            <a:r>
              <a:rPr lang="en-US" sz="1200" b="0" i="0" u="none" strike="noStrike" cap="none" dirty="0">
                <a:solidFill>
                  <a:schemeClr val="dk1"/>
                </a:solidFill>
                <a:effectLst/>
                <a:latin typeface="Calibri"/>
                <a:ea typeface="Calibri"/>
                <a:cs typeface="Calibri"/>
                <a:sym typeface="Calibri"/>
              </a:rPr>
              <a:t>It is most commonly used for data exchanges between IEDs (</a:t>
            </a:r>
            <a:r>
              <a:rPr lang="en-US" sz="1200" b="0" i="1" u="none" strike="noStrike" cap="none" dirty="0">
                <a:solidFill>
                  <a:schemeClr val="dk1"/>
                </a:solidFill>
                <a:effectLst/>
                <a:latin typeface="Calibri"/>
                <a:ea typeface="Calibri"/>
                <a:cs typeface="Calibri"/>
                <a:sym typeface="Calibri"/>
              </a:rPr>
              <a:t>IED – Intelligent Electronic Device</a:t>
            </a:r>
            <a:r>
              <a:rPr lang="en-US" sz="1200" b="0" i="0" u="none" strike="noStrike" cap="none" dirty="0">
                <a:solidFill>
                  <a:schemeClr val="dk1"/>
                </a:solidFill>
                <a:effectLst/>
                <a:latin typeface="Calibri"/>
                <a:ea typeface="Calibri"/>
                <a:cs typeface="Calibri"/>
                <a:sym typeface="Calibri"/>
              </a:rPr>
              <a:t>) in electrical substations over Ethernet. - https://</a:t>
            </a:r>
            <a:r>
              <a:rPr lang="en-US" sz="1200" b="0" i="0" u="none" strike="noStrike" cap="none" dirty="0" err="1">
                <a:solidFill>
                  <a:schemeClr val="dk1"/>
                </a:solidFill>
                <a:effectLst/>
                <a:latin typeface="Calibri"/>
                <a:ea typeface="Calibri"/>
                <a:cs typeface="Calibri"/>
                <a:sym typeface="Calibri"/>
              </a:rPr>
              <a:t>www.igrid-td.com</a:t>
            </a:r>
            <a:r>
              <a:rPr lang="en-US" sz="1200" b="0" i="0" u="none" strike="noStrike" cap="none" dirty="0">
                <a:solidFill>
                  <a:schemeClr val="dk1"/>
                </a:solidFill>
                <a:effectLst/>
                <a:latin typeface="Calibri"/>
                <a:ea typeface="Calibri"/>
                <a:cs typeface="Calibri"/>
                <a:sym typeface="Calibri"/>
              </a:rPr>
              <a:t>/</a:t>
            </a:r>
            <a:r>
              <a:rPr lang="en-US" sz="1200" b="0" i="0" u="none" strike="noStrike" cap="none" dirty="0" err="1">
                <a:solidFill>
                  <a:schemeClr val="dk1"/>
                </a:solidFill>
                <a:effectLst/>
                <a:latin typeface="Calibri"/>
                <a:ea typeface="Calibri"/>
                <a:cs typeface="Calibri"/>
                <a:sym typeface="Calibri"/>
              </a:rPr>
              <a:t>smartguide</a:t>
            </a:r>
            <a:r>
              <a:rPr lang="en-US" sz="1200" b="0" i="0" u="none" strike="noStrike" cap="none" dirty="0">
                <a:solidFill>
                  <a:schemeClr val="dk1"/>
                </a:solidFill>
                <a:effectLst/>
                <a:latin typeface="Calibri"/>
                <a:ea typeface="Calibri"/>
                <a:cs typeface="Calibri"/>
                <a:sym typeface="Calibri"/>
              </a:rPr>
              <a:t>/iec61850/goose-messaging/</a:t>
            </a:r>
          </a:p>
          <a:p>
            <a:pPr fontAlgn="base"/>
            <a:endParaRPr lang="en-US"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179" name="Google Shape;179;p3:notes">
            <a:extLst>
              <a:ext uri="{FF2B5EF4-FFF2-40B4-BE49-F238E27FC236}">
                <a16:creationId xmlns:a16="http://schemas.microsoft.com/office/drawing/2014/main" id="{8EFC9417-D5B5-D923-60F6-6E2E752345A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7619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69912BC1-B8FB-8A43-AEDB-F6EB439D9093}"/>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28FEC1E1-8FEE-8ADE-1285-93CCF72E48D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“Here are some real-world examples. These are not theoretical—you’ll find SEL relays in almost every U.S. substation. ABB and GE both manufacture multifunction relays with built-in Ethernet, web servers, and even GPS time sync.”  If you recall, ABB also develops DCS software.  </a:t>
            </a:r>
            <a:endParaRPr dirty="0"/>
          </a:p>
        </p:txBody>
      </p:sp>
      <p:sp>
        <p:nvSpPr>
          <p:cNvPr id="179" name="Google Shape;179;p3:notes">
            <a:extLst>
              <a:ext uri="{FF2B5EF4-FFF2-40B4-BE49-F238E27FC236}">
                <a16:creationId xmlns:a16="http://schemas.microsoft.com/office/drawing/2014/main" id="{E83D3519-A51B-D0CA-A851-3FA231659FC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309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C553C425-B91B-EC6C-7AD3-82E2D88256F2}"/>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93658E72-2016-2B92-E0BA-88CEC3B44C5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“In the Purdue Model, IEDs typically live between Level 0 and Level 2—closer to the physical world, but smart enough to talk IP. They serve as both data sources and control endpoints, which makes them highly valuable—and highly targeted.”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is some serious debate regarding the relevance of  the Purdue Reference Architecture in modern ICS environments, especially those implementing IEDs and </a:t>
            </a:r>
            <a:r>
              <a:rPr lang="en-US" dirty="0" err="1"/>
              <a:t>IIoT</a:t>
            </a:r>
            <a:r>
              <a:rPr lang="en-US" dirty="0"/>
              <a:t>, so I am going to show you to the Gartner Model in the next slide.   </a:t>
            </a:r>
            <a:r>
              <a:rPr lang="en-US" sz="1200" b="0" i="0" u="none" strike="noStrike" cap="none" dirty="0">
                <a:solidFill>
                  <a:schemeClr val="dk1"/>
                </a:solidFill>
                <a:effectLst/>
                <a:latin typeface="Calibri"/>
                <a:ea typeface="Calibri"/>
                <a:cs typeface="Calibri"/>
                <a:sym typeface="Calibri"/>
              </a:rPr>
              <a:t>According to Gartner's models, "intelligent electronic devices" are typically classified under the broader category of Artificial Intelligence (AI) and more specifically within the realm of Edge AI. </a:t>
            </a:r>
          </a:p>
          <a:p>
            <a:r>
              <a:rPr lang="en-US" sz="1200" b="0" i="0" u="none" strike="noStrike" cap="none" dirty="0">
                <a:solidFill>
                  <a:schemeClr val="dk1"/>
                </a:solidFill>
                <a:effectLst/>
                <a:latin typeface="Calibri"/>
                <a:ea typeface="Calibri"/>
                <a:cs typeface="Calibri"/>
                <a:sym typeface="Calibri"/>
              </a:rPr>
              <a:t>Here's how they fit:</a:t>
            </a:r>
          </a:p>
          <a:p>
            <a:r>
              <a:rPr lang="en-US" sz="1200" b="0" i="0" u="none" strike="noStrike" cap="none" dirty="0">
                <a:solidFill>
                  <a:schemeClr val="dk1"/>
                </a:solidFill>
                <a:effectLst/>
                <a:latin typeface="Calibri"/>
                <a:ea typeface="Calibri"/>
                <a:cs typeface="Calibri"/>
                <a:sym typeface="Calibri"/>
              </a:rPr>
              <a:t>Intelligence Anywhere Technologies: Gartner uses this term to encompass various AI and machine learning techniques, including those found in intelligent applications like virtual assistants and "intelligent things" like autonomous vehicles and drones.</a:t>
            </a:r>
          </a:p>
          <a:p>
            <a:r>
              <a:rPr lang="en-US" sz="1200" b="0" i="0" u="none" strike="noStrike" cap="none" dirty="0">
                <a:solidFill>
                  <a:schemeClr val="dk1"/>
                </a:solidFill>
                <a:effectLst/>
                <a:latin typeface="Calibri"/>
                <a:ea typeface="Calibri"/>
                <a:cs typeface="Calibri"/>
                <a:sym typeface="Calibri"/>
              </a:rPr>
              <a:t>Edge AI: This refers to the use of AI embedded within Internet of Things (IoT) devices, gateways, and edge servers to process data locally. This allows for real-time analysis and decision-making on the device itself, reducing reliance on cloud connectivity and boosting efficiency.</a:t>
            </a:r>
          </a:p>
          <a:p>
            <a:pPr marL="0" lvl="0" indent="0" algn="l" rtl="0">
              <a:spcBef>
                <a:spcPts val="0"/>
              </a:spcBef>
              <a:spcAft>
                <a:spcPts val="0"/>
              </a:spcAft>
              <a:buNone/>
            </a:pPr>
            <a:endParaRPr dirty="0"/>
          </a:p>
        </p:txBody>
      </p:sp>
      <p:sp>
        <p:nvSpPr>
          <p:cNvPr id="179" name="Google Shape;179;p3:notes">
            <a:extLst>
              <a:ext uri="{FF2B5EF4-FFF2-40B4-BE49-F238E27FC236}">
                <a16:creationId xmlns:a16="http://schemas.microsoft.com/office/drawing/2014/main" id="{EBB28009-1FEB-AE59-D356-1E2FD015B3C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7547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E63D6086-82D8-5574-B155-ED12BADE306B}"/>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C636DEBC-3759-DC4B-7659-86322304C4F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This is the Gartner IoT Reference Architecture</a:t>
            </a:r>
          </a:p>
          <a:p>
            <a:pPr marL="0" lvl="0" indent="0" algn="l" rtl="0">
              <a:spcBef>
                <a:spcPts val="0"/>
              </a:spcBef>
              <a:spcAft>
                <a:spcPts val="0"/>
              </a:spcAft>
              <a:buNone/>
            </a:pPr>
            <a:endParaRPr lang="en-US" dirty="0"/>
          </a:p>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Calibri"/>
              </a:rPr>
              <a:t>According to Gartner's models, "intelligent electronic devices" are typically classified under the broader category of Artificial Intelligence (AI) and more specifically within the realm of Edge AI. </a:t>
            </a:r>
          </a:p>
          <a:p>
            <a:pPr marL="0" lvl="0" indent="0" algn="l" rtl="0">
              <a:spcBef>
                <a:spcPts val="0"/>
              </a:spcBef>
              <a:spcAft>
                <a:spcPts val="0"/>
              </a:spcAft>
              <a:buNone/>
            </a:pPr>
            <a:endParaRPr lang="en-US"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Calibri"/>
              </a:rPr>
              <a:t>Here's how they fit:</a:t>
            </a:r>
          </a:p>
          <a:p>
            <a:pPr marL="0" lvl="0" indent="0" algn="l" rtl="0">
              <a:spcBef>
                <a:spcPts val="0"/>
              </a:spcBef>
              <a:spcAft>
                <a:spcPts val="0"/>
              </a:spcAft>
              <a:buNone/>
            </a:pPr>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Intelligence Anywhere Technologies</a:t>
            </a:r>
            <a:r>
              <a:rPr lang="en-US" sz="1200" b="0" i="0" u="none" strike="noStrike" cap="none" dirty="0">
                <a:solidFill>
                  <a:schemeClr val="dk1"/>
                </a:solidFill>
                <a:effectLst/>
                <a:latin typeface="Calibri"/>
                <a:ea typeface="Calibri"/>
                <a:cs typeface="Calibri"/>
                <a:sym typeface="Calibri"/>
              </a:rPr>
              <a:t>: Gartner uses this term to encompass various AI and machine learning techniques, including those found in intelligent applications like virtual assistants and "intelligent things" like autonomous vehicles and drones.</a:t>
            </a:r>
          </a:p>
          <a:p>
            <a:r>
              <a:rPr lang="en-US" sz="1200" b="1" i="0" u="none" strike="noStrike" cap="none" dirty="0">
                <a:solidFill>
                  <a:schemeClr val="dk1"/>
                </a:solidFill>
                <a:effectLst/>
                <a:latin typeface="Calibri"/>
                <a:ea typeface="Calibri"/>
                <a:cs typeface="Calibri"/>
                <a:sym typeface="Calibri"/>
              </a:rPr>
              <a:t>Edge AI: </a:t>
            </a:r>
            <a:r>
              <a:rPr lang="en-US" sz="1200" b="0" i="0" u="none" strike="noStrike" cap="none" dirty="0">
                <a:solidFill>
                  <a:schemeClr val="dk1"/>
                </a:solidFill>
                <a:effectLst/>
                <a:latin typeface="Calibri"/>
                <a:ea typeface="Calibri"/>
                <a:cs typeface="Calibri"/>
                <a:sym typeface="Calibri"/>
              </a:rPr>
              <a:t>This refers to the use of AI embedded within Internet of Things (IoT) devices, gateways, and edge servers to process data locally. This allows for real-time analysis and decision-making on the device itself, reducing reliance on cloud connectivity and boosting efficiency.</a:t>
            </a:r>
          </a:p>
          <a:p>
            <a:pPr marL="0" lvl="0" indent="0" algn="l" rtl="0">
              <a:spcBef>
                <a:spcPts val="0"/>
              </a:spcBef>
              <a:spcAft>
                <a:spcPts val="0"/>
              </a:spcAft>
              <a:buNone/>
            </a:pPr>
            <a:r>
              <a:rPr lang="en-US"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Let’s break down the image</a:t>
            </a:r>
          </a:p>
          <a:p>
            <a:pPr marL="0" lvl="0" indent="0" algn="l" rtl="0">
              <a:spcBef>
                <a:spcPts val="0"/>
              </a:spcBef>
              <a:spcAft>
                <a:spcPts val="0"/>
              </a:spcAft>
              <a:buNone/>
            </a:pPr>
            <a:endParaRPr lang="en-US" dirty="0"/>
          </a:p>
          <a:p>
            <a:r>
              <a:rPr lang="en-US" b="1" dirty="0"/>
              <a:t>EDGE Layer (Field-Level Devices)</a:t>
            </a:r>
          </a:p>
          <a:p>
            <a:r>
              <a:rPr lang="en-US" dirty="0"/>
              <a:t>This section represents the </a:t>
            </a:r>
            <a:r>
              <a:rPr lang="en-US" b="1" dirty="0"/>
              <a:t>on-site, real-world interactions</a:t>
            </a:r>
            <a:r>
              <a:rPr lang="en-US" dirty="0"/>
              <a:t> with industrial assets like machines, vehicles, or medical equipment.</a:t>
            </a:r>
          </a:p>
          <a:p>
            <a:endParaRPr lang="en-US" b="1" dirty="0"/>
          </a:p>
          <a:p>
            <a:r>
              <a:rPr lang="en-US" b="1" dirty="0"/>
              <a:t>Edge devices</a:t>
            </a:r>
            <a:r>
              <a:rPr lang="en-US" dirty="0"/>
              <a:t> are hardware components that sit at the </a:t>
            </a:r>
            <a:r>
              <a:rPr lang="en-US" b="1" dirty="0"/>
              <a:t>"edge" of a network</a:t>
            </a:r>
            <a:r>
              <a:rPr lang="en-US" dirty="0"/>
              <a:t>, closest to the physical process or user. In ICS/</a:t>
            </a:r>
            <a:r>
              <a:rPr lang="en-US" dirty="0" err="1"/>
              <a:t>IIoT</a:t>
            </a:r>
            <a:r>
              <a:rPr lang="en-US" dirty="0"/>
              <a:t> environments, these devices interface directly with </a:t>
            </a:r>
            <a:r>
              <a:rPr lang="en-US" b="1" dirty="0"/>
              <a:t>sensors, actuators, machines, or controllers</a:t>
            </a:r>
            <a:r>
              <a:rPr lang="en-US" dirty="0"/>
              <a:t>, and often perform </a:t>
            </a:r>
            <a:r>
              <a:rPr lang="en-US" b="1" dirty="0"/>
              <a:t>data collection, processing, or local decision-making</a:t>
            </a:r>
            <a:r>
              <a:rPr lang="en-US" dirty="0"/>
              <a:t> before sending information to a central platform or the cloud.</a:t>
            </a:r>
          </a:p>
          <a:p>
            <a:endParaRPr lang="en-US" b="1" dirty="0"/>
          </a:p>
          <a:p>
            <a:r>
              <a:rPr lang="en-US" b="1" dirty="0"/>
              <a:t>Sensors and Actuators</a:t>
            </a:r>
            <a:endParaRPr lang="en-US" dirty="0"/>
          </a:p>
          <a:p>
            <a:pPr lvl="1"/>
            <a:r>
              <a:rPr lang="en-US" dirty="0"/>
              <a:t>Collect physical data (e.g., temperature, pressure, motion) and control outputs (e.g., valve position, motor speed).</a:t>
            </a:r>
          </a:p>
          <a:p>
            <a:pPr lvl="1"/>
            <a:r>
              <a:rPr lang="en-US" dirty="0"/>
              <a:t>Connected via </a:t>
            </a:r>
            <a:r>
              <a:rPr lang="en-US" b="1" dirty="0"/>
              <a:t>hardware interfaces</a:t>
            </a:r>
            <a:r>
              <a:rPr lang="en-US" dirty="0"/>
              <a:t>: Serial, I²C, Bluetooth Low Energy (BLE), etc.</a:t>
            </a:r>
          </a:p>
          <a:p>
            <a:r>
              <a:rPr lang="en-US" b="1" dirty="0"/>
              <a:t>Device Types:</a:t>
            </a:r>
            <a:endParaRPr lang="en-US" dirty="0"/>
          </a:p>
          <a:p>
            <a:pPr lvl="1"/>
            <a:r>
              <a:rPr lang="en-US" b="1" dirty="0"/>
              <a:t>Smart IoT Device</a:t>
            </a:r>
            <a:r>
              <a:rPr lang="en-US" dirty="0"/>
              <a:t>:</a:t>
            </a:r>
          </a:p>
          <a:p>
            <a:pPr lvl="2"/>
            <a:r>
              <a:rPr lang="en-US" dirty="0"/>
              <a:t>Performs local processing and decision-making.</a:t>
            </a:r>
          </a:p>
          <a:p>
            <a:pPr lvl="2"/>
            <a:r>
              <a:rPr lang="en-US" dirty="0"/>
              <a:t>May use AI/ML to filter or analyze data at the source.</a:t>
            </a:r>
          </a:p>
          <a:p>
            <a:pPr lvl="1"/>
            <a:r>
              <a:rPr lang="en-US" b="1" dirty="0"/>
              <a:t>IoT Device</a:t>
            </a:r>
            <a:r>
              <a:rPr lang="en-US" dirty="0"/>
              <a:t>:</a:t>
            </a:r>
          </a:p>
          <a:p>
            <a:pPr lvl="2"/>
            <a:r>
              <a:rPr lang="en-US" dirty="0"/>
              <a:t>Collects data and transmits it to the platform or gateway.</a:t>
            </a:r>
          </a:p>
          <a:p>
            <a:pPr lvl="2"/>
            <a:r>
              <a:rPr lang="en-US" dirty="0"/>
              <a:t>Some limited local logic.</a:t>
            </a:r>
          </a:p>
          <a:p>
            <a:pPr lvl="1"/>
            <a:r>
              <a:rPr lang="en-US" b="1" dirty="0"/>
              <a:t>Simple IoT Device</a:t>
            </a:r>
            <a:r>
              <a:rPr lang="en-US" dirty="0"/>
              <a:t>:</a:t>
            </a:r>
          </a:p>
          <a:p>
            <a:pPr lvl="2"/>
            <a:r>
              <a:rPr lang="en-US" dirty="0"/>
              <a:t>Barebones sensors or actuators with minimal or no processing.</a:t>
            </a:r>
          </a:p>
          <a:p>
            <a:pPr lvl="2"/>
            <a:r>
              <a:rPr lang="en-US" dirty="0"/>
              <a:t>Relies entirely on external systems for data handling.</a:t>
            </a:r>
          </a:p>
          <a:p>
            <a:r>
              <a:rPr lang="en-US" b="1" dirty="0"/>
              <a:t>IoT Gateway</a:t>
            </a:r>
            <a:r>
              <a:rPr lang="en-US" dirty="0"/>
              <a:t>:</a:t>
            </a:r>
          </a:p>
          <a:p>
            <a:pPr lvl="1"/>
            <a:r>
              <a:rPr lang="en-US" dirty="0"/>
              <a:t>Aggregates and preprocesses data from multiple devices.</a:t>
            </a:r>
          </a:p>
          <a:p>
            <a:pPr lvl="1"/>
            <a:r>
              <a:rPr lang="en-US" dirty="0"/>
              <a:t>Connects to the platform over </a:t>
            </a:r>
            <a:r>
              <a:rPr lang="en-US" b="1" dirty="0"/>
              <a:t>long-haul links</a:t>
            </a:r>
            <a:r>
              <a:rPr lang="en-US" dirty="0"/>
              <a:t> like Wi-Fi, Ethernet, or cellular.</a:t>
            </a:r>
          </a:p>
          <a:p>
            <a:endParaRPr lang="en-US" b="1" dirty="0"/>
          </a:p>
          <a:p>
            <a:r>
              <a:rPr lang="en-US" b="1" dirty="0"/>
              <a:t>PLATFORM Layer (Data Processing and Control)</a:t>
            </a:r>
          </a:p>
          <a:p>
            <a:r>
              <a:rPr lang="en-US" dirty="0"/>
              <a:t>This middle layer manages </a:t>
            </a:r>
            <a:r>
              <a:rPr lang="en-US" b="1" dirty="0"/>
              <a:t>data ingestion, filtering, event response, and orchestration</a:t>
            </a:r>
            <a:r>
              <a:rPr lang="en-US" dirty="0"/>
              <a:t> before it reaches enterprise systems.</a:t>
            </a:r>
          </a:p>
          <a:p>
            <a:r>
              <a:rPr lang="en-US" b="1" dirty="0"/>
              <a:t>Key Components:</a:t>
            </a:r>
            <a:endParaRPr lang="en-US" dirty="0"/>
          </a:p>
          <a:p>
            <a:pPr lvl="1"/>
            <a:r>
              <a:rPr lang="en-US" b="1" dirty="0"/>
              <a:t>Stream Processing Platform</a:t>
            </a:r>
            <a:r>
              <a:rPr lang="en-US" dirty="0"/>
              <a:t>: Filters, cleanses, and transforms incoming data.</a:t>
            </a:r>
          </a:p>
          <a:p>
            <a:pPr lvl="1"/>
            <a:r>
              <a:rPr lang="en-US" b="1" dirty="0"/>
              <a:t>Data Persistence</a:t>
            </a:r>
            <a:r>
              <a:rPr lang="en-US" dirty="0"/>
              <a:t>: Stores data temporarily or permanently.</a:t>
            </a:r>
          </a:p>
          <a:p>
            <a:pPr lvl="1"/>
            <a:r>
              <a:rPr lang="en-US" b="1" dirty="0"/>
              <a:t>Event Processing and Policy</a:t>
            </a:r>
            <a:r>
              <a:rPr lang="en-US" dirty="0"/>
              <a:t>: Detects anomalies, triggers alerts, or invokes business rules.</a:t>
            </a:r>
          </a:p>
          <a:p>
            <a:pPr lvl="1"/>
            <a:r>
              <a:rPr lang="en-US" b="1" dirty="0"/>
              <a:t>Dispatch and Orchestration</a:t>
            </a:r>
            <a:r>
              <a:rPr lang="en-US" dirty="0"/>
              <a:t>: Sends commands back to devices or forwards information to the enterprise.</a:t>
            </a:r>
          </a:p>
          <a:p>
            <a:pPr lvl="1"/>
            <a:r>
              <a:rPr lang="en-US" b="1" dirty="0"/>
              <a:t>Data Analytics</a:t>
            </a:r>
            <a:r>
              <a:rPr lang="en-US" dirty="0"/>
              <a:t>: Intermediate analytics before deeper enterprise insights.</a:t>
            </a:r>
          </a:p>
          <a:p>
            <a:pPr lvl="1"/>
            <a:r>
              <a:rPr lang="en-US" b="1" dirty="0"/>
              <a:t>Edge Device Management</a:t>
            </a:r>
            <a:r>
              <a:rPr lang="en-US" dirty="0"/>
              <a:t>: Tools for configuring, updating, and securing edge devices.</a:t>
            </a:r>
          </a:p>
          <a:p>
            <a:pPr lvl="1"/>
            <a:r>
              <a:rPr lang="en-US" b="1" dirty="0"/>
              <a:t>Management Console &amp; Visualization</a:t>
            </a:r>
            <a:r>
              <a:rPr lang="en-US" dirty="0"/>
              <a:t>: Interfaces for operators and engineers.</a:t>
            </a:r>
          </a:p>
          <a:p>
            <a:r>
              <a:rPr lang="en-US" b="1" dirty="0"/>
              <a:t>Device Gateway Service &amp; Authentication</a:t>
            </a:r>
            <a:r>
              <a:rPr lang="en-US" dirty="0"/>
              <a:t>:</a:t>
            </a:r>
          </a:p>
          <a:p>
            <a:pPr lvl="1"/>
            <a:r>
              <a:rPr lang="en-US" dirty="0"/>
              <a:t>Secure communication and device identity validation.</a:t>
            </a:r>
          </a:p>
          <a:p>
            <a:endParaRPr lang="en-US" b="1" dirty="0"/>
          </a:p>
          <a:p>
            <a:r>
              <a:rPr lang="en-US" b="1" dirty="0"/>
              <a:t>ENTERPRISE Layer (Business and Decision Intelligence)</a:t>
            </a:r>
          </a:p>
          <a:p>
            <a:r>
              <a:rPr lang="en-US" dirty="0"/>
              <a:t>This layer is focused on </a:t>
            </a:r>
            <a:r>
              <a:rPr lang="en-US" b="1" dirty="0"/>
              <a:t>strategic business processes and decision-making</a:t>
            </a:r>
            <a:r>
              <a:rPr lang="en-US" dirty="0"/>
              <a:t>.</a:t>
            </a:r>
          </a:p>
          <a:p>
            <a:r>
              <a:rPr lang="en-US" b="1" dirty="0"/>
              <a:t>Data Warehouse</a:t>
            </a:r>
            <a:r>
              <a:rPr lang="en-US" dirty="0"/>
              <a:t>: Central repository for structured industrial data.</a:t>
            </a:r>
          </a:p>
          <a:p>
            <a:r>
              <a:rPr lang="en-US" b="1" dirty="0"/>
              <a:t>Data Analytics &amp; Visualization</a:t>
            </a:r>
            <a:r>
              <a:rPr lang="en-US" dirty="0"/>
              <a:t>: Deeper analysis, dashboards, and reports used by management.</a:t>
            </a:r>
          </a:p>
          <a:p>
            <a:r>
              <a:rPr lang="en-US" b="1" dirty="0"/>
              <a:t>Application Services</a:t>
            </a:r>
            <a:r>
              <a:rPr lang="en-US" dirty="0"/>
              <a:t>: Interfaces with line-of-business applications (ERP, CRM, etc.).</a:t>
            </a:r>
          </a:p>
          <a:p>
            <a:r>
              <a:rPr lang="en-US" b="1" dirty="0"/>
              <a:t>Workflow Processes</a:t>
            </a:r>
            <a:r>
              <a:rPr lang="en-US" dirty="0"/>
              <a:t>: Automation of business decisions based on data (e.g., ordering parts when a machine is predicted to fail).</a:t>
            </a:r>
          </a:p>
          <a:p>
            <a:r>
              <a:rPr lang="en-US" b="1" dirty="0"/>
              <a:t>API/Integration Gateway</a:t>
            </a:r>
            <a:r>
              <a:rPr lang="en-US" dirty="0"/>
              <a:t>:</a:t>
            </a:r>
          </a:p>
          <a:p>
            <a:pPr lvl="1"/>
            <a:r>
              <a:rPr lang="en-US" dirty="0"/>
              <a:t>Bridges industrial data with enterprise software stacks.</a:t>
            </a:r>
          </a:p>
          <a:p>
            <a:pPr lvl="1"/>
            <a:r>
              <a:rPr lang="en-US" dirty="0"/>
              <a:t>Ensures interoperability with external systems or cloud services.</a:t>
            </a:r>
          </a:p>
          <a:p>
            <a:pPr marL="0" lvl="0" indent="0" algn="l" rtl="0">
              <a:spcBef>
                <a:spcPts val="0"/>
              </a:spcBef>
              <a:spcAft>
                <a:spcPts val="0"/>
              </a:spcAft>
              <a:buNone/>
            </a:pPr>
            <a:endParaRPr dirty="0"/>
          </a:p>
        </p:txBody>
      </p:sp>
      <p:sp>
        <p:nvSpPr>
          <p:cNvPr id="179" name="Google Shape;179;p3:notes">
            <a:extLst>
              <a:ext uri="{FF2B5EF4-FFF2-40B4-BE49-F238E27FC236}">
                <a16:creationId xmlns:a16="http://schemas.microsoft.com/office/drawing/2014/main" id="{70AF9A8A-D0EA-B07D-1FAF-68A7E9B6E48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1529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2"/>
        <p:cNvGrpSpPr/>
        <p:nvPr/>
      </p:nvGrpSpPr>
      <p:grpSpPr>
        <a:xfrm>
          <a:off x="0" y="0"/>
          <a:ext cx="0" cy="0"/>
          <a:chOff x="0" y="0"/>
          <a:chExt cx="0" cy="0"/>
        </a:xfrm>
      </p:grpSpPr>
      <p:sp>
        <p:nvSpPr>
          <p:cNvPr id="93" name="Google Shape;93;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5" name="Google Shape;9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5"/>
        <p:cNvGrpSpPr/>
        <p:nvPr/>
      </p:nvGrpSpPr>
      <p:grpSpPr>
        <a:xfrm>
          <a:off x="0" y="0"/>
          <a:ext cx="0" cy="0"/>
          <a:chOff x="0" y="0"/>
          <a:chExt cx="0" cy="0"/>
        </a:xfrm>
      </p:grpSpPr>
      <p:sp>
        <p:nvSpPr>
          <p:cNvPr id="156" name="Google Shape;156;p4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4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4"/>
        <p:cNvGrpSpPr/>
        <p:nvPr/>
      </p:nvGrpSpPr>
      <p:grpSpPr>
        <a:xfrm>
          <a:off x="0" y="0"/>
          <a:ext cx="0" cy="0"/>
          <a:chOff x="0" y="0"/>
          <a:chExt cx="0" cy="0"/>
        </a:xfrm>
      </p:grpSpPr>
      <p:sp>
        <p:nvSpPr>
          <p:cNvPr id="105" name="Google Shape;105;p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7" name="Google Shape;10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0"/>
        <p:cNvGrpSpPr/>
        <p:nvPr/>
      </p:nvGrpSpPr>
      <p:grpSpPr>
        <a:xfrm>
          <a:off x="0" y="0"/>
          <a:ext cx="0" cy="0"/>
          <a:chOff x="0" y="0"/>
          <a:chExt cx="0" cy="0"/>
        </a:xfrm>
      </p:grpSpPr>
      <p:sp>
        <p:nvSpPr>
          <p:cNvPr id="111" name="Google Shape;111;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7"/>
        <p:cNvGrpSpPr/>
        <p:nvPr/>
      </p:nvGrpSpPr>
      <p:grpSpPr>
        <a:xfrm>
          <a:off x="0" y="0"/>
          <a:ext cx="0" cy="0"/>
          <a:chOff x="0" y="0"/>
          <a:chExt cx="0" cy="0"/>
        </a:xfrm>
      </p:grpSpPr>
      <p:sp>
        <p:nvSpPr>
          <p:cNvPr id="118" name="Google Shape;118;p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3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0" name="Google Shape;120;p3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3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2" name="Google Shape;122;p3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
        <p:nvSpPr>
          <p:cNvPr id="132" name="Google Shape;13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5"/>
        <p:cNvGrpSpPr/>
        <p:nvPr/>
      </p:nvGrpSpPr>
      <p:grpSpPr>
        <a:xfrm>
          <a:off x="0" y="0"/>
          <a:ext cx="0" cy="0"/>
          <a:chOff x="0" y="0"/>
          <a:chExt cx="0" cy="0"/>
        </a:xfrm>
      </p:grpSpPr>
      <p:sp>
        <p:nvSpPr>
          <p:cNvPr id="136" name="Google Shape;136;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4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8" name="Google Shape;138;p4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9" name="Google Shape;13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2"/>
        <p:cNvGrpSpPr/>
        <p:nvPr/>
      </p:nvGrpSpPr>
      <p:grpSpPr>
        <a:xfrm>
          <a:off x="0" y="0"/>
          <a:ext cx="0" cy="0"/>
          <a:chOff x="0" y="0"/>
          <a:chExt cx="0" cy="0"/>
        </a:xfrm>
      </p:grpSpPr>
      <p:sp>
        <p:nvSpPr>
          <p:cNvPr id="143" name="Google Shape;143;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41"/>
          <p:cNvSpPr>
            <a:spLocks noGrp="1"/>
          </p:cNvSpPr>
          <p:nvPr>
            <p:ph type="pic" idx="2"/>
          </p:nvPr>
        </p:nvSpPr>
        <p:spPr>
          <a:xfrm>
            <a:off x="5183188" y="987425"/>
            <a:ext cx="6172200" cy="4873625"/>
          </a:xfrm>
          <a:prstGeom prst="rect">
            <a:avLst/>
          </a:prstGeom>
          <a:noFill/>
          <a:ln>
            <a:noFill/>
          </a:ln>
        </p:spPr>
      </p:sp>
      <p:sp>
        <p:nvSpPr>
          <p:cNvPr id="145" name="Google Shape;145;p4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6" name="Google Shape;146;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9"/>
        <p:cNvGrpSpPr/>
        <p:nvPr/>
      </p:nvGrpSpPr>
      <p:grpSpPr>
        <a:xfrm>
          <a:off x="0" y="0"/>
          <a:ext cx="0" cy="0"/>
          <a:chOff x="0" y="0"/>
          <a:chExt cx="0" cy="0"/>
        </a:xfrm>
      </p:grpSpPr>
      <p:sp>
        <p:nvSpPr>
          <p:cNvPr id="150" name="Google Shape;150;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4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pic>
        <p:nvPicPr>
          <p:cNvPr id="91" name="Google Shape;91;p22" descr="Graphical user interface&#10;&#10;Description automatically generated with medium confidence"/>
          <p:cNvPicPr preferRelativeResize="0"/>
          <p:nvPr/>
        </p:nvPicPr>
        <p:blipFill rotWithShape="1">
          <a:blip r:embed="rId12">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www.securityweek.com/cyberattack-on-irish-utility-cuts-off-water-supply-for-two-days/"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www.securityweek.com/hackers-hijack-industrial-control-system-at-us-water-utility/" TargetMode="External"/><Relationship Id="rId4" Type="http://schemas.openxmlformats.org/officeDocument/2006/relationships/hyperlink" Target="https://www.securityweek.com/ics-at-multiple-us-water-facilities-targeted-by-hackers-affiliated-with-iranian-government/"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uugear.com/portfolio/using-light-sensor-module-with-raspberry-pi/"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www.digikey.com/en/maker/tutorials/2019/how-to-set-up-a-raspberry-pi-as-an-iot-device" TargetMode="External"/><Relationship Id="rId4" Type="http://schemas.openxmlformats.org/officeDocument/2006/relationships/hyperlink" Target="https://www.cisa.gov/resources-tools/programs/ics-training-available-through-cis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5"/>
        </a:solidFill>
        <a:effectLst/>
      </p:bgPr>
    </p:bg>
    <p:spTree>
      <p:nvGrpSpPr>
        <p:cNvPr id="1" name="Shape 164"/>
        <p:cNvGrpSpPr/>
        <p:nvPr/>
      </p:nvGrpSpPr>
      <p:grpSpPr>
        <a:xfrm>
          <a:off x="0" y="0"/>
          <a:ext cx="0" cy="0"/>
          <a:chOff x="0" y="0"/>
          <a:chExt cx="0" cy="0"/>
        </a:xfrm>
      </p:grpSpPr>
      <p:sp>
        <p:nvSpPr>
          <p:cNvPr id="165" name="Google Shape;165;p1"/>
          <p:cNvSpPr txBox="1">
            <a:spLocks noGrp="1"/>
          </p:cNvSpPr>
          <p:nvPr>
            <p:ph type="ctrTitle"/>
          </p:nvPr>
        </p:nvSpPr>
        <p:spPr>
          <a:xfrm>
            <a:off x="804000" y="2934295"/>
            <a:ext cx="10584000" cy="2077492"/>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chemeClr val="lt1"/>
              </a:buClr>
              <a:buSzPts val="7500"/>
              <a:buFont typeface="Arial"/>
              <a:buNone/>
            </a:pPr>
            <a:r>
              <a:rPr lang="en-GB" sz="7500" b="1" dirty="0">
                <a:solidFill>
                  <a:schemeClr val="lt1"/>
                </a:solidFill>
                <a:latin typeface="Arial"/>
                <a:ea typeface="Arial"/>
                <a:cs typeface="Arial"/>
                <a:sym typeface="Arial"/>
              </a:rPr>
              <a:t>CyberSkills2Work</a:t>
            </a:r>
            <a:br>
              <a:rPr lang="en-GB" sz="5000" b="1" dirty="0">
                <a:solidFill>
                  <a:schemeClr val="lt1"/>
                </a:solidFill>
                <a:latin typeface="Arial"/>
                <a:ea typeface="Arial"/>
                <a:cs typeface="Arial"/>
                <a:sym typeface="Arial"/>
              </a:rPr>
            </a:br>
            <a:r>
              <a:rPr lang="en-GB" sz="3000" b="1" dirty="0">
                <a:solidFill>
                  <a:schemeClr val="lt1"/>
                </a:solidFill>
                <a:latin typeface="Arial"/>
                <a:ea typeface="Arial"/>
                <a:cs typeface="Arial"/>
                <a:sym typeface="Arial"/>
              </a:rPr>
              <a:t>The National Cybersecurity Workforce</a:t>
            </a:r>
            <a:br>
              <a:rPr lang="en-GB" sz="3000" b="1" dirty="0">
                <a:solidFill>
                  <a:schemeClr val="lt1"/>
                </a:solidFill>
                <a:latin typeface="Arial"/>
                <a:ea typeface="Arial"/>
                <a:cs typeface="Arial"/>
                <a:sym typeface="Arial"/>
              </a:rPr>
            </a:br>
            <a:r>
              <a:rPr lang="en-GB" sz="3000" b="1" dirty="0">
                <a:solidFill>
                  <a:schemeClr val="lt1"/>
                </a:solidFill>
                <a:latin typeface="Arial"/>
                <a:ea typeface="Arial"/>
                <a:cs typeface="Arial"/>
                <a:sym typeface="Arial"/>
              </a:rPr>
              <a:t>Development Program</a:t>
            </a:r>
            <a:endParaRPr sz="3000" b="1"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760EC6AD-4CA5-82B3-1AAD-6488D1AB3C1F}"/>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04238476-0615-5B45-F6E4-82AE5EC50B41}"/>
              </a:ext>
            </a:extLst>
          </p:cNvPr>
          <p:cNvSpPr txBox="1">
            <a:spLocks noGrp="1"/>
          </p:cNvSpPr>
          <p:nvPr>
            <p:ph type="ctrTitle"/>
          </p:nvPr>
        </p:nvSpPr>
        <p:spPr>
          <a:xfrm>
            <a:off x="804000" y="1655397"/>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05 – IEDs and </a:t>
            </a:r>
            <a:r>
              <a:rPr lang="en-GB" sz="5000" b="1" dirty="0" err="1">
                <a:solidFill>
                  <a:srgbClr val="0072CE"/>
                </a:solidFill>
                <a:latin typeface="Arial"/>
                <a:ea typeface="Arial"/>
                <a:cs typeface="Arial"/>
                <a:sym typeface="Arial"/>
              </a:rPr>
              <a:t>IIoT</a:t>
            </a:r>
            <a:r>
              <a:rPr lang="en-GB" sz="5000" b="1" dirty="0">
                <a:solidFill>
                  <a:srgbClr val="0072CE"/>
                </a:solidFill>
                <a:latin typeface="Arial"/>
                <a:ea typeface="Arial"/>
                <a:cs typeface="Arial"/>
                <a:sym typeface="Arial"/>
              </a:rPr>
              <a:t>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F63239A0-C09D-ECE8-5E3C-A9AEFF15DCAF}"/>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F434025F-5498-751E-8AEE-3A86DF199F13}"/>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50CB7960-B548-C273-0AD4-5D85533D2270}"/>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76;p18">
            <a:extLst>
              <a:ext uri="{FF2B5EF4-FFF2-40B4-BE49-F238E27FC236}">
                <a16:creationId xmlns:a16="http://schemas.microsoft.com/office/drawing/2014/main" id="{D681021E-E466-A47D-1A44-E3119DB307F0}"/>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Benefits of IEDs in ICS</a:t>
            </a:r>
            <a:endParaRPr dirty="0"/>
          </a:p>
        </p:txBody>
      </p:sp>
      <p:sp>
        <p:nvSpPr>
          <p:cNvPr id="5" name="TextBox 4">
            <a:extLst>
              <a:ext uri="{FF2B5EF4-FFF2-40B4-BE49-F238E27FC236}">
                <a16:creationId xmlns:a16="http://schemas.microsoft.com/office/drawing/2014/main" id="{8DD1C56E-706D-FAE0-B3BB-8B047C6DEBDD}"/>
              </a:ext>
            </a:extLst>
          </p:cNvPr>
          <p:cNvSpPr txBox="1"/>
          <p:nvPr/>
        </p:nvSpPr>
        <p:spPr>
          <a:xfrm>
            <a:off x="804000" y="3249220"/>
            <a:ext cx="10584000" cy="1477328"/>
          </a:xfrm>
          <a:prstGeom prst="rect">
            <a:avLst/>
          </a:prstGeom>
          <a:noFill/>
        </p:spPr>
        <p:txBody>
          <a:bodyPr wrap="square">
            <a:spAutoFit/>
          </a:bodyPr>
          <a:lstStyle/>
          <a:p>
            <a:pPr marL="285750" indent="-285750">
              <a:buFont typeface="Arial" panose="020B0604020202020204" pitchFamily="34" charset="0"/>
              <a:buChar char="•"/>
            </a:pPr>
            <a:r>
              <a:rPr lang="en-US" sz="1800" dirty="0"/>
              <a:t>Faster response times</a:t>
            </a:r>
          </a:p>
          <a:p>
            <a:pPr marL="285750" indent="-285750">
              <a:buFont typeface="Arial" panose="020B0604020202020204" pitchFamily="34" charset="0"/>
              <a:buChar char="•"/>
            </a:pPr>
            <a:r>
              <a:rPr lang="en-US" sz="1800" dirty="0"/>
              <a:t>Reduced dependence on central SCADA</a:t>
            </a:r>
          </a:p>
          <a:p>
            <a:pPr marL="285750" indent="-285750">
              <a:buFont typeface="Arial" panose="020B0604020202020204" pitchFamily="34" charset="0"/>
              <a:buChar char="•"/>
            </a:pPr>
            <a:r>
              <a:rPr lang="en-US" sz="1800" dirty="0"/>
              <a:t>Built-in diagnostics and alarms</a:t>
            </a:r>
          </a:p>
          <a:p>
            <a:pPr marL="285750" indent="-285750">
              <a:buFont typeface="Arial" panose="020B0604020202020204" pitchFamily="34" charset="0"/>
              <a:buChar char="•"/>
            </a:pPr>
            <a:r>
              <a:rPr lang="en-US" sz="1800" dirty="0"/>
              <a:t>Protocol diversity for integration</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703713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5F1D1D3B-75FD-8C7A-3D4A-4C8539A68A21}"/>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4F44F521-DB76-FFD3-0D17-E0EEC9B8FFE1}"/>
              </a:ext>
            </a:extLst>
          </p:cNvPr>
          <p:cNvSpPr txBox="1">
            <a:spLocks noGrp="1"/>
          </p:cNvSpPr>
          <p:nvPr>
            <p:ph type="ctrTitle"/>
          </p:nvPr>
        </p:nvSpPr>
        <p:spPr>
          <a:xfrm>
            <a:off x="804000" y="1655397"/>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05 – IEDs and </a:t>
            </a:r>
            <a:r>
              <a:rPr lang="en-GB" sz="5000" b="1" dirty="0" err="1">
                <a:solidFill>
                  <a:srgbClr val="0072CE"/>
                </a:solidFill>
                <a:latin typeface="Arial"/>
                <a:ea typeface="Arial"/>
                <a:cs typeface="Arial"/>
                <a:sym typeface="Arial"/>
              </a:rPr>
              <a:t>IIoT</a:t>
            </a:r>
            <a:r>
              <a:rPr lang="en-GB" sz="5000" b="1" dirty="0">
                <a:solidFill>
                  <a:srgbClr val="0072CE"/>
                </a:solidFill>
                <a:latin typeface="Arial"/>
                <a:ea typeface="Arial"/>
                <a:cs typeface="Arial"/>
                <a:sym typeface="Arial"/>
              </a:rPr>
              <a:t>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4B11F629-3FCE-9506-397A-75C1E6524FAF}"/>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369DF14C-E41A-83E2-5139-16E3CEFA33FB}"/>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F3B9D41B-C289-A9E9-18F0-AD94473CA852}"/>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76;p18">
            <a:extLst>
              <a:ext uri="{FF2B5EF4-FFF2-40B4-BE49-F238E27FC236}">
                <a16:creationId xmlns:a16="http://schemas.microsoft.com/office/drawing/2014/main" id="{165B1697-FCDC-273F-940D-8BD6EC48B4A7}"/>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What is Industrial IoT (</a:t>
            </a:r>
            <a:r>
              <a:rPr lang="en-GB" sz="2500" b="1" dirty="0" err="1">
                <a:solidFill>
                  <a:srgbClr val="7F7F7F"/>
                </a:solidFill>
                <a:latin typeface="Arial"/>
                <a:ea typeface="Arial"/>
                <a:cs typeface="Arial"/>
                <a:sym typeface="Arial"/>
              </a:rPr>
              <a:t>IIoT</a:t>
            </a:r>
            <a:r>
              <a:rPr lang="en-GB" sz="2500" b="1" dirty="0">
                <a:solidFill>
                  <a:srgbClr val="7F7F7F"/>
                </a:solidFill>
                <a:latin typeface="Arial"/>
                <a:ea typeface="Arial"/>
                <a:cs typeface="Arial"/>
                <a:sym typeface="Arial"/>
              </a:rPr>
              <a:t>)</a:t>
            </a:r>
            <a:endParaRPr dirty="0"/>
          </a:p>
        </p:txBody>
      </p:sp>
      <p:sp>
        <p:nvSpPr>
          <p:cNvPr id="5" name="TextBox 4">
            <a:extLst>
              <a:ext uri="{FF2B5EF4-FFF2-40B4-BE49-F238E27FC236}">
                <a16:creationId xmlns:a16="http://schemas.microsoft.com/office/drawing/2014/main" id="{476B744F-8ECB-8F3A-ED89-71866BD488AE}"/>
              </a:ext>
            </a:extLst>
          </p:cNvPr>
          <p:cNvSpPr txBox="1"/>
          <p:nvPr/>
        </p:nvSpPr>
        <p:spPr>
          <a:xfrm>
            <a:off x="804000" y="3192785"/>
            <a:ext cx="10584000" cy="923330"/>
          </a:xfrm>
          <a:prstGeom prst="rect">
            <a:avLst/>
          </a:prstGeom>
          <a:noFill/>
        </p:spPr>
        <p:txBody>
          <a:bodyPr wrap="square">
            <a:spAutoFit/>
          </a:bodyPr>
          <a:lstStyle/>
          <a:p>
            <a:pPr marL="285750" indent="-285750">
              <a:buFont typeface="Arial" panose="020B0604020202020204" pitchFamily="34" charset="0"/>
              <a:buChar char="•"/>
            </a:pPr>
            <a:r>
              <a:rPr lang="en-US" sz="1800" dirty="0"/>
              <a:t>Extension of IoT into industrial environments</a:t>
            </a:r>
          </a:p>
          <a:p>
            <a:pPr marL="285750" indent="-285750">
              <a:buFont typeface="Arial" panose="020B0604020202020204" pitchFamily="34" charset="0"/>
              <a:buChar char="•"/>
            </a:pPr>
            <a:r>
              <a:rPr lang="en-US" sz="1800" dirty="0"/>
              <a:t>Devices include smart sensors, gateways, edge processors</a:t>
            </a:r>
          </a:p>
          <a:p>
            <a:pPr marL="285750" indent="-285750">
              <a:buFont typeface="Arial" panose="020B0604020202020204" pitchFamily="34" charset="0"/>
              <a:buChar char="•"/>
            </a:pPr>
            <a:r>
              <a:rPr lang="en-US" sz="1800" dirty="0"/>
              <a:t>Emphasize interoperability, real-time data, remote access</a:t>
            </a:r>
          </a:p>
        </p:txBody>
      </p:sp>
    </p:spTree>
    <p:extLst>
      <p:ext uri="{BB962C8B-B14F-4D97-AF65-F5344CB8AC3E}">
        <p14:creationId xmlns:p14="http://schemas.microsoft.com/office/powerpoint/2010/main" val="325258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135F5086-B797-8D2F-6732-1B87CFF2137D}"/>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CAE6C659-5180-52D4-FFAC-9E1D075E8E72}"/>
              </a:ext>
            </a:extLst>
          </p:cNvPr>
          <p:cNvSpPr txBox="1">
            <a:spLocks noGrp="1"/>
          </p:cNvSpPr>
          <p:nvPr>
            <p:ph type="ctrTitle"/>
          </p:nvPr>
        </p:nvSpPr>
        <p:spPr>
          <a:xfrm>
            <a:off x="804000" y="1655397"/>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05 – IEDs and </a:t>
            </a:r>
            <a:r>
              <a:rPr lang="en-GB" sz="5000" b="1" dirty="0" err="1">
                <a:solidFill>
                  <a:srgbClr val="0072CE"/>
                </a:solidFill>
                <a:latin typeface="Arial"/>
                <a:ea typeface="Arial"/>
                <a:cs typeface="Arial"/>
                <a:sym typeface="Arial"/>
              </a:rPr>
              <a:t>IIoT</a:t>
            </a:r>
            <a:r>
              <a:rPr lang="en-GB" sz="5000" b="1" dirty="0">
                <a:solidFill>
                  <a:srgbClr val="0072CE"/>
                </a:solidFill>
                <a:latin typeface="Arial"/>
                <a:ea typeface="Arial"/>
                <a:cs typeface="Arial"/>
                <a:sym typeface="Arial"/>
              </a:rPr>
              <a:t>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3361644F-502E-90CB-003E-8C65CEFF3429}"/>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1D29E0CB-98A8-B7C1-85C9-FFB42F72E0B7}"/>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76136FB6-E68B-9BE4-416F-558EF8B868C1}"/>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76;p18">
            <a:extLst>
              <a:ext uri="{FF2B5EF4-FFF2-40B4-BE49-F238E27FC236}">
                <a16:creationId xmlns:a16="http://schemas.microsoft.com/office/drawing/2014/main" id="{4A87B031-56E4-A60C-C6F1-52C62C9A2E6A}"/>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Example </a:t>
            </a:r>
            <a:r>
              <a:rPr lang="en-GB" sz="2500" b="1" dirty="0" err="1">
                <a:solidFill>
                  <a:srgbClr val="7F7F7F"/>
                </a:solidFill>
                <a:latin typeface="Arial"/>
                <a:ea typeface="Arial"/>
                <a:cs typeface="Arial"/>
                <a:sym typeface="Arial"/>
              </a:rPr>
              <a:t>IIoT</a:t>
            </a:r>
            <a:r>
              <a:rPr lang="en-GB" sz="2500" b="1" dirty="0">
                <a:solidFill>
                  <a:srgbClr val="7F7F7F"/>
                </a:solidFill>
                <a:latin typeface="Arial"/>
                <a:ea typeface="Arial"/>
                <a:cs typeface="Arial"/>
                <a:sym typeface="Arial"/>
              </a:rPr>
              <a:t> Device</a:t>
            </a:r>
            <a:endParaRPr dirty="0"/>
          </a:p>
        </p:txBody>
      </p:sp>
      <p:pic>
        <p:nvPicPr>
          <p:cNvPr id="6146" name="Picture 2">
            <a:extLst>
              <a:ext uri="{FF2B5EF4-FFF2-40B4-BE49-F238E27FC236}">
                <a16:creationId xmlns:a16="http://schemas.microsoft.com/office/drawing/2014/main" id="{9A76C7B1-53E8-0B98-4673-3D32AC44A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6084" y="1960906"/>
            <a:ext cx="4712677" cy="4712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725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6C76FADA-77A6-560A-6F5B-863EDF502946}"/>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17D3747E-C976-6E6A-0029-A2BCEC80A238}"/>
              </a:ext>
            </a:extLst>
          </p:cNvPr>
          <p:cNvSpPr txBox="1">
            <a:spLocks noGrp="1"/>
          </p:cNvSpPr>
          <p:nvPr>
            <p:ph type="ctrTitle"/>
          </p:nvPr>
        </p:nvSpPr>
        <p:spPr>
          <a:xfrm>
            <a:off x="804000" y="1655397"/>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05 – IEDs and </a:t>
            </a:r>
            <a:r>
              <a:rPr lang="en-GB" sz="5000" b="1" dirty="0" err="1">
                <a:solidFill>
                  <a:srgbClr val="0072CE"/>
                </a:solidFill>
                <a:latin typeface="Arial"/>
                <a:ea typeface="Arial"/>
                <a:cs typeface="Arial"/>
                <a:sym typeface="Arial"/>
              </a:rPr>
              <a:t>IIoT</a:t>
            </a:r>
            <a:r>
              <a:rPr lang="en-GB" sz="5000" b="1" dirty="0">
                <a:solidFill>
                  <a:srgbClr val="0072CE"/>
                </a:solidFill>
                <a:latin typeface="Arial"/>
                <a:ea typeface="Arial"/>
                <a:cs typeface="Arial"/>
                <a:sym typeface="Arial"/>
              </a:rPr>
              <a:t>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FEB58615-DE9A-EA70-8D9A-17D815506AFA}"/>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D70FD3AF-7C83-35CC-C4A5-36BF8D9BF192}"/>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A087387A-7EAA-57CD-903C-DFFC706C3A9F}"/>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76;p18">
            <a:extLst>
              <a:ext uri="{FF2B5EF4-FFF2-40B4-BE49-F238E27FC236}">
                <a16:creationId xmlns:a16="http://schemas.microsoft.com/office/drawing/2014/main" id="{9E7BC11D-F5CB-0C3C-384A-229979C6903E}"/>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Additional </a:t>
            </a:r>
            <a:r>
              <a:rPr lang="en-GB" sz="2500" b="1" dirty="0" err="1">
                <a:solidFill>
                  <a:srgbClr val="7F7F7F"/>
                </a:solidFill>
                <a:latin typeface="Arial"/>
                <a:ea typeface="Arial"/>
                <a:cs typeface="Arial"/>
                <a:sym typeface="Arial"/>
              </a:rPr>
              <a:t>IIoT</a:t>
            </a:r>
            <a:r>
              <a:rPr lang="en-GB" sz="2500" b="1" dirty="0">
                <a:solidFill>
                  <a:srgbClr val="7F7F7F"/>
                </a:solidFill>
                <a:latin typeface="Arial"/>
                <a:ea typeface="Arial"/>
                <a:cs typeface="Arial"/>
                <a:sym typeface="Arial"/>
              </a:rPr>
              <a:t> Examples</a:t>
            </a:r>
            <a:endParaRPr dirty="0"/>
          </a:p>
        </p:txBody>
      </p:sp>
      <p:graphicFrame>
        <p:nvGraphicFramePr>
          <p:cNvPr id="2" name="Table 1">
            <a:extLst>
              <a:ext uri="{FF2B5EF4-FFF2-40B4-BE49-F238E27FC236}">
                <a16:creationId xmlns:a16="http://schemas.microsoft.com/office/drawing/2014/main" id="{530588FA-F415-EAE9-7CDB-31DDED2F8965}"/>
              </a:ext>
            </a:extLst>
          </p:cNvPr>
          <p:cNvGraphicFramePr>
            <a:graphicFrameLocks noGrp="1"/>
          </p:cNvGraphicFramePr>
          <p:nvPr>
            <p:extLst>
              <p:ext uri="{D42A27DB-BD31-4B8C-83A1-F6EECF244321}">
                <p14:modId xmlns:p14="http://schemas.microsoft.com/office/powerpoint/2010/main" val="2915145003"/>
              </p:ext>
            </p:extLst>
          </p:nvPr>
        </p:nvGraphicFramePr>
        <p:xfrm>
          <a:off x="769800" y="3391693"/>
          <a:ext cx="10584000" cy="2066572"/>
        </p:xfrm>
        <a:graphic>
          <a:graphicData uri="http://schemas.openxmlformats.org/drawingml/2006/table">
            <a:tbl>
              <a:tblPr/>
              <a:tblGrid>
                <a:gridCol w="2646000">
                  <a:extLst>
                    <a:ext uri="{9D8B030D-6E8A-4147-A177-3AD203B41FA5}">
                      <a16:colId xmlns:a16="http://schemas.microsoft.com/office/drawing/2014/main" val="3470108741"/>
                    </a:ext>
                  </a:extLst>
                </a:gridCol>
                <a:gridCol w="2646000">
                  <a:extLst>
                    <a:ext uri="{9D8B030D-6E8A-4147-A177-3AD203B41FA5}">
                      <a16:colId xmlns:a16="http://schemas.microsoft.com/office/drawing/2014/main" val="2560170170"/>
                    </a:ext>
                  </a:extLst>
                </a:gridCol>
                <a:gridCol w="2646000">
                  <a:extLst>
                    <a:ext uri="{9D8B030D-6E8A-4147-A177-3AD203B41FA5}">
                      <a16:colId xmlns:a16="http://schemas.microsoft.com/office/drawing/2014/main" val="2077430593"/>
                    </a:ext>
                  </a:extLst>
                </a:gridCol>
                <a:gridCol w="2646000">
                  <a:extLst>
                    <a:ext uri="{9D8B030D-6E8A-4147-A177-3AD203B41FA5}">
                      <a16:colId xmlns:a16="http://schemas.microsoft.com/office/drawing/2014/main" val="1067093858"/>
                    </a:ext>
                  </a:extLst>
                </a:gridCol>
              </a:tblGrid>
              <a:tr h="516643">
                <a:tc>
                  <a:txBody>
                    <a:bodyPr/>
                    <a:lstStyle/>
                    <a:p>
                      <a:r>
                        <a:rPr lang="en-US"/>
                        <a:t>Device</a:t>
                      </a:r>
                    </a:p>
                  </a:txBody>
                  <a:tcPr anchor="ctr">
                    <a:lnL>
                      <a:noFill/>
                    </a:lnL>
                    <a:lnR>
                      <a:noFill/>
                    </a:lnR>
                    <a:lnT>
                      <a:noFill/>
                    </a:lnT>
                    <a:lnB>
                      <a:noFill/>
                    </a:lnB>
                    <a:noFill/>
                  </a:tcPr>
                </a:tc>
                <a:tc>
                  <a:txBody>
                    <a:bodyPr/>
                    <a:lstStyle/>
                    <a:p>
                      <a:r>
                        <a:rPr lang="en-US"/>
                        <a:t>Function</a:t>
                      </a:r>
                    </a:p>
                  </a:txBody>
                  <a:tcPr anchor="ctr">
                    <a:lnL>
                      <a:noFill/>
                    </a:lnL>
                    <a:lnR>
                      <a:noFill/>
                    </a:lnR>
                    <a:lnT>
                      <a:noFill/>
                    </a:lnT>
                    <a:lnB>
                      <a:noFill/>
                    </a:lnB>
                    <a:noFill/>
                  </a:tcPr>
                </a:tc>
                <a:tc>
                  <a:txBody>
                    <a:bodyPr/>
                    <a:lstStyle/>
                    <a:p>
                      <a:r>
                        <a:rPr lang="en-US"/>
                        <a:t>Protocols</a:t>
                      </a:r>
                    </a:p>
                  </a:txBody>
                  <a:tcPr anchor="ctr">
                    <a:lnL>
                      <a:noFill/>
                    </a:lnL>
                    <a:lnR>
                      <a:noFill/>
                    </a:lnR>
                    <a:lnT>
                      <a:noFill/>
                    </a:lnT>
                    <a:lnB>
                      <a:noFill/>
                    </a:lnB>
                    <a:noFill/>
                  </a:tcPr>
                </a:tc>
                <a:tc>
                  <a:txBody>
                    <a:bodyPr/>
                    <a:lstStyle/>
                    <a:p>
                      <a:r>
                        <a:rPr lang="en-US"/>
                        <a:t>Specs</a:t>
                      </a:r>
                    </a:p>
                  </a:txBody>
                  <a:tcPr anchor="ctr">
                    <a:lnL>
                      <a:noFill/>
                    </a:lnL>
                    <a:lnR>
                      <a:noFill/>
                    </a:lnR>
                    <a:lnT>
                      <a:noFill/>
                    </a:lnT>
                    <a:lnB>
                      <a:noFill/>
                    </a:lnB>
                    <a:noFill/>
                  </a:tcPr>
                </a:tc>
                <a:extLst>
                  <a:ext uri="{0D108BD9-81ED-4DB2-BD59-A6C34878D82A}">
                    <a16:rowId xmlns:a16="http://schemas.microsoft.com/office/drawing/2014/main" val="1729663336"/>
                  </a:ext>
                </a:extLst>
              </a:tr>
              <a:tr h="516643">
                <a:tc>
                  <a:txBody>
                    <a:bodyPr/>
                    <a:lstStyle/>
                    <a:p>
                      <a:r>
                        <a:rPr lang="en-US"/>
                        <a:t>Advantech UNO-1372G</a:t>
                      </a:r>
                    </a:p>
                  </a:txBody>
                  <a:tcPr anchor="ctr">
                    <a:lnL>
                      <a:noFill/>
                    </a:lnL>
                    <a:lnR>
                      <a:noFill/>
                    </a:lnR>
                    <a:lnT>
                      <a:noFill/>
                    </a:lnT>
                    <a:lnB>
                      <a:noFill/>
                    </a:lnB>
                    <a:noFill/>
                  </a:tcPr>
                </a:tc>
                <a:tc>
                  <a:txBody>
                    <a:bodyPr/>
                    <a:lstStyle/>
                    <a:p>
                      <a:r>
                        <a:rPr lang="en-US"/>
                        <a:t>Edge Gateway</a:t>
                      </a:r>
                    </a:p>
                  </a:txBody>
                  <a:tcPr anchor="ctr">
                    <a:lnL>
                      <a:noFill/>
                    </a:lnL>
                    <a:lnR>
                      <a:noFill/>
                    </a:lnR>
                    <a:lnT>
                      <a:noFill/>
                    </a:lnT>
                    <a:lnB>
                      <a:noFill/>
                    </a:lnB>
                    <a:noFill/>
                  </a:tcPr>
                </a:tc>
                <a:tc>
                  <a:txBody>
                    <a:bodyPr/>
                    <a:lstStyle/>
                    <a:p>
                      <a:r>
                        <a:rPr lang="en-US"/>
                        <a:t>MQTT, OPC UA</a:t>
                      </a:r>
                    </a:p>
                  </a:txBody>
                  <a:tcPr anchor="ctr">
                    <a:lnL>
                      <a:noFill/>
                    </a:lnL>
                    <a:lnR>
                      <a:noFill/>
                    </a:lnR>
                    <a:lnT>
                      <a:noFill/>
                    </a:lnT>
                    <a:lnB>
                      <a:noFill/>
                    </a:lnB>
                    <a:noFill/>
                  </a:tcPr>
                </a:tc>
                <a:tc>
                  <a:txBody>
                    <a:bodyPr/>
                    <a:lstStyle/>
                    <a:p>
                      <a:r>
                        <a:rPr lang="en-US"/>
                        <a:t>Intel Atom, 4GB RAM</a:t>
                      </a:r>
                    </a:p>
                  </a:txBody>
                  <a:tcPr anchor="ctr">
                    <a:lnL>
                      <a:noFill/>
                    </a:lnL>
                    <a:lnR>
                      <a:noFill/>
                    </a:lnR>
                    <a:lnT>
                      <a:noFill/>
                    </a:lnT>
                    <a:lnB>
                      <a:noFill/>
                    </a:lnB>
                    <a:noFill/>
                  </a:tcPr>
                </a:tc>
                <a:extLst>
                  <a:ext uri="{0D108BD9-81ED-4DB2-BD59-A6C34878D82A}">
                    <a16:rowId xmlns:a16="http://schemas.microsoft.com/office/drawing/2014/main" val="941382364"/>
                  </a:ext>
                </a:extLst>
              </a:tr>
              <a:tr h="516643">
                <a:tc>
                  <a:txBody>
                    <a:bodyPr/>
                    <a:lstStyle/>
                    <a:p>
                      <a:r>
                        <a:rPr lang="en-US"/>
                        <a:t>HARTING MICA</a:t>
                      </a:r>
                    </a:p>
                  </a:txBody>
                  <a:tcPr anchor="ctr">
                    <a:lnL>
                      <a:noFill/>
                    </a:lnL>
                    <a:lnR>
                      <a:noFill/>
                    </a:lnR>
                    <a:lnT>
                      <a:noFill/>
                    </a:lnT>
                    <a:lnB>
                      <a:noFill/>
                    </a:lnB>
                    <a:noFill/>
                  </a:tcPr>
                </a:tc>
                <a:tc>
                  <a:txBody>
                    <a:bodyPr/>
                    <a:lstStyle/>
                    <a:p>
                      <a:r>
                        <a:rPr lang="en-US"/>
                        <a:t>Data Aggregator</a:t>
                      </a:r>
                    </a:p>
                  </a:txBody>
                  <a:tcPr anchor="ctr">
                    <a:lnL>
                      <a:noFill/>
                    </a:lnL>
                    <a:lnR>
                      <a:noFill/>
                    </a:lnR>
                    <a:lnT>
                      <a:noFill/>
                    </a:lnT>
                    <a:lnB>
                      <a:noFill/>
                    </a:lnB>
                    <a:noFill/>
                  </a:tcPr>
                </a:tc>
                <a:tc>
                  <a:txBody>
                    <a:bodyPr/>
                    <a:lstStyle/>
                    <a:p>
                      <a:r>
                        <a:rPr lang="en-US"/>
                        <a:t>Modbus, MQTT</a:t>
                      </a:r>
                    </a:p>
                  </a:txBody>
                  <a:tcPr anchor="ctr">
                    <a:lnL>
                      <a:noFill/>
                    </a:lnL>
                    <a:lnR>
                      <a:noFill/>
                    </a:lnR>
                    <a:lnT>
                      <a:noFill/>
                    </a:lnT>
                    <a:lnB>
                      <a:noFill/>
                    </a:lnB>
                    <a:noFill/>
                  </a:tcPr>
                </a:tc>
                <a:tc>
                  <a:txBody>
                    <a:bodyPr/>
                    <a:lstStyle/>
                    <a:p>
                      <a:r>
                        <a:rPr lang="en-US"/>
                        <a:t>ARM CPU, Docker support</a:t>
                      </a:r>
                    </a:p>
                  </a:txBody>
                  <a:tcPr anchor="ctr">
                    <a:lnL>
                      <a:noFill/>
                    </a:lnL>
                    <a:lnR>
                      <a:noFill/>
                    </a:lnR>
                    <a:lnT>
                      <a:noFill/>
                    </a:lnT>
                    <a:lnB>
                      <a:noFill/>
                    </a:lnB>
                    <a:noFill/>
                  </a:tcPr>
                </a:tc>
                <a:extLst>
                  <a:ext uri="{0D108BD9-81ED-4DB2-BD59-A6C34878D82A}">
                    <a16:rowId xmlns:a16="http://schemas.microsoft.com/office/drawing/2014/main" val="1426508198"/>
                  </a:ext>
                </a:extLst>
              </a:tr>
              <a:tr h="516643">
                <a:tc>
                  <a:txBody>
                    <a:bodyPr/>
                    <a:lstStyle/>
                    <a:p>
                      <a:r>
                        <a:rPr lang="en-US"/>
                        <a:t>Banner DXM100</a:t>
                      </a:r>
                    </a:p>
                  </a:txBody>
                  <a:tcPr anchor="ctr">
                    <a:lnL>
                      <a:noFill/>
                    </a:lnL>
                    <a:lnR>
                      <a:noFill/>
                    </a:lnR>
                    <a:lnT>
                      <a:noFill/>
                    </a:lnT>
                    <a:lnB>
                      <a:noFill/>
                    </a:lnB>
                    <a:noFill/>
                  </a:tcPr>
                </a:tc>
                <a:tc>
                  <a:txBody>
                    <a:bodyPr/>
                    <a:lstStyle/>
                    <a:p>
                      <a:r>
                        <a:rPr lang="en-US"/>
                        <a:t>Wireless Node</a:t>
                      </a:r>
                    </a:p>
                  </a:txBody>
                  <a:tcPr anchor="ctr">
                    <a:lnL>
                      <a:noFill/>
                    </a:lnL>
                    <a:lnR>
                      <a:noFill/>
                    </a:lnR>
                    <a:lnT>
                      <a:noFill/>
                    </a:lnT>
                    <a:lnB>
                      <a:noFill/>
                    </a:lnB>
                    <a:noFill/>
                  </a:tcPr>
                </a:tc>
                <a:tc>
                  <a:txBody>
                    <a:bodyPr/>
                    <a:lstStyle/>
                    <a:p>
                      <a:r>
                        <a:rPr lang="en-US"/>
                        <a:t>Modbus, Proprietary RF</a:t>
                      </a:r>
                    </a:p>
                  </a:txBody>
                  <a:tcPr anchor="ctr">
                    <a:lnL>
                      <a:noFill/>
                    </a:lnL>
                    <a:lnR>
                      <a:noFill/>
                    </a:lnR>
                    <a:lnT>
                      <a:noFill/>
                    </a:lnT>
                    <a:lnB>
                      <a:noFill/>
                    </a:lnB>
                    <a:noFill/>
                  </a:tcPr>
                </a:tc>
                <a:tc>
                  <a:txBody>
                    <a:bodyPr/>
                    <a:lstStyle/>
                    <a:p>
                      <a:r>
                        <a:rPr lang="en-US" dirty="0"/>
                        <a:t>LTE + I/O ports</a:t>
                      </a:r>
                    </a:p>
                  </a:txBody>
                  <a:tcPr anchor="ctr">
                    <a:lnL>
                      <a:noFill/>
                    </a:lnL>
                    <a:lnR>
                      <a:noFill/>
                    </a:lnR>
                    <a:lnT>
                      <a:noFill/>
                    </a:lnT>
                    <a:lnB>
                      <a:noFill/>
                    </a:lnB>
                    <a:noFill/>
                  </a:tcPr>
                </a:tc>
                <a:extLst>
                  <a:ext uri="{0D108BD9-81ED-4DB2-BD59-A6C34878D82A}">
                    <a16:rowId xmlns:a16="http://schemas.microsoft.com/office/drawing/2014/main" val="878303842"/>
                  </a:ext>
                </a:extLst>
              </a:tr>
            </a:tbl>
          </a:graphicData>
        </a:graphic>
      </p:graphicFrame>
    </p:spTree>
    <p:extLst>
      <p:ext uri="{BB962C8B-B14F-4D97-AF65-F5344CB8AC3E}">
        <p14:creationId xmlns:p14="http://schemas.microsoft.com/office/powerpoint/2010/main" val="1865319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7FCE0E19-932D-665A-F8E0-840CB8BEB0DE}"/>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076EEBAE-A13B-F106-D371-6F8683EA3485}"/>
              </a:ext>
            </a:extLst>
          </p:cNvPr>
          <p:cNvSpPr txBox="1">
            <a:spLocks noGrp="1"/>
          </p:cNvSpPr>
          <p:nvPr>
            <p:ph type="ctrTitle"/>
          </p:nvPr>
        </p:nvSpPr>
        <p:spPr>
          <a:xfrm>
            <a:off x="804000" y="1655397"/>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05 – IEDs and </a:t>
            </a:r>
            <a:r>
              <a:rPr lang="en-GB" sz="5000" b="1" dirty="0" err="1">
                <a:solidFill>
                  <a:srgbClr val="0072CE"/>
                </a:solidFill>
                <a:latin typeface="Arial"/>
                <a:ea typeface="Arial"/>
                <a:cs typeface="Arial"/>
                <a:sym typeface="Arial"/>
              </a:rPr>
              <a:t>IIoT</a:t>
            </a:r>
            <a:r>
              <a:rPr lang="en-GB" sz="5000" b="1" dirty="0">
                <a:solidFill>
                  <a:srgbClr val="0072CE"/>
                </a:solidFill>
                <a:latin typeface="Arial"/>
                <a:ea typeface="Arial"/>
                <a:cs typeface="Arial"/>
                <a:sym typeface="Arial"/>
              </a:rPr>
              <a:t>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CB1FC977-1859-B043-F1ED-2FFE955697E3}"/>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D613F7C2-B970-C735-B959-3EFACCE01DE7}"/>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7D35E059-25EF-8FD2-0EE1-DF52D0937F03}"/>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76;p18">
            <a:extLst>
              <a:ext uri="{FF2B5EF4-FFF2-40B4-BE49-F238E27FC236}">
                <a16:creationId xmlns:a16="http://schemas.microsoft.com/office/drawing/2014/main" id="{4B9D902C-9558-E556-1B4D-B249CF718982}"/>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Architecture of Typical </a:t>
            </a:r>
            <a:r>
              <a:rPr lang="en-GB" sz="2500" b="1" dirty="0" err="1">
                <a:solidFill>
                  <a:srgbClr val="7F7F7F"/>
                </a:solidFill>
                <a:latin typeface="Arial"/>
                <a:ea typeface="Arial"/>
                <a:cs typeface="Arial"/>
                <a:sym typeface="Arial"/>
              </a:rPr>
              <a:t>IIoT</a:t>
            </a:r>
            <a:r>
              <a:rPr lang="en-GB" sz="2500" b="1" dirty="0">
                <a:solidFill>
                  <a:srgbClr val="7F7F7F"/>
                </a:solidFill>
                <a:latin typeface="Arial"/>
                <a:ea typeface="Arial"/>
                <a:cs typeface="Arial"/>
                <a:sym typeface="Arial"/>
              </a:rPr>
              <a:t> Edge-Devices</a:t>
            </a:r>
            <a:endParaRPr dirty="0"/>
          </a:p>
        </p:txBody>
      </p:sp>
      <p:sp>
        <p:nvSpPr>
          <p:cNvPr id="5" name="TextBox 4">
            <a:extLst>
              <a:ext uri="{FF2B5EF4-FFF2-40B4-BE49-F238E27FC236}">
                <a16:creationId xmlns:a16="http://schemas.microsoft.com/office/drawing/2014/main" id="{3D22A778-84F7-7802-6DA1-5D02C557BD0E}"/>
              </a:ext>
            </a:extLst>
          </p:cNvPr>
          <p:cNvSpPr txBox="1"/>
          <p:nvPr/>
        </p:nvSpPr>
        <p:spPr>
          <a:xfrm>
            <a:off x="804000" y="3249220"/>
            <a:ext cx="10584000" cy="1200329"/>
          </a:xfrm>
          <a:prstGeom prst="rect">
            <a:avLst/>
          </a:prstGeom>
          <a:noFill/>
        </p:spPr>
        <p:txBody>
          <a:bodyPr wrap="square">
            <a:spAutoFit/>
          </a:bodyPr>
          <a:lstStyle/>
          <a:p>
            <a:pPr marL="285750" indent="-285750">
              <a:buFont typeface="Arial" panose="020B0604020202020204" pitchFamily="34" charset="0"/>
              <a:buChar char="•"/>
            </a:pPr>
            <a:r>
              <a:rPr lang="en-US" sz="1800" dirty="0"/>
              <a:t>Modular I/O for sensor integration</a:t>
            </a:r>
          </a:p>
          <a:p>
            <a:pPr marL="285750" indent="-285750">
              <a:buFont typeface="Arial" panose="020B0604020202020204" pitchFamily="34" charset="0"/>
              <a:buChar char="•"/>
            </a:pPr>
            <a:r>
              <a:rPr lang="en-US" sz="1800" dirty="0"/>
              <a:t>Embedded OS (Linux, Windows IoT, RTOS)</a:t>
            </a:r>
          </a:p>
          <a:p>
            <a:pPr marL="285750" indent="-285750">
              <a:buFont typeface="Arial" panose="020B0604020202020204" pitchFamily="34" charset="0"/>
              <a:buChar char="•"/>
            </a:pPr>
            <a:r>
              <a:rPr lang="en-US" sz="1800" dirty="0"/>
              <a:t>Supports MQTT, OPC UA, REST</a:t>
            </a:r>
          </a:p>
          <a:p>
            <a:pPr marL="285750" indent="-285750">
              <a:buFont typeface="Arial" panose="020B0604020202020204" pitchFamily="34" charset="0"/>
              <a:buChar char="•"/>
            </a:pPr>
            <a:r>
              <a:rPr lang="en-US" sz="1800" dirty="0"/>
              <a:t>Optional cloud connectors (AWS Greengrass, Azure IoT Edge)</a:t>
            </a:r>
          </a:p>
        </p:txBody>
      </p:sp>
    </p:spTree>
    <p:extLst>
      <p:ext uri="{BB962C8B-B14F-4D97-AF65-F5344CB8AC3E}">
        <p14:creationId xmlns:p14="http://schemas.microsoft.com/office/powerpoint/2010/main" val="2956379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82074E81-1F5E-EC22-DEC1-438043EA8A54}"/>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EB131163-5509-42CB-67CE-2D6EEEEBCE5F}"/>
              </a:ext>
            </a:extLst>
          </p:cNvPr>
          <p:cNvSpPr txBox="1">
            <a:spLocks noGrp="1"/>
          </p:cNvSpPr>
          <p:nvPr>
            <p:ph type="ctrTitle"/>
          </p:nvPr>
        </p:nvSpPr>
        <p:spPr>
          <a:xfrm>
            <a:off x="804000" y="1655397"/>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05 – IEDs and </a:t>
            </a:r>
            <a:r>
              <a:rPr lang="en-GB" sz="5000" b="1" dirty="0" err="1">
                <a:solidFill>
                  <a:srgbClr val="0072CE"/>
                </a:solidFill>
                <a:latin typeface="Arial"/>
                <a:ea typeface="Arial"/>
                <a:cs typeface="Arial"/>
                <a:sym typeface="Arial"/>
              </a:rPr>
              <a:t>IIoT</a:t>
            </a:r>
            <a:r>
              <a:rPr lang="en-GB" sz="5000" b="1" dirty="0">
                <a:solidFill>
                  <a:srgbClr val="0072CE"/>
                </a:solidFill>
                <a:latin typeface="Arial"/>
                <a:ea typeface="Arial"/>
                <a:cs typeface="Arial"/>
                <a:sym typeface="Arial"/>
              </a:rPr>
              <a:t>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54E8E4F0-03AE-71BF-6C0D-CDDA5EC55B2E}"/>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F714A250-0663-CBE8-31BB-51800CC3ABF1}"/>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948B5BE3-B67A-5417-C173-FB7AB5ABBD34}"/>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76;p18">
            <a:extLst>
              <a:ext uri="{FF2B5EF4-FFF2-40B4-BE49-F238E27FC236}">
                <a16:creationId xmlns:a16="http://schemas.microsoft.com/office/drawing/2014/main" id="{83C69222-95E7-26B2-2DBD-D4DB64405735}"/>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err="1">
                <a:solidFill>
                  <a:srgbClr val="7F7F7F"/>
                </a:solidFill>
                <a:latin typeface="Arial"/>
                <a:ea typeface="Arial"/>
                <a:cs typeface="Arial"/>
                <a:sym typeface="Arial"/>
              </a:rPr>
              <a:t>IIoT</a:t>
            </a:r>
            <a:r>
              <a:rPr lang="en-GB" sz="2500" b="1" dirty="0">
                <a:solidFill>
                  <a:srgbClr val="7F7F7F"/>
                </a:solidFill>
                <a:latin typeface="Arial"/>
                <a:ea typeface="Arial"/>
                <a:cs typeface="Arial"/>
                <a:sym typeface="Arial"/>
              </a:rPr>
              <a:t> in the Purdue Reference Architecture</a:t>
            </a:r>
            <a:endParaRPr dirty="0"/>
          </a:p>
        </p:txBody>
      </p:sp>
      <p:sp>
        <p:nvSpPr>
          <p:cNvPr id="5" name="TextBox 4">
            <a:extLst>
              <a:ext uri="{FF2B5EF4-FFF2-40B4-BE49-F238E27FC236}">
                <a16:creationId xmlns:a16="http://schemas.microsoft.com/office/drawing/2014/main" id="{99BD0BDD-405D-BE4E-C061-96130F92B0C1}"/>
              </a:ext>
            </a:extLst>
          </p:cNvPr>
          <p:cNvSpPr txBox="1"/>
          <p:nvPr/>
        </p:nvSpPr>
        <p:spPr>
          <a:xfrm>
            <a:off x="804000" y="3249220"/>
            <a:ext cx="10584000" cy="1200329"/>
          </a:xfrm>
          <a:prstGeom prst="rect">
            <a:avLst/>
          </a:prstGeom>
          <a:noFill/>
        </p:spPr>
        <p:txBody>
          <a:bodyPr wrap="square">
            <a:spAutoFit/>
          </a:bodyPr>
          <a:lstStyle/>
          <a:p>
            <a:pPr marL="285750" indent="-285750">
              <a:buFont typeface="Arial" panose="020B0604020202020204" pitchFamily="34" charset="0"/>
              <a:buChar char="•"/>
            </a:pPr>
            <a:r>
              <a:rPr lang="en-US" sz="1800" dirty="0"/>
              <a:t>Level 0–1: Smart sensors, actuators</a:t>
            </a:r>
          </a:p>
          <a:p>
            <a:pPr marL="285750" indent="-285750">
              <a:buFont typeface="Arial" panose="020B0604020202020204" pitchFamily="34" charset="0"/>
              <a:buChar char="•"/>
            </a:pPr>
            <a:r>
              <a:rPr lang="en-US" sz="1800" dirty="0"/>
              <a:t>Level 2–3: Gateways, edge analytics</a:t>
            </a:r>
          </a:p>
          <a:p>
            <a:pPr marL="285750" indent="-285750">
              <a:buFont typeface="Arial" panose="020B0604020202020204" pitchFamily="34" charset="0"/>
              <a:buChar char="•"/>
            </a:pPr>
            <a:r>
              <a:rPr lang="en-US" sz="1800" dirty="0"/>
              <a:t>Often cross traditional ICS-IT boundaries</a:t>
            </a:r>
          </a:p>
          <a:p>
            <a:pPr marL="285750" indent="-285750">
              <a:buFont typeface="Arial" panose="020B0604020202020204" pitchFamily="34" charset="0"/>
              <a:buChar char="•"/>
            </a:pPr>
            <a:r>
              <a:rPr lang="en-US" sz="1800" dirty="0"/>
              <a:t>Security segmentation is key</a:t>
            </a:r>
          </a:p>
        </p:txBody>
      </p:sp>
    </p:spTree>
    <p:extLst>
      <p:ext uri="{BB962C8B-B14F-4D97-AF65-F5344CB8AC3E}">
        <p14:creationId xmlns:p14="http://schemas.microsoft.com/office/powerpoint/2010/main" val="3907241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CFA4B1C5-69BB-00F4-3B13-D4874A18E370}"/>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EA862DE1-8A08-C7D3-45B3-14218169C29B}"/>
              </a:ext>
            </a:extLst>
          </p:cNvPr>
          <p:cNvSpPr txBox="1">
            <a:spLocks noGrp="1"/>
          </p:cNvSpPr>
          <p:nvPr>
            <p:ph type="ctrTitle"/>
          </p:nvPr>
        </p:nvSpPr>
        <p:spPr>
          <a:xfrm>
            <a:off x="804000" y="1655397"/>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05 – IEDs and </a:t>
            </a:r>
            <a:r>
              <a:rPr lang="en-GB" sz="5000" b="1" dirty="0" err="1">
                <a:solidFill>
                  <a:srgbClr val="0072CE"/>
                </a:solidFill>
                <a:latin typeface="Arial"/>
                <a:ea typeface="Arial"/>
                <a:cs typeface="Arial"/>
                <a:sym typeface="Arial"/>
              </a:rPr>
              <a:t>IIoT</a:t>
            </a:r>
            <a:r>
              <a:rPr lang="en-GB" sz="5000" b="1" dirty="0">
                <a:solidFill>
                  <a:srgbClr val="0072CE"/>
                </a:solidFill>
                <a:latin typeface="Arial"/>
                <a:ea typeface="Arial"/>
                <a:cs typeface="Arial"/>
                <a:sym typeface="Arial"/>
              </a:rPr>
              <a:t>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3820D3A5-4B61-BBD8-C1D5-21069146720D}"/>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0F57FC2C-F30B-4DE4-426C-CD57C012EDF1}"/>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945DEA9D-AA1B-9862-9E3E-0A4FD6F6420D}"/>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76;p18">
            <a:extLst>
              <a:ext uri="{FF2B5EF4-FFF2-40B4-BE49-F238E27FC236}">
                <a16:creationId xmlns:a16="http://schemas.microsoft.com/office/drawing/2014/main" id="{FC9E2800-5B91-D6DA-4A9A-07C5BFFC9E97}"/>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Benefits of </a:t>
            </a:r>
            <a:r>
              <a:rPr lang="en-GB" sz="2500" b="1" dirty="0" err="1">
                <a:solidFill>
                  <a:srgbClr val="7F7F7F"/>
                </a:solidFill>
                <a:latin typeface="Arial"/>
                <a:ea typeface="Arial"/>
                <a:cs typeface="Arial"/>
                <a:sym typeface="Arial"/>
              </a:rPr>
              <a:t>IIoT</a:t>
            </a:r>
            <a:r>
              <a:rPr lang="en-GB" sz="2500" b="1" dirty="0">
                <a:solidFill>
                  <a:srgbClr val="7F7F7F"/>
                </a:solidFill>
                <a:latin typeface="Arial"/>
                <a:ea typeface="Arial"/>
                <a:cs typeface="Arial"/>
                <a:sym typeface="Arial"/>
              </a:rPr>
              <a:t> in ICS</a:t>
            </a:r>
            <a:endParaRPr dirty="0"/>
          </a:p>
        </p:txBody>
      </p:sp>
      <p:sp>
        <p:nvSpPr>
          <p:cNvPr id="5" name="TextBox 4">
            <a:extLst>
              <a:ext uri="{FF2B5EF4-FFF2-40B4-BE49-F238E27FC236}">
                <a16:creationId xmlns:a16="http://schemas.microsoft.com/office/drawing/2014/main" id="{E4B1AA1D-878D-33F5-AC3A-06A6DCA5630C}"/>
              </a:ext>
            </a:extLst>
          </p:cNvPr>
          <p:cNvSpPr txBox="1"/>
          <p:nvPr/>
        </p:nvSpPr>
        <p:spPr>
          <a:xfrm>
            <a:off x="804000" y="3249220"/>
            <a:ext cx="10584000" cy="1477328"/>
          </a:xfrm>
          <a:prstGeom prst="rect">
            <a:avLst/>
          </a:prstGeom>
          <a:noFill/>
        </p:spPr>
        <p:txBody>
          <a:bodyPr wrap="square">
            <a:spAutoFit/>
          </a:bodyPr>
          <a:lstStyle/>
          <a:p>
            <a:pPr marL="285750" indent="-285750">
              <a:buFont typeface="Arial" panose="020B0604020202020204" pitchFamily="34" charset="0"/>
              <a:buChar char="•"/>
            </a:pPr>
            <a:r>
              <a:rPr lang="en-US" sz="1800" dirty="0"/>
              <a:t>Real-time insight into process efficiency</a:t>
            </a:r>
          </a:p>
          <a:p>
            <a:pPr marL="285750" indent="-285750">
              <a:buFont typeface="Arial" panose="020B0604020202020204" pitchFamily="34" charset="0"/>
              <a:buChar char="•"/>
            </a:pPr>
            <a:r>
              <a:rPr lang="en-US" sz="1800" dirty="0"/>
              <a:t>Predictive maintenance with sensor data</a:t>
            </a:r>
          </a:p>
          <a:p>
            <a:pPr marL="285750" indent="-285750">
              <a:buFont typeface="Arial" panose="020B0604020202020204" pitchFamily="34" charset="0"/>
              <a:buChar char="•"/>
            </a:pPr>
            <a:r>
              <a:rPr lang="en-US" sz="1800" dirty="0"/>
              <a:t>Scalable deployment via wireless nodes</a:t>
            </a:r>
          </a:p>
          <a:p>
            <a:pPr marL="285750" indent="-285750">
              <a:buFont typeface="Arial" panose="020B0604020202020204" pitchFamily="34" charset="0"/>
              <a:buChar char="•"/>
            </a:pPr>
            <a:r>
              <a:rPr lang="en-US" sz="1800" dirty="0"/>
              <a:t>Cloud analytics and remote management</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4281901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364C7013-D347-E3E7-3BEA-BA232B142C9C}"/>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A31C3BCF-7847-03ED-BCEC-D153F7AD5AF8}"/>
              </a:ext>
            </a:extLst>
          </p:cNvPr>
          <p:cNvSpPr txBox="1">
            <a:spLocks noGrp="1"/>
          </p:cNvSpPr>
          <p:nvPr>
            <p:ph type="ctrTitle"/>
          </p:nvPr>
        </p:nvSpPr>
        <p:spPr>
          <a:xfrm>
            <a:off x="804000" y="1655397"/>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05 – IEDs and </a:t>
            </a:r>
            <a:r>
              <a:rPr lang="en-GB" sz="5000" b="1" dirty="0" err="1">
                <a:solidFill>
                  <a:srgbClr val="0072CE"/>
                </a:solidFill>
                <a:latin typeface="Arial"/>
                <a:ea typeface="Arial"/>
                <a:cs typeface="Arial"/>
                <a:sym typeface="Arial"/>
              </a:rPr>
              <a:t>IIoT</a:t>
            </a:r>
            <a:r>
              <a:rPr lang="en-GB" sz="5000" b="1" dirty="0">
                <a:solidFill>
                  <a:srgbClr val="0072CE"/>
                </a:solidFill>
                <a:latin typeface="Arial"/>
                <a:ea typeface="Arial"/>
                <a:cs typeface="Arial"/>
                <a:sym typeface="Arial"/>
              </a:rPr>
              <a:t>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1FE4EB98-0F1C-5710-D773-ACA1A40E9140}"/>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F77BEA0D-118B-4B6B-B673-6ADCAC7CF838}"/>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435DCD5F-4DEF-A389-0C05-1B9D5B1497D4}"/>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76;p18">
            <a:extLst>
              <a:ext uri="{FF2B5EF4-FFF2-40B4-BE49-F238E27FC236}">
                <a16:creationId xmlns:a16="http://schemas.microsoft.com/office/drawing/2014/main" id="{5EC9997B-FAAD-0E74-78F6-A5F1666F07A6}"/>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Key Differences between </a:t>
            </a:r>
            <a:r>
              <a:rPr lang="en-GB" sz="2500" b="1" dirty="0" err="1">
                <a:solidFill>
                  <a:srgbClr val="7F7F7F"/>
                </a:solidFill>
                <a:latin typeface="Arial"/>
                <a:ea typeface="Arial"/>
                <a:cs typeface="Arial"/>
                <a:sym typeface="Arial"/>
              </a:rPr>
              <a:t>IIoT</a:t>
            </a:r>
            <a:r>
              <a:rPr lang="en-GB" sz="2500" b="1" dirty="0">
                <a:solidFill>
                  <a:srgbClr val="7F7F7F"/>
                </a:solidFill>
                <a:latin typeface="Arial"/>
                <a:ea typeface="Arial"/>
                <a:cs typeface="Arial"/>
                <a:sym typeface="Arial"/>
              </a:rPr>
              <a:t> and IEDs</a:t>
            </a:r>
            <a:endParaRPr dirty="0"/>
          </a:p>
        </p:txBody>
      </p:sp>
      <p:sp>
        <p:nvSpPr>
          <p:cNvPr id="5" name="TextBox 4">
            <a:extLst>
              <a:ext uri="{FF2B5EF4-FFF2-40B4-BE49-F238E27FC236}">
                <a16:creationId xmlns:a16="http://schemas.microsoft.com/office/drawing/2014/main" id="{839AE93E-404D-B3BC-7179-B68B3958C2F6}"/>
              </a:ext>
            </a:extLst>
          </p:cNvPr>
          <p:cNvSpPr txBox="1"/>
          <p:nvPr/>
        </p:nvSpPr>
        <p:spPr>
          <a:xfrm>
            <a:off x="804000" y="3249220"/>
            <a:ext cx="10584000" cy="1754326"/>
          </a:xfrm>
          <a:prstGeom prst="rect">
            <a:avLst/>
          </a:prstGeom>
          <a:noFill/>
        </p:spPr>
        <p:txBody>
          <a:bodyPr wrap="square">
            <a:spAutoFit/>
          </a:bodyPr>
          <a:lstStyle/>
          <a:p>
            <a:pPr marL="285750" indent="-285750">
              <a:buFont typeface="Arial" panose="020B0604020202020204" pitchFamily="34" charset="0"/>
              <a:buChar char="•"/>
            </a:pPr>
            <a:r>
              <a:rPr lang="en-US" sz="1800" dirty="0"/>
              <a:t>Distinct Characteristics and applications between the two types of devices</a:t>
            </a:r>
          </a:p>
          <a:p>
            <a:pPr marL="285750" indent="-285750">
              <a:buFont typeface="Arial" panose="020B0604020202020204" pitchFamily="34" charset="0"/>
              <a:buChar char="•"/>
            </a:pPr>
            <a:r>
              <a:rPr lang="en-US" sz="1800" dirty="0" err="1"/>
              <a:t>IIoT</a:t>
            </a:r>
            <a:r>
              <a:rPr lang="en-US" sz="1800" dirty="0"/>
              <a:t> concerned with sending data to the cloud, more like smart sensors and actuators</a:t>
            </a:r>
          </a:p>
          <a:p>
            <a:pPr marL="285750" indent="-285750">
              <a:buFont typeface="Arial" panose="020B0604020202020204" pitchFamily="34" charset="0"/>
              <a:buChar char="•"/>
            </a:pPr>
            <a:r>
              <a:rPr lang="en-US" sz="1800" dirty="0" err="1"/>
              <a:t>IIoT</a:t>
            </a:r>
            <a:r>
              <a:rPr lang="en-US" sz="1800" dirty="0"/>
              <a:t> designed for data-driven insights</a:t>
            </a:r>
          </a:p>
          <a:p>
            <a:pPr marL="285750" indent="-285750">
              <a:buFont typeface="Arial" panose="020B0604020202020204" pitchFamily="34" charset="0"/>
              <a:buChar char="•"/>
            </a:pPr>
            <a:r>
              <a:rPr lang="en-US" sz="1800" dirty="0"/>
              <a:t>IEDs concerned with monitoring, protection, and control. </a:t>
            </a:r>
          </a:p>
          <a:p>
            <a:pPr marL="285750" indent="-285750">
              <a:buFont typeface="Arial" panose="020B0604020202020204" pitchFamily="34" charset="0"/>
              <a:buChar char="•"/>
            </a:pPr>
            <a:r>
              <a:rPr lang="en-US" sz="1800" dirty="0"/>
              <a:t>IEDs more like the “brains,” capable of making decisions. </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458949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E8B177CE-9174-CD1E-9EBA-A6214D2959FD}"/>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CCDB541D-A242-09C3-4877-CF5D495E44D4}"/>
              </a:ext>
            </a:extLst>
          </p:cNvPr>
          <p:cNvSpPr txBox="1">
            <a:spLocks noGrp="1"/>
          </p:cNvSpPr>
          <p:nvPr>
            <p:ph type="ctrTitle"/>
          </p:nvPr>
        </p:nvSpPr>
        <p:spPr>
          <a:xfrm>
            <a:off x="804000" y="1655397"/>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05 – IEDs and </a:t>
            </a:r>
            <a:r>
              <a:rPr lang="en-GB" sz="5000" b="1" dirty="0" err="1">
                <a:solidFill>
                  <a:srgbClr val="0072CE"/>
                </a:solidFill>
                <a:latin typeface="Arial"/>
                <a:ea typeface="Arial"/>
                <a:cs typeface="Arial"/>
                <a:sym typeface="Arial"/>
              </a:rPr>
              <a:t>IIoT</a:t>
            </a:r>
            <a:r>
              <a:rPr lang="en-GB" sz="5000" b="1" dirty="0">
                <a:solidFill>
                  <a:srgbClr val="0072CE"/>
                </a:solidFill>
                <a:latin typeface="Arial"/>
                <a:ea typeface="Arial"/>
                <a:cs typeface="Arial"/>
                <a:sym typeface="Arial"/>
              </a:rPr>
              <a:t>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77DCFE44-FE33-E4B7-72E9-3A2AAD0FFD7B}"/>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3C6F64FA-8CDF-C853-A629-9A7170B0D75D}"/>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C7561676-8FFA-F044-D4BC-B4CEC27BD086}"/>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76;p18">
            <a:extLst>
              <a:ext uri="{FF2B5EF4-FFF2-40B4-BE49-F238E27FC236}">
                <a16:creationId xmlns:a16="http://schemas.microsoft.com/office/drawing/2014/main" id="{351B26EE-693B-9E9C-36A2-720776EA381F}"/>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Cybersecurity Risks of IEDs</a:t>
            </a:r>
            <a:endParaRPr dirty="0"/>
          </a:p>
        </p:txBody>
      </p:sp>
      <p:sp>
        <p:nvSpPr>
          <p:cNvPr id="5" name="TextBox 4">
            <a:extLst>
              <a:ext uri="{FF2B5EF4-FFF2-40B4-BE49-F238E27FC236}">
                <a16:creationId xmlns:a16="http://schemas.microsoft.com/office/drawing/2014/main" id="{63B839CD-0683-E298-7B11-57A9335B3468}"/>
              </a:ext>
            </a:extLst>
          </p:cNvPr>
          <p:cNvSpPr txBox="1"/>
          <p:nvPr/>
        </p:nvSpPr>
        <p:spPr>
          <a:xfrm>
            <a:off x="804000" y="3249220"/>
            <a:ext cx="10584000" cy="1477328"/>
          </a:xfrm>
          <a:prstGeom prst="rect">
            <a:avLst/>
          </a:prstGeom>
          <a:noFill/>
        </p:spPr>
        <p:txBody>
          <a:bodyPr wrap="square">
            <a:spAutoFit/>
          </a:bodyPr>
          <a:lstStyle/>
          <a:p>
            <a:pPr marL="285750" indent="-285750">
              <a:buFont typeface="Arial" panose="020B0604020202020204" pitchFamily="34" charset="0"/>
              <a:buChar char="•"/>
            </a:pPr>
            <a:r>
              <a:rPr lang="en-US" sz="1800" dirty="0"/>
              <a:t>Outdated firmware and slow patching</a:t>
            </a:r>
          </a:p>
          <a:p>
            <a:pPr marL="285750" indent="-285750">
              <a:buFont typeface="Arial" panose="020B0604020202020204" pitchFamily="34" charset="0"/>
              <a:buChar char="•"/>
            </a:pPr>
            <a:r>
              <a:rPr lang="en-US" sz="1800" dirty="0"/>
              <a:t>Weak access controls or default passwords</a:t>
            </a:r>
          </a:p>
          <a:p>
            <a:pPr marL="285750" indent="-285750">
              <a:buFont typeface="Arial" panose="020B0604020202020204" pitchFamily="34" charset="0"/>
              <a:buChar char="•"/>
            </a:pPr>
            <a:r>
              <a:rPr lang="en-US" sz="1800" dirty="0"/>
              <a:t>Protocol spoofing (e.g., forged GOOSE messages)</a:t>
            </a:r>
          </a:p>
          <a:p>
            <a:pPr marL="285750" indent="-285750">
              <a:buFont typeface="Arial" panose="020B0604020202020204" pitchFamily="34" charset="0"/>
              <a:buChar char="•"/>
            </a:pPr>
            <a:r>
              <a:rPr lang="en-US" sz="1800" dirty="0"/>
              <a:t>Lack of encryption in legacy protocols</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312325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1AE0E400-67BB-E448-48B3-B7E30B46AD04}"/>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51DFC079-6BB0-7CDA-E6E0-0DE786164DA8}"/>
              </a:ext>
            </a:extLst>
          </p:cNvPr>
          <p:cNvSpPr txBox="1">
            <a:spLocks noGrp="1"/>
          </p:cNvSpPr>
          <p:nvPr>
            <p:ph type="ctrTitle"/>
          </p:nvPr>
        </p:nvSpPr>
        <p:spPr>
          <a:xfrm>
            <a:off x="804000" y="1655397"/>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05 – IEDs and </a:t>
            </a:r>
            <a:r>
              <a:rPr lang="en-GB" sz="5000" b="1" dirty="0" err="1">
                <a:solidFill>
                  <a:srgbClr val="0072CE"/>
                </a:solidFill>
                <a:latin typeface="Arial"/>
                <a:ea typeface="Arial"/>
                <a:cs typeface="Arial"/>
                <a:sym typeface="Arial"/>
              </a:rPr>
              <a:t>IIoT</a:t>
            </a:r>
            <a:r>
              <a:rPr lang="en-GB" sz="5000" b="1" dirty="0">
                <a:solidFill>
                  <a:srgbClr val="0072CE"/>
                </a:solidFill>
                <a:latin typeface="Arial"/>
                <a:ea typeface="Arial"/>
                <a:cs typeface="Arial"/>
                <a:sym typeface="Arial"/>
              </a:rPr>
              <a:t>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C7483972-FF9F-94A3-0BB4-26A2D006BADB}"/>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D804FBDD-7176-5692-9D35-28BF97BE9697}"/>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6A02F519-D848-47DE-2443-3D6F7C27C6CE}"/>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76;p18">
            <a:extLst>
              <a:ext uri="{FF2B5EF4-FFF2-40B4-BE49-F238E27FC236}">
                <a16:creationId xmlns:a16="http://schemas.microsoft.com/office/drawing/2014/main" id="{50902ADF-AF69-B4D2-BAE1-FF3645200675}"/>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Cybersecurity Risks of </a:t>
            </a:r>
            <a:r>
              <a:rPr lang="en-GB" sz="2500" b="1" dirty="0" err="1">
                <a:solidFill>
                  <a:srgbClr val="7F7F7F"/>
                </a:solidFill>
                <a:latin typeface="Arial"/>
                <a:ea typeface="Arial"/>
                <a:cs typeface="Arial"/>
                <a:sym typeface="Arial"/>
              </a:rPr>
              <a:t>IIoTs</a:t>
            </a:r>
            <a:endParaRPr dirty="0"/>
          </a:p>
        </p:txBody>
      </p:sp>
      <p:sp>
        <p:nvSpPr>
          <p:cNvPr id="5" name="TextBox 4">
            <a:extLst>
              <a:ext uri="{FF2B5EF4-FFF2-40B4-BE49-F238E27FC236}">
                <a16:creationId xmlns:a16="http://schemas.microsoft.com/office/drawing/2014/main" id="{D094685C-D0ED-4A83-EDC0-13980C226575}"/>
              </a:ext>
            </a:extLst>
          </p:cNvPr>
          <p:cNvSpPr txBox="1"/>
          <p:nvPr/>
        </p:nvSpPr>
        <p:spPr>
          <a:xfrm>
            <a:off x="804000" y="3249220"/>
            <a:ext cx="10584000" cy="1477328"/>
          </a:xfrm>
          <a:prstGeom prst="rect">
            <a:avLst/>
          </a:prstGeom>
          <a:noFill/>
        </p:spPr>
        <p:txBody>
          <a:bodyPr wrap="square">
            <a:spAutoFit/>
          </a:bodyPr>
          <a:lstStyle/>
          <a:p>
            <a:pPr marL="285750" indent="-285750">
              <a:buFont typeface="Arial" panose="020B0604020202020204" pitchFamily="34" charset="0"/>
              <a:buChar char="•"/>
            </a:pPr>
            <a:r>
              <a:rPr lang="en-US" sz="1800" dirty="0"/>
              <a:t>Cloud exposure and remote APIs</a:t>
            </a:r>
          </a:p>
          <a:p>
            <a:pPr marL="285750" indent="-285750">
              <a:buFont typeface="Arial" panose="020B0604020202020204" pitchFamily="34" charset="0"/>
              <a:buChar char="•"/>
            </a:pPr>
            <a:r>
              <a:rPr lang="en-US" sz="1800" dirty="0"/>
              <a:t>Credential abuse or token leakage</a:t>
            </a:r>
          </a:p>
          <a:p>
            <a:pPr marL="285750" indent="-285750">
              <a:buFont typeface="Arial" panose="020B0604020202020204" pitchFamily="34" charset="0"/>
              <a:buChar char="•"/>
            </a:pPr>
            <a:r>
              <a:rPr lang="en-US" sz="1800" dirty="0"/>
              <a:t>Firmware integrity issues</a:t>
            </a:r>
          </a:p>
          <a:p>
            <a:pPr marL="285750" indent="-285750">
              <a:buFont typeface="Arial" panose="020B0604020202020204" pitchFamily="34" charset="0"/>
              <a:buChar char="•"/>
            </a:pPr>
            <a:r>
              <a:rPr lang="en-US" sz="1800" dirty="0"/>
              <a:t>Insecure wireless protocols</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458709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170" name="Google Shape;170;p2"/>
          <p:cNvGrpSpPr/>
          <p:nvPr/>
        </p:nvGrpSpPr>
        <p:grpSpPr>
          <a:xfrm>
            <a:off x="804000" y="2628000"/>
            <a:ext cx="10584000" cy="1517100"/>
            <a:chOff x="804000" y="2209891"/>
            <a:chExt cx="10584000" cy="1517100"/>
          </a:xfrm>
        </p:grpSpPr>
        <p:sp>
          <p:nvSpPr>
            <p:cNvPr id="171" name="Google Shape;171;p2"/>
            <p:cNvSpPr txBox="1"/>
            <p:nvPr/>
          </p:nvSpPr>
          <p:spPr>
            <a:xfrm>
              <a:off x="804000" y="2785891"/>
              <a:ext cx="10584000" cy="9411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000"/>
                </a:spcBef>
                <a:spcAft>
                  <a:spcPts val="0"/>
                </a:spcAft>
                <a:buNone/>
              </a:pPr>
              <a:r>
                <a:rPr lang="en-GB" sz="1600" dirty="0">
                  <a:solidFill>
                    <a:schemeClr val="dk1"/>
                  </a:solidFill>
                </a:rPr>
                <a:t>This program is funded by the National Security Agency National </a:t>
              </a:r>
              <a:r>
                <a:rPr lang="en-GB" sz="1600" dirty="0" err="1">
                  <a:solidFill>
                    <a:schemeClr val="dk1"/>
                  </a:solidFill>
                </a:rPr>
                <a:t>Centers</a:t>
              </a:r>
              <a:r>
                <a:rPr lang="en-GB" sz="1600" dirty="0">
                  <a:solidFill>
                    <a:schemeClr val="dk1"/>
                  </a:solidFill>
                </a:rPr>
                <a:t> of Academic Excellence in Cybersecurity (NCAE-C) Program.</a:t>
              </a:r>
              <a:endParaRPr sz="1200" dirty="0">
                <a:solidFill>
                  <a:srgbClr val="222222"/>
                </a:solidFill>
                <a:highlight>
                  <a:srgbClr val="FFFFFF"/>
                </a:highlight>
              </a:endParaRPr>
            </a:p>
            <a:p>
              <a:pPr marL="0" marR="0" lvl="0" indent="0" algn="l" rtl="0">
                <a:lnSpc>
                  <a:spcPct val="125000"/>
                </a:lnSpc>
                <a:spcBef>
                  <a:spcPts val="1000"/>
                </a:spcBef>
                <a:spcAft>
                  <a:spcPts val="0"/>
                </a:spcAft>
                <a:buClr>
                  <a:schemeClr val="dk1"/>
                </a:buClr>
                <a:buSzPts val="1600"/>
                <a:buFont typeface="Arial"/>
                <a:buNone/>
              </a:pPr>
              <a:r>
                <a:rPr lang="en-GB" sz="1600" b="0" i="0" u="none" strike="noStrike" cap="none" dirty="0">
                  <a:solidFill>
                    <a:schemeClr val="dk1"/>
                  </a:solidFill>
                  <a:latin typeface="Arial"/>
                  <a:ea typeface="Arial"/>
                  <a:cs typeface="Arial"/>
                  <a:sym typeface="Arial"/>
                </a:rPr>
                <a:t>For additional information, please visit www.CyberSkills2Work.org. </a:t>
              </a:r>
              <a:endParaRPr dirty="0"/>
            </a:p>
          </p:txBody>
        </p:sp>
        <p:sp>
          <p:nvSpPr>
            <p:cNvPr id="172" name="Google Shape;172;p2"/>
            <p:cNvSpPr txBox="1"/>
            <p:nvPr/>
          </p:nvSpPr>
          <p:spPr>
            <a:xfrm>
              <a:off x="804000" y="2209891"/>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i="0" u="none" strike="noStrike" cap="none">
                  <a:solidFill>
                    <a:srgbClr val="7F7F7F"/>
                  </a:solidFill>
                  <a:latin typeface="Arial"/>
                  <a:ea typeface="Arial"/>
                  <a:cs typeface="Arial"/>
                  <a:sym typeface="Arial"/>
                </a:rPr>
                <a:t>Acknowledgement</a:t>
              </a:r>
              <a:endParaRPr/>
            </a:p>
          </p:txBody>
        </p:sp>
      </p:grpSp>
      <p:sp>
        <p:nvSpPr>
          <p:cNvPr id="173" name="Google Shape;173;p2"/>
          <p:cNvSpPr txBox="1">
            <a:spLocks noGrp="1"/>
          </p:cNvSpPr>
          <p:nvPr>
            <p:ph type="ctrTitle"/>
          </p:nvPr>
        </p:nvSpPr>
        <p:spPr>
          <a:xfrm>
            <a:off x="804000" y="634460"/>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Industrial Control Systems Security</a:t>
            </a:r>
            <a:endParaRPr sz="2000" b="1" dirty="0">
              <a:solidFill>
                <a:srgbClr val="0072CE"/>
              </a:solidFill>
              <a:latin typeface="Arial"/>
              <a:ea typeface="Arial"/>
              <a:cs typeface="Arial"/>
              <a:sym typeface="Arial"/>
            </a:endParaRPr>
          </a:p>
        </p:txBody>
      </p:sp>
      <p:sp>
        <p:nvSpPr>
          <p:cNvPr id="174" name="Google Shape;174;p2"/>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i="0" u="none" strike="noStrike" cap="none">
                <a:solidFill>
                  <a:schemeClr val="lt1"/>
                </a:solidFill>
                <a:latin typeface="Arial"/>
                <a:ea typeface="Arial"/>
                <a:cs typeface="Arial"/>
                <a:sym typeface="Arial"/>
              </a:rPr>
              <a:t>Course Title</a:t>
            </a:r>
            <a:endParaRPr/>
          </a:p>
        </p:txBody>
      </p:sp>
      <p:sp>
        <p:nvSpPr>
          <p:cNvPr id="175" name="Google Shape;175;p2"/>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76" name="Google Shape;176;p2"/>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a:t>
            </a:r>
            <a:r>
              <a:rPr lang="en-GB" sz="1100" b="1">
                <a:solidFill>
                  <a:schemeClr val="lt1"/>
                </a:solidFill>
              </a:rPr>
              <a:t>4</a:t>
            </a:r>
            <a:r>
              <a:rPr lang="en-GB" sz="1100" b="1">
                <a:solidFill>
                  <a:schemeClr val="lt1"/>
                </a:solidFill>
                <a:latin typeface="Arial"/>
                <a:ea typeface="Arial"/>
                <a:cs typeface="Arial"/>
                <a:sym typeface="Arial"/>
              </a:rPr>
              <a:t> CyberSkills2Work - Institution Name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E37236D4-8B30-3CC6-E780-175B058426FB}"/>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9D5B56B6-8FF0-736C-1A48-F98AAF3E933F}"/>
              </a:ext>
            </a:extLst>
          </p:cNvPr>
          <p:cNvSpPr txBox="1">
            <a:spLocks noGrp="1"/>
          </p:cNvSpPr>
          <p:nvPr>
            <p:ph type="ctrTitle"/>
          </p:nvPr>
        </p:nvSpPr>
        <p:spPr>
          <a:xfrm>
            <a:off x="804000" y="1655397"/>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05 – IEDs and </a:t>
            </a:r>
            <a:r>
              <a:rPr lang="en-GB" sz="5000" b="1" dirty="0" err="1">
                <a:solidFill>
                  <a:srgbClr val="0072CE"/>
                </a:solidFill>
                <a:latin typeface="Arial"/>
                <a:ea typeface="Arial"/>
                <a:cs typeface="Arial"/>
                <a:sym typeface="Arial"/>
              </a:rPr>
              <a:t>IIoT</a:t>
            </a:r>
            <a:r>
              <a:rPr lang="en-GB" sz="5000" b="1" dirty="0">
                <a:solidFill>
                  <a:srgbClr val="0072CE"/>
                </a:solidFill>
                <a:latin typeface="Arial"/>
                <a:ea typeface="Arial"/>
                <a:cs typeface="Arial"/>
                <a:sym typeface="Arial"/>
              </a:rPr>
              <a:t>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D0D8B55E-1C0A-A684-6E48-225DEC3E0CCF}"/>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F2637DB9-B486-90A5-C061-D53F6DA0B89D}"/>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F8A3DBE7-64B4-DCF4-A24D-572075918EBB}"/>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76;p18">
            <a:extLst>
              <a:ext uri="{FF2B5EF4-FFF2-40B4-BE49-F238E27FC236}">
                <a16:creationId xmlns:a16="http://schemas.microsoft.com/office/drawing/2014/main" id="{40A248A3-40CA-6C7B-1B1B-5ADF2EF72037}"/>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Mitigating IED and </a:t>
            </a:r>
            <a:r>
              <a:rPr lang="en-GB" sz="2500" b="1" dirty="0" err="1">
                <a:solidFill>
                  <a:srgbClr val="7F7F7F"/>
                </a:solidFill>
                <a:latin typeface="Arial"/>
                <a:ea typeface="Arial"/>
                <a:cs typeface="Arial"/>
                <a:sym typeface="Arial"/>
              </a:rPr>
              <a:t>IIoT</a:t>
            </a:r>
            <a:r>
              <a:rPr lang="en-GB" sz="2500" b="1" dirty="0">
                <a:solidFill>
                  <a:srgbClr val="7F7F7F"/>
                </a:solidFill>
                <a:latin typeface="Arial"/>
                <a:ea typeface="Arial"/>
                <a:cs typeface="Arial"/>
                <a:sym typeface="Arial"/>
              </a:rPr>
              <a:t> Threats</a:t>
            </a:r>
            <a:endParaRPr dirty="0"/>
          </a:p>
        </p:txBody>
      </p:sp>
      <p:sp>
        <p:nvSpPr>
          <p:cNvPr id="5" name="TextBox 4">
            <a:extLst>
              <a:ext uri="{FF2B5EF4-FFF2-40B4-BE49-F238E27FC236}">
                <a16:creationId xmlns:a16="http://schemas.microsoft.com/office/drawing/2014/main" id="{076580DE-0529-A720-4E9F-A5CC4975D42D}"/>
              </a:ext>
            </a:extLst>
          </p:cNvPr>
          <p:cNvSpPr txBox="1"/>
          <p:nvPr/>
        </p:nvSpPr>
        <p:spPr>
          <a:xfrm>
            <a:off x="804000" y="3249220"/>
            <a:ext cx="10584000" cy="1754326"/>
          </a:xfrm>
          <a:prstGeom prst="rect">
            <a:avLst/>
          </a:prstGeom>
          <a:noFill/>
        </p:spPr>
        <p:txBody>
          <a:bodyPr wrap="square">
            <a:spAutoFit/>
          </a:bodyPr>
          <a:lstStyle/>
          <a:p>
            <a:pPr marL="285750" indent="-285750">
              <a:buFont typeface="Arial" panose="020B0604020202020204" pitchFamily="34" charset="0"/>
              <a:buChar char="•"/>
            </a:pPr>
            <a:r>
              <a:rPr lang="en-US" sz="1800" dirty="0"/>
              <a:t>Role-based access control (RBAC)</a:t>
            </a:r>
          </a:p>
          <a:p>
            <a:pPr marL="285750" indent="-285750">
              <a:buFont typeface="Arial" panose="020B0604020202020204" pitchFamily="34" charset="0"/>
              <a:buChar char="•"/>
            </a:pPr>
            <a:r>
              <a:rPr lang="en-US" sz="1800" dirty="0"/>
              <a:t>Enforce signed firmware updates</a:t>
            </a:r>
          </a:p>
          <a:p>
            <a:pPr marL="285750" indent="-285750">
              <a:buFont typeface="Arial" panose="020B0604020202020204" pitchFamily="34" charset="0"/>
              <a:buChar char="•"/>
            </a:pPr>
            <a:r>
              <a:rPr lang="en-US" sz="1800" dirty="0"/>
              <a:t>Prioritize Security Measures</a:t>
            </a:r>
          </a:p>
          <a:p>
            <a:pPr marL="285750" indent="-285750">
              <a:buFont typeface="Arial" panose="020B0604020202020204" pitchFamily="34" charset="0"/>
              <a:buChar char="•"/>
            </a:pPr>
            <a:r>
              <a:rPr lang="en-US" sz="1800" dirty="0"/>
              <a:t>Use secure time synchronization</a:t>
            </a:r>
          </a:p>
          <a:p>
            <a:pPr marL="285750" indent="-285750">
              <a:buFont typeface="Arial" panose="020B0604020202020204" pitchFamily="34" charset="0"/>
              <a:buChar char="•"/>
            </a:pPr>
            <a:r>
              <a:rPr lang="en-US" sz="1800" dirty="0"/>
              <a:t>Monitor network behavior for anomalies</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999700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0049C734-8A73-15D8-3078-63A91D2AB17A}"/>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A2A0F773-99FF-5AFD-C969-7DB69638E3EB}"/>
              </a:ext>
            </a:extLst>
          </p:cNvPr>
          <p:cNvSpPr txBox="1">
            <a:spLocks noGrp="1"/>
          </p:cNvSpPr>
          <p:nvPr>
            <p:ph type="ctrTitle"/>
          </p:nvPr>
        </p:nvSpPr>
        <p:spPr>
          <a:xfrm>
            <a:off x="804000" y="1655397"/>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05 – IEDs and </a:t>
            </a:r>
            <a:r>
              <a:rPr lang="en-GB" sz="5000" b="1" dirty="0" err="1">
                <a:solidFill>
                  <a:srgbClr val="0072CE"/>
                </a:solidFill>
                <a:latin typeface="Arial"/>
                <a:ea typeface="Arial"/>
                <a:cs typeface="Arial"/>
                <a:sym typeface="Arial"/>
              </a:rPr>
              <a:t>IIoT</a:t>
            </a:r>
            <a:r>
              <a:rPr lang="en-GB" sz="5000" b="1" dirty="0">
                <a:solidFill>
                  <a:srgbClr val="0072CE"/>
                </a:solidFill>
                <a:latin typeface="Arial"/>
                <a:ea typeface="Arial"/>
                <a:cs typeface="Arial"/>
                <a:sym typeface="Arial"/>
              </a:rPr>
              <a:t>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DF3FD254-21B2-2E97-65E4-1D5C58622F0F}"/>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ABD2CCA4-D314-AF63-91AA-D70F033DF066}"/>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26D7E18F-5ADD-B4F8-8997-2A75AEFD7210}"/>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76;p18">
            <a:extLst>
              <a:ext uri="{FF2B5EF4-FFF2-40B4-BE49-F238E27FC236}">
                <a16:creationId xmlns:a16="http://schemas.microsoft.com/office/drawing/2014/main" id="{62E0366D-9F27-7E87-64C6-3430FD03DC94}"/>
              </a:ext>
            </a:extLst>
          </p:cNvPr>
          <p:cNvSpPr txBox="1"/>
          <p:nvPr/>
        </p:nvSpPr>
        <p:spPr>
          <a:xfrm>
            <a:off x="804000" y="2530568"/>
            <a:ext cx="10584000" cy="76944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Case Study:  Iranian Hackers use IOCONTROL Malware to Target IoT devices</a:t>
            </a:r>
            <a:endParaRPr dirty="0"/>
          </a:p>
        </p:txBody>
      </p:sp>
      <p:sp>
        <p:nvSpPr>
          <p:cNvPr id="5" name="TextBox 4">
            <a:extLst>
              <a:ext uri="{FF2B5EF4-FFF2-40B4-BE49-F238E27FC236}">
                <a16:creationId xmlns:a16="http://schemas.microsoft.com/office/drawing/2014/main" id="{2DD3D01E-6D36-E4F1-5DA8-C8B19906AB16}"/>
              </a:ext>
            </a:extLst>
          </p:cNvPr>
          <p:cNvSpPr txBox="1"/>
          <p:nvPr/>
        </p:nvSpPr>
        <p:spPr>
          <a:xfrm>
            <a:off x="804000" y="3499068"/>
            <a:ext cx="10584000" cy="2031325"/>
          </a:xfrm>
          <a:prstGeom prst="rect">
            <a:avLst/>
          </a:prstGeom>
          <a:noFill/>
        </p:spPr>
        <p:txBody>
          <a:bodyPr wrap="square">
            <a:spAutoFit/>
          </a:bodyPr>
          <a:lstStyle/>
          <a:p>
            <a:pPr marL="285750" indent="-285750">
              <a:buFont typeface="Arial" panose="020B0604020202020204" pitchFamily="34" charset="0"/>
              <a:buChar char="•"/>
            </a:pPr>
            <a:r>
              <a:rPr lang="en-US" sz="1800" dirty="0"/>
              <a:t>The Iranian threat group CyberAv3ngers used custom-built malware named IOCONTROL to target IoT and OT devices in the US and Israel.</a:t>
            </a:r>
          </a:p>
          <a:p>
            <a:pPr marL="285750" indent="-285750">
              <a:buFont typeface="Arial" panose="020B0604020202020204" pitchFamily="34" charset="0"/>
              <a:buChar char="•"/>
            </a:pPr>
            <a:r>
              <a:rPr lang="en-US" sz="1800" dirty="0"/>
              <a:t>CyberAv3ngers targeted industrial control systems (ICS) at water facilities in </a:t>
            </a:r>
            <a:r>
              <a:rPr lang="en-US" sz="1800" dirty="0">
                <a:hlinkClick r:id="rId3"/>
              </a:rPr>
              <a:t>Ireland</a:t>
            </a:r>
            <a:r>
              <a:rPr lang="en-US" sz="1800" dirty="0"/>
              <a:t> and the </a:t>
            </a:r>
            <a:r>
              <a:rPr lang="en-US" sz="1800" dirty="0">
                <a:hlinkClick r:id="rId4"/>
              </a:rPr>
              <a:t>United States</a:t>
            </a:r>
            <a:r>
              <a:rPr lang="en-US" sz="1800" dirty="0"/>
              <a:t>, including a</a:t>
            </a:r>
            <a:r>
              <a:rPr lang="en-US" sz="1800" dirty="0">
                <a:hlinkClick r:id="rId5"/>
              </a:rPr>
              <a:t> water utility in Pennsylvania</a:t>
            </a:r>
            <a:r>
              <a:rPr lang="en-US" sz="1800" dirty="0"/>
              <a:t>. </a:t>
            </a:r>
          </a:p>
          <a:p>
            <a:pPr marL="285750" indent="-285750">
              <a:buFont typeface="Arial" panose="020B0604020202020204" pitchFamily="34" charset="0"/>
              <a:buChar char="•"/>
            </a:pPr>
            <a:r>
              <a:rPr lang="en-US" sz="1800" dirty="0"/>
              <a:t>The attacks relied on the fact that many organizations leave ICS exposed to the internet and protected with default credentials that can be easily obtained. </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295492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102E1E53-49A7-6909-F815-A1C1CFF8E0B7}"/>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4C3DCB77-753F-B1CD-AD71-9EA81FD07FA1}"/>
              </a:ext>
            </a:extLst>
          </p:cNvPr>
          <p:cNvSpPr txBox="1">
            <a:spLocks noGrp="1"/>
          </p:cNvSpPr>
          <p:nvPr>
            <p:ph type="ctrTitle"/>
          </p:nvPr>
        </p:nvSpPr>
        <p:spPr>
          <a:xfrm>
            <a:off x="804000" y="1655397"/>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05 – IEDs and </a:t>
            </a:r>
            <a:r>
              <a:rPr lang="en-GB" sz="5000" b="1" dirty="0" err="1">
                <a:solidFill>
                  <a:srgbClr val="0072CE"/>
                </a:solidFill>
                <a:latin typeface="Arial"/>
                <a:ea typeface="Arial"/>
                <a:cs typeface="Arial"/>
                <a:sym typeface="Arial"/>
              </a:rPr>
              <a:t>IIoT</a:t>
            </a:r>
            <a:r>
              <a:rPr lang="en-GB" sz="5000" b="1" dirty="0">
                <a:solidFill>
                  <a:srgbClr val="0072CE"/>
                </a:solidFill>
                <a:latin typeface="Arial"/>
                <a:ea typeface="Arial"/>
                <a:cs typeface="Arial"/>
                <a:sym typeface="Arial"/>
              </a:rPr>
              <a:t>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1BCF23E3-2D7B-EA93-8AE1-7C2D8B8E55B3}"/>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63664899-1DC7-4B5A-E1DB-19FDD12E1534}"/>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E1C66EF3-BD2F-08A1-61B7-2261CF382D7F}"/>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76;p18">
            <a:extLst>
              <a:ext uri="{FF2B5EF4-FFF2-40B4-BE49-F238E27FC236}">
                <a16:creationId xmlns:a16="http://schemas.microsoft.com/office/drawing/2014/main" id="{DEEE679A-0317-9FE1-027F-BA0B13D97E25}"/>
              </a:ext>
            </a:extLst>
          </p:cNvPr>
          <p:cNvSpPr txBox="1"/>
          <p:nvPr/>
        </p:nvSpPr>
        <p:spPr>
          <a:xfrm>
            <a:off x="804000" y="2608483"/>
            <a:ext cx="10584000" cy="76944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Case Study:  Iranian Hackers use IOCONTROL Malware to Target IoT devices</a:t>
            </a:r>
            <a:endParaRPr dirty="0"/>
          </a:p>
        </p:txBody>
      </p:sp>
      <p:graphicFrame>
        <p:nvGraphicFramePr>
          <p:cNvPr id="2" name="Table 1">
            <a:extLst>
              <a:ext uri="{FF2B5EF4-FFF2-40B4-BE49-F238E27FC236}">
                <a16:creationId xmlns:a16="http://schemas.microsoft.com/office/drawing/2014/main" id="{8BE8BC68-6234-480A-99B3-06ABDA89E090}"/>
              </a:ext>
            </a:extLst>
          </p:cNvPr>
          <p:cNvGraphicFramePr>
            <a:graphicFrameLocks noGrp="1"/>
          </p:cNvGraphicFramePr>
          <p:nvPr>
            <p:extLst>
              <p:ext uri="{D42A27DB-BD31-4B8C-83A1-F6EECF244321}">
                <p14:modId xmlns:p14="http://schemas.microsoft.com/office/powerpoint/2010/main" val="227646927"/>
              </p:ext>
            </p:extLst>
          </p:nvPr>
        </p:nvGraphicFramePr>
        <p:xfrm>
          <a:off x="804000" y="3646004"/>
          <a:ext cx="10549800" cy="2276495"/>
        </p:xfrm>
        <a:graphic>
          <a:graphicData uri="http://schemas.openxmlformats.org/drawingml/2006/table">
            <a:tbl>
              <a:tblPr/>
              <a:tblGrid>
                <a:gridCol w="3516600">
                  <a:extLst>
                    <a:ext uri="{9D8B030D-6E8A-4147-A177-3AD203B41FA5}">
                      <a16:colId xmlns:a16="http://schemas.microsoft.com/office/drawing/2014/main" val="1429435042"/>
                    </a:ext>
                  </a:extLst>
                </a:gridCol>
                <a:gridCol w="3516600">
                  <a:extLst>
                    <a:ext uri="{9D8B030D-6E8A-4147-A177-3AD203B41FA5}">
                      <a16:colId xmlns:a16="http://schemas.microsoft.com/office/drawing/2014/main" val="2836914691"/>
                    </a:ext>
                  </a:extLst>
                </a:gridCol>
                <a:gridCol w="3516600">
                  <a:extLst>
                    <a:ext uri="{9D8B030D-6E8A-4147-A177-3AD203B41FA5}">
                      <a16:colId xmlns:a16="http://schemas.microsoft.com/office/drawing/2014/main" val="3057558128"/>
                    </a:ext>
                  </a:extLst>
                </a:gridCol>
              </a:tblGrid>
              <a:tr h="455299">
                <a:tc>
                  <a:txBody>
                    <a:bodyPr/>
                    <a:lstStyle/>
                    <a:p>
                      <a:r>
                        <a:rPr lang="en-US"/>
                        <a:t>Attack Surface</a:t>
                      </a:r>
                    </a:p>
                  </a:txBody>
                  <a:tcPr anchor="ctr">
                    <a:lnL>
                      <a:noFill/>
                    </a:lnL>
                    <a:lnR>
                      <a:noFill/>
                    </a:lnR>
                    <a:lnT>
                      <a:noFill/>
                    </a:lnT>
                    <a:lnB>
                      <a:noFill/>
                    </a:lnB>
                    <a:noFill/>
                  </a:tcPr>
                </a:tc>
                <a:tc>
                  <a:txBody>
                    <a:bodyPr/>
                    <a:lstStyle/>
                    <a:p>
                      <a:r>
                        <a:rPr lang="en-US"/>
                        <a:t>Technique</a:t>
                      </a:r>
                    </a:p>
                  </a:txBody>
                  <a:tcPr anchor="ctr">
                    <a:lnL>
                      <a:noFill/>
                    </a:lnL>
                    <a:lnR>
                      <a:noFill/>
                    </a:lnR>
                    <a:lnT>
                      <a:noFill/>
                    </a:lnT>
                    <a:lnB>
                      <a:noFill/>
                    </a:lnB>
                    <a:noFill/>
                  </a:tcPr>
                </a:tc>
                <a:tc>
                  <a:txBody>
                    <a:bodyPr/>
                    <a:lstStyle/>
                    <a:p>
                      <a:r>
                        <a:rPr lang="en-US"/>
                        <a:t>Example</a:t>
                      </a:r>
                    </a:p>
                  </a:txBody>
                  <a:tcPr anchor="ctr">
                    <a:lnL>
                      <a:noFill/>
                    </a:lnL>
                    <a:lnR>
                      <a:noFill/>
                    </a:lnR>
                    <a:lnT>
                      <a:noFill/>
                    </a:lnT>
                    <a:lnB>
                      <a:noFill/>
                    </a:lnB>
                    <a:noFill/>
                  </a:tcPr>
                </a:tc>
                <a:extLst>
                  <a:ext uri="{0D108BD9-81ED-4DB2-BD59-A6C34878D82A}">
                    <a16:rowId xmlns:a16="http://schemas.microsoft.com/office/drawing/2014/main" val="3267283556"/>
                  </a:ext>
                </a:extLst>
              </a:tr>
              <a:tr h="455299">
                <a:tc>
                  <a:txBody>
                    <a:bodyPr/>
                    <a:lstStyle/>
                    <a:p>
                      <a:r>
                        <a:rPr lang="en-US"/>
                        <a:t>PLC Logic Memory</a:t>
                      </a:r>
                    </a:p>
                  </a:txBody>
                  <a:tcPr anchor="ctr">
                    <a:lnL>
                      <a:noFill/>
                    </a:lnL>
                    <a:lnR>
                      <a:noFill/>
                    </a:lnR>
                    <a:lnT>
                      <a:noFill/>
                    </a:lnT>
                    <a:lnB>
                      <a:noFill/>
                    </a:lnB>
                    <a:noFill/>
                  </a:tcPr>
                </a:tc>
                <a:tc>
                  <a:txBody>
                    <a:bodyPr/>
                    <a:lstStyle/>
                    <a:p>
                      <a:r>
                        <a:rPr lang="en-US"/>
                        <a:t>Modify I/O mappings or disable outputs</a:t>
                      </a:r>
                    </a:p>
                  </a:txBody>
                  <a:tcPr anchor="ctr">
                    <a:lnL>
                      <a:noFill/>
                    </a:lnL>
                    <a:lnR>
                      <a:noFill/>
                    </a:lnR>
                    <a:lnT>
                      <a:noFill/>
                    </a:lnT>
                    <a:lnB>
                      <a:noFill/>
                    </a:lnB>
                    <a:noFill/>
                  </a:tcPr>
                </a:tc>
                <a:tc>
                  <a:txBody>
                    <a:bodyPr/>
                    <a:lstStyle/>
                    <a:p>
                      <a:r>
                        <a:rPr lang="en-US"/>
                        <a:t>Disable relay trip on overcurrent</a:t>
                      </a:r>
                    </a:p>
                  </a:txBody>
                  <a:tcPr anchor="ctr">
                    <a:lnL>
                      <a:noFill/>
                    </a:lnL>
                    <a:lnR>
                      <a:noFill/>
                    </a:lnR>
                    <a:lnT>
                      <a:noFill/>
                    </a:lnT>
                    <a:lnB>
                      <a:noFill/>
                    </a:lnB>
                    <a:noFill/>
                  </a:tcPr>
                </a:tc>
                <a:extLst>
                  <a:ext uri="{0D108BD9-81ED-4DB2-BD59-A6C34878D82A}">
                    <a16:rowId xmlns:a16="http://schemas.microsoft.com/office/drawing/2014/main" val="2765156756"/>
                  </a:ext>
                </a:extLst>
              </a:tr>
              <a:tr h="455299">
                <a:tc>
                  <a:txBody>
                    <a:bodyPr/>
                    <a:lstStyle/>
                    <a:p>
                      <a:r>
                        <a:rPr lang="en-US"/>
                        <a:t>Fieldbus Protocol</a:t>
                      </a:r>
                    </a:p>
                  </a:txBody>
                  <a:tcPr anchor="ctr">
                    <a:lnL>
                      <a:noFill/>
                    </a:lnL>
                    <a:lnR>
                      <a:noFill/>
                    </a:lnR>
                    <a:lnT>
                      <a:noFill/>
                    </a:lnT>
                    <a:lnB>
                      <a:noFill/>
                    </a:lnB>
                    <a:noFill/>
                  </a:tcPr>
                </a:tc>
                <a:tc>
                  <a:txBody>
                    <a:bodyPr/>
                    <a:lstStyle/>
                    <a:p>
                      <a:r>
                        <a:rPr lang="en-US"/>
                        <a:t>Man-in-the-middle on Modbus or Profibus</a:t>
                      </a:r>
                    </a:p>
                  </a:txBody>
                  <a:tcPr anchor="ctr">
                    <a:lnL>
                      <a:noFill/>
                    </a:lnL>
                    <a:lnR>
                      <a:noFill/>
                    </a:lnR>
                    <a:lnT>
                      <a:noFill/>
                    </a:lnT>
                    <a:lnB>
                      <a:noFill/>
                    </a:lnB>
                    <a:noFill/>
                  </a:tcPr>
                </a:tc>
                <a:tc>
                  <a:txBody>
                    <a:bodyPr/>
                    <a:lstStyle/>
                    <a:p>
                      <a:r>
                        <a:rPr lang="en-US"/>
                        <a:t>Spoof valve position feedback</a:t>
                      </a:r>
                    </a:p>
                  </a:txBody>
                  <a:tcPr anchor="ctr">
                    <a:lnL>
                      <a:noFill/>
                    </a:lnL>
                    <a:lnR>
                      <a:noFill/>
                    </a:lnR>
                    <a:lnT>
                      <a:noFill/>
                    </a:lnT>
                    <a:lnB>
                      <a:noFill/>
                    </a:lnB>
                    <a:noFill/>
                  </a:tcPr>
                </a:tc>
                <a:extLst>
                  <a:ext uri="{0D108BD9-81ED-4DB2-BD59-A6C34878D82A}">
                    <a16:rowId xmlns:a16="http://schemas.microsoft.com/office/drawing/2014/main" val="2598227457"/>
                  </a:ext>
                </a:extLst>
              </a:tr>
              <a:tr h="455299">
                <a:tc>
                  <a:txBody>
                    <a:bodyPr/>
                    <a:lstStyle/>
                    <a:p>
                      <a:r>
                        <a:rPr lang="en-US"/>
                        <a:t>Remote Access Tool</a:t>
                      </a:r>
                    </a:p>
                  </a:txBody>
                  <a:tcPr anchor="ctr">
                    <a:lnL>
                      <a:noFill/>
                    </a:lnL>
                    <a:lnR>
                      <a:noFill/>
                    </a:lnR>
                    <a:lnT>
                      <a:noFill/>
                    </a:lnT>
                    <a:lnB>
                      <a:noFill/>
                    </a:lnB>
                    <a:noFill/>
                  </a:tcPr>
                </a:tc>
                <a:tc>
                  <a:txBody>
                    <a:bodyPr/>
                    <a:lstStyle/>
                    <a:p>
                      <a:r>
                        <a:rPr lang="en-US"/>
                        <a:t>Upload altered project file</a:t>
                      </a:r>
                    </a:p>
                  </a:txBody>
                  <a:tcPr anchor="ctr">
                    <a:lnL>
                      <a:noFill/>
                    </a:lnL>
                    <a:lnR>
                      <a:noFill/>
                    </a:lnR>
                    <a:lnT>
                      <a:noFill/>
                    </a:lnT>
                    <a:lnB>
                      <a:noFill/>
                    </a:lnB>
                    <a:noFill/>
                  </a:tcPr>
                </a:tc>
                <a:tc>
                  <a:txBody>
                    <a:bodyPr/>
                    <a:lstStyle/>
                    <a:p>
                      <a:r>
                        <a:rPr lang="en-US"/>
                        <a:t>Change PID control logic remotely</a:t>
                      </a:r>
                    </a:p>
                  </a:txBody>
                  <a:tcPr anchor="ctr">
                    <a:lnL>
                      <a:noFill/>
                    </a:lnL>
                    <a:lnR>
                      <a:noFill/>
                    </a:lnR>
                    <a:lnT>
                      <a:noFill/>
                    </a:lnT>
                    <a:lnB>
                      <a:noFill/>
                    </a:lnB>
                    <a:noFill/>
                  </a:tcPr>
                </a:tc>
                <a:extLst>
                  <a:ext uri="{0D108BD9-81ED-4DB2-BD59-A6C34878D82A}">
                    <a16:rowId xmlns:a16="http://schemas.microsoft.com/office/drawing/2014/main" val="3259455390"/>
                  </a:ext>
                </a:extLst>
              </a:tr>
              <a:tr h="455299">
                <a:tc>
                  <a:txBody>
                    <a:bodyPr/>
                    <a:lstStyle/>
                    <a:p>
                      <a:r>
                        <a:rPr lang="en-US"/>
                        <a:t>IED Configuration</a:t>
                      </a:r>
                    </a:p>
                  </a:txBody>
                  <a:tcPr anchor="ctr">
                    <a:lnL>
                      <a:noFill/>
                    </a:lnL>
                    <a:lnR>
                      <a:noFill/>
                    </a:lnR>
                    <a:lnT>
                      <a:noFill/>
                    </a:lnT>
                    <a:lnB>
                      <a:noFill/>
                    </a:lnB>
                    <a:noFill/>
                  </a:tcPr>
                </a:tc>
                <a:tc>
                  <a:txBody>
                    <a:bodyPr/>
                    <a:lstStyle/>
                    <a:p>
                      <a:r>
                        <a:rPr lang="en-US"/>
                        <a:t>Alter protection thresholds</a:t>
                      </a:r>
                    </a:p>
                  </a:txBody>
                  <a:tcPr anchor="ctr">
                    <a:lnL>
                      <a:noFill/>
                    </a:lnL>
                    <a:lnR>
                      <a:noFill/>
                    </a:lnR>
                    <a:lnT>
                      <a:noFill/>
                    </a:lnT>
                    <a:lnB>
                      <a:noFill/>
                    </a:lnB>
                    <a:noFill/>
                  </a:tcPr>
                </a:tc>
                <a:tc>
                  <a:txBody>
                    <a:bodyPr/>
                    <a:lstStyle/>
                    <a:p>
                      <a:r>
                        <a:rPr lang="en-US" dirty="0"/>
                        <a:t>Increase voltage trip tolerance</a:t>
                      </a:r>
                    </a:p>
                  </a:txBody>
                  <a:tcPr anchor="ctr">
                    <a:lnL>
                      <a:noFill/>
                    </a:lnL>
                    <a:lnR>
                      <a:noFill/>
                    </a:lnR>
                    <a:lnT>
                      <a:noFill/>
                    </a:lnT>
                    <a:lnB>
                      <a:noFill/>
                    </a:lnB>
                    <a:noFill/>
                  </a:tcPr>
                </a:tc>
                <a:extLst>
                  <a:ext uri="{0D108BD9-81ED-4DB2-BD59-A6C34878D82A}">
                    <a16:rowId xmlns:a16="http://schemas.microsoft.com/office/drawing/2014/main" val="704067698"/>
                  </a:ext>
                </a:extLst>
              </a:tr>
            </a:tbl>
          </a:graphicData>
        </a:graphic>
      </p:graphicFrame>
    </p:spTree>
    <p:extLst>
      <p:ext uri="{BB962C8B-B14F-4D97-AF65-F5344CB8AC3E}">
        <p14:creationId xmlns:p14="http://schemas.microsoft.com/office/powerpoint/2010/main" val="16974158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B920B033-A396-535D-D142-2DE74BD9598C}"/>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F136FE8D-CCAE-F9D4-53D1-ADB2337FBDFF}"/>
              </a:ext>
            </a:extLst>
          </p:cNvPr>
          <p:cNvSpPr txBox="1">
            <a:spLocks noGrp="1"/>
          </p:cNvSpPr>
          <p:nvPr>
            <p:ph type="ctrTitle"/>
          </p:nvPr>
        </p:nvSpPr>
        <p:spPr>
          <a:xfrm>
            <a:off x="804000" y="1655397"/>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05 – IEDs and </a:t>
            </a:r>
            <a:r>
              <a:rPr lang="en-GB" sz="5000" b="1" dirty="0" err="1">
                <a:solidFill>
                  <a:srgbClr val="0072CE"/>
                </a:solidFill>
                <a:latin typeface="Arial"/>
                <a:ea typeface="Arial"/>
                <a:cs typeface="Arial"/>
                <a:sym typeface="Arial"/>
              </a:rPr>
              <a:t>IIoT</a:t>
            </a:r>
            <a:r>
              <a:rPr lang="en-GB" sz="5000" b="1" dirty="0">
                <a:solidFill>
                  <a:srgbClr val="0072CE"/>
                </a:solidFill>
                <a:latin typeface="Arial"/>
                <a:ea typeface="Arial"/>
                <a:cs typeface="Arial"/>
                <a:sym typeface="Arial"/>
              </a:rPr>
              <a:t>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A9183B48-441E-4AF9-A6B4-D7ED5AA4FA7F}"/>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2A4D0A35-9A76-5886-FEBE-6E9E82FE11F7}"/>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C4AD57A6-E065-561C-C944-C7C296CE0BA8}"/>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76;p18">
            <a:extLst>
              <a:ext uri="{FF2B5EF4-FFF2-40B4-BE49-F238E27FC236}">
                <a16:creationId xmlns:a16="http://schemas.microsoft.com/office/drawing/2014/main" id="{58694FF7-0507-805C-6A7E-F0C8977BF169}"/>
              </a:ext>
            </a:extLst>
          </p:cNvPr>
          <p:cNvSpPr txBox="1"/>
          <p:nvPr/>
        </p:nvSpPr>
        <p:spPr>
          <a:xfrm>
            <a:off x="804000" y="2993203"/>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Lab and CISA Certs</a:t>
            </a:r>
            <a:endParaRPr dirty="0"/>
          </a:p>
        </p:txBody>
      </p:sp>
      <p:sp>
        <p:nvSpPr>
          <p:cNvPr id="3" name="Google Shape;382;p18">
            <a:extLst>
              <a:ext uri="{FF2B5EF4-FFF2-40B4-BE49-F238E27FC236}">
                <a16:creationId xmlns:a16="http://schemas.microsoft.com/office/drawing/2014/main" id="{E3D10B58-331D-0092-F4C2-B4F88E29B783}"/>
              </a:ext>
            </a:extLst>
          </p:cNvPr>
          <p:cNvSpPr txBox="1"/>
          <p:nvPr/>
        </p:nvSpPr>
        <p:spPr>
          <a:xfrm>
            <a:off x="804000" y="3792449"/>
            <a:ext cx="5667138" cy="1231106"/>
          </a:xfrm>
          <a:prstGeom prst="rect">
            <a:avLst/>
          </a:prstGeom>
          <a:noFill/>
          <a:ln>
            <a:noFill/>
          </a:ln>
        </p:spPr>
        <p:txBody>
          <a:bodyPr spcFirstLastPara="1" wrap="square" lIns="0" tIns="0" rIns="0" bIns="0" anchor="t" anchorCtr="0">
            <a:spAutoFit/>
          </a:bodyPr>
          <a:lstStyle/>
          <a:p>
            <a:pPr marL="285750" marR="0" lvl="0" indent="-285750" algn="l" rtl="0">
              <a:lnSpc>
                <a:spcPct val="125000"/>
              </a:lnSpc>
              <a:spcBef>
                <a:spcPts val="0"/>
              </a:spcBef>
              <a:spcAft>
                <a:spcPts val="0"/>
              </a:spcAft>
              <a:buClr>
                <a:srgbClr val="7F7F7F"/>
              </a:buClr>
              <a:buSzPts val="1800"/>
              <a:buFont typeface="Arial"/>
              <a:buChar char="•"/>
            </a:pPr>
            <a:r>
              <a:rPr lang="en-GB" sz="1800" b="1" dirty="0">
                <a:solidFill>
                  <a:srgbClr val="7F7F7F"/>
                </a:solidFill>
                <a:latin typeface="Arial"/>
                <a:ea typeface="Arial"/>
                <a:cs typeface="Arial"/>
                <a:sym typeface="Arial"/>
              </a:rPr>
              <a:t>Lab 5</a:t>
            </a:r>
            <a:r>
              <a:rPr lang="en-GB" sz="1800" b="1" dirty="0">
                <a:solidFill>
                  <a:srgbClr val="7F7F7F"/>
                </a:solidFill>
              </a:rPr>
              <a:t> – Raspberry Pi Light Sensor </a:t>
            </a:r>
            <a:r>
              <a:rPr lang="en-GB" sz="1600" b="1" i="1" dirty="0">
                <a:solidFill>
                  <a:schemeClr val="dk1"/>
                </a:solidFill>
                <a:latin typeface="Arial"/>
                <a:ea typeface="Arial"/>
                <a:cs typeface="Arial"/>
                <a:sym typeface="Arial"/>
                <a:hlinkClick r:id="rId3"/>
              </a:rPr>
              <a:t>https://www.uugear.com/portfolio/using-light-sensor-module-with-raspberry-pi/</a:t>
            </a:r>
            <a:endParaRPr lang="en-GB" sz="1600" b="1" i="1" dirty="0">
              <a:solidFill>
                <a:schemeClr val="dk1"/>
              </a:solidFill>
              <a:latin typeface="Arial"/>
              <a:ea typeface="Arial"/>
              <a:cs typeface="Arial"/>
              <a:sym typeface="Arial"/>
            </a:endParaRPr>
          </a:p>
          <a:p>
            <a:pPr marL="285750" marR="0" lvl="0" indent="-285750" algn="l" rtl="0">
              <a:lnSpc>
                <a:spcPct val="125000"/>
              </a:lnSpc>
              <a:spcBef>
                <a:spcPts val="0"/>
              </a:spcBef>
              <a:spcAft>
                <a:spcPts val="0"/>
              </a:spcAft>
              <a:buClr>
                <a:srgbClr val="7F7F7F"/>
              </a:buClr>
              <a:buSzPts val="1800"/>
              <a:buFont typeface="Arial"/>
              <a:buChar char="•"/>
            </a:pPr>
            <a:endParaRPr dirty="0"/>
          </a:p>
        </p:txBody>
      </p:sp>
      <p:sp>
        <p:nvSpPr>
          <p:cNvPr id="5" name="Google Shape;383;p18">
            <a:extLst>
              <a:ext uri="{FF2B5EF4-FFF2-40B4-BE49-F238E27FC236}">
                <a16:creationId xmlns:a16="http://schemas.microsoft.com/office/drawing/2014/main" id="{CBA27E17-E868-54C9-7743-7AAB30417589}"/>
              </a:ext>
            </a:extLst>
          </p:cNvPr>
          <p:cNvSpPr txBox="1"/>
          <p:nvPr/>
        </p:nvSpPr>
        <p:spPr>
          <a:xfrm>
            <a:off x="6865034" y="3730385"/>
            <a:ext cx="5091975" cy="1154162"/>
          </a:xfrm>
          <a:prstGeom prst="rect">
            <a:avLst/>
          </a:prstGeom>
          <a:noFill/>
          <a:ln>
            <a:noFill/>
          </a:ln>
        </p:spPr>
        <p:txBody>
          <a:bodyPr spcFirstLastPara="1" wrap="square" lIns="0" tIns="0" rIns="0" bIns="0" anchor="t" anchorCtr="0">
            <a:spAutoFit/>
          </a:bodyPr>
          <a:lstStyle/>
          <a:p>
            <a:pPr marL="285750" marR="0" lvl="0" indent="-285750" algn="l" rtl="0">
              <a:lnSpc>
                <a:spcPct val="125000"/>
              </a:lnSpc>
              <a:spcBef>
                <a:spcPts val="0"/>
              </a:spcBef>
              <a:spcAft>
                <a:spcPts val="0"/>
              </a:spcAft>
              <a:buClr>
                <a:srgbClr val="7F7F7F"/>
              </a:buClr>
              <a:buSzPts val="1800"/>
              <a:buFont typeface="Arial"/>
              <a:buChar char="•"/>
            </a:pPr>
            <a:r>
              <a:rPr lang="en-GB" sz="1800" b="1" dirty="0">
                <a:solidFill>
                  <a:srgbClr val="7F7F7F"/>
                </a:solidFill>
                <a:latin typeface="Arial"/>
                <a:ea typeface="Arial"/>
                <a:cs typeface="Arial"/>
                <a:sym typeface="Arial"/>
              </a:rPr>
              <a:t>CISA ICS Cert (210W-04)</a:t>
            </a:r>
          </a:p>
          <a:p>
            <a:pPr marL="285750" marR="0" lvl="0" indent="-285750" algn="l" rtl="0">
              <a:lnSpc>
                <a:spcPct val="125000"/>
              </a:lnSpc>
              <a:spcBef>
                <a:spcPts val="0"/>
              </a:spcBef>
              <a:spcAft>
                <a:spcPts val="0"/>
              </a:spcAft>
              <a:buClr>
                <a:srgbClr val="7F7F7F"/>
              </a:buClr>
              <a:buSzPts val="1800"/>
              <a:buFont typeface="Arial"/>
              <a:buChar char="•"/>
            </a:pPr>
            <a:r>
              <a:rPr lang="en-GB" b="1" dirty="0">
                <a:hlinkClick r:id="rId4"/>
              </a:rPr>
              <a:t>https://www.cisa.gov/resources-tools/programs/ics-training-available-through-cisa</a:t>
            </a:r>
            <a:endParaRPr lang="en-GB" b="1" dirty="0"/>
          </a:p>
          <a:p>
            <a:pPr marL="285750" marR="0" lvl="0" indent="-285750" algn="l" rtl="0">
              <a:lnSpc>
                <a:spcPct val="125000"/>
              </a:lnSpc>
              <a:spcBef>
                <a:spcPts val="0"/>
              </a:spcBef>
              <a:spcAft>
                <a:spcPts val="0"/>
              </a:spcAft>
              <a:buClr>
                <a:srgbClr val="7F7F7F"/>
              </a:buClr>
              <a:buSzPts val="1800"/>
              <a:buFont typeface="Arial"/>
              <a:buChar char="•"/>
            </a:pPr>
            <a:endParaRPr lang="en-GB" dirty="0"/>
          </a:p>
        </p:txBody>
      </p:sp>
      <p:sp>
        <p:nvSpPr>
          <p:cNvPr id="6" name="Google Shape;382;p18">
            <a:extLst>
              <a:ext uri="{FF2B5EF4-FFF2-40B4-BE49-F238E27FC236}">
                <a16:creationId xmlns:a16="http://schemas.microsoft.com/office/drawing/2014/main" id="{8FB04DAC-060F-B9F8-7CD8-CFD63AE862A6}"/>
              </a:ext>
            </a:extLst>
          </p:cNvPr>
          <p:cNvSpPr txBox="1"/>
          <p:nvPr/>
        </p:nvSpPr>
        <p:spPr>
          <a:xfrm>
            <a:off x="804000" y="5041558"/>
            <a:ext cx="5667138" cy="1231106"/>
          </a:xfrm>
          <a:prstGeom prst="rect">
            <a:avLst/>
          </a:prstGeom>
          <a:noFill/>
          <a:ln>
            <a:noFill/>
          </a:ln>
        </p:spPr>
        <p:txBody>
          <a:bodyPr spcFirstLastPara="1" wrap="square" lIns="0" tIns="0" rIns="0" bIns="0" anchor="t" anchorCtr="0">
            <a:spAutoFit/>
          </a:bodyPr>
          <a:lstStyle/>
          <a:p>
            <a:pPr marL="285750" lvl="0" indent="-285750">
              <a:lnSpc>
                <a:spcPct val="125000"/>
              </a:lnSpc>
              <a:buClr>
                <a:srgbClr val="7F7F7F"/>
              </a:buClr>
              <a:buSzPts val="1800"/>
              <a:buFont typeface="Arial"/>
              <a:buChar char="•"/>
            </a:pPr>
            <a:r>
              <a:rPr lang="en-GB" sz="1800" b="1" dirty="0">
                <a:solidFill>
                  <a:srgbClr val="7F7F7F"/>
                </a:solidFill>
              </a:rPr>
              <a:t>Then</a:t>
            </a:r>
            <a:r>
              <a:rPr lang="en-GB" sz="1800" b="1" dirty="0">
                <a:solidFill>
                  <a:srgbClr val="7F7F7F"/>
                </a:solidFill>
                <a:latin typeface="Arial"/>
                <a:ea typeface="Arial"/>
                <a:cs typeface="Arial"/>
                <a:sym typeface="Arial"/>
              </a:rPr>
              <a:t> – Make the</a:t>
            </a:r>
            <a:r>
              <a:rPr lang="en-GB" sz="1800" b="1" dirty="0">
                <a:solidFill>
                  <a:srgbClr val="7F7F7F"/>
                </a:solidFill>
              </a:rPr>
              <a:t> Raspberry into an IoT Device </a:t>
            </a:r>
            <a:r>
              <a:rPr lang="en-GB" sz="1600" b="1" i="1" dirty="0">
                <a:solidFill>
                  <a:schemeClr val="dk1"/>
                </a:solidFill>
                <a:hlinkClick r:id="rId5"/>
              </a:rPr>
              <a:t>https://www.digikey.com/en/maker/tutorials/2019/how-to-set-up-a-raspberry-pi-as-an-iot-device</a:t>
            </a:r>
            <a:endParaRPr lang="en-GB" sz="1600" b="1" i="1" dirty="0">
              <a:solidFill>
                <a:schemeClr val="dk1"/>
              </a:solidFill>
            </a:endParaRPr>
          </a:p>
          <a:p>
            <a:pPr marL="285750" lvl="0" indent="-285750">
              <a:lnSpc>
                <a:spcPct val="125000"/>
              </a:lnSpc>
              <a:buClr>
                <a:srgbClr val="7F7F7F"/>
              </a:buClr>
              <a:buSzPts val="1800"/>
              <a:buFont typeface="Arial"/>
              <a:buChar char="•"/>
            </a:pPr>
            <a:endParaRPr dirty="0"/>
          </a:p>
        </p:txBody>
      </p:sp>
    </p:spTree>
    <p:extLst>
      <p:ext uri="{BB962C8B-B14F-4D97-AF65-F5344CB8AC3E}">
        <p14:creationId xmlns:p14="http://schemas.microsoft.com/office/powerpoint/2010/main" val="227482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07DA99F7-C557-1264-C434-6292535C5E7E}"/>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E9B73AC7-B2F5-1181-90DD-9CAD060A23B4}"/>
              </a:ext>
            </a:extLst>
          </p:cNvPr>
          <p:cNvSpPr txBox="1">
            <a:spLocks noGrp="1"/>
          </p:cNvSpPr>
          <p:nvPr>
            <p:ph type="ctrTitle"/>
          </p:nvPr>
        </p:nvSpPr>
        <p:spPr>
          <a:xfrm>
            <a:off x="804000" y="1655397"/>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05 – IEDs and </a:t>
            </a:r>
            <a:r>
              <a:rPr lang="en-GB" sz="5000" b="1" dirty="0" err="1">
                <a:solidFill>
                  <a:srgbClr val="0072CE"/>
                </a:solidFill>
                <a:latin typeface="Arial"/>
                <a:ea typeface="Arial"/>
                <a:cs typeface="Arial"/>
                <a:sym typeface="Arial"/>
              </a:rPr>
              <a:t>IIoT</a:t>
            </a:r>
            <a:r>
              <a:rPr lang="en-GB" sz="5000" b="1" dirty="0">
                <a:solidFill>
                  <a:srgbClr val="0072CE"/>
                </a:solidFill>
                <a:latin typeface="Arial"/>
                <a:ea typeface="Arial"/>
                <a:cs typeface="Arial"/>
                <a:sym typeface="Arial"/>
              </a:rPr>
              <a:t>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525D5AF6-60A3-3555-A8BE-F2136047EECC}"/>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FB8B3847-FF25-18B7-08E1-C7B06165E8D3}"/>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94B60709-5A3D-C62C-3371-841EA3E0B267}"/>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DF9481D5-B80C-E118-1D4E-68456F71E174}"/>
              </a:ext>
            </a:extLst>
          </p:cNvPr>
          <p:cNvSpPr txBox="1"/>
          <p:nvPr/>
        </p:nvSpPr>
        <p:spPr>
          <a:xfrm>
            <a:off x="804000" y="3207674"/>
            <a:ext cx="10351680"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t>Define IEDs and </a:t>
            </a:r>
            <a:r>
              <a:rPr lang="en-US" sz="1800" dirty="0" err="1"/>
              <a:t>IIoT</a:t>
            </a:r>
            <a:r>
              <a:rPr lang="en-US" sz="1800" dirty="0"/>
              <a:t> devices in the ICS context</a:t>
            </a:r>
          </a:p>
          <a:p>
            <a:pPr marL="285750" indent="-285750">
              <a:buFont typeface="Arial" panose="020B0604020202020204" pitchFamily="34" charset="0"/>
              <a:buChar char="•"/>
            </a:pPr>
            <a:r>
              <a:rPr lang="en-US" sz="1800" dirty="0"/>
              <a:t>Identify where they fit in the Purdue Model</a:t>
            </a:r>
          </a:p>
          <a:p>
            <a:pPr marL="285750" indent="-285750">
              <a:buFont typeface="Arial" panose="020B0604020202020204" pitchFamily="34" charset="0"/>
              <a:buChar char="•"/>
            </a:pPr>
            <a:r>
              <a:rPr lang="en-US" sz="1800" dirty="0"/>
              <a:t>Introduction to the Gartner Model</a:t>
            </a:r>
          </a:p>
          <a:p>
            <a:pPr marL="285750" indent="-285750">
              <a:buFont typeface="Arial" panose="020B0604020202020204" pitchFamily="34" charset="0"/>
              <a:buChar char="•"/>
            </a:pPr>
            <a:r>
              <a:rPr lang="en-US" sz="1800" dirty="0"/>
              <a:t>Understand the architecture and functions of IEDs</a:t>
            </a:r>
          </a:p>
          <a:p>
            <a:pPr marL="285750" indent="-285750">
              <a:buFont typeface="Arial" panose="020B0604020202020204" pitchFamily="34" charset="0"/>
              <a:buChar char="•"/>
            </a:pPr>
            <a:r>
              <a:rPr lang="en-US" sz="1800" dirty="0"/>
              <a:t>Recognize security risks and mitigation strategies</a:t>
            </a:r>
          </a:p>
          <a:p>
            <a:pPr marL="285750" indent="-285750">
              <a:buFont typeface="Arial" panose="020B0604020202020204" pitchFamily="34" charset="0"/>
              <a:buChar char="•"/>
            </a:pPr>
            <a:r>
              <a:rPr lang="en-US" sz="1800" dirty="0"/>
              <a:t>Analyze real-world examples and device specs</a:t>
            </a:r>
          </a:p>
          <a:p>
            <a:pPr marL="285750" indent="-285750">
              <a:buFont typeface="Arial" panose="020B0604020202020204" pitchFamily="34" charset="0"/>
              <a:buChar char="•"/>
            </a:pPr>
            <a:endParaRPr lang="en-US" sz="1800" dirty="0"/>
          </a:p>
        </p:txBody>
      </p:sp>
      <p:sp>
        <p:nvSpPr>
          <p:cNvPr id="4" name="Google Shape;376;p18">
            <a:extLst>
              <a:ext uri="{FF2B5EF4-FFF2-40B4-BE49-F238E27FC236}">
                <a16:creationId xmlns:a16="http://schemas.microsoft.com/office/drawing/2014/main" id="{8B60128F-A0BC-19F0-E911-FACE22AB25B0}"/>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Overview</a:t>
            </a:r>
            <a:endParaRPr dirty="0"/>
          </a:p>
        </p:txBody>
      </p:sp>
    </p:spTree>
    <p:extLst>
      <p:ext uri="{BB962C8B-B14F-4D97-AF65-F5344CB8AC3E}">
        <p14:creationId xmlns:p14="http://schemas.microsoft.com/office/powerpoint/2010/main" val="258888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3E87C6F8-7843-4DD5-4F1C-6450223F67A6}"/>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FDBC105B-37BC-DA3A-9015-D8D52CEA0582}"/>
              </a:ext>
            </a:extLst>
          </p:cNvPr>
          <p:cNvSpPr txBox="1">
            <a:spLocks noGrp="1"/>
          </p:cNvSpPr>
          <p:nvPr>
            <p:ph type="ctrTitle"/>
          </p:nvPr>
        </p:nvSpPr>
        <p:spPr>
          <a:xfrm>
            <a:off x="804000" y="1655397"/>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05 – IEDs and </a:t>
            </a:r>
            <a:r>
              <a:rPr lang="en-GB" sz="5000" b="1" dirty="0" err="1">
                <a:solidFill>
                  <a:srgbClr val="0072CE"/>
                </a:solidFill>
                <a:latin typeface="Arial"/>
                <a:ea typeface="Arial"/>
                <a:cs typeface="Arial"/>
                <a:sym typeface="Arial"/>
              </a:rPr>
              <a:t>IIoT</a:t>
            </a:r>
            <a:r>
              <a:rPr lang="en-GB" sz="5000" b="1" dirty="0">
                <a:solidFill>
                  <a:srgbClr val="0072CE"/>
                </a:solidFill>
                <a:latin typeface="Arial"/>
                <a:ea typeface="Arial"/>
                <a:cs typeface="Arial"/>
                <a:sym typeface="Arial"/>
              </a:rPr>
              <a:t>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993C12C0-8213-64AA-69F8-873553647C38}"/>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92056D2E-040D-BB2D-A2F5-335A0CE7774E}"/>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DF37F84F-5916-8C38-45F4-3A7F290A3C14}"/>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8E47B3DE-0498-99DE-7E00-C1E54CCCAFC0}"/>
              </a:ext>
            </a:extLst>
          </p:cNvPr>
          <p:cNvSpPr txBox="1"/>
          <p:nvPr/>
        </p:nvSpPr>
        <p:spPr>
          <a:xfrm>
            <a:off x="804000" y="3207674"/>
            <a:ext cx="10351680"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t>Field-deployed embedded controllers with real-time decision-making</a:t>
            </a:r>
          </a:p>
          <a:p>
            <a:pPr marL="285750" indent="-285750">
              <a:buFont typeface="Arial" panose="020B0604020202020204" pitchFamily="34" charset="0"/>
              <a:buChar char="•"/>
            </a:pPr>
            <a:r>
              <a:rPr lang="en-US" sz="1800" dirty="0"/>
              <a:t>Handle protection, metering, automation, and communication</a:t>
            </a:r>
          </a:p>
          <a:p>
            <a:pPr marL="285750" indent="-285750">
              <a:buFont typeface="Arial" panose="020B0604020202020204" pitchFamily="34" charset="0"/>
              <a:buChar char="•"/>
            </a:pPr>
            <a:r>
              <a:rPr lang="en-US" sz="1800" dirty="0"/>
              <a:t>Common in substations, generation sites, and industrial plants</a:t>
            </a:r>
          </a:p>
          <a:p>
            <a:pPr marL="285750" indent="-285750">
              <a:buFont typeface="Arial" panose="020B0604020202020204" pitchFamily="34" charset="0"/>
              <a:buChar char="•"/>
            </a:pPr>
            <a:endParaRPr lang="en-US" sz="1800" dirty="0"/>
          </a:p>
        </p:txBody>
      </p:sp>
      <p:sp>
        <p:nvSpPr>
          <p:cNvPr id="4" name="Google Shape;376;p18">
            <a:extLst>
              <a:ext uri="{FF2B5EF4-FFF2-40B4-BE49-F238E27FC236}">
                <a16:creationId xmlns:a16="http://schemas.microsoft.com/office/drawing/2014/main" id="{681F588B-ECA0-6E87-6BEE-A10DF7E1D919}"/>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What is an Intelligent Electronic Device (IED)</a:t>
            </a:r>
            <a:endParaRPr dirty="0"/>
          </a:p>
        </p:txBody>
      </p:sp>
    </p:spTree>
    <p:extLst>
      <p:ext uri="{BB962C8B-B14F-4D97-AF65-F5344CB8AC3E}">
        <p14:creationId xmlns:p14="http://schemas.microsoft.com/office/powerpoint/2010/main" val="390979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3" name="Google Shape;183;p3"/>
          <p:cNvSpPr txBox="1">
            <a:spLocks noGrp="1"/>
          </p:cNvSpPr>
          <p:nvPr>
            <p:ph type="ctrTitle"/>
          </p:nvPr>
        </p:nvSpPr>
        <p:spPr>
          <a:xfrm>
            <a:off x="804000" y="1205231"/>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05 – IEDs and </a:t>
            </a:r>
            <a:r>
              <a:rPr lang="en-GB" sz="5000" b="1" dirty="0" err="1">
                <a:solidFill>
                  <a:srgbClr val="0072CE"/>
                </a:solidFill>
                <a:latin typeface="Arial"/>
                <a:ea typeface="Arial"/>
                <a:cs typeface="Arial"/>
                <a:sym typeface="Arial"/>
              </a:rPr>
              <a:t>IIoT</a:t>
            </a:r>
            <a:r>
              <a:rPr lang="en-GB" sz="5000" b="1" dirty="0">
                <a:solidFill>
                  <a:srgbClr val="0072CE"/>
                </a:solidFill>
                <a:latin typeface="Arial"/>
                <a:ea typeface="Arial"/>
                <a:cs typeface="Arial"/>
                <a:sym typeface="Arial"/>
              </a:rPr>
              <a:t> in ICS</a:t>
            </a:r>
            <a:endParaRPr sz="2000" b="1" dirty="0">
              <a:solidFill>
                <a:srgbClr val="0072CE"/>
              </a:solidFill>
              <a:latin typeface="Arial"/>
              <a:ea typeface="Arial"/>
              <a:cs typeface="Arial"/>
              <a:sym typeface="Arial"/>
            </a:endParaRPr>
          </a:p>
        </p:txBody>
      </p:sp>
      <p:sp>
        <p:nvSpPr>
          <p:cNvPr id="184" name="Google Shape;184;p3"/>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pic>
        <p:nvPicPr>
          <p:cNvPr id="1026" name="Picture 2" descr="SEL-751 Feeder Protection Relay ...">
            <a:extLst>
              <a:ext uri="{FF2B5EF4-FFF2-40B4-BE49-F238E27FC236}">
                <a16:creationId xmlns:a16="http://schemas.microsoft.com/office/drawing/2014/main" id="{418030B9-BCC3-3E53-C808-88AC1F3F4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705" y="2436721"/>
            <a:ext cx="2542406" cy="37997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69A0CEA3-EFB1-0D80-B43A-279E271AE3AD}"/>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572D0740-6A8B-BE02-E4EF-CD5758469BFA}"/>
              </a:ext>
            </a:extLst>
          </p:cNvPr>
          <p:cNvSpPr txBox="1">
            <a:spLocks noGrp="1"/>
          </p:cNvSpPr>
          <p:nvPr>
            <p:ph type="ctrTitle"/>
          </p:nvPr>
        </p:nvSpPr>
        <p:spPr>
          <a:xfrm>
            <a:off x="804000" y="1655397"/>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05 – IEDs and </a:t>
            </a:r>
            <a:r>
              <a:rPr lang="en-GB" sz="5000" b="1" dirty="0" err="1">
                <a:solidFill>
                  <a:srgbClr val="0072CE"/>
                </a:solidFill>
                <a:latin typeface="Arial"/>
                <a:ea typeface="Arial"/>
                <a:cs typeface="Arial"/>
                <a:sym typeface="Arial"/>
              </a:rPr>
              <a:t>IIoT</a:t>
            </a:r>
            <a:r>
              <a:rPr lang="en-GB" sz="5000" b="1" dirty="0">
                <a:solidFill>
                  <a:srgbClr val="0072CE"/>
                </a:solidFill>
                <a:latin typeface="Arial"/>
                <a:ea typeface="Arial"/>
                <a:cs typeface="Arial"/>
                <a:sym typeface="Arial"/>
              </a:rPr>
              <a:t>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A0B7E377-5A30-D6EF-1F2A-592C49061958}"/>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C365F327-791F-B188-F184-87FD70C178D1}"/>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A93CD964-DE5C-04F0-63DB-F2F3E79B266A}"/>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37F5B88B-ED8E-D33E-97CA-721782FA1343}"/>
              </a:ext>
            </a:extLst>
          </p:cNvPr>
          <p:cNvSpPr txBox="1"/>
          <p:nvPr/>
        </p:nvSpPr>
        <p:spPr>
          <a:xfrm>
            <a:off x="804000" y="3207674"/>
            <a:ext cx="10351680"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a:t>Support for protection, control, metering, monitoring, and communication</a:t>
            </a:r>
          </a:p>
          <a:p>
            <a:pPr marL="285750" indent="-285750">
              <a:buFont typeface="Arial" panose="020B0604020202020204" pitchFamily="34" charset="0"/>
              <a:buChar char="•"/>
            </a:pPr>
            <a:r>
              <a:rPr lang="en-US" sz="1800" dirty="0"/>
              <a:t>Integration with SCADA through standard protocols (e.g., IEC 61850)</a:t>
            </a:r>
          </a:p>
          <a:p>
            <a:pPr marL="285750" indent="-285750">
              <a:buFont typeface="Arial" panose="020B0604020202020204" pitchFamily="34" charset="0"/>
              <a:buChar char="•"/>
            </a:pPr>
            <a:r>
              <a:rPr lang="en-US" sz="1800" dirty="0"/>
              <a:t>Often deployed in substations and field zones</a:t>
            </a:r>
          </a:p>
          <a:p>
            <a:pPr marL="285750" indent="-285750">
              <a:buFont typeface="Arial" panose="020B0604020202020204" pitchFamily="34" charset="0"/>
              <a:buChar char="•"/>
            </a:pPr>
            <a:r>
              <a:rPr lang="en-US" sz="1800" dirty="0"/>
              <a:t>CPU, memory, firmware (RTOS or embedded Linux)</a:t>
            </a:r>
          </a:p>
          <a:p>
            <a:pPr marL="285750" indent="-285750">
              <a:buFont typeface="Arial" panose="020B0604020202020204" pitchFamily="34" charset="0"/>
              <a:buChar char="•"/>
            </a:pPr>
            <a:r>
              <a:rPr lang="en-US" sz="1800" dirty="0"/>
              <a:t>Communication: Ethernet, RS-485, Fiber</a:t>
            </a:r>
          </a:p>
          <a:p>
            <a:pPr marL="285750" indent="-285750">
              <a:buFont typeface="Arial" panose="020B0604020202020204" pitchFamily="34" charset="0"/>
              <a:buChar char="•"/>
            </a:pPr>
            <a:r>
              <a:rPr lang="en-US" sz="1800" dirty="0"/>
              <a:t>Protection functions: overcurrent, undervoltage, breaker control</a:t>
            </a:r>
          </a:p>
          <a:p>
            <a:pPr marL="285750" indent="-285750">
              <a:buFont typeface="Arial" panose="020B0604020202020204" pitchFamily="34" charset="0"/>
              <a:buChar char="•"/>
            </a:pPr>
            <a:r>
              <a:rPr lang="en-US" sz="1800" dirty="0"/>
              <a:t>Time sync via GPS or PTP</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endParaRPr lang="en-US" sz="1800" dirty="0"/>
          </a:p>
        </p:txBody>
      </p:sp>
      <p:sp>
        <p:nvSpPr>
          <p:cNvPr id="4" name="Google Shape;376;p18">
            <a:extLst>
              <a:ext uri="{FF2B5EF4-FFF2-40B4-BE49-F238E27FC236}">
                <a16:creationId xmlns:a16="http://schemas.microsoft.com/office/drawing/2014/main" id="{94960CDC-FBD4-9A58-FFA4-E7513D91982B}"/>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Capabilities and Architecture of IEDs</a:t>
            </a:r>
            <a:endParaRPr dirty="0"/>
          </a:p>
        </p:txBody>
      </p:sp>
    </p:spTree>
    <p:extLst>
      <p:ext uri="{BB962C8B-B14F-4D97-AF65-F5344CB8AC3E}">
        <p14:creationId xmlns:p14="http://schemas.microsoft.com/office/powerpoint/2010/main" val="111250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C0643B91-9D12-F19D-EFB9-0C9A5738544B}"/>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2904F4EB-5CC9-E3E2-921F-CB302DFC1964}"/>
              </a:ext>
            </a:extLst>
          </p:cNvPr>
          <p:cNvSpPr txBox="1">
            <a:spLocks noGrp="1"/>
          </p:cNvSpPr>
          <p:nvPr>
            <p:ph type="ctrTitle"/>
          </p:nvPr>
        </p:nvSpPr>
        <p:spPr>
          <a:xfrm>
            <a:off x="804000" y="1655397"/>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05 – IEDs and </a:t>
            </a:r>
            <a:r>
              <a:rPr lang="en-GB" sz="5000" b="1" dirty="0" err="1">
                <a:solidFill>
                  <a:srgbClr val="0072CE"/>
                </a:solidFill>
                <a:latin typeface="Arial"/>
                <a:ea typeface="Arial"/>
                <a:cs typeface="Arial"/>
                <a:sym typeface="Arial"/>
              </a:rPr>
              <a:t>IIoT</a:t>
            </a:r>
            <a:r>
              <a:rPr lang="en-GB" sz="5000" b="1" dirty="0">
                <a:solidFill>
                  <a:srgbClr val="0072CE"/>
                </a:solidFill>
                <a:latin typeface="Arial"/>
                <a:ea typeface="Arial"/>
                <a:cs typeface="Arial"/>
                <a:sym typeface="Arial"/>
              </a:rPr>
              <a:t>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B452A2BF-9224-5717-44D2-2EB489A97FE4}"/>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E6BAE3B1-DAB6-91BC-2537-097A6D813379}"/>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0A79BEB7-B70D-4D23-2AD7-650190E01399}"/>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76;p18">
            <a:extLst>
              <a:ext uri="{FF2B5EF4-FFF2-40B4-BE49-F238E27FC236}">
                <a16:creationId xmlns:a16="http://schemas.microsoft.com/office/drawing/2014/main" id="{9582AF06-66A8-E8BF-1FEB-30FB6F01BC20}"/>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More Examples of IEDs</a:t>
            </a:r>
            <a:endParaRPr dirty="0"/>
          </a:p>
        </p:txBody>
      </p:sp>
      <p:graphicFrame>
        <p:nvGraphicFramePr>
          <p:cNvPr id="2" name="Table 1">
            <a:extLst>
              <a:ext uri="{FF2B5EF4-FFF2-40B4-BE49-F238E27FC236}">
                <a16:creationId xmlns:a16="http://schemas.microsoft.com/office/drawing/2014/main" id="{41C6C45C-A905-3A0C-4581-7D00B5B0AC54}"/>
              </a:ext>
            </a:extLst>
          </p:cNvPr>
          <p:cNvGraphicFramePr>
            <a:graphicFrameLocks noGrp="1"/>
          </p:cNvGraphicFramePr>
          <p:nvPr>
            <p:extLst>
              <p:ext uri="{D42A27DB-BD31-4B8C-83A1-F6EECF244321}">
                <p14:modId xmlns:p14="http://schemas.microsoft.com/office/powerpoint/2010/main" val="1058270074"/>
              </p:ext>
            </p:extLst>
          </p:nvPr>
        </p:nvGraphicFramePr>
        <p:xfrm>
          <a:off x="769800" y="3391693"/>
          <a:ext cx="10584000" cy="2136908"/>
        </p:xfrm>
        <a:graphic>
          <a:graphicData uri="http://schemas.openxmlformats.org/drawingml/2006/table">
            <a:tbl>
              <a:tblPr/>
              <a:tblGrid>
                <a:gridCol w="2646000">
                  <a:extLst>
                    <a:ext uri="{9D8B030D-6E8A-4147-A177-3AD203B41FA5}">
                      <a16:colId xmlns:a16="http://schemas.microsoft.com/office/drawing/2014/main" val="2923020069"/>
                    </a:ext>
                  </a:extLst>
                </a:gridCol>
                <a:gridCol w="2646000">
                  <a:extLst>
                    <a:ext uri="{9D8B030D-6E8A-4147-A177-3AD203B41FA5}">
                      <a16:colId xmlns:a16="http://schemas.microsoft.com/office/drawing/2014/main" val="3093720599"/>
                    </a:ext>
                  </a:extLst>
                </a:gridCol>
                <a:gridCol w="2646000">
                  <a:extLst>
                    <a:ext uri="{9D8B030D-6E8A-4147-A177-3AD203B41FA5}">
                      <a16:colId xmlns:a16="http://schemas.microsoft.com/office/drawing/2014/main" val="2126671245"/>
                    </a:ext>
                  </a:extLst>
                </a:gridCol>
                <a:gridCol w="2646000">
                  <a:extLst>
                    <a:ext uri="{9D8B030D-6E8A-4147-A177-3AD203B41FA5}">
                      <a16:colId xmlns:a16="http://schemas.microsoft.com/office/drawing/2014/main" val="3657697613"/>
                    </a:ext>
                  </a:extLst>
                </a:gridCol>
              </a:tblGrid>
              <a:tr h="534227">
                <a:tc>
                  <a:txBody>
                    <a:bodyPr/>
                    <a:lstStyle/>
                    <a:p>
                      <a:r>
                        <a:rPr lang="en-US"/>
                        <a:t>Device</a:t>
                      </a:r>
                    </a:p>
                  </a:txBody>
                  <a:tcPr anchor="ctr">
                    <a:lnL>
                      <a:noFill/>
                    </a:lnL>
                    <a:lnR>
                      <a:noFill/>
                    </a:lnR>
                    <a:lnT>
                      <a:noFill/>
                    </a:lnT>
                    <a:lnB>
                      <a:noFill/>
                    </a:lnB>
                    <a:noFill/>
                  </a:tcPr>
                </a:tc>
                <a:tc>
                  <a:txBody>
                    <a:bodyPr/>
                    <a:lstStyle/>
                    <a:p>
                      <a:r>
                        <a:rPr lang="en-US"/>
                        <a:t>Function</a:t>
                      </a:r>
                    </a:p>
                  </a:txBody>
                  <a:tcPr anchor="ctr">
                    <a:lnL>
                      <a:noFill/>
                    </a:lnL>
                    <a:lnR>
                      <a:noFill/>
                    </a:lnR>
                    <a:lnT>
                      <a:noFill/>
                    </a:lnT>
                    <a:lnB>
                      <a:noFill/>
                    </a:lnB>
                    <a:noFill/>
                  </a:tcPr>
                </a:tc>
                <a:tc>
                  <a:txBody>
                    <a:bodyPr/>
                    <a:lstStyle/>
                    <a:p>
                      <a:r>
                        <a:rPr lang="en-US"/>
                        <a:t>Common Protocols</a:t>
                      </a:r>
                    </a:p>
                  </a:txBody>
                  <a:tcPr anchor="ctr">
                    <a:lnL>
                      <a:noFill/>
                    </a:lnL>
                    <a:lnR>
                      <a:noFill/>
                    </a:lnR>
                    <a:lnT>
                      <a:noFill/>
                    </a:lnT>
                    <a:lnB>
                      <a:noFill/>
                    </a:lnB>
                    <a:noFill/>
                  </a:tcPr>
                </a:tc>
                <a:tc>
                  <a:txBody>
                    <a:bodyPr/>
                    <a:lstStyle/>
                    <a:p>
                      <a:r>
                        <a:rPr lang="en-US"/>
                        <a:t>Vendor</a:t>
                      </a:r>
                    </a:p>
                  </a:txBody>
                  <a:tcPr anchor="ctr">
                    <a:lnL>
                      <a:noFill/>
                    </a:lnL>
                    <a:lnR>
                      <a:noFill/>
                    </a:lnR>
                    <a:lnT>
                      <a:noFill/>
                    </a:lnT>
                    <a:lnB>
                      <a:noFill/>
                    </a:lnB>
                    <a:noFill/>
                  </a:tcPr>
                </a:tc>
                <a:extLst>
                  <a:ext uri="{0D108BD9-81ED-4DB2-BD59-A6C34878D82A}">
                    <a16:rowId xmlns:a16="http://schemas.microsoft.com/office/drawing/2014/main" val="1940784832"/>
                  </a:ext>
                </a:extLst>
              </a:tr>
              <a:tr h="534227">
                <a:tc>
                  <a:txBody>
                    <a:bodyPr/>
                    <a:lstStyle/>
                    <a:p>
                      <a:r>
                        <a:rPr lang="en-US"/>
                        <a:t>SEL-351</a:t>
                      </a:r>
                    </a:p>
                  </a:txBody>
                  <a:tcPr anchor="ctr">
                    <a:lnL>
                      <a:noFill/>
                    </a:lnL>
                    <a:lnR>
                      <a:noFill/>
                    </a:lnR>
                    <a:lnT>
                      <a:noFill/>
                    </a:lnT>
                    <a:lnB>
                      <a:noFill/>
                    </a:lnB>
                    <a:noFill/>
                  </a:tcPr>
                </a:tc>
                <a:tc>
                  <a:txBody>
                    <a:bodyPr/>
                    <a:lstStyle/>
                    <a:p>
                      <a:r>
                        <a:rPr lang="en-US"/>
                        <a:t>Feeder Protection</a:t>
                      </a:r>
                    </a:p>
                  </a:txBody>
                  <a:tcPr anchor="ctr">
                    <a:lnL>
                      <a:noFill/>
                    </a:lnL>
                    <a:lnR>
                      <a:noFill/>
                    </a:lnR>
                    <a:lnT>
                      <a:noFill/>
                    </a:lnT>
                    <a:lnB>
                      <a:noFill/>
                    </a:lnB>
                    <a:noFill/>
                  </a:tcPr>
                </a:tc>
                <a:tc>
                  <a:txBody>
                    <a:bodyPr/>
                    <a:lstStyle/>
                    <a:p>
                      <a:r>
                        <a:rPr lang="en-US"/>
                        <a:t>DNP3, IEC 61850</a:t>
                      </a:r>
                    </a:p>
                  </a:txBody>
                  <a:tcPr anchor="ctr">
                    <a:lnL>
                      <a:noFill/>
                    </a:lnL>
                    <a:lnR>
                      <a:noFill/>
                    </a:lnR>
                    <a:lnT>
                      <a:noFill/>
                    </a:lnT>
                    <a:lnB>
                      <a:noFill/>
                    </a:lnB>
                    <a:noFill/>
                  </a:tcPr>
                </a:tc>
                <a:tc>
                  <a:txBody>
                    <a:bodyPr/>
                    <a:lstStyle/>
                    <a:p>
                      <a:r>
                        <a:rPr lang="en-US"/>
                        <a:t>Schweitzer</a:t>
                      </a:r>
                    </a:p>
                  </a:txBody>
                  <a:tcPr anchor="ctr">
                    <a:lnL>
                      <a:noFill/>
                    </a:lnL>
                    <a:lnR>
                      <a:noFill/>
                    </a:lnR>
                    <a:lnT>
                      <a:noFill/>
                    </a:lnT>
                    <a:lnB>
                      <a:noFill/>
                    </a:lnB>
                    <a:noFill/>
                  </a:tcPr>
                </a:tc>
                <a:extLst>
                  <a:ext uri="{0D108BD9-81ED-4DB2-BD59-A6C34878D82A}">
                    <a16:rowId xmlns:a16="http://schemas.microsoft.com/office/drawing/2014/main" val="2876451566"/>
                  </a:ext>
                </a:extLst>
              </a:tr>
              <a:tr h="534227">
                <a:tc>
                  <a:txBody>
                    <a:bodyPr/>
                    <a:lstStyle/>
                    <a:p>
                      <a:r>
                        <a:rPr lang="en-US"/>
                        <a:t>ABB REF615</a:t>
                      </a:r>
                    </a:p>
                  </a:txBody>
                  <a:tcPr anchor="ctr">
                    <a:lnL>
                      <a:noFill/>
                    </a:lnL>
                    <a:lnR>
                      <a:noFill/>
                    </a:lnR>
                    <a:lnT>
                      <a:noFill/>
                    </a:lnT>
                    <a:lnB>
                      <a:noFill/>
                    </a:lnB>
                    <a:noFill/>
                  </a:tcPr>
                </a:tc>
                <a:tc>
                  <a:txBody>
                    <a:bodyPr/>
                    <a:lstStyle/>
                    <a:p>
                      <a:r>
                        <a:rPr lang="en-US"/>
                        <a:t>Overcurrent Relay</a:t>
                      </a:r>
                    </a:p>
                  </a:txBody>
                  <a:tcPr anchor="ctr">
                    <a:lnL>
                      <a:noFill/>
                    </a:lnL>
                    <a:lnR>
                      <a:noFill/>
                    </a:lnR>
                    <a:lnT>
                      <a:noFill/>
                    </a:lnT>
                    <a:lnB>
                      <a:noFill/>
                    </a:lnB>
                    <a:noFill/>
                  </a:tcPr>
                </a:tc>
                <a:tc>
                  <a:txBody>
                    <a:bodyPr/>
                    <a:lstStyle/>
                    <a:p>
                      <a:r>
                        <a:rPr lang="en-US"/>
                        <a:t>IEC 61850</a:t>
                      </a:r>
                    </a:p>
                  </a:txBody>
                  <a:tcPr anchor="ctr">
                    <a:lnL>
                      <a:noFill/>
                    </a:lnL>
                    <a:lnR>
                      <a:noFill/>
                    </a:lnR>
                    <a:lnT>
                      <a:noFill/>
                    </a:lnT>
                    <a:lnB>
                      <a:noFill/>
                    </a:lnB>
                    <a:noFill/>
                  </a:tcPr>
                </a:tc>
                <a:tc>
                  <a:txBody>
                    <a:bodyPr/>
                    <a:lstStyle/>
                    <a:p>
                      <a:r>
                        <a:rPr lang="en-US"/>
                        <a:t>ABB</a:t>
                      </a:r>
                    </a:p>
                  </a:txBody>
                  <a:tcPr anchor="ctr">
                    <a:lnL>
                      <a:noFill/>
                    </a:lnL>
                    <a:lnR>
                      <a:noFill/>
                    </a:lnR>
                    <a:lnT>
                      <a:noFill/>
                    </a:lnT>
                    <a:lnB>
                      <a:noFill/>
                    </a:lnB>
                    <a:noFill/>
                  </a:tcPr>
                </a:tc>
                <a:extLst>
                  <a:ext uri="{0D108BD9-81ED-4DB2-BD59-A6C34878D82A}">
                    <a16:rowId xmlns:a16="http://schemas.microsoft.com/office/drawing/2014/main" val="1959923719"/>
                  </a:ext>
                </a:extLst>
              </a:tr>
              <a:tr h="534227">
                <a:tc>
                  <a:txBody>
                    <a:bodyPr/>
                    <a:lstStyle/>
                    <a:p>
                      <a:r>
                        <a:rPr lang="en-US"/>
                        <a:t>GE Multilin 850</a:t>
                      </a:r>
                    </a:p>
                  </a:txBody>
                  <a:tcPr anchor="ctr">
                    <a:lnL>
                      <a:noFill/>
                    </a:lnL>
                    <a:lnR>
                      <a:noFill/>
                    </a:lnR>
                    <a:lnT>
                      <a:noFill/>
                    </a:lnT>
                    <a:lnB>
                      <a:noFill/>
                    </a:lnB>
                    <a:noFill/>
                  </a:tcPr>
                </a:tc>
                <a:tc>
                  <a:txBody>
                    <a:bodyPr/>
                    <a:lstStyle/>
                    <a:p>
                      <a:r>
                        <a:rPr lang="en-US"/>
                        <a:t>Breaker Automation</a:t>
                      </a:r>
                    </a:p>
                  </a:txBody>
                  <a:tcPr anchor="ctr">
                    <a:lnL>
                      <a:noFill/>
                    </a:lnL>
                    <a:lnR>
                      <a:noFill/>
                    </a:lnR>
                    <a:lnT>
                      <a:noFill/>
                    </a:lnT>
                    <a:lnB>
                      <a:noFill/>
                    </a:lnB>
                    <a:noFill/>
                  </a:tcPr>
                </a:tc>
                <a:tc>
                  <a:txBody>
                    <a:bodyPr/>
                    <a:lstStyle/>
                    <a:p>
                      <a:r>
                        <a:rPr lang="en-US"/>
                        <a:t>Modbus, DNP3</a:t>
                      </a:r>
                    </a:p>
                  </a:txBody>
                  <a:tcPr anchor="ctr">
                    <a:lnL>
                      <a:noFill/>
                    </a:lnL>
                    <a:lnR>
                      <a:noFill/>
                    </a:lnR>
                    <a:lnT>
                      <a:noFill/>
                    </a:lnT>
                    <a:lnB>
                      <a:noFill/>
                    </a:lnB>
                    <a:noFill/>
                  </a:tcPr>
                </a:tc>
                <a:tc>
                  <a:txBody>
                    <a:bodyPr/>
                    <a:lstStyle/>
                    <a:p>
                      <a:r>
                        <a:rPr lang="en-US" dirty="0"/>
                        <a:t>GE Grid Solutions</a:t>
                      </a:r>
                    </a:p>
                  </a:txBody>
                  <a:tcPr anchor="ctr">
                    <a:lnL>
                      <a:noFill/>
                    </a:lnL>
                    <a:lnR>
                      <a:noFill/>
                    </a:lnR>
                    <a:lnT>
                      <a:noFill/>
                    </a:lnT>
                    <a:lnB>
                      <a:noFill/>
                    </a:lnB>
                    <a:noFill/>
                  </a:tcPr>
                </a:tc>
                <a:extLst>
                  <a:ext uri="{0D108BD9-81ED-4DB2-BD59-A6C34878D82A}">
                    <a16:rowId xmlns:a16="http://schemas.microsoft.com/office/drawing/2014/main" val="3114364954"/>
                  </a:ext>
                </a:extLst>
              </a:tr>
            </a:tbl>
          </a:graphicData>
        </a:graphic>
      </p:graphicFrame>
    </p:spTree>
    <p:extLst>
      <p:ext uri="{BB962C8B-B14F-4D97-AF65-F5344CB8AC3E}">
        <p14:creationId xmlns:p14="http://schemas.microsoft.com/office/powerpoint/2010/main" val="750836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3735BF66-5300-BAB2-0CB4-266CD7BA9A5D}"/>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ED6BAF30-1FA3-2D79-8602-AF8D7901D86D}"/>
              </a:ext>
            </a:extLst>
          </p:cNvPr>
          <p:cNvSpPr txBox="1">
            <a:spLocks noGrp="1"/>
          </p:cNvSpPr>
          <p:nvPr>
            <p:ph type="ctrTitle"/>
          </p:nvPr>
        </p:nvSpPr>
        <p:spPr>
          <a:xfrm>
            <a:off x="804000" y="1655397"/>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05 – IEDs and </a:t>
            </a:r>
            <a:r>
              <a:rPr lang="en-GB" sz="5000" b="1" dirty="0" err="1">
                <a:solidFill>
                  <a:srgbClr val="0072CE"/>
                </a:solidFill>
                <a:latin typeface="Arial"/>
                <a:ea typeface="Arial"/>
                <a:cs typeface="Arial"/>
                <a:sym typeface="Arial"/>
              </a:rPr>
              <a:t>IIoT</a:t>
            </a:r>
            <a:r>
              <a:rPr lang="en-GB" sz="5000" b="1" dirty="0">
                <a:solidFill>
                  <a:srgbClr val="0072CE"/>
                </a:solidFill>
                <a:latin typeface="Arial"/>
                <a:ea typeface="Arial"/>
                <a:cs typeface="Arial"/>
                <a:sym typeface="Arial"/>
              </a:rPr>
              <a:t>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33E0F2EF-22FB-F3D0-ADD5-AF02D1EF31CA}"/>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43871E67-6AFB-AB3C-F04B-F18E6F91F189}"/>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C2BDD65D-7790-49A8-C536-426A4490B623}"/>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76;p18">
            <a:extLst>
              <a:ext uri="{FF2B5EF4-FFF2-40B4-BE49-F238E27FC236}">
                <a16:creationId xmlns:a16="http://schemas.microsoft.com/office/drawing/2014/main" id="{02BD2B1A-BD51-D3D6-FCA8-76509D9DF262}"/>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IEDs in the Purdue Model</a:t>
            </a:r>
            <a:endParaRPr dirty="0"/>
          </a:p>
        </p:txBody>
      </p:sp>
      <p:sp>
        <p:nvSpPr>
          <p:cNvPr id="5" name="TextBox 4">
            <a:extLst>
              <a:ext uri="{FF2B5EF4-FFF2-40B4-BE49-F238E27FC236}">
                <a16:creationId xmlns:a16="http://schemas.microsoft.com/office/drawing/2014/main" id="{A67BBF2D-B1A5-53EA-1BD0-7D07A542ED42}"/>
              </a:ext>
            </a:extLst>
          </p:cNvPr>
          <p:cNvSpPr txBox="1"/>
          <p:nvPr/>
        </p:nvSpPr>
        <p:spPr>
          <a:xfrm>
            <a:off x="804000" y="3249220"/>
            <a:ext cx="10584000" cy="1754326"/>
          </a:xfrm>
          <a:prstGeom prst="rect">
            <a:avLst/>
          </a:prstGeom>
          <a:noFill/>
        </p:spPr>
        <p:txBody>
          <a:bodyPr wrap="square">
            <a:spAutoFit/>
          </a:bodyPr>
          <a:lstStyle/>
          <a:p>
            <a:pPr marL="285750" indent="-285750">
              <a:buFont typeface="Arial" panose="020B0604020202020204" pitchFamily="34" charset="0"/>
              <a:buChar char="•"/>
            </a:pPr>
            <a:r>
              <a:rPr lang="en-US" sz="1800" dirty="0"/>
              <a:t>Level 0: Sensors and Actuators</a:t>
            </a:r>
          </a:p>
          <a:p>
            <a:pPr marL="285750" indent="-285750">
              <a:buFont typeface="Arial" panose="020B0604020202020204" pitchFamily="34" charset="0"/>
              <a:buChar char="•"/>
            </a:pPr>
            <a:r>
              <a:rPr lang="en-US" sz="1800" dirty="0"/>
              <a:t>Level 1: PLCs and RTUs</a:t>
            </a:r>
          </a:p>
          <a:p>
            <a:pPr marL="285750" indent="-285750">
              <a:buFont typeface="Arial" panose="020B0604020202020204" pitchFamily="34" charset="0"/>
              <a:buChar char="•"/>
            </a:pPr>
            <a:r>
              <a:rPr lang="en-US" sz="1800" b="1" dirty="0"/>
              <a:t>Level 0–2: IEDs</a:t>
            </a:r>
            <a:endParaRPr lang="en-US" sz="1800" dirty="0"/>
          </a:p>
          <a:p>
            <a:pPr marL="285750" indent="-285750">
              <a:buFont typeface="Arial" panose="020B0604020202020204" pitchFamily="34" charset="0"/>
              <a:buChar char="•"/>
            </a:pPr>
            <a:r>
              <a:rPr lang="en-US" sz="1800" dirty="0"/>
              <a:t>Communicate directly with SCADA/HMI or via gateways</a:t>
            </a:r>
          </a:p>
          <a:p>
            <a:pPr marL="285750" indent="-285750">
              <a:buFont typeface="Arial" panose="020B0604020202020204" pitchFamily="34" charset="0"/>
              <a:buChar char="•"/>
            </a:pPr>
            <a:r>
              <a:rPr lang="en-US" sz="1800" dirty="0"/>
              <a:t>Difficult to fully define a location</a:t>
            </a:r>
          </a:p>
          <a:p>
            <a:pPr marL="285750" indent="-285750">
              <a:buFont typeface="Arial" panose="020B0604020202020204" pitchFamily="34" charset="0"/>
              <a:buChar char="•"/>
            </a:pPr>
            <a:r>
              <a:rPr lang="en-US" sz="1800" dirty="0"/>
              <a:t>Intro to Gartner’s ICS Security Model</a:t>
            </a:r>
          </a:p>
        </p:txBody>
      </p:sp>
    </p:spTree>
    <p:extLst>
      <p:ext uri="{BB962C8B-B14F-4D97-AF65-F5344CB8AC3E}">
        <p14:creationId xmlns:p14="http://schemas.microsoft.com/office/powerpoint/2010/main" val="2372327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D0F07FD4-B9DE-EF7F-94EC-626BD66FE799}"/>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E784F086-8295-C9C1-8137-ED421AFD2FA5}"/>
              </a:ext>
            </a:extLst>
          </p:cNvPr>
          <p:cNvSpPr txBox="1">
            <a:spLocks noGrp="1"/>
          </p:cNvSpPr>
          <p:nvPr>
            <p:ph type="ctrTitle"/>
          </p:nvPr>
        </p:nvSpPr>
        <p:spPr>
          <a:xfrm>
            <a:off x="804000" y="1655397"/>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05 – IEDs and </a:t>
            </a:r>
            <a:r>
              <a:rPr lang="en-GB" sz="5000" b="1" dirty="0" err="1">
                <a:solidFill>
                  <a:srgbClr val="0072CE"/>
                </a:solidFill>
                <a:latin typeface="Arial"/>
                <a:ea typeface="Arial"/>
                <a:cs typeface="Arial"/>
                <a:sym typeface="Arial"/>
              </a:rPr>
              <a:t>IIoT</a:t>
            </a:r>
            <a:r>
              <a:rPr lang="en-GB" sz="5000" b="1" dirty="0">
                <a:solidFill>
                  <a:srgbClr val="0072CE"/>
                </a:solidFill>
                <a:latin typeface="Arial"/>
                <a:ea typeface="Arial"/>
                <a:cs typeface="Arial"/>
                <a:sym typeface="Arial"/>
              </a:rPr>
              <a:t>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E218B479-5493-33C1-FF83-E29282ADCB03}"/>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76462209-CC19-9107-E5A1-BE56836026A7}"/>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21F7A9C6-4D32-9885-1855-1F02F5CC1485}"/>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76;p18">
            <a:extLst>
              <a:ext uri="{FF2B5EF4-FFF2-40B4-BE49-F238E27FC236}">
                <a16:creationId xmlns:a16="http://schemas.microsoft.com/office/drawing/2014/main" id="{363DF714-2BA1-F3A8-4560-F612D4EC833E}"/>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Garter Model</a:t>
            </a:r>
            <a:endParaRPr dirty="0"/>
          </a:p>
        </p:txBody>
      </p:sp>
      <p:pic>
        <p:nvPicPr>
          <p:cNvPr id="5124" name="Picture 4" descr="gartner-iot-reference-architecture">
            <a:extLst>
              <a:ext uri="{FF2B5EF4-FFF2-40B4-BE49-F238E27FC236}">
                <a16:creationId xmlns:a16="http://schemas.microsoft.com/office/drawing/2014/main" id="{6859EDD2-5595-E415-B576-135AEB446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0535" y="-140677"/>
            <a:ext cx="16011274" cy="6998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80405"/>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6061</Words>
  <Application>Microsoft Macintosh PowerPoint</Application>
  <PresentationFormat>Widescreen</PresentationFormat>
  <Paragraphs>604</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Custom Design</vt:lpstr>
      <vt:lpstr>CyberSkills2Work The National Cybersecurity Workforce Development Program</vt:lpstr>
      <vt:lpstr>Industrial Control Systems Security</vt:lpstr>
      <vt:lpstr>Module 05 – IEDs and IIoT in ICS</vt:lpstr>
      <vt:lpstr>Module 05 – IEDs and IIoT in ICS</vt:lpstr>
      <vt:lpstr>Module 05 – IEDs and IIoT in ICS</vt:lpstr>
      <vt:lpstr>Module 05 – IEDs and IIoT in ICS</vt:lpstr>
      <vt:lpstr>Module 05 – IEDs and IIoT in ICS</vt:lpstr>
      <vt:lpstr>Module 05 – IEDs and IIoT in ICS</vt:lpstr>
      <vt:lpstr>Module 05 – IEDs and IIoT in ICS</vt:lpstr>
      <vt:lpstr>Module 05 – IEDs and IIoT in ICS</vt:lpstr>
      <vt:lpstr>Module 05 – IEDs and IIoT in ICS</vt:lpstr>
      <vt:lpstr>Module 05 – IEDs and IIoT in ICS</vt:lpstr>
      <vt:lpstr>Module 05 – IEDs and IIoT in ICS</vt:lpstr>
      <vt:lpstr>Module 05 – IEDs and IIoT in ICS</vt:lpstr>
      <vt:lpstr>Module 05 – IEDs and IIoT in ICS</vt:lpstr>
      <vt:lpstr>Module 05 – IEDs and IIoT in ICS</vt:lpstr>
      <vt:lpstr>Module 05 – IEDs and IIoT in ICS</vt:lpstr>
      <vt:lpstr>Module 05 – IEDs and IIoT in ICS</vt:lpstr>
      <vt:lpstr>Module 05 – IEDs and IIoT in ICS</vt:lpstr>
      <vt:lpstr>Module 05 – IEDs and IIoT in ICS</vt:lpstr>
      <vt:lpstr>Module 05 – IEDs and IIoT in ICS</vt:lpstr>
      <vt:lpstr>Module 05 – IEDs and IIoT in ICS</vt:lpstr>
      <vt:lpstr>Module 05 – IEDs and IIoT in 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Razvan</dc:creator>
  <cp:lastModifiedBy>ian burres</cp:lastModifiedBy>
  <cp:revision>66</cp:revision>
  <dcterms:created xsi:type="dcterms:W3CDTF">2021-10-13T09:00:23Z</dcterms:created>
  <dcterms:modified xsi:type="dcterms:W3CDTF">2025-06-09T19:13:40Z</dcterms:modified>
</cp:coreProperties>
</file>