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7"/>
  </p:notesMasterIdLst>
  <p:sldIdLst>
    <p:sldId id="340" r:id="rId2"/>
    <p:sldId id="256" r:id="rId3"/>
    <p:sldId id="308" r:id="rId4"/>
    <p:sldId id="257" r:id="rId5"/>
    <p:sldId id="258" r:id="rId6"/>
    <p:sldId id="324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2" r:id="rId20"/>
    <p:sldId id="273" r:id="rId21"/>
    <p:sldId id="293" r:id="rId22"/>
    <p:sldId id="292" r:id="rId23"/>
    <p:sldId id="275" r:id="rId24"/>
    <p:sldId id="276" r:id="rId25"/>
    <p:sldId id="277" r:id="rId26"/>
    <p:sldId id="278" r:id="rId27"/>
    <p:sldId id="279" r:id="rId28"/>
    <p:sldId id="280" r:id="rId29"/>
    <p:sldId id="325" r:id="rId30"/>
    <p:sldId id="326" r:id="rId31"/>
    <p:sldId id="328" r:id="rId32"/>
    <p:sldId id="329" r:id="rId33"/>
    <p:sldId id="330" r:id="rId34"/>
    <p:sldId id="281" r:id="rId35"/>
    <p:sldId id="341" r:id="rId36"/>
    <p:sldId id="342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95" r:id="rId45"/>
    <p:sldId id="294" r:id="rId46"/>
    <p:sldId id="296" r:id="rId47"/>
    <p:sldId id="297" r:id="rId48"/>
    <p:sldId id="298" r:id="rId49"/>
    <p:sldId id="299" r:id="rId50"/>
    <p:sldId id="300" r:id="rId51"/>
    <p:sldId id="336" r:id="rId52"/>
    <p:sldId id="357" r:id="rId53"/>
    <p:sldId id="343" r:id="rId54"/>
    <p:sldId id="289" r:id="rId55"/>
    <p:sldId id="337" r:id="rId56"/>
    <p:sldId id="344" r:id="rId57"/>
    <p:sldId id="339" r:id="rId58"/>
    <p:sldId id="358" r:id="rId59"/>
    <p:sldId id="359" r:id="rId60"/>
    <p:sldId id="345" r:id="rId61"/>
    <p:sldId id="346" r:id="rId62"/>
    <p:sldId id="347" r:id="rId63"/>
    <p:sldId id="348" r:id="rId64"/>
    <p:sldId id="349" r:id="rId65"/>
    <p:sldId id="350" r:id="rId66"/>
    <p:sldId id="351" r:id="rId67"/>
    <p:sldId id="352" r:id="rId68"/>
    <p:sldId id="353" r:id="rId69"/>
    <p:sldId id="354" r:id="rId70"/>
    <p:sldId id="356" r:id="rId71"/>
    <p:sldId id="301" r:id="rId72"/>
    <p:sldId id="305" r:id="rId73"/>
    <p:sldId id="306" r:id="rId74"/>
    <p:sldId id="321" r:id="rId75"/>
    <p:sldId id="322" r:id="rId76"/>
    <p:sldId id="302" r:id="rId77"/>
    <p:sldId id="291" r:id="rId78"/>
    <p:sldId id="290" r:id="rId79"/>
    <p:sldId id="307" r:id="rId80"/>
    <p:sldId id="304" r:id="rId81"/>
    <p:sldId id="331" r:id="rId82"/>
    <p:sldId id="303" r:id="rId83"/>
    <p:sldId id="332" r:id="rId84"/>
    <p:sldId id="333" r:id="rId85"/>
    <p:sldId id="355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66FFFF"/>
    <a:srgbClr val="FF5353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0"/>
    <p:restoredTop sz="94643"/>
  </p:normalViewPr>
  <p:slideViewPr>
    <p:cSldViewPr>
      <p:cViewPr varScale="1">
        <p:scale>
          <a:sx n="120" d="100"/>
          <a:sy n="120" d="100"/>
        </p:scale>
        <p:origin x="146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heme" Target="theme/theme1.xml"/><Relationship Id="rId9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notesMaster" Target="notesMasters/notesMaster1.xml"/><Relationship Id="rId88" Type="http://schemas.openxmlformats.org/officeDocument/2006/relationships/presProps" Target="presProps.xml"/><Relationship Id="rId8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6DD7D-95EC-4497-8235-3153790107FF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2922A-B826-46A1-AFE1-E4C7A3F2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2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Instructor: Refer to setup</a:t>
            </a:r>
            <a:r>
              <a:rPr lang="en-US" baseline="0" dirty="0"/>
              <a:t> slides if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0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activity before lunch.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05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Ideally it should be 12 PM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50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</a:t>
            </a:r>
            <a:r>
              <a:rPr lang="en-US" baseline="0" dirty="0"/>
              <a:t> end of the official SWC materials.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27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explains the workflow of</a:t>
            </a:r>
            <a:r>
              <a:rPr lang="en-US" baseline="0" dirty="0"/>
              <a:t> the next exercise.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9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Pull request (PR)</a:t>
            </a:r>
            <a:r>
              <a:rPr lang="en-US" baseline="0" dirty="0"/>
              <a:t> will be explained in the next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86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36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explains the workflow of</a:t>
            </a:r>
            <a:r>
              <a:rPr lang="en-US" baseline="0" dirty="0"/>
              <a:t> the next exercise.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93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Pull request (PR)</a:t>
            </a:r>
            <a:r>
              <a:rPr lang="en-US" baseline="0" dirty="0"/>
              <a:t> will be explained in the next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07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75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47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CVCS</a:t>
            </a:r>
            <a:r>
              <a:rPr lang="en-US" baseline="0" dirty="0"/>
              <a:t> = Centralized Version Control System. Also see https://git-scm.com/book/en/v2/Getting-Started-Git-Basics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552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need to fork the repo once per user.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6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04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checkout –b branch1, followed by modifying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03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push origin branch1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49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PR from branch1 on your fork. </a:t>
            </a:r>
            <a:r>
              <a:rPr lang="en-US" dirty="0" err="1"/>
              <a:t>spacetelescope</a:t>
            </a:r>
            <a:r>
              <a:rPr lang="en-US" dirty="0"/>
              <a:t>/code will not change until PR is merged.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730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say someone else got their changes in upstream.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497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next set of changes: git checkout -b branch2; git pull upstream master (should fast forward if no conflict)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060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new changes in branch2.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327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new changes in branch2. And so the cycle repeats.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187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Ideally it should be 2 PM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09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Ideally it is 10:30 AM at this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041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coding here would be</a:t>
            </a:r>
            <a:r>
              <a:rPr lang="en-US" baseline="0" dirty="0"/>
              <a:t> very useful.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248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Live coding here would be</a:t>
            </a:r>
            <a:r>
              <a:rPr lang="en-US" baseline="0" dirty="0"/>
              <a:t> very useful.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377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772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activity before</a:t>
            </a:r>
            <a:r>
              <a:rPr lang="en-US" baseline="0" dirty="0"/>
              <a:t> workshop ends.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052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is</a:t>
            </a:r>
            <a:r>
              <a:rPr lang="en-US" baseline="0" dirty="0"/>
              <a:t> extra time and only if the instructor deems it appropriate.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182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Rebase</a:t>
            </a:r>
            <a:r>
              <a:rPr lang="en-US" baseline="0" dirty="0"/>
              <a:t>/squash re-writes history. Never do it on “public” branch (e.g., master branch, release branch) unless you really mean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652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Illustrate when you have existing branch but</a:t>
            </a:r>
            <a:r>
              <a:rPr lang="en-US" baseline="0" dirty="0"/>
              <a:t> upstream/master has changed, and how to keep your branch in sync with upstream/master.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082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Illustrate that you can rewrite</a:t>
            </a:r>
            <a:r>
              <a:rPr lang="en-US" baseline="0" dirty="0"/>
              <a:t> history of PR and not having to create new PR when you add new commits to a branch that already has a PR.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145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--force (get it?)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83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will cover GitHub in this</a:t>
            </a:r>
            <a:r>
              <a:rPr lang="en-US" baseline="0" dirty="0"/>
              <a:t> workshop.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05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SSH is easier if you have 2-factor set 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45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 is a pointer to a series of snapshots.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22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explains the workflow of</a:t>
            </a:r>
            <a:r>
              <a:rPr lang="en-US" baseline="0" dirty="0"/>
              <a:t> the next exercise.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90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explains the workflow of</a:t>
            </a:r>
            <a:r>
              <a:rPr lang="en-US" baseline="0" dirty="0"/>
              <a:t> the next exercise.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87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 is very</a:t>
            </a:r>
            <a:r>
              <a:rPr lang="en-US" baseline="0" dirty="0"/>
              <a:t> painful with </a:t>
            </a:r>
            <a:r>
              <a:rPr lang="en-US" baseline="0"/>
              <a:t>2-factor authentication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2922A-B826-46A1-AFE1-E4C7A3F269E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71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EB48-4475-4BE1-B649-C146BDA17EF9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12BC-F0DB-49F7-B9CE-E1B38F26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2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EB48-4475-4BE1-B649-C146BDA17EF9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12BC-F0DB-49F7-B9CE-E1B38F26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1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EB48-4475-4BE1-B649-C146BDA17EF9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12BC-F0DB-49F7-B9CE-E1B38F26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69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 No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575786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EB48-4475-4BE1-B649-C146BDA17EF9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12BC-F0DB-49F7-B9CE-E1B38F26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3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EB48-4475-4BE1-B649-C146BDA17EF9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12BC-F0DB-49F7-B9CE-E1B38F26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5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EB48-4475-4BE1-B649-C146BDA17EF9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12BC-F0DB-49F7-B9CE-E1B38F26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1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EB48-4475-4BE1-B649-C146BDA17EF9}" type="datetimeFigureOut">
              <a:rPr lang="en-US" smtClean="0"/>
              <a:t>4/4/19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12BC-F0DB-49F7-B9CE-E1B38F26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9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EB48-4475-4BE1-B649-C146BDA17EF9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12BC-F0DB-49F7-B9CE-E1B38F26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2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EB48-4475-4BE1-B649-C146BDA17EF9}" type="datetimeFigureOut">
              <a:rPr lang="en-US" smtClean="0"/>
              <a:t>4/4/19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12BC-F0DB-49F7-B9CE-E1B38F26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0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EB48-4475-4BE1-B649-C146BDA17EF9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12BC-F0DB-49F7-B9CE-E1B38F26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EB48-4475-4BE1-B649-C146BDA17EF9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12BC-F0DB-49F7-B9CE-E1B38F26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2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DEB48-4475-4BE1-B649-C146BDA17EF9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C12BC-F0DB-49F7-B9CE-E1B38F268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41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sci.app.box.com/folder/72241627341" TargetMode="External"/><Relationship Id="rId3" Type="http://schemas.openxmlformats.org/officeDocument/2006/relationships/hyperlink" Target="https://stsci.app.box.com/notes/433890012518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gi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Relationship Id="rId3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30.jp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30.jpg"/><Relationship Id="rId7" Type="http://schemas.openxmlformats.org/officeDocument/2006/relationships/image" Target="../media/image31.png"/><Relationship Id="rId8" Type="http://schemas.openxmlformats.org/officeDocument/2006/relationships/image" Target="../media/image32.sv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jp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4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581400"/>
          </a:xfrm>
        </p:spPr>
        <p:txBody>
          <a:bodyPr/>
          <a:lstStyle/>
          <a:p>
            <a:r>
              <a:rPr lang="en-US" dirty="0"/>
              <a:t>Did you follow setup instructions Jody sent?</a:t>
            </a:r>
          </a:p>
          <a:p>
            <a:r>
              <a:rPr lang="en-US" dirty="0"/>
              <a:t>Important for today</a:t>
            </a:r>
          </a:p>
          <a:p>
            <a:pPr lvl="1"/>
            <a:r>
              <a:rPr lang="en-US" dirty="0"/>
              <a:t>Install 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/>
              <a:t>Get GitHub account</a:t>
            </a:r>
          </a:p>
          <a:p>
            <a:pPr lvl="1"/>
            <a:r>
              <a:rPr lang="en-US" dirty="0"/>
              <a:t>Setup SSH on GitHub</a:t>
            </a:r>
          </a:p>
        </p:txBody>
      </p:sp>
    </p:spTree>
    <p:extLst>
      <p:ext uri="{BB962C8B-B14F-4D97-AF65-F5344CB8AC3E}">
        <p14:creationId xmlns:p14="http://schemas.microsoft.com/office/powerpoint/2010/main" val="3526308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changes to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Create a file to track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Open your text editor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Type: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Cold and dry, but everything is my favorite color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Save file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mars.txt</a:t>
            </a:r>
          </a:p>
          <a:p>
            <a:r>
              <a:rPr lang="en-US" dirty="0"/>
              <a:t>Check in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2400" b="1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b="1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/>
              <a:t>Start tracking file:</a:t>
            </a:r>
          </a:p>
          <a:p>
            <a:pPr marL="457200" lvl="1" indent="0">
              <a:buNone/>
            </a:pPr>
            <a:r>
              <a:rPr lang="en-US" sz="2400" b="1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b="1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 mars.txt</a:t>
            </a:r>
          </a:p>
          <a:p>
            <a:r>
              <a:rPr lang="en-US" dirty="0"/>
              <a:t>Record current state:</a:t>
            </a:r>
          </a:p>
          <a:p>
            <a:pPr marL="457200" lvl="1" indent="0">
              <a:buNone/>
            </a:pPr>
            <a:r>
              <a:rPr lang="en-US" sz="2400" b="1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b="1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 -m “Start notes on Mars as base”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</a:t>
            </a:r>
            <a:r>
              <a:rPr lang="en-US" dirty="0"/>
              <a:t> : Commit message inline</a:t>
            </a:r>
          </a:p>
        </p:txBody>
      </p:sp>
    </p:spTree>
    <p:extLst>
      <p:ext uri="{BB962C8B-B14F-4D97-AF65-F5344CB8AC3E}">
        <p14:creationId xmlns:p14="http://schemas.microsoft.com/office/powerpoint/2010/main" val="2736100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Create a file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jupiter.txt</a:t>
            </a:r>
            <a:r>
              <a:rPr lang="en-US" dirty="0"/>
              <a:t> with a sentence about Jupiter in your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planets</a:t>
            </a:r>
            <a:r>
              <a:rPr lang="en-US" dirty="0"/>
              <a:t> directory</a:t>
            </a:r>
          </a:p>
          <a:p>
            <a:r>
              <a:rPr lang="en-US" dirty="0"/>
              <a:t>Start tracking and record the current state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jupiter.txt</a:t>
            </a:r>
          </a:p>
          <a:p>
            <a:r>
              <a:rPr lang="en-US" dirty="0"/>
              <a:t>Put up your </a:t>
            </a:r>
            <a:r>
              <a:rPr lang="en-US" dirty="0">
                <a:solidFill>
                  <a:srgbClr val="92D050"/>
                </a:solidFill>
              </a:rPr>
              <a:t>green</a:t>
            </a:r>
            <a:r>
              <a:rPr lang="en-US" dirty="0"/>
              <a:t> Post-It up when you are done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Hint: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 filename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 -m “commit message”</a:t>
            </a:r>
          </a:p>
        </p:txBody>
      </p:sp>
    </p:spTree>
    <p:extLst>
      <p:ext uri="{BB962C8B-B14F-4D97-AF65-F5344CB8AC3E}">
        <p14:creationId xmlns:p14="http://schemas.microsoft.com/office/powerpoint/2010/main" val="3214682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143000"/>
          </a:xfrm>
        </p:spPr>
        <p:txBody>
          <a:bodyPr/>
          <a:lstStyle/>
          <a:p>
            <a:r>
              <a:rPr lang="en-US" dirty="0"/>
              <a:t>Viewing your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6450" y="2789237"/>
            <a:ext cx="4991100" cy="2773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36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36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 –-</a:t>
            </a:r>
            <a:r>
              <a:rPr lang="en-US" sz="36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endParaRPr lang="en-US" sz="3600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36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help log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36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 --stat</a:t>
            </a:r>
          </a:p>
          <a:p>
            <a:pPr marL="0" indent="0" algn="ctr">
              <a:buNone/>
            </a:pPr>
            <a:endParaRPr lang="en-US" sz="3600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632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Open your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mars.txt</a:t>
            </a:r>
            <a:r>
              <a:rPr lang="en-US" dirty="0"/>
              <a:t> file and add: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two moons may be a problem</a:t>
            </a:r>
          </a:p>
          <a:p>
            <a:r>
              <a:rPr lang="en-US" dirty="0"/>
              <a:t>Check the status of your files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/>
              <a:t>View the changes you made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diff mars.txt</a:t>
            </a:r>
          </a:p>
          <a:p>
            <a:r>
              <a:rPr lang="en-US" dirty="0"/>
              <a:t>Tell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/>
              <a:t> which files you want to record changes in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 mars.txt</a:t>
            </a:r>
          </a:p>
          <a:p>
            <a:r>
              <a:rPr lang="en-US" dirty="0"/>
              <a:t>Save changes to revision history</a:t>
            </a:r>
          </a:p>
          <a:p>
            <a:pPr marL="57150" indent="0">
              <a:buNone/>
            </a:pPr>
            <a:r>
              <a:rPr lang="en-US" sz="28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 -m “Concerns about Mars’ moons”</a:t>
            </a:r>
          </a:p>
        </p:txBody>
      </p:sp>
    </p:spTree>
    <p:extLst>
      <p:ext uri="{BB962C8B-B14F-4D97-AF65-F5344CB8AC3E}">
        <p14:creationId xmlns:p14="http://schemas.microsoft.com/office/powerpoint/2010/main" val="2024100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124200"/>
            <a:ext cx="3478696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603" y="1295400"/>
            <a:ext cx="4504290" cy="1676724"/>
          </a:xfrm>
        </p:spPr>
      </p:pic>
    </p:spTree>
    <p:extLst>
      <p:ext uri="{BB962C8B-B14F-4D97-AF65-F5344CB8AC3E}">
        <p14:creationId xmlns:p14="http://schemas.microsoft.com/office/powerpoint/2010/main" val="1045605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Open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jupiter.txt</a:t>
            </a:r>
            <a:r>
              <a:rPr lang="en-US" dirty="0"/>
              <a:t> in your text editor</a:t>
            </a:r>
          </a:p>
          <a:p>
            <a:r>
              <a:rPr lang="en-US" dirty="0"/>
              <a:t>Add a line</a:t>
            </a:r>
          </a:p>
          <a:p>
            <a:r>
              <a:rPr lang="en-US" dirty="0"/>
              <a:t>View the change you made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Record your changes in the project’s history</a:t>
            </a:r>
          </a:p>
          <a:p>
            <a:r>
              <a:rPr lang="en-US" dirty="0"/>
              <a:t>View your project’s history</a:t>
            </a:r>
          </a:p>
          <a:p>
            <a:r>
              <a:rPr lang="en-US" dirty="0"/>
              <a:t>Put up your </a:t>
            </a:r>
            <a:r>
              <a:rPr lang="en-US" dirty="0">
                <a:solidFill>
                  <a:srgbClr val="92D050"/>
                </a:solidFill>
              </a:rPr>
              <a:t>green</a:t>
            </a:r>
            <a:r>
              <a:rPr lang="en-US" dirty="0"/>
              <a:t> Post-It when you are done</a:t>
            </a:r>
          </a:p>
          <a:p>
            <a:r>
              <a:rPr lang="en-US" dirty="0"/>
              <a:t>Bonus:</a:t>
            </a:r>
          </a:p>
          <a:p>
            <a:pPr lvl="1"/>
            <a:r>
              <a:rPr lang="en-US" dirty="0"/>
              <a:t>Make another change</a:t>
            </a:r>
          </a:p>
          <a:p>
            <a:pPr lvl="1"/>
            <a:r>
              <a:rPr lang="en-US" dirty="0"/>
              <a:t>Try any one of these variations</a:t>
            </a:r>
          </a:p>
          <a:p>
            <a:pPr lvl="2"/>
            <a:r>
              <a:rPr lang="en-US" dirty="0"/>
              <a:t>Commit without adding</a:t>
            </a:r>
          </a:p>
          <a:p>
            <a:pPr lvl="2"/>
            <a:r>
              <a:rPr lang="en-US" dirty="0"/>
              <a:t>View changes between adding and committing</a:t>
            </a:r>
          </a:p>
          <a:p>
            <a:pPr lvl="2"/>
            <a:r>
              <a:rPr lang="en-US" dirty="0"/>
              <a:t>Commit without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098954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viewing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r>
              <a:rPr lang="en-US" dirty="0"/>
              <a:t>Changes between working directory and what was last staged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diff</a:t>
            </a:r>
          </a:p>
          <a:p>
            <a:pPr marL="457200" lvl="1" indent="0">
              <a:buNone/>
            </a:pPr>
            <a:endParaRPr lang="en-US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Changes between staging area and last commit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diff --staged</a:t>
            </a:r>
          </a:p>
        </p:txBody>
      </p:sp>
    </p:spTree>
    <p:extLst>
      <p:ext uri="{BB962C8B-B14F-4D97-AF65-F5344CB8AC3E}">
        <p14:creationId xmlns:p14="http://schemas.microsoft.com/office/powerpoint/2010/main" val="4052677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239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Changes made in the last commit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diff HEAD~1</a:t>
            </a:r>
          </a:p>
          <a:p>
            <a:r>
              <a:rPr lang="en-US" dirty="0"/>
              <a:t>Changes made in the last 2 commits</a:t>
            </a:r>
          </a:p>
          <a:p>
            <a:pPr marL="400050" lvl="2" indent="0">
              <a:buNone/>
            </a:pPr>
            <a:r>
              <a:rPr lang="en-US" sz="28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diff HEAD~2</a:t>
            </a:r>
            <a:endParaRPr lang="en-US" sz="2800" dirty="0"/>
          </a:p>
          <a:p>
            <a:r>
              <a:rPr lang="en-US" dirty="0"/>
              <a:t>Changes made in the last 3 commits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diff HEAD~3</a:t>
            </a:r>
          </a:p>
          <a:p>
            <a:r>
              <a:rPr lang="en-US" dirty="0"/>
              <a:t>Changes made since some commit hash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diff 0b0d55e</a:t>
            </a:r>
          </a:p>
          <a:p>
            <a:pPr lvl="1"/>
            <a:r>
              <a:rPr lang="en-US" dirty="0"/>
              <a:t>First 7 characters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</a:t>
            </a:r>
            <a:r>
              <a:rPr lang="en-US" dirty="0"/>
              <a:t> to find the desired commit</a:t>
            </a:r>
          </a:p>
        </p:txBody>
      </p:sp>
    </p:spTree>
    <p:extLst>
      <p:ext uri="{BB962C8B-B14F-4D97-AF65-F5344CB8AC3E}">
        <p14:creationId xmlns:p14="http://schemas.microsoft.com/office/powerpoint/2010/main" val="77076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Recovering older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Overwrite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mars.txt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“Gamma will like the dry air” &gt; mars.txt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mars.txt</a:t>
            </a:r>
          </a:p>
          <a:p>
            <a:r>
              <a:rPr lang="en-US" dirty="0"/>
              <a:t>Recover last recorded version:</a:t>
            </a:r>
          </a:p>
          <a:p>
            <a:pPr marL="457200" lvl="1" indent="0">
              <a:buNone/>
            </a:pPr>
            <a:r>
              <a:rPr lang="en-US" sz="2200" b="1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200" b="1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checkout HEAD mars.txt</a:t>
            </a:r>
          </a:p>
          <a:p>
            <a:pPr lvl="1"/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 HEAD</a:t>
            </a:r>
            <a:r>
              <a:rPr lang="en-US" sz="2600" dirty="0"/>
              <a:t> : Revert to version in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  <a:p>
            <a:pPr lvl="1"/>
            <a:r>
              <a:rPr lang="en-US" sz="2600" dirty="0"/>
              <a:t>Can use commit hash to revert to even older version</a:t>
            </a:r>
          </a:p>
          <a:p>
            <a:pPr lvl="1"/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mars.txt</a:t>
            </a:r>
            <a:r>
              <a:rPr lang="en-US" sz="2600" dirty="0"/>
              <a:t> : Tells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600" dirty="0"/>
              <a:t> which file to revert</a:t>
            </a:r>
          </a:p>
          <a:p>
            <a:pPr lvl="1"/>
            <a:r>
              <a:rPr lang="en-US" sz="2600" dirty="0"/>
              <a:t>In </a:t>
            </a:r>
            <a:r>
              <a:rPr lang="en-US" sz="26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6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  <a:r>
              <a:rPr lang="en-US" sz="2600" dirty="0"/>
              <a:t>, they list this option with </a:t>
            </a:r>
            <a:r>
              <a:rPr lang="en-US" sz="26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600" dirty="0"/>
              <a:t> instead of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600" dirty="0"/>
              <a:t>; This is a shortcut.</a:t>
            </a:r>
          </a:p>
        </p:txBody>
      </p:sp>
    </p:spTree>
    <p:extLst>
      <p:ext uri="{BB962C8B-B14F-4D97-AF65-F5344CB8AC3E}">
        <p14:creationId xmlns:p14="http://schemas.microsoft.com/office/powerpoint/2010/main" val="1239580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dirty="0"/>
              <a:t>What is going on here?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12" y="2424906"/>
            <a:ext cx="5133975" cy="2876550"/>
          </a:xfrm>
        </p:spPr>
      </p:pic>
    </p:spTree>
    <p:extLst>
      <p:ext uri="{BB962C8B-B14F-4D97-AF65-F5344CB8AC3E}">
        <p14:creationId xmlns:p14="http://schemas.microsoft.com/office/powerpoint/2010/main" val="133519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dirty="0" err="1">
                <a:cs typeface="Courier New" panose="02070309020205020404" pitchFamily="49" charset="0"/>
              </a:rPr>
              <a:t>STScI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cs typeface="Courier New" panose="02070309020205020404" pitchFamily="49" charset="0"/>
              </a:rPr>
              <a:t> training inspired by Software Carpentry</a:t>
            </a:r>
          </a:p>
        </p:txBody>
      </p:sp>
    </p:spTree>
    <p:extLst>
      <p:ext uri="{BB962C8B-B14F-4D97-AF65-F5344CB8AC3E}">
        <p14:creationId xmlns:p14="http://schemas.microsoft.com/office/powerpoint/2010/main" val="2759284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and then recover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jupiter.txt</a:t>
            </a:r>
          </a:p>
          <a:p>
            <a:r>
              <a:rPr lang="en-US" dirty="0"/>
              <a:t>Put up your </a:t>
            </a:r>
            <a:r>
              <a:rPr lang="en-US" dirty="0">
                <a:solidFill>
                  <a:srgbClr val="92D050"/>
                </a:solidFill>
              </a:rPr>
              <a:t>green</a:t>
            </a:r>
            <a:r>
              <a:rPr lang="en-US" dirty="0"/>
              <a:t> Post-It when you are done</a:t>
            </a:r>
          </a:p>
          <a:p>
            <a:r>
              <a:rPr lang="en-US" dirty="0"/>
              <a:t>Bonus:</a:t>
            </a:r>
          </a:p>
          <a:p>
            <a:pPr lvl="1"/>
            <a:r>
              <a:rPr lang="en-US" dirty="0"/>
              <a:t>Revert to the first saved version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jupiter.txt</a:t>
            </a:r>
          </a:p>
          <a:p>
            <a:pPr lvl="1"/>
            <a:r>
              <a:rPr lang="en-US" dirty="0"/>
              <a:t>Switch back to the most recent version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jupiter.txt</a:t>
            </a:r>
          </a:p>
        </p:txBody>
      </p:sp>
    </p:spTree>
    <p:extLst>
      <p:ext uri="{BB962C8B-B14F-4D97-AF65-F5344CB8AC3E}">
        <p14:creationId xmlns:p14="http://schemas.microsoft.com/office/powerpoint/2010/main" val="1045549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Create some data files that you don’t want to track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results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touch a.dat b.dat c.dat results/</a:t>
            </a:r>
            <a:r>
              <a:rPr lang="en-US" sz="26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sz="26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results/</a:t>
            </a:r>
            <a:r>
              <a:rPr lang="en-US" sz="26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b.out</a:t>
            </a:r>
            <a:endParaRPr lang="en-US" sz="2600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 file with this content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results/</a:t>
            </a:r>
          </a:p>
          <a:p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 to the project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 .</a:t>
            </a: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endParaRPr lang="en-US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 -m "Add the ignore file”</a:t>
            </a:r>
          </a:p>
          <a:p>
            <a:r>
              <a:rPr lang="en-US" dirty="0"/>
              <a:t>Now try the following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 a.dat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clean -</a:t>
            </a: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xdn</a:t>
            </a:r>
            <a:endParaRPr lang="en-US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3124200"/>
            <a:ext cx="1752600" cy="609600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21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Intermission: Short Break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Suggested Time: 10 mins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98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en-US" dirty="0"/>
              <a:t>Remote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09800"/>
            <a:ext cx="7620000" cy="2971800"/>
          </a:xfrm>
        </p:spPr>
        <p:txBody>
          <a:bodyPr>
            <a:normAutofit/>
          </a:bodyPr>
          <a:lstStyle/>
          <a:p>
            <a:r>
              <a:rPr lang="en-US" dirty="0"/>
              <a:t>Central location where everyone can see</a:t>
            </a:r>
          </a:p>
          <a:p>
            <a:r>
              <a:rPr lang="en-US" dirty="0"/>
              <a:t>Requires Internet</a:t>
            </a:r>
          </a:p>
          <a:p>
            <a:r>
              <a:rPr lang="en-US" dirty="0">
                <a:solidFill>
                  <a:srgbClr val="FFC000"/>
                </a:solidFill>
              </a:rPr>
              <a:t>GitHub</a:t>
            </a:r>
            <a:r>
              <a:rPr lang="en-US" dirty="0"/>
              <a:t>, </a:t>
            </a:r>
            <a:r>
              <a:rPr lang="en-US" dirty="0" err="1"/>
              <a:t>GitLab</a:t>
            </a:r>
            <a:r>
              <a:rPr lang="en-US" dirty="0"/>
              <a:t>, </a:t>
            </a:r>
            <a:r>
              <a:rPr lang="en-US" dirty="0" err="1"/>
              <a:t>BitBucket</a:t>
            </a:r>
            <a:r>
              <a:rPr lang="en-US" dirty="0"/>
              <a:t>, </a:t>
            </a:r>
            <a:r>
              <a:rPr lang="en-US" dirty="0" err="1"/>
              <a:t>SourceForge</a:t>
            </a:r>
            <a:endParaRPr lang="en-US" dirty="0"/>
          </a:p>
          <a:p>
            <a:pPr lvl="1"/>
            <a:r>
              <a:rPr lang="en-US" i="1" dirty="0"/>
              <a:t>For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grit</a:t>
            </a:r>
            <a:r>
              <a:rPr lang="en-US" i="1" dirty="0"/>
              <a:t> and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gitar</a:t>
            </a:r>
            <a:r>
              <a:rPr lang="en-US" i="1" dirty="0"/>
              <a:t>, contact ITSD.</a:t>
            </a:r>
            <a:endParaRPr lang="en-US" dirty="0"/>
          </a:p>
          <a:p>
            <a:r>
              <a:rPr lang="en-US" dirty="0"/>
              <a:t>Public vs private</a:t>
            </a:r>
          </a:p>
        </p:txBody>
      </p:sp>
    </p:spTree>
    <p:extLst>
      <p:ext uri="{BB962C8B-B14F-4D97-AF65-F5344CB8AC3E}">
        <p14:creationId xmlns:p14="http://schemas.microsoft.com/office/powerpoint/2010/main" val="1956679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/>
          <a:lstStyle/>
          <a:p>
            <a:r>
              <a:rPr lang="en-US" dirty="0"/>
              <a:t>Sign in at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971800"/>
            <a:ext cx="7696200" cy="3154363"/>
          </a:xfrm>
        </p:spPr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https://github.com</a:t>
            </a:r>
            <a:endParaRPr lang="en-US" dirty="0"/>
          </a:p>
          <a:p>
            <a:r>
              <a:rPr lang="en-US" dirty="0"/>
              <a:t>Sign into your account</a:t>
            </a:r>
          </a:p>
          <a:p>
            <a:r>
              <a:rPr lang="en-US" dirty="0"/>
              <a:t>Put up a </a:t>
            </a:r>
            <a:r>
              <a:rPr lang="en-US" dirty="0">
                <a:solidFill>
                  <a:srgbClr val="92D050"/>
                </a:solidFill>
              </a:rPr>
              <a:t>green</a:t>
            </a:r>
            <a:r>
              <a:rPr lang="en-US" dirty="0"/>
              <a:t> Post-It when you are done</a:t>
            </a:r>
          </a:p>
        </p:txBody>
      </p:sp>
    </p:spTree>
    <p:extLst>
      <p:ext uri="{BB962C8B-B14F-4D97-AF65-F5344CB8AC3E}">
        <p14:creationId xmlns:p14="http://schemas.microsoft.com/office/powerpoint/2010/main" val="3308823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4495800" cy="4525963"/>
          </a:xfrm>
        </p:spPr>
        <p:txBody>
          <a:bodyPr>
            <a:normAutofit/>
          </a:bodyPr>
          <a:lstStyle/>
          <a:p>
            <a:r>
              <a:rPr lang="en-US" dirty="0"/>
              <a:t>Press create a new repo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Call your repo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planets</a:t>
            </a:r>
            <a:r>
              <a:rPr lang="en-US" dirty="0"/>
              <a:t> and “create repository”</a:t>
            </a:r>
          </a:p>
          <a:p>
            <a:r>
              <a:rPr lang="en-US" dirty="0"/>
              <a:t>Put up your </a:t>
            </a:r>
            <a:r>
              <a:rPr lang="en-US" dirty="0">
                <a:solidFill>
                  <a:srgbClr val="92D050"/>
                </a:solidFill>
              </a:rPr>
              <a:t>green</a:t>
            </a:r>
            <a:r>
              <a:rPr lang="en-US" dirty="0"/>
              <a:t> Post-It when done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023" y="2266979"/>
            <a:ext cx="6705600" cy="69151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620000" y="2192876"/>
            <a:ext cx="457200" cy="4219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352800"/>
            <a:ext cx="3797808" cy="2539396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029200" y="5410200"/>
            <a:ext cx="990600" cy="4819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91200" y="3352800"/>
            <a:ext cx="1524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60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2689"/>
            <a:ext cx="4038600" cy="446098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 your remote and local repositories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Copy and paste circled commands into the terminal where you create your local repository</a:t>
            </a:r>
          </a:p>
          <a:p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remote add</a:t>
            </a:r>
            <a:r>
              <a:rPr lang="en-US" dirty="0">
                <a:solidFill>
                  <a:srgbClr val="FFFF99"/>
                </a:solidFill>
              </a:rPr>
              <a:t> </a:t>
            </a:r>
            <a:r>
              <a:rPr lang="en-US" dirty="0"/>
              <a:t>: Gives the nickname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en-US" dirty="0"/>
              <a:t> to the URL of the remote repository</a:t>
            </a:r>
          </a:p>
          <a:p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-u</a:t>
            </a:r>
            <a:r>
              <a:rPr lang="en-US" dirty="0">
                <a:solidFill>
                  <a:srgbClr val="FFFF99"/>
                </a:solidFill>
              </a:rPr>
              <a:t> </a:t>
            </a:r>
            <a:r>
              <a:rPr lang="en-US" dirty="0"/>
              <a:t>: Creates remote branch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en-US" dirty="0"/>
              <a:t>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1000" y="5105400"/>
            <a:ext cx="4114800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9D29AAF4-E5AA-4B10-A2C4-0215F019C2DF}"/>
              </a:ext>
            </a:extLst>
          </p:cNvPr>
          <p:cNvSpPr/>
          <p:nvPr/>
        </p:nvSpPr>
        <p:spPr>
          <a:xfrm>
            <a:off x="2133600" y="2667000"/>
            <a:ext cx="571500" cy="5945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06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121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At the top of the page, click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username/planets</a:t>
            </a:r>
          </a:p>
          <a:p>
            <a:r>
              <a:rPr lang="en-US" dirty="0">
                <a:cs typeface="Courier New" panose="02070309020205020404" pitchFamily="49" charset="0"/>
              </a:rPr>
              <a:t>Refresh browser if needed</a:t>
            </a:r>
          </a:p>
          <a:p>
            <a:r>
              <a:rPr lang="en-US" dirty="0"/>
              <a:t>Explore…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438400"/>
            <a:ext cx="4038600" cy="3645677"/>
          </a:xfrm>
        </p:spPr>
      </p:pic>
      <p:sp>
        <p:nvSpPr>
          <p:cNvPr id="6" name="Oval 5"/>
          <p:cNvSpPr/>
          <p:nvPr/>
        </p:nvSpPr>
        <p:spPr>
          <a:xfrm>
            <a:off x="2590800" y="2743200"/>
            <a:ext cx="18288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95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/>
              <a:t>More information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47800" y="2133600"/>
            <a:ext cx="6248400" cy="3581400"/>
          </a:xfrm>
        </p:spPr>
        <p:txBody>
          <a:bodyPr/>
          <a:lstStyle/>
          <a:p>
            <a:r>
              <a:rPr lang="en-US" dirty="0"/>
              <a:t>What branch am I on?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branch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Default branch: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r>
              <a:rPr lang="en-US" dirty="0"/>
              <a:t>What is my remote repository?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remote -v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Default nickname: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3356835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branch?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2960" y="4800600"/>
            <a:ext cx="7467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Branches are very cheap in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Use them often – new features, bug fix, testing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25858"/>
            <a:ext cx="5760720" cy="289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0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dirty="0"/>
              <a:t>Kickoff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133600"/>
            <a:ext cx="7543800" cy="3886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Tell us about you: name, division, why here</a:t>
            </a:r>
          </a:p>
          <a:p>
            <a:r>
              <a:rPr lang="en-US" dirty="0"/>
              <a:t>STScI Slack channel: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git_training_20190410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Box Folder: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stsci.app.box.com/folder/72241627341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Boxnote</a:t>
            </a:r>
            <a:r>
              <a:rPr lang="en-US" dirty="0"/>
              <a:t>: Crowd-sourced note taking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https://stsci.app.box.com/notes/433890012518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Post-It </a:t>
            </a:r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492980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branch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600201"/>
            <a:ext cx="7467600" cy="2286000"/>
          </a:xfrm>
        </p:spPr>
        <p:txBody>
          <a:bodyPr/>
          <a:lstStyle/>
          <a:p>
            <a:pPr marL="57150" indent="0">
              <a:buNone/>
            </a:pP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branch testing</a:t>
            </a:r>
          </a:p>
          <a:p>
            <a:pPr marL="57150" indent="0">
              <a:buNone/>
            </a:pPr>
            <a:r>
              <a:rPr lang="en-US" sz="2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28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branch</a:t>
            </a:r>
          </a:p>
          <a:p>
            <a:pPr marL="857250" lvl="2" indent="0">
              <a:buNone/>
            </a:pPr>
            <a:r>
              <a:rPr lang="en-US" sz="24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*master</a:t>
            </a:r>
          </a:p>
          <a:p>
            <a:pPr marL="857250" lvl="2" indent="0">
              <a:buNone/>
            </a:pPr>
            <a:r>
              <a:rPr lang="en-US" sz="24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971800"/>
            <a:ext cx="4396356" cy="3065463"/>
          </a:xfrm>
        </p:spPr>
      </p:pic>
    </p:spTree>
    <p:extLst>
      <p:ext uri="{BB962C8B-B14F-4D97-AF65-F5344CB8AC3E}">
        <p14:creationId xmlns:p14="http://schemas.microsoft.com/office/powerpoint/2010/main" val="3437925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Courier New" panose="02070309020205020404" pitchFamily="49" charset="0"/>
              </a:rPr>
              <a:t>Switching branch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24000"/>
            <a:ext cx="7543800" cy="5181599"/>
          </a:xfrm>
        </p:spPr>
        <p:txBody>
          <a:bodyPr/>
          <a:lstStyle/>
          <a:p>
            <a:pPr marL="57150" indent="0">
              <a:buNone/>
            </a:pPr>
            <a:r>
              <a:rPr lang="en-US" sz="2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28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checkout testing</a:t>
            </a:r>
          </a:p>
          <a:p>
            <a:pPr marL="57150" indent="0">
              <a:buNone/>
            </a:pPr>
            <a:r>
              <a:rPr lang="en-US" sz="2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28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branch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br>
              <a:rPr lang="en-US" sz="24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*testing</a:t>
            </a:r>
            <a:endParaRPr lang="en-US" sz="2400" dirty="0">
              <a:solidFill>
                <a:srgbClr val="FFFF9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116" y="2743200"/>
            <a:ext cx="4331208" cy="342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97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commit to branch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99"/>
                </a:solidFill>
              </a:rPr>
              <a:t>% </a:t>
            </a:r>
            <a:r>
              <a:rPr lang="en-US" sz="28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 –m “another change”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667000"/>
            <a:ext cx="5524500" cy="317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89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Diverging branches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05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24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checkout master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24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 –m “another change to master”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743200"/>
            <a:ext cx="4362450" cy="333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486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dirty="0"/>
              <a:t>Starting your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276600"/>
          </a:xfrm>
        </p:spPr>
        <p:txBody>
          <a:bodyPr/>
          <a:lstStyle/>
          <a:p>
            <a:r>
              <a:rPr lang="en-US" dirty="0"/>
              <a:t>Find a partner</a:t>
            </a:r>
          </a:p>
          <a:p>
            <a:r>
              <a:rPr lang="en-US" dirty="0"/>
              <a:t>Decide who is Alpha and who is Beta</a:t>
            </a:r>
          </a:p>
          <a:p>
            <a:r>
              <a:rPr lang="en-US" dirty="0"/>
              <a:t>You will be using Alpha’s repository</a:t>
            </a:r>
          </a:p>
          <a:p>
            <a:r>
              <a:rPr lang="en-US" dirty="0"/>
              <a:t>Put up your </a:t>
            </a:r>
            <a:r>
              <a:rPr lang="en-US" dirty="0">
                <a:solidFill>
                  <a:srgbClr val="92D050"/>
                </a:solidFill>
              </a:rPr>
              <a:t>green</a:t>
            </a:r>
            <a:r>
              <a:rPr lang="en-US" dirty="0"/>
              <a:t> Post-It when done</a:t>
            </a:r>
          </a:p>
          <a:p>
            <a:r>
              <a:rPr lang="en-US" dirty="0"/>
              <a:t>Put up your </a:t>
            </a:r>
            <a:r>
              <a:rPr lang="en-US" dirty="0">
                <a:solidFill>
                  <a:srgbClr val="FF5353"/>
                </a:solidFill>
              </a:rPr>
              <a:t>red</a:t>
            </a:r>
            <a:r>
              <a:rPr lang="en-US" dirty="0"/>
              <a:t> Post-It if you need a partner</a:t>
            </a:r>
          </a:p>
        </p:txBody>
      </p:sp>
    </p:spTree>
    <p:extLst>
      <p:ext uri="{BB962C8B-B14F-4D97-AF65-F5344CB8AC3E}">
        <p14:creationId xmlns:p14="http://schemas.microsoft.com/office/powerpoint/2010/main" val="2866852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simplest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remote "central" repository</a:t>
            </a:r>
          </a:p>
          <a:p>
            <a:r>
              <a:rPr lang="en-US" dirty="0"/>
              <a:t>everyone clones it</a:t>
            </a:r>
          </a:p>
          <a:p>
            <a:r>
              <a:rPr lang="en-US" dirty="0"/>
              <a:t>everyone makes changes on the master branch of their clone</a:t>
            </a:r>
          </a:p>
          <a:p>
            <a:r>
              <a:rPr lang="en-US" dirty="0"/>
              <a:t>the branch is pushed to the remote repository </a:t>
            </a:r>
          </a:p>
          <a:p>
            <a:r>
              <a:rPr lang="en-US" dirty="0"/>
              <a:t>pull the remote master branch before making another change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22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asted-image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832723"/>
            <a:ext cx="8951434" cy="3618704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xfrm>
            <a:off x="892969" y="178594"/>
            <a:ext cx="7358063" cy="54471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The simplest workflow</a:t>
            </a:r>
            <a:endParaRPr dirty="0"/>
          </a:p>
        </p:txBody>
      </p:sp>
      <p:pic>
        <p:nvPicPr>
          <p:cNvPr id="255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r="28053"/>
          <a:stretch>
            <a:fillRect/>
          </a:stretch>
        </p:blipFill>
        <p:spPr>
          <a:xfrm>
            <a:off x="641370" y="4517267"/>
            <a:ext cx="2551463" cy="3546354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1580970" y="4630743"/>
            <a:ext cx="569063" cy="145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/>
              <a:t>File1</a:t>
            </a:r>
            <a:endParaRPr lang="en-US" dirty="0"/>
          </a:p>
          <a:p>
            <a:endParaRPr lang="en-US" dirty="0"/>
          </a:p>
          <a:p>
            <a:r>
              <a:rPr lang="en-US" dirty="0"/>
              <a:t>File 2</a:t>
            </a:r>
          </a:p>
          <a:p>
            <a:endParaRPr lang="en-US" dirty="0"/>
          </a:p>
          <a:p>
            <a:r>
              <a:rPr lang="en-US" dirty="0"/>
              <a:t>File 3</a:t>
            </a:r>
            <a:endParaRPr dirty="0"/>
          </a:p>
        </p:txBody>
      </p:sp>
      <p:sp>
        <p:nvSpPr>
          <p:cNvPr id="260" name="Shape 260"/>
          <p:cNvSpPr/>
          <p:nvPr/>
        </p:nvSpPr>
        <p:spPr>
          <a:xfrm rot="18900000">
            <a:off x="202625" y="4286359"/>
            <a:ext cx="612344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dirty="0"/>
              <a:t>Alpha</a:t>
            </a:r>
            <a:endParaRPr dirty="0"/>
          </a:p>
        </p:txBody>
      </p:sp>
      <p:pic>
        <p:nvPicPr>
          <p:cNvPr id="261" name="dropped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29200" y="2594946"/>
            <a:ext cx="1219200" cy="12192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2570000" y="1828800"/>
            <a:ext cx="2375227" cy="2089397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3467569" y="2357020"/>
            <a:ext cx="569063" cy="145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2819400" y="1976024"/>
            <a:ext cx="1973229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r>
              <a:rPr lang="en-US" dirty="0">
                <a:solidFill>
                  <a:schemeClr val="bg1"/>
                </a:solidFill>
              </a:rPr>
              <a:t>alpha</a:t>
            </a:r>
            <a:r>
              <a:rPr dirty="0">
                <a:solidFill>
                  <a:schemeClr val="bg1"/>
                </a:solidFill>
              </a:rPr>
              <a:t>/code</a:t>
            </a:r>
            <a:r>
              <a:rPr lang="en-US" dirty="0">
                <a:solidFill>
                  <a:schemeClr val="bg1"/>
                </a:solidFill>
              </a:rPr>
              <a:t> (master)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25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r="28053"/>
          <a:stretch>
            <a:fillRect/>
          </a:stretch>
        </p:blipFill>
        <p:spPr>
          <a:xfrm>
            <a:off x="6120499" y="4526951"/>
            <a:ext cx="2551463" cy="3546354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56"/>
          <p:cNvSpPr/>
          <p:nvPr/>
        </p:nvSpPr>
        <p:spPr>
          <a:xfrm>
            <a:off x="7010400" y="4630743"/>
            <a:ext cx="569063" cy="145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/>
              <a:t>File1</a:t>
            </a:r>
            <a:endParaRPr lang="en-US" dirty="0"/>
          </a:p>
          <a:p>
            <a:endParaRPr lang="en-US" dirty="0"/>
          </a:p>
          <a:p>
            <a:r>
              <a:rPr lang="en-US" dirty="0"/>
              <a:t>File 2</a:t>
            </a:r>
          </a:p>
          <a:p>
            <a:endParaRPr lang="en-US" dirty="0"/>
          </a:p>
          <a:p>
            <a:r>
              <a:rPr lang="en-US" dirty="0"/>
              <a:t>File 3</a:t>
            </a:r>
            <a:endParaRPr dirty="0"/>
          </a:p>
        </p:txBody>
      </p:sp>
      <p:sp>
        <p:nvSpPr>
          <p:cNvPr id="27" name="Shape 260"/>
          <p:cNvSpPr/>
          <p:nvPr/>
        </p:nvSpPr>
        <p:spPr>
          <a:xfrm rot="2561969">
            <a:off x="8402710" y="4276861"/>
            <a:ext cx="496094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dirty="0"/>
              <a:t>Beta</a:t>
            </a:r>
            <a:endParaRPr dirty="0"/>
          </a:p>
        </p:txBody>
      </p:sp>
      <p:sp>
        <p:nvSpPr>
          <p:cNvPr id="28" name="Shape 298"/>
          <p:cNvSpPr/>
          <p:nvPr/>
        </p:nvSpPr>
        <p:spPr>
          <a:xfrm>
            <a:off x="4553907" y="3995990"/>
            <a:ext cx="1452070" cy="126181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miter lim="400000"/>
            <a:headEnd type="triangle"/>
            <a:tailEnd type="triangle"/>
          </a:ln>
        </p:spPr>
        <p:txBody>
          <a:bodyPr lIns="0" tIns="0" rIns="0" bIns="0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9" name="Shape 298"/>
          <p:cNvSpPr/>
          <p:nvPr/>
        </p:nvSpPr>
        <p:spPr>
          <a:xfrm flipH="1">
            <a:off x="3081177" y="3995990"/>
            <a:ext cx="541585" cy="910872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miter lim="400000"/>
            <a:headEnd type="triangle"/>
            <a:tailEnd type="triangle"/>
          </a:ln>
          <a:effectLst/>
        </p:spPr>
        <p:txBody>
          <a:bodyPr lIns="0" tIns="0" rIns="0" bIns="0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588821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Beta: Cloning a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 new directory for collaboration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..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planets_collab</a:t>
            </a:r>
            <a:endParaRPr lang="en-US" b="1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b="1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planets_collab</a:t>
            </a:r>
            <a:endParaRPr lang="en-US" b="1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Clone Alpha’s repository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clone </a:t>
            </a:r>
            <a:r>
              <a:rPr lang="en-US" b="1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@...</a:t>
            </a:r>
          </a:p>
          <a:p>
            <a:pPr marL="457200" lvl="1" indent="0">
              <a:buNone/>
            </a:pPr>
            <a:r>
              <a:rPr lang="en-US" dirty="0"/>
              <a:t>(Make sure it is set to SSH)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planets</a:t>
            </a:r>
          </a:p>
          <a:p>
            <a:r>
              <a:rPr lang="en-US" dirty="0"/>
              <a:t>Put up your </a:t>
            </a:r>
            <a:r>
              <a:rPr lang="en-US" dirty="0">
                <a:solidFill>
                  <a:srgbClr val="92D050"/>
                </a:solidFill>
              </a:rPr>
              <a:t>green</a:t>
            </a:r>
            <a:r>
              <a:rPr lang="en-US" dirty="0"/>
              <a:t> Post-It when done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663813"/>
            <a:ext cx="4038600" cy="2398736"/>
          </a:xfrm>
        </p:spPr>
      </p:pic>
      <p:sp>
        <p:nvSpPr>
          <p:cNvPr id="6" name="Oval 5"/>
          <p:cNvSpPr/>
          <p:nvPr/>
        </p:nvSpPr>
        <p:spPr>
          <a:xfrm>
            <a:off x="5257800" y="3886200"/>
            <a:ext cx="28194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 flipV="1">
            <a:off x="3962400" y="4114800"/>
            <a:ext cx="1295400" cy="152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970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Alpha: Adding a collaborator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399"/>
          </a:xfrm>
        </p:spPr>
        <p:txBody>
          <a:bodyPr>
            <a:normAutofit fontScale="92500"/>
          </a:bodyPr>
          <a:lstStyle/>
          <a:p>
            <a:r>
              <a:rPr lang="en-US" dirty="0"/>
              <a:t>Anyone can clone; Only collaborators can write</a:t>
            </a:r>
          </a:p>
          <a:p>
            <a:r>
              <a:rPr lang="en-US" dirty="0"/>
              <a:t>Alpha only:</a:t>
            </a:r>
          </a:p>
          <a:p>
            <a:pPr lvl="1"/>
            <a:r>
              <a:rPr lang="en-US" dirty="0"/>
              <a:t>Click “Settings” on the RHS</a:t>
            </a:r>
          </a:p>
          <a:p>
            <a:pPr lvl="1"/>
            <a:r>
              <a:rPr lang="en-US" dirty="0"/>
              <a:t>Click “Collaborators” on the LHS</a:t>
            </a:r>
          </a:p>
          <a:p>
            <a:pPr lvl="1"/>
            <a:r>
              <a:rPr lang="en-US" dirty="0"/>
              <a:t>Add Beta’s GitHub username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114800"/>
            <a:ext cx="6361398" cy="1354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806535"/>
            <a:ext cx="6019800" cy="1689307"/>
          </a:xfrm>
          <a:prstGeom prst="rect">
            <a:avLst/>
          </a:prstGeom>
          <a:ln w="76200">
            <a:solidFill>
              <a:schemeClr val="bg1">
                <a:lumMod val="75000"/>
                <a:lumOff val="25000"/>
              </a:schemeClr>
            </a:solidFill>
          </a:ln>
        </p:spPr>
      </p:pic>
      <p:sp>
        <p:nvSpPr>
          <p:cNvPr id="6" name="Oval 5"/>
          <p:cNvSpPr/>
          <p:nvPr/>
        </p:nvSpPr>
        <p:spPr>
          <a:xfrm>
            <a:off x="4343400" y="4343400"/>
            <a:ext cx="685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38400" y="5715000"/>
            <a:ext cx="8382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24016" y="6019800"/>
            <a:ext cx="4114800" cy="6041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270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Alpha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Modify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mars.txt</a:t>
            </a:r>
          </a:p>
          <a:p>
            <a:r>
              <a:rPr lang="en-US" dirty="0"/>
              <a:t>Save your changes</a:t>
            </a:r>
          </a:p>
          <a:p>
            <a:r>
              <a:rPr lang="en-US" dirty="0"/>
              <a:t>Add and commit your changes</a:t>
            </a:r>
          </a:p>
          <a:p>
            <a:r>
              <a:rPr lang="en-US" dirty="0"/>
              <a:t>Push your changes to the remote repository</a:t>
            </a:r>
          </a:p>
          <a:p>
            <a:pPr marL="400050" lvl="1" indent="0">
              <a:buNone/>
            </a:pPr>
            <a:r>
              <a:rPr lang="en-US" b="1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origin master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2. Beta (do this </a:t>
            </a:r>
            <a:r>
              <a:rPr lang="en-US" i="1" dirty="0"/>
              <a:t>after</a:t>
            </a:r>
            <a:r>
              <a:rPr lang="en-US" dirty="0"/>
              <a:t> Alpha)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Pull down Alpha’s changes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pull origin master</a:t>
            </a:r>
          </a:p>
          <a:p>
            <a:r>
              <a:rPr lang="en-US" dirty="0"/>
              <a:t>Add a line to the end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mars.txt</a:t>
            </a:r>
          </a:p>
          <a:p>
            <a:r>
              <a:rPr lang="en-US" dirty="0"/>
              <a:t>Save your changes</a:t>
            </a:r>
          </a:p>
          <a:p>
            <a:r>
              <a:rPr lang="en-US" dirty="0"/>
              <a:t>Add and commit your changes</a:t>
            </a:r>
          </a:p>
          <a:p>
            <a:r>
              <a:rPr lang="en-US" dirty="0"/>
              <a:t>Push your changes to the 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421223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1143000"/>
          </a:xfrm>
        </p:spPr>
        <p:txBody>
          <a:bodyPr/>
          <a:lstStyle/>
          <a:p>
            <a:r>
              <a:rPr lang="en-US" dirty="0"/>
              <a:t>What is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895600"/>
            <a:ext cx="7696200" cy="2667000"/>
          </a:xfrm>
        </p:spPr>
        <p:txBody>
          <a:bodyPr/>
          <a:lstStyle/>
          <a:p>
            <a:r>
              <a:rPr lang="en-US" dirty="0"/>
              <a:t>A tool to track the history of a project</a:t>
            </a:r>
          </a:p>
          <a:p>
            <a:pPr lvl="1"/>
            <a:r>
              <a:rPr lang="en-US" dirty="0"/>
              <a:t>Who changed what? When?</a:t>
            </a:r>
          </a:p>
          <a:p>
            <a:r>
              <a:rPr lang="en-US" dirty="0"/>
              <a:t>Individual or collaborative</a:t>
            </a:r>
          </a:p>
        </p:txBody>
      </p:sp>
    </p:spTree>
    <p:extLst>
      <p:ext uri="{BB962C8B-B14F-4D97-AF65-F5344CB8AC3E}">
        <p14:creationId xmlns:p14="http://schemas.microsoft.com/office/powerpoint/2010/main" val="807096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without conflict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Alpha: Modify the first line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mars.txt</a:t>
            </a:r>
            <a:r>
              <a:rPr lang="en-US" dirty="0"/>
              <a:t>, save, add, and commit</a:t>
            </a:r>
          </a:p>
          <a:p>
            <a:r>
              <a:rPr lang="en-US" dirty="0"/>
              <a:t>Beta: Modify the last line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mars.txt</a:t>
            </a:r>
            <a:r>
              <a:rPr lang="en-US" dirty="0"/>
              <a:t>, save, add, and commit</a:t>
            </a:r>
          </a:p>
          <a:p>
            <a:r>
              <a:rPr lang="en-US" dirty="0"/>
              <a:t>Alpha: Pull down changes from Beta</a:t>
            </a:r>
          </a:p>
          <a:p>
            <a:pPr lvl="1"/>
            <a:r>
              <a:rPr lang="en-US" dirty="0"/>
              <a:t>You will be asked to save a merge commit message in your editor; Save and close</a:t>
            </a:r>
          </a:p>
          <a:p>
            <a:r>
              <a:rPr lang="en-US" dirty="0"/>
              <a:t>Alpha: Push your changes to the remote repository</a:t>
            </a:r>
          </a:p>
          <a:p>
            <a:r>
              <a:rPr lang="en-US" dirty="0"/>
              <a:t>Beta: Pull down changes from Alpha and save the commit message</a:t>
            </a:r>
          </a:p>
          <a:p>
            <a:r>
              <a:rPr lang="en-US" dirty="0"/>
              <a:t>Beta: Push your changes to the 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18325640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with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Alpha: Edit the last line of the mars.txt, save, add, and commit</a:t>
            </a:r>
          </a:p>
          <a:p>
            <a:r>
              <a:rPr lang="en-US" dirty="0"/>
              <a:t>Alpha: Try to pull down changes from the remote repository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810000"/>
            <a:ext cx="5029200" cy="26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360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Alpha: Open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mars.txt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Alpha: Edit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mars.txt</a:t>
            </a:r>
            <a:r>
              <a:rPr lang="en-US" dirty="0"/>
              <a:t> to look like correct file</a:t>
            </a:r>
          </a:p>
          <a:p>
            <a:pPr lvl="1"/>
            <a:r>
              <a:rPr lang="en-US" dirty="0"/>
              <a:t>Remove extra text</a:t>
            </a:r>
          </a:p>
          <a:p>
            <a:pPr lvl="1"/>
            <a:r>
              <a:rPr lang="en-US" dirty="0"/>
              <a:t>Choose which lines you want to keep</a:t>
            </a:r>
          </a:p>
          <a:p>
            <a:r>
              <a:rPr lang="en-US" dirty="0"/>
              <a:t>Alpha: Save, add, commit, push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87" y="2057400"/>
            <a:ext cx="5149232" cy="20273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3800" y="2979320"/>
            <a:ext cx="25306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Text from Alpha’s version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3452537"/>
            <a:ext cx="1524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Text from</a:t>
            </a:r>
          </a:p>
          <a:p>
            <a:r>
              <a:rPr lang="en-US" dirty="0"/>
              <a:t>Beta’s version</a:t>
            </a:r>
          </a:p>
        </p:txBody>
      </p:sp>
    </p:spTree>
    <p:extLst>
      <p:ext uri="{BB962C8B-B14F-4D97-AF65-F5344CB8AC3E}">
        <p14:creationId xmlns:p14="http://schemas.microsoft.com/office/powerpoint/2010/main" val="10755124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5: Repeat for Beta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Beta: Pull down Alpha’s changes</a:t>
            </a:r>
          </a:p>
          <a:p>
            <a:r>
              <a:rPr lang="en-US" dirty="0"/>
              <a:t>Alpha: Change the first line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jupiter.txt</a:t>
            </a:r>
          </a:p>
          <a:p>
            <a:r>
              <a:rPr lang="en-US" dirty="0"/>
              <a:t>Alpha: Save, add, commit, push</a:t>
            </a:r>
          </a:p>
          <a:p>
            <a:r>
              <a:rPr lang="en-US" dirty="0"/>
              <a:t>Beta: Change the first line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jupiter.txt</a:t>
            </a:r>
            <a:r>
              <a:rPr lang="en-US" dirty="0"/>
              <a:t>, add, commit</a:t>
            </a:r>
          </a:p>
          <a:p>
            <a:r>
              <a:rPr lang="en-US" dirty="0"/>
              <a:t>Beta: Pull down Alpha’s changes</a:t>
            </a:r>
          </a:p>
          <a:p>
            <a:pPr lvl="1"/>
            <a:r>
              <a:rPr lang="en-US" dirty="0"/>
              <a:t>You will get a conflict</a:t>
            </a:r>
          </a:p>
          <a:p>
            <a:pPr lvl="1"/>
            <a:r>
              <a:rPr lang="en-US" dirty="0"/>
              <a:t>Open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jupiter.txt</a:t>
            </a:r>
            <a:r>
              <a:rPr lang="en-US" dirty="0"/>
              <a:t> and edit to look like final version</a:t>
            </a:r>
          </a:p>
          <a:p>
            <a:pPr lvl="1"/>
            <a:r>
              <a:rPr lang="en-US" dirty="0"/>
              <a:t>Save changes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jupiter.txt</a:t>
            </a:r>
          </a:p>
          <a:p>
            <a:pPr lvl="1"/>
            <a:r>
              <a:rPr lang="en-US" dirty="0"/>
              <a:t>Add, commit, push</a:t>
            </a:r>
          </a:p>
        </p:txBody>
      </p:sp>
    </p:spTree>
    <p:extLst>
      <p:ext uri="{BB962C8B-B14F-4D97-AF65-F5344CB8AC3E}">
        <p14:creationId xmlns:p14="http://schemas.microsoft.com/office/powerpoint/2010/main" val="33686754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en-US" dirty="0"/>
              <a:t>Class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286000"/>
            <a:ext cx="6629400" cy="3429000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Green</a:t>
            </a:r>
            <a:r>
              <a:rPr lang="en-US" dirty="0"/>
              <a:t> Post-It: What went well?</a:t>
            </a:r>
          </a:p>
          <a:p>
            <a:pPr lvl="1"/>
            <a:r>
              <a:rPr lang="en-US" dirty="0"/>
              <a:t>One item for content</a:t>
            </a:r>
          </a:p>
          <a:p>
            <a:pPr lvl="1"/>
            <a:r>
              <a:rPr lang="en-US" dirty="0"/>
              <a:t>One item for presentation</a:t>
            </a:r>
          </a:p>
          <a:p>
            <a:r>
              <a:rPr lang="en-US" dirty="0">
                <a:solidFill>
                  <a:srgbClr val="FF5353"/>
                </a:solidFill>
              </a:rPr>
              <a:t>Red</a:t>
            </a:r>
            <a:r>
              <a:rPr lang="en-US" dirty="0"/>
              <a:t> Post-It: What could improve?</a:t>
            </a:r>
          </a:p>
          <a:p>
            <a:pPr lvl="1"/>
            <a:r>
              <a:rPr lang="en-US" dirty="0"/>
              <a:t>One item for content</a:t>
            </a:r>
          </a:p>
          <a:p>
            <a:pPr lvl="1"/>
            <a:r>
              <a:rPr lang="en-US" dirty="0"/>
              <a:t>One item for presentation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728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Intermission: Lunch Break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Suggested Time: 1 </a:t>
            </a:r>
            <a:r>
              <a:rPr lang="en-US" dirty="0" err="1"/>
              <a:t>hr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035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dirty="0"/>
              <a:t>Class feedback review</a:t>
            </a:r>
          </a:p>
        </p:txBody>
      </p:sp>
    </p:spTree>
    <p:extLst>
      <p:ext uri="{BB962C8B-B14F-4D97-AF65-F5344CB8AC3E}">
        <p14:creationId xmlns:p14="http://schemas.microsoft.com/office/powerpoint/2010/main" val="2504859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Closed model</a:t>
            </a:r>
          </a:p>
          <a:p>
            <a:pPr lvl="1"/>
            <a:r>
              <a:rPr lang="en-US" dirty="0"/>
              <a:t>Research paper behind paywall</a:t>
            </a:r>
          </a:p>
          <a:p>
            <a:pPr lvl="1"/>
            <a:r>
              <a:rPr lang="en-US" dirty="0"/>
              <a:t>Code not always available</a:t>
            </a:r>
          </a:p>
          <a:p>
            <a:pPr lvl="1"/>
            <a:r>
              <a:rPr lang="en-US" dirty="0"/>
              <a:t>Results not always reproducible</a:t>
            </a:r>
          </a:p>
          <a:p>
            <a:r>
              <a:rPr lang="en-US" dirty="0"/>
              <a:t>Open model</a:t>
            </a:r>
          </a:p>
          <a:p>
            <a:pPr lvl="1"/>
            <a:r>
              <a:rPr lang="en-US" dirty="0"/>
              <a:t>Open access data (</a:t>
            </a:r>
            <a:r>
              <a:rPr lang="en-US" dirty="0" err="1"/>
              <a:t>figshare</a:t>
            </a:r>
            <a:r>
              <a:rPr lang="en-US" dirty="0"/>
              <a:t>, </a:t>
            </a:r>
            <a:r>
              <a:rPr lang="en-US" dirty="0" err="1"/>
              <a:t>Zenodo</a:t>
            </a:r>
            <a:r>
              <a:rPr lang="en-US" dirty="0"/>
              <a:t>, Dryad) with DOI</a:t>
            </a:r>
          </a:p>
          <a:p>
            <a:pPr lvl="1"/>
            <a:r>
              <a:rPr lang="en-US" dirty="0"/>
              <a:t>Paper and code on GitHub (separately)</a:t>
            </a:r>
          </a:p>
          <a:p>
            <a:pPr lvl="1"/>
            <a:r>
              <a:rPr lang="en-US" dirty="0" err="1"/>
              <a:t>arXiv</a:t>
            </a:r>
            <a:r>
              <a:rPr lang="en-US" dirty="0"/>
              <a:t> pre-print</a:t>
            </a:r>
          </a:p>
          <a:p>
            <a:pPr lvl="1"/>
            <a:r>
              <a:rPr lang="en-US" dirty="0"/>
              <a:t>Published paper has links to pre-print, code, and data</a:t>
            </a:r>
          </a:p>
          <a:p>
            <a:r>
              <a:rPr lang="en-US" b="1" dirty="0"/>
              <a:t>Open scientific work is more useful and more highly cited than closed</a:t>
            </a:r>
          </a:p>
          <a:p>
            <a:r>
              <a:rPr lang="en-US" dirty="0"/>
              <a:t>Further reading</a:t>
            </a:r>
          </a:p>
          <a:p>
            <a:pPr lvl="1"/>
            <a:r>
              <a:rPr lang="en-US" dirty="0"/>
              <a:t>https://doi.org/10.1371/journal.pone.0000308</a:t>
            </a:r>
          </a:p>
          <a:p>
            <a:pPr lvl="1"/>
            <a:r>
              <a:rPr lang="en-US" dirty="0"/>
              <a:t>https://link.springer.com/book/10.1007/978-3-319-00026-8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298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505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File on repo: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LICENSE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LICENSE.txt</a:t>
            </a:r>
          </a:p>
          <a:p>
            <a:r>
              <a:rPr lang="en-US" dirty="0"/>
              <a:t>Non-lawyers should not try to write licenses from scratch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General Public License (GPL) is infectious</a:t>
            </a:r>
          </a:p>
          <a:p>
            <a:r>
              <a:rPr lang="en-US" dirty="0"/>
              <a:t>The Creative Commons family of licenses allow mix and match</a:t>
            </a:r>
          </a:p>
          <a:p>
            <a:r>
              <a:rPr lang="en-US" dirty="0"/>
              <a:t>Check with your team/branch/division/mission/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Further reading:</a:t>
            </a:r>
          </a:p>
          <a:p>
            <a:pPr lvl="1"/>
            <a:r>
              <a:rPr lang="en-US" dirty="0"/>
              <a:t>https://choosealicense.com/</a:t>
            </a:r>
          </a:p>
          <a:p>
            <a:pPr lvl="1"/>
            <a:r>
              <a:rPr lang="en-US" dirty="0"/>
              <a:t>https://opensource.org/licenses</a:t>
            </a:r>
          </a:p>
          <a:p>
            <a:pPr lvl="1"/>
            <a:r>
              <a:rPr lang="en-US" dirty="0"/>
              <a:t>https://www.gnu.org/licenses/license-list.html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70941"/>
            <a:ext cx="5486400" cy="133666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211349" y="2209800"/>
            <a:ext cx="10668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254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File on repo: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CITATION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CITATION.txt</a:t>
            </a:r>
          </a:p>
          <a:p>
            <a:r>
              <a:rPr lang="en-US" dirty="0"/>
              <a:t>Explains how you want your work cited</a:t>
            </a:r>
          </a:p>
          <a:p>
            <a:r>
              <a:rPr lang="en-US" dirty="0" err="1"/>
              <a:t>BibTeX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@software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800" dirty="0"/>
              <a:t>https://guides.github.com/activities/citable-code/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030523"/>
            <a:ext cx="4267200" cy="253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Why do I care about the history of a project?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Individual:</a:t>
            </a:r>
          </a:p>
          <a:p>
            <a:pPr lvl="1"/>
            <a:r>
              <a:rPr lang="en-US" sz="2000" dirty="0"/>
              <a:t>Fix (or undo) mistakes</a:t>
            </a:r>
          </a:p>
          <a:p>
            <a:pPr lvl="1"/>
            <a:r>
              <a:rPr lang="en-US" sz="2000" dirty="0"/>
              <a:t>What was done and why</a:t>
            </a:r>
          </a:p>
          <a:p>
            <a:pPr lvl="1"/>
            <a:r>
              <a:rPr lang="en-US" sz="2000" dirty="0"/>
              <a:t>Definitive (final?) version</a:t>
            </a:r>
          </a:p>
          <a:p>
            <a:pPr lvl="1"/>
            <a:r>
              <a:rPr lang="en-US" sz="2000" dirty="0"/>
              <a:t>Hard to delete accidentally</a:t>
            </a:r>
          </a:p>
          <a:p>
            <a:r>
              <a:rPr lang="en-US" sz="2400" dirty="0"/>
              <a:t>Collaborative</a:t>
            </a:r>
          </a:p>
          <a:p>
            <a:pPr lvl="1"/>
            <a:r>
              <a:rPr lang="en-US" sz="2000" dirty="0"/>
              <a:t>Who to ask if you have questions</a:t>
            </a:r>
          </a:p>
          <a:p>
            <a:pPr lvl="1"/>
            <a:r>
              <a:rPr lang="en-US" sz="2000" dirty="0"/>
              <a:t>Work simultaneously</a:t>
            </a:r>
          </a:p>
          <a:p>
            <a:pPr lvl="1"/>
            <a:r>
              <a:rPr lang="en-US" sz="2000" dirty="0"/>
              <a:t>Hard to overwrite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264" y="1600200"/>
            <a:ext cx="3394472" cy="4525963"/>
          </a:xfrm>
        </p:spPr>
      </p:pic>
    </p:spTree>
    <p:extLst>
      <p:ext uri="{BB962C8B-B14F-4D97-AF65-F5344CB8AC3E}">
        <p14:creationId xmlns:p14="http://schemas.microsoft.com/office/powerpoint/2010/main" val="11984636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6553200" cy="4343400"/>
          </a:xfrm>
        </p:spPr>
        <p:txBody>
          <a:bodyPr>
            <a:normAutofit/>
          </a:bodyPr>
          <a:lstStyle/>
          <a:p>
            <a:r>
              <a:rPr lang="en-US" dirty="0"/>
              <a:t>Options</a:t>
            </a:r>
          </a:p>
          <a:p>
            <a:pPr lvl="1"/>
            <a:r>
              <a:rPr lang="en-US" dirty="0"/>
              <a:t>https://github.com/spacetelescope</a:t>
            </a:r>
          </a:p>
          <a:p>
            <a:pPr lvl="1"/>
            <a:r>
              <a:rPr lang="en-US" dirty="0" err="1"/>
              <a:t>GitLab</a:t>
            </a:r>
            <a:r>
              <a:rPr lang="en-US" dirty="0"/>
              <a:t> (grit, </a:t>
            </a:r>
            <a:r>
              <a:rPr lang="en-US" dirty="0" err="1"/>
              <a:t>gitar</a:t>
            </a:r>
            <a:r>
              <a:rPr lang="en-US" dirty="0"/>
              <a:t>)</a:t>
            </a:r>
          </a:p>
          <a:p>
            <a:r>
              <a:rPr lang="en-US" dirty="0"/>
              <a:t>Considerations</a:t>
            </a:r>
          </a:p>
          <a:p>
            <a:pPr lvl="1"/>
            <a:r>
              <a:rPr lang="en-US" dirty="0"/>
              <a:t>Public collaboration</a:t>
            </a:r>
          </a:p>
          <a:p>
            <a:pPr lvl="1"/>
            <a:r>
              <a:rPr lang="en-US" dirty="0"/>
              <a:t>ITAR restriction</a:t>
            </a:r>
          </a:p>
          <a:p>
            <a:r>
              <a:rPr lang="en-US" dirty="0"/>
              <a:t>Ask ITSD</a:t>
            </a:r>
          </a:p>
        </p:txBody>
      </p:sp>
    </p:spTree>
    <p:extLst>
      <p:ext uri="{BB962C8B-B14F-4D97-AF65-F5344CB8AC3E}">
        <p14:creationId xmlns:p14="http://schemas.microsoft.com/office/powerpoint/2010/main" val="4184862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one "central" repository</a:t>
            </a:r>
          </a:p>
          <a:p>
            <a:r>
              <a:rPr lang="en-US" dirty="0"/>
              <a:t>everyone clones it</a:t>
            </a:r>
          </a:p>
          <a:p>
            <a:r>
              <a:rPr lang="en-US" dirty="0"/>
              <a:t>changes are made on feature branches in the clones</a:t>
            </a:r>
          </a:p>
          <a:p>
            <a:r>
              <a:rPr lang="en-US" dirty="0"/>
              <a:t>the feature branches are pushed to the central repository</a:t>
            </a:r>
          </a:p>
          <a:p>
            <a:r>
              <a:rPr lang="en-US" dirty="0"/>
              <a:t>a PR is made in order to merge the feature branch into the master branch</a:t>
            </a:r>
          </a:p>
          <a:p>
            <a:r>
              <a:rPr lang="en-US" dirty="0"/>
              <a:t>to make the next change - pull master from the remote repository and start with a new branch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631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asted-image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832723"/>
            <a:ext cx="8951434" cy="3618704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xfrm>
            <a:off x="892969" y="178594"/>
            <a:ext cx="7358063" cy="54471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The simplest workflow</a:t>
            </a:r>
            <a:endParaRPr dirty="0"/>
          </a:p>
        </p:txBody>
      </p:sp>
      <p:pic>
        <p:nvPicPr>
          <p:cNvPr id="255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r="28053"/>
          <a:stretch>
            <a:fillRect/>
          </a:stretch>
        </p:blipFill>
        <p:spPr>
          <a:xfrm>
            <a:off x="641370" y="4517267"/>
            <a:ext cx="2551463" cy="3546354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1580970" y="4630743"/>
            <a:ext cx="569063" cy="145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/>
              <a:t>File1</a:t>
            </a:r>
            <a:endParaRPr lang="en-US" dirty="0"/>
          </a:p>
          <a:p>
            <a:endParaRPr lang="en-US" dirty="0"/>
          </a:p>
          <a:p>
            <a:r>
              <a:rPr lang="en-US" dirty="0"/>
              <a:t>File 2</a:t>
            </a:r>
          </a:p>
          <a:p>
            <a:endParaRPr lang="en-US" dirty="0"/>
          </a:p>
          <a:p>
            <a:r>
              <a:rPr lang="en-US" dirty="0"/>
              <a:t>File 3</a:t>
            </a:r>
            <a:endParaRPr dirty="0"/>
          </a:p>
        </p:txBody>
      </p:sp>
      <p:sp>
        <p:nvSpPr>
          <p:cNvPr id="260" name="Shape 260"/>
          <p:cNvSpPr/>
          <p:nvPr/>
        </p:nvSpPr>
        <p:spPr>
          <a:xfrm rot="18900000">
            <a:off x="202625" y="4286359"/>
            <a:ext cx="612344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dirty="0"/>
              <a:t>Alpha</a:t>
            </a:r>
            <a:endParaRPr dirty="0"/>
          </a:p>
        </p:txBody>
      </p:sp>
      <p:pic>
        <p:nvPicPr>
          <p:cNvPr id="261" name="dropped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29200" y="2594946"/>
            <a:ext cx="1219200" cy="12192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2570000" y="1828800"/>
            <a:ext cx="2375227" cy="2089397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3467569" y="2357020"/>
            <a:ext cx="569063" cy="145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2819400" y="1976024"/>
            <a:ext cx="1973229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r>
              <a:rPr lang="en-US" dirty="0">
                <a:solidFill>
                  <a:schemeClr val="bg1"/>
                </a:solidFill>
              </a:rPr>
              <a:t>alpha</a:t>
            </a:r>
            <a:r>
              <a:rPr dirty="0">
                <a:solidFill>
                  <a:schemeClr val="bg1"/>
                </a:solidFill>
              </a:rPr>
              <a:t>/code</a:t>
            </a:r>
            <a:r>
              <a:rPr lang="en-US" dirty="0">
                <a:solidFill>
                  <a:schemeClr val="bg1"/>
                </a:solidFill>
              </a:rPr>
              <a:t> (master)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25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r="28053"/>
          <a:stretch>
            <a:fillRect/>
          </a:stretch>
        </p:blipFill>
        <p:spPr>
          <a:xfrm>
            <a:off x="6120499" y="4526951"/>
            <a:ext cx="2551463" cy="3546354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56"/>
          <p:cNvSpPr/>
          <p:nvPr/>
        </p:nvSpPr>
        <p:spPr>
          <a:xfrm>
            <a:off x="7010400" y="4630743"/>
            <a:ext cx="569063" cy="145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/>
              <a:t>File1</a:t>
            </a:r>
            <a:endParaRPr lang="en-US" dirty="0"/>
          </a:p>
          <a:p>
            <a:endParaRPr lang="en-US" dirty="0"/>
          </a:p>
          <a:p>
            <a:r>
              <a:rPr lang="en-US" dirty="0"/>
              <a:t>File 2</a:t>
            </a:r>
          </a:p>
          <a:p>
            <a:endParaRPr lang="en-US" dirty="0"/>
          </a:p>
          <a:p>
            <a:r>
              <a:rPr lang="en-US" dirty="0"/>
              <a:t>File 3</a:t>
            </a:r>
            <a:endParaRPr dirty="0"/>
          </a:p>
        </p:txBody>
      </p:sp>
      <p:sp>
        <p:nvSpPr>
          <p:cNvPr id="27" name="Shape 260"/>
          <p:cNvSpPr/>
          <p:nvPr/>
        </p:nvSpPr>
        <p:spPr>
          <a:xfrm rot="2561969">
            <a:off x="8402710" y="4276861"/>
            <a:ext cx="496094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dirty="0"/>
              <a:t>Beta</a:t>
            </a:r>
            <a:endParaRPr dirty="0"/>
          </a:p>
        </p:txBody>
      </p:sp>
      <p:sp>
        <p:nvSpPr>
          <p:cNvPr id="28" name="Shape 298"/>
          <p:cNvSpPr/>
          <p:nvPr/>
        </p:nvSpPr>
        <p:spPr>
          <a:xfrm>
            <a:off x="4553907" y="3995990"/>
            <a:ext cx="1452070" cy="126181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miter lim="400000"/>
            <a:headEnd type="triangle"/>
            <a:tailEnd type="triangle"/>
          </a:ln>
        </p:spPr>
        <p:txBody>
          <a:bodyPr lIns="0" tIns="0" rIns="0" bIns="0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9" name="Shape 298"/>
          <p:cNvSpPr/>
          <p:nvPr/>
        </p:nvSpPr>
        <p:spPr>
          <a:xfrm flipH="1">
            <a:off x="3081177" y="3995990"/>
            <a:ext cx="541585" cy="910872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miter lim="400000"/>
            <a:headEnd type="triangle"/>
            <a:tailEnd type="triangle"/>
          </a:ln>
          <a:effectLst/>
        </p:spPr>
        <p:txBody>
          <a:bodyPr lIns="0" tIns="0" rIns="0" bIns="0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148060"/>
      </p:ext>
    </p:extLst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asted-image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832723"/>
            <a:ext cx="8951434" cy="3618704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xfrm>
            <a:off x="892969" y="178594"/>
            <a:ext cx="7358063" cy="54471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A better workflow</a:t>
            </a:r>
            <a:endParaRPr dirty="0"/>
          </a:p>
        </p:txBody>
      </p:sp>
      <p:pic>
        <p:nvPicPr>
          <p:cNvPr id="255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r="28053"/>
          <a:stretch>
            <a:fillRect/>
          </a:stretch>
        </p:blipFill>
        <p:spPr>
          <a:xfrm>
            <a:off x="641370" y="4517267"/>
            <a:ext cx="2551463" cy="3546354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1580970" y="4630743"/>
            <a:ext cx="569063" cy="145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/>
              <a:t>File1</a:t>
            </a:r>
            <a:endParaRPr lang="en-US" dirty="0"/>
          </a:p>
          <a:p>
            <a:endParaRPr lang="en-US" dirty="0"/>
          </a:p>
          <a:p>
            <a:r>
              <a:rPr lang="en-US" dirty="0"/>
              <a:t>File 2</a:t>
            </a:r>
          </a:p>
          <a:p>
            <a:endParaRPr lang="en-US" dirty="0"/>
          </a:p>
          <a:p>
            <a:r>
              <a:rPr lang="en-US" dirty="0"/>
              <a:t>File 3</a:t>
            </a:r>
            <a:endParaRPr dirty="0"/>
          </a:p>
        </p:txBody>
      </p:sp>
      <p:sp>
        <p:nvSpPr>
          <p:cNvPr id="260" name="Shape 260"/>
          <p:cNvSpPr/>
          <p:nvPr/>
        </p:nvSpPr>
        <p:spPr>
          <a:xfrm rot="18900000">
            <a:off x="202625" y="4286359"/>
            <a:ext cx="612344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dirty="0"/>
              <a:t>Alpha</a:t>
            </a:r>
            <a:endParaRPr dirty="0"/>
          </a:p>
        </p:txBody>
      </p:sp>
      <p:pic>
        <p:nvPicPr>
          <p:cNvPr id="261" name="dropped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41432" y="2375207"/>
            <a:ext cx="1219200" cy="12192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3288104" y="1831069"/>
            <a:ext cx="2375227" cy="2089397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4191184" y="2366901"/>
            <a:ext cx="569063" cy="145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3489102" y="1970127"/>
            <a:ext cx="1973229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r>
              <a:rPr lang="en-US" dirty="0">
                <a:solidFill>
                  <a:schemeClr val="bg1"/>
                </a:solidFill>
              </a:rPr>
              <a:t>alpha</a:t>
            </a:r>
            <a:r>
              <a:rPr dirty="0">
                <a:solidFill>
                  <a:schemeClr val="bg1"/>
                </a:solidFill>
              </a:rPr>
              <a:t>/code</a:t>
            </a:r>
            <a:r>
              <a:rPr lang="en-US" dirty="0">
                <a:solidFill>
                  <a:schemeClr val="bg1"/>
                </a:solidFill>
              </a:rPr>
              <a:t> (master)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25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r="28053"/>
          <a:stretch>
            <a:fillRect/>
          </a:stretch>
        </p:blipFill>
        <p:spPr>
          <a:xfrm>
            <a:off x="6120499" y="4526951"/>
            <a:ext cx="2551463" cy="3546354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56"/>
          <p:cNvSpPr/>
          <p:nvPr/>
        </p:nvSpPr>
        <p:spPr>
          <a:xfrm>
            <a:off x="7010400" y="4630743"/>
            <a:ext cx="569063" cy="145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/>
              <a:t>File1</a:t>
            </a:r>
            <a:endParaRPr lang="en-US" dirty="0"/>
          </a:p>
          <a:p>
            <a:endParaRPr lang="en-US" dirty="0"/>
          </a:p>
          <a:p>
            <a:r>
              <a:rPr lang="en-US" dirty="0"/>
              <a:t>File 2</a:t>
            </a:r>
          </a:p>
          <a:p>
            <a:endParaRPr lang="en-US" dirty="0"/>
          </a:p>
          <a:p>
            <a:r>
              <a:rPr lang="en-US" dirty="0"/>
              <a:t>File 3</a:t>
            </a:r>
            <a:endParaRPr dirty="0"/>
          </a:p>
        </p:txBody>
      </p:sp>
      <p:sp>
        <p:nvSpPr>
          <p:cNvPr id="27" name="Shape 260"/>
          <p:cNvSpPr/>
          <p:nvPr/>
        </p:nvSpPr>
        <p:spPr>
          <a:xfrm rot="2561969">
            <a:off x="8402710" y="4276861"/>
            <a:ext cx="496094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dirty="0"/>
              <a:t>Beta</a:t>
            </a:r>
            <a:endParaRPr dirty="0"/>
          </a:p>
        </p:txBody>
      </p:sp>
      <p:sp>
        <p:nvSpPr>
          <p:cNvPr id="28" name="Shape 298"/>
          <p:cNvSpPr/>
          <p:nvPr/>
        </p:nvSpPr>
        <p:spPr>
          <a:xfrm>
            <a:off x="6728667" y="3825943"/>
            <a:ext cx="586533" cy="691324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miter lim="400000"/>
            <a:headEnd type="triangle"/>
            <a:tailEnd type="none"/>
          </a:ln>
        </p:spPr>
        <p:txBody>
          <a:bodyPr lIns="0" tIns="0" rIns="0" bIns="0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9" name="Shape 298"/>
          <p:cNvSpPr/>
          <p:nvPr/>
        </p:nvSpPr>
        <p:spPr>
          <a:xfrm flipH="1">
            <a:off x="1786733" y="3808977"/>
            <a:ext cx="363300" cy="67537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miter lim="400000"/>
            <a:headEnd type="triangle"/>
            <a:tailEnd type="none"/>
          </a:ln>
          <a:effectLst/>
        </p:spPr>
        <p:txBody>
          <a:bodyPr lIns="0" tIns="0" rIns="0" bIns="0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" name="Shape 262"/>
          <p:cNvSpPr/>
          <p:nvPr/>
        </p:nvSpPr>
        <p:spPr>
          <a:xfrm>
            <a:off x="1458147" y="2429155"/>
            <a:ext cx="1519863" cy="1343529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262"/>
          <p:cNvSpPr/>
          <p:nvPr/>
        </p:nvSpPr>
        <p:spPr>
          <a:xfrm>
            <a:off x="5973425" y="2423699"/>
            <a:ext cx="1519863" cy="1343529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 267"/>
          <p:cNvSpPr/>
          <p:nvPr/>
        </p:nvSpPr>
        <p:spPr>
          <a:xfrm>
            <a:off x="1710373" y="2541515"/>
            <a:ext cx="894473" cy="503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alpha</a:t>
            </a:r>
            <a:r>
              <a:rPr sz="1400" dirty="0">
                <a:solidFill>
                  <a:schemeClr val="bg1"/>
                </a:solidFill>
              </a:rPr>
              <a:t>/code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(branch1)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0" name="Shape 263"/>
          <p:cNvSpPr/>
          <p:nvPr/>
        </p:nvSpPr>
        <p:spPr>
          <a:xfrm>
            <a:off x="1926564" y="3024675"/>
            <a:ext cx="458456" cy="718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sz="1400" dirty="0">
                <a:solidFill>
                  <a:schemeClr val="bg1"/>
                </a:solidFill>
              </a:rPr>
              <a:t>File1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File 2</a:t>
            </a:r>
          </a:p>
          <a:p>
            <a:r>
              <a:rPr lang="en-US" sz="1400" dirty="0">
                <a:solidFill>
                  <a:schemeClr val="bg1"/>
                </a:solidFill>
              </a:rPr>
              <a:t>File 3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1" name="Shape 267"/>
          <p:cNvSpPr/>
          <p:nvPr/>
        </p:nvSpPr>
        <p:spPr>
          <a:xfrm>
            <a:off x="6286119" y="2541515"/>
            <a:ext cx="894473" cy="503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alpha</a:t>
            </a:r>
            <a:r>
              <a:rPr sz="1400" dirty="0">
                <a:solidFill>
                  <a:schemeClr val="bg1"/>
                </a:solidFill>
              </a:rPr>
              <a:t>/code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(branch2)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2" name="Shape 263"/>
          <p:cNvSpPr/>
          <p:nvPr/>
        </p:nvSpPr>
        <p:spPr>
          <a:xfrm>
            <a:off x="6504127" y="3027256"/>
            <a:ext cx="458456" cy="718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sz="1400" dirty="0">
                <a:solidFill>
                  <a:schemeClr val="bg1"/>
                </a:solidFill>
              </a:rPr>
              <a:t>File1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File 2</a:t>
            </a:r>
          </a:p>
          <a:p>
            <a:r>
              <a:rPr lang="en-US" sz="1400" dirty="0">
                <a:solidFill>
                  <a:schemeClr val="bg1"/>
                </a:solidFill>
              </a:rPr>
              <a:t>File 3</a:t>
            </a:r>
            <a:endParaRPr sz="1400" dirty="0">
              <a:solidFill>
                <a:schemeClr val="bg1"/>
              </a:solidFill>
            </a:endParaRPr>
          </a:p>
        </p:txBody>
      </p:sp>
      <p:cxnSp>
        <p:nvCxnSpPr>
          <p:cNvPr id="3" name="Elbow Connector 2"/>
          <p:cNvCxnSpPr>
            <a:stCxn id="16" idx="0"/>
          </p:cNvCxnSpPr>
          <p:nvPr/>
        </p:nvCxnSpPr>
        <p:spPr>
          <a:xfrm rot="5400000" flipH="1" flipV="1">
            <a:off x="2575631" y="1800155"/>
            <a:ext cx="271449" cy="986553"/>
          </a:xfrm>
          <a:prstGeom prst="bentConnector2">
            <a:avLst/>
          </a:prstGeom>
          <a:ln w="50800" cmpd="sng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8" idx="0"/>
          </p:cNvCxnSpPr>
          <p:nvPr/>
        </p:nvCxnSpPr>
        <p:spPr>
          <a:xfrm rot="16200000" flipV="1">
            <a:off x="6084676" y="1775017"/>
            <a:ext cx="279007" cy="1018357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048000" y="3962400"/>
            <a:ext cx="990600" cy="106680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979565" y="3983867"/>
            <a:ext cx="1090585" cy="1087267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76073" y="452695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pull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041479" y="388020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push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84886" y="173599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1458147" y="5334000"/>
            <a:ext cx="826739" cy="0"/>
          </a:xfrm>
          <a:prstGeom prst="line">
            <a:avLst/>
          </a:prstGeom>
          <a:ln w="508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832823" y="3352800"/>
            <a:ext cx="674647" cy="0"/>
          </a:xfrm>
          <a:prstGeom prst="line">
            <a:avLst/>
          </a:prstGeom>
          <a:ln w="381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901830" y="5867400"/>
            <a:ext cx="826739" cy="0"/>
          </a:xfrm>
          <a:prstGeom prst="line">
            <a:avLst/>
          </a:prstGeom>
          <a:ln w="508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391343" y="3581155"/>
            <a:ext cx="674647" cy="0"/>
          </a:xfrm>
          <a:prstGeom prst="line">
            <a:avLst/>
          </a:prstGeom>
          <a:ln w="381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977201"/>
      </p:ext>
    </p:extLst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 (PR)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1242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PR = Proposed change</a:t>
            </a:r>
          </a:p>
          <a:p>
            <a:r>
              <a:rPr lang="en-US" sz="2400" dirty="0"/>
              <a:t>Never 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r>
              <a:rPr lang="en-US" sz="2400" dirty="0"/>
              <a:t>Meaningful title</a:t>
            </a:r>
          </a:p>
          <a:p>
            <a:r>
              <a:rPr lang="en-US" sz="2400" dirty="0"/>
              <a:t>Concise description (tip: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fix #166</a:t>
            </a:r>
            <a:r>
              <a:rPr lang="en-US" sz="2400" dirty="0"/>
              <a:t> would auto-close it)</a:t>
            </a:r>
          </a:p>
          <a:p>
            <a:r>
              <a:rPr lang="en-US" sz="2400" dirty="0"/>
              <a:t>Include change log, test, and doc (if applicable)</a:t>
            </a:r>
          </a:p>
          <a:p>
            <a:r>
              <a:rPr lang="en-US" sz="2400" dirty="0"/>
              <a:t>Adhere to code of conduct</a:t>
            </a:r>
          </a:p>
          <a:p>
            <a:r>
              <a:rPr lang="en-US" sz="2400" dirty="0"/>
              <a:t>Address review comments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Maintainer: Labels, milestone, review, merge</a:t>
            </a:r>
          </a:p>
          <a:p>
            <a:r>
              <a:rPr lang="en-US" sz="2400" dirty="0"/>
              <a:t>Optional: Delete branch after merge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770227"/>
            <a:ext cx="4953000" cy="755333"/>
          </a:xfrm>
          <a:prstGeom prst="rect">
            <a:avLst/>
          </a:prstGeom>
          <a:ln w="38100" cap="sq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Oval 7"/>
          <p:cNvSpPr/>
          <p:nvPr/>
        </p:nvSpPr>
        <p:spPr>
          <a:xfrm>
            <a:off x="7149517" y="5943600"/>
            <a:ext cx="12954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561" y="1226509"/>
            <a:ext cx="4858439" cy="4459115"/>
          </a:xfrm>
        </p:spPr>
      </p:pic>
    </p:spTree>
    <p:extLst>
      <p:ext uri="{BB962C8B-B14F-4D97-AF65-F5344CB8AC3E}">
        <p14:creationId xmlns:p14="http://schemas.microsoft.com/office/powerpoint/2010/main" val="27611047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6.1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r>
              <a:rPr lang="en-US" dirty="0"/>
              <a:t>Create a new feature branch in your clone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checkout -b </a:t>
            </a:r>
            <a:r>
              <a:rPr lang="en-US" sz="2000" i="1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-add-planet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/>
              <a:t>Create a new file and add some text</a:t>
            </a:r>
          </a:p>
          <a:p>
            <a:r>
              <a:rPr lang="en-US" dirty="0"/>
              <a:t>Commit and push to the repository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 </a:t>
            </a:r>
            <a:r>
              <a:rPr lang="en-US" sz="2000" i="1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your_new_file</a:t>
            </a:r>
            <a:endParaRPr lang="en-US" sz="3600" i="1" dirty="0"/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 –m “</a:t>
            </a:r>
            <a:r>
              <a:rPr lang="en-US" sz="2000" i="1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 useful message</a:t>
            </a:r>
            <a:r>
              <a:rPr 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origin </a:t>
            </a:r>
            <a:r>
              <a:rPr lang="en-US" sz="2000" i="1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20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-add-planet</a:t>
            </a:r>
          </a:p>
        </p:txBody>
      </p:sp>
    </p:spTree>
    <p:extLst>
      <p:ext uri="{BB962C8B-B14F-4D97-AF65-F5344CB8AC3E}">
        <p14:creationId xmlns:p14="http://schemas.microsoft.com/office/powerpoint/2010/main" val="31327945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8458200" cy="11625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Go to </a:t>
            </a:r>
            <a:r>
              <a:rPr lang="en-US" dirty="0">
                <a:solidFill>
                  <a:srgbClr val="66FFFF"/>
                </a:solidFill>
              </a:rPr>
              <a:t>https://github.com/alpha/planets/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pull request</a:t>
            </a:r>
          </a:p>
          <a:p>
            <a:r>
              <a:rPr lang="en-US" dirty="0"/>
              <a:t>Ask partner for review and merge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Put up your </a:t>
            </a:r>
            <a:r>
              <a:rPr lang="en-US" dirty="0">
                <a:solidFill>
                  <a:srgbClr val="92D050"/>
                </a:solidFill>
              </a:rPr>
              <a:t>green</a:t>
            </a:r>
            <a:r>
              <a:rPr lang="en-US" dirty="0"/>
              <a:t> Post-It when done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964961" y="2362199"/>
            <a:ext cx="1832008" cy="4704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47800" y="2832628"/>
            <a:ext cx="1136650" cy="4445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837" y="3450878"/>
            <a:ext cx="4886325" cy="7048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264289"/>
            <a:ext cx="4400550" cy="842963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3601292" y="5569089"/>
            <a:ext cx="1250950" cy="5381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262" y="5259304"/>
            <a:ext cx="2852738" cy="847948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5910262" y="5683278"/>
            <a:ext cx="1481138" cy="5381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547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even better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there's a "central" repository</a:t>
            </a:r>
          </a:p>
          <a:p>
            <a:r>
              <a:rPr lang="en-US" dirty="0"/>
              <a:t>everyone forks it to their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r>
              <a:rPr lang="en-US" dirty="0"/>
              <a:t>everyone clones their own fork</a:t>
            </a:r>
          </a:p>
          <a:p>
            <a:r>
              <a:rPr lang="en-US" dirty="0"/>
              <a:t>work is done on a feature branch in the cloned repository</a:t>
            </a:r>
          </a:p>
          <a:p>
            <a:r>
              <a:rPr lang="en-US" dirty="0"/>
              <a:t>push the branch with the changes to your fork</a:t>
            </a:r>
          </a:p>
          <a:p>
            <a:r>
              <a:rPr lang="en-US" dirty="0"/>
              <a:t>create a PR from the feature branch in your fork to the master branch in the "central" repo and merge with master</a:t>
            </a:r>
          </a:p>
          <a:p>
            <a:r>
              <a:rPr lang="en-US" dirty="0"/>
              <a:t>- to start a new feature branch, fetch (or pull) master from the central repo</a:t>
            </a:r>
          </a:p>
        </p:txBody>
      </p:sp>
    </p:spTree>
    <p:extLst>
      <p:ext uri="{BB962C8B-B14F-4D97-AF65-F5344CB8AC3E}">
        <p14:creationId xmlns:p14="http://schemas.microsoft.com/office/powerpoint/2010/main" val="1043302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asted-image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832723"/>
            <a:ext cx="8951434" cy="3618704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xfrm>
            <a:off x="892969" y="178594"/>
            <a:ext cx="7358063" cy="54471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The simplest workflow</a:t>
            </a:r>
            <a:endParaRPr dirty="0"/>
          </a:p>
        </p:txBody>
      </p:sp>
      <p:pic>
        <p:nvPicPr>
          <p:cNvPr id="255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r="28053"/>
          <a:stretch>
            <a:fillRect/>
          </a:stretch>
        </p:blipFill>
        <p:spPr>
          <a:xfrm>
            <a:off x="641370" y="4517267"/>
            <a:ext cx="2551463" cy="3546354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1580970" y="4630743"/>
            <a:ext cx="569063" cy="145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/>
              <a:t>File1</a:t>
            </a:r>
            <a:endParaRPr lang="en-US" dirty="0"/>
          </a:p>
          <a:p>
            <a:endParaRPr lang="en-US" dirty="0"/>
          </a:p>
          <a:p>
            <a:r>
              <a:rPr lang="en-US" dirty="0"/>
              <a:t>File 2</a:t>
            </a:r>
          </a:p>
          <a:p>
            <a:endParaRPr lang="en-US" dirty="0"/>
          </a:p>
          <a:p>
            <a:r>
              <a:rPr lang="en-US" dirty="0"/>
              <a:t>File 3</a:t>
            </a:r>
            <a:endParaRPr dirty="0"/>
          </a:p>
        </p:txBody>
      </p:sp>
      <p:sp>
        <p:nvSpPr>
          <p:cNvPr id="260" name="Shape 260"/>
          <p:cNvSpPr/>
          <p:nvPr/>
        </p:nvSpPr>
        <p:spPr>
          <a:xfrm rot="18900000">
            <a:off x="202625" y="4286359"/>
            <a:ext cx="612344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dirty="0"/>
              <a:t>Alpha</a:t>
            </a:r>
            <a:endParaRPr dirty="0"/>
          </a:p>
        </p:txBody>
      </p:sp>
      <p:pic>
        <p:nvPicPr>
          <p:cNvPr id="261" name="dropped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29200" y="2594946"/>
            <a:ext cx="1219200" cy="12192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2570000" y="1828800"/>
            <a:ext cx="2375227" cy="2089397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3467569" y="2357020"/>
            <a:ext cx="569063" cy="145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2819400" y="1976024"/>
            <a:ext cx="1973229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r>
              <a:rPr lang="en-US" dirty="0">
                <a:solidFill>
                  <a:schemeClr val="bg1"/>
                </a:solidFill>
              </a:rPr>
              <a:t>alpha</a:t>
            </a:r>
            <a:r>
              <a:rPr dirty="0">
                <a:solidFill>
                  <a:schemeClr val="bg1"/>
                </a:solidFill>
              </a:rPr>
              <a:t>/code</a:t>
            </a:r>
            <a:r>
              <a:rPr lang="en-US" dirty="0">
                <a:solidFill>
                  <a:schemeClr val="bg1"/>
                </a:solidFill>
              </a:rPr>
              <a:t> (master)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25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r="28053"/>
          <a:stretch>
            <a:fillRect/>
          </a:stretch>
        </p:blipFill>
        <p:spPr>
          <a:xfrm>
            <a:off x="6120499" y="4526951"/>
            <a:ext cx="2551463" cy="3546354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56"/>
          <p:cNvSpPr/>
          <p:nvPr/>
        </p:nvSpPr>
        <p:spPr>
          <a:xfrm>
            <a:off x="7010400" y="4630743"/>
            <a:ext cx="569063" cy="145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/>
              <a:t>File1</a:t>
            </a:r>
            <a:endParaRPr lang="en-US" dirty="0"/>
          </a:p>
          <a:p>
            <a:endParaRPr lang="en-US" dirty="0"/>
          </a:p>
          <a:p>
            <a:r>
              <a:rPr lang="en-US" dirty="0"/>
              <a:t>File 2</a:t>
            </a:r>
          </a:p>
          <a:p>
            <a:endParaRPr lang="en-US" dirty="0"/>
          </a:p>
          <a:p>
            <a:r>
              <a:rPr lang="en-US" dirty="0"/>
              <a:t>File 3</a:t>
            </a:r>
            <a:endParaRPr dirty="0"/>
          </a:p>
        </p:txBody>
      </p:sp>
      <p:sp>
        <p:nvSpPr>
          <p:cNvPr id="27" name="Shape 260"/>
          <p:cNvSpPr/>
          <p:nvPr/>
        </p:nvSpPr>
        <p:spPr>
          <a:xfrm rot="2561969">
            <a:off x="8402710" y="4276861"/>
            <a:ext cx="496094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dirty="0"/>
              <a:t>Beta</a:t>
            </a:r>
            <a:endParaRPr dirty="0"/>
          </a:p>
        </p:txBody>
      </p:sp>
      <p:sp>
        <p:nvSpPr>
          <p:cNvPr id="28" name="Shape 298"/>
          <p:cNvSpPr/>
          <p:nvPr/>
        </p:nvSpPr>
        <p:spPr>
          <a:xfrm>
            <a:off x="4553907" y="3995990"/>
            <a:ext cx="1452070" cy="126181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miter lim="400000"/>
            <a:headEnd type="triangle"/>
            <a:tailEnd type="triangle"/>
          </a:ln>
        </p:spPr>
        <p:txBody>
          <a:bodyPr lIns="0" tIns="0" rIns="0" bIns="0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9" name="Shape 298"/>
          <p:cNvSpPr/>
          <p:nvPr/>
        </p:nvSpPr>
        <p:spPr>
          <a:xfrm flipH="1">
            <a:off x="3081177" y="3995990"/>
            <a:ext cx="541585" cy="910872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miter lim="400000"/>
            <a:headEnd type="triangle"/>
            <a:tailEnd type="triangle"/>
          </a:ln>
          <a:effectLst/>
        </p:spPr>
        <p:txBody>
          <a:bodyPr lIns="0" tIns="0" rIns="0" bIns="0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03923"/>
      </p:ext>
    </p:extLst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asted-image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832723"/>
            <a:ext cx="8951434" cy="3618704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xfrm>
            <a:off x="892969" y="178594"/>
            <a:ext cx="7358063" cy="54471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A better workflow</a:t>
            </a:r>
            <a:endParaRPr dirty="0"/>
          </a:p>
        </p:txBody>
      </p:sp>
      <p:pic>
        <p:nvPicPr>
          <p:cNvPr id="255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r="28053"/>
          <a:stretch>
            <a:fillRect/>
          </a:stretch>
        </p:blipFill>
        <p:spPr>
          <a:xfrm>
            <a:off x="641370" y="4517267"/>
            <a:ext cx="2551463" cy="3546354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1580970" y="4630743"/>
            <a:ext cx="569063" cy="145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/>
              <a:t>File1</a:t>
            </a:r>
            <a:endParaRPr lang="en-US" dirty="0"/>
          </a:p>
          <a:p>
            <a:endParaRPr lang="en-US" dirty="0"/>
          </a:p>
          <a:p>
            <a:r>
              <a:rPr lang="en-US" dirty="0"/>
              <a:t>File 2</a:t>
            </a:r>
          </a:p>
          <a:p>
            <a:endParaRPr lang="en-US" dirty="0"/>
          </a:p>
          <a:p>
            <a:r>
              <a:rPr lang="en-US" dirty="0"/>
              <a:t>File 3</a:t>
            </a:r>
            <a:endParaRPr dirty="0"/>
          </a:p>
        </p:txBody>
      </p:sp>
      <p:sp>
        <p:nvSpPr>
          <p:cNvPr id="260" name="Shape 260"/>
          <p:cNvSpPr/>
          <p:nvPr/>
        </p:nvSpPr>
        <p:spPr>
          <a:xfrm rot="18900000">
            <a:off x="202625" y="4286359"/>
            <a:ext cx="612344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dirty="0"/>
              <a:t>Alpha</a:t>
            </a:r>
            <a:endParaRPr dirty="0"/>
          </a:p>
        </p:txBody>
      </p:sp>
      <p:pic>
        <p:nvPicPr>
          <p:cNvPr id="261" name="dropped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41432" y="2375207"/>
            <a:ext cx="1219200" cy="12192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3288104" y="1831069"/>
            <a:ext cx="2375227" cy="2089397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4191184" y="2366901"/>
            <a:ext cx="569063" cy="145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3489102" y="1970127"/>
            <a:ext cx="1973229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r>
              <a:rPr lang="en-US" dirty="0">
                <a:solidFill>
                  <a:schemeClr val="bg1"/>
                </a:solidFill>
              </a:rPr>
              <a:t>alpha</a:t>
            </a:r>
            <a:r>
              <a:rPr dirty="0">
                <a:solidFill>
                  <a:schemeClr val="bg1"/>
                </a:solidFill>
              </a:rPr>
              <a:t>/code</a:t>
            </a:r>
            <a:r>
              <a:rPr lang="en-US" dirty="0">
                <a:solidFill>
                  <a:schemeClr val="bg1"/>
                </a:solidFill>
              </a:rPr>
              <a:t> (master)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25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r="28053"/>
          <a:stretch>
            <a:fillRect/>
          </a:stretch>
        </p:blipFill>
        <p:spPr>
          <a:xfrm>
            <a:off x="6120499" y="4526951"/>
            <a:ext cx="2551463" cy="3546354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56"/>
          <p:cNvSpPr/>
          <p:nvPr/>
        </p:nvSpPr>
        <p:spPr>
          <a:xfrm>
            <a:off x="7010400" y="4630743"/>
            <a:ext cx="569063" cy="145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/>
              <a:t>File1</a:t>
            </a:r>
            <a:endParaRPr lang="en-US" dirty="0"/>
          </a:p>
          <a:p>
            <a:endParaRPr lang="en-US" dirty="0"/>
          </a:p>
          <a:p>
            <a:r>
              <a:rPr lang="en-US" dirty="0"/>
              <a:t>File 2</a:t>
            </a:r>
          </a:p>
          <a:p>
            <a:endParaRPr lang="en-US" dirty="0"/>
          </a:p>
          <a:p>
            <a:r>
              <a:rPr lang="en-US" dirty="0"/>
              <a:t>File 3</a:t>
            </a:r>
            <a:endParaRPr dirty="0"/>
          </a:p>
        </p:txBody>
      </p:sp>
      <p:sp>
        <p:nvSpPr>
          <p:cNvPr id="27" name="Shape 260"/>
          <p:cNvSpPr/>
          <p:nvPr/>
        </p:nvSpPr>
        <p:spPr>
          <a:xfrm rot="2561969">
            <a:off x="8402710" y="4276861"/>
            <a:ext cx="496094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dirty="0"/>
              <a:t>Beta</a:t>
            </a:r>
            <a:endParaRPr dirty="0"/>
          </a:p>
        </p:txBody>
      </p:sp>
      <p:sp>
        <p:nvSpPr>
          <p:cNvPr id="28" name="Shape 298"/>
          <p:cNvSpPr/>
          <p:nvPr/>
        </p:nvSpPr>
        <p:spPr>
          <a:xfrm>
            <a:off x="6728667" y="3825943"/>
            <a:ext cx="586533" cy="691324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miter lim="400000"/>
            <a:headEnd type="triangle"/>
            <a:tailEnd type="none"/>
          </a:ln>
        </p:spPr>
        <p:txBody>
          <a:bodyPr lIns="0" tIns="0" rIns="0" bIns="0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9" name="Shape 298"/>
          <p:cNvSpPr/>
          <p:nvPr/>
        </p:nvSpPr>
        <p:spPr>
          <a:xfrm flipH="1">
            <a:off x="1786733" y="3808977"/>
            <a:ext cx="363300" cy="67537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miter lim="400000"/>
            <a:headEnd type="triangle"/>
            <a:tailEnd type="none"/>
          </a:ln>
          <a:effectLst/>
        </p:spPr>
        <p:txBody>
          <a:bodyPr lIns="0" tIns="0" rIns="0" bIns="0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" name="Shape 262"/>
          <p:cNvSpPr/>
          <p:nvPr/>
        </p:nvSpPr>
        <p:spPr>
          <a:xfrm>
            <a:off x="1458147" y="2429155"/>
            <a:ext cx="1519863" cy="1343529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 262"/>
          <p:cNvSpPr/>
          <p:nvPr/>
        </p:nvSpPr>
        <p:spPr>
          <a:xfrm>
            <a:off x="5973425" y="2423699"/>
            <a:ext cx="1519863" cy="1343529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 267"/>
          <p:cNvSpPr/>
          <p:nvPr/>
        </p:nvSpPr>
        <p:spPr>
          <a:xfrm>
            <a:off x="1710373" y="2541515"/>
            <a:ext cx="894473" cy="503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alpha</a:t>
            </a:r>
            <a:r>
              <a:rPr sz="1400" dirty="0">
                <a:solidFill>
                  <a:schemeClr val="bg1"/>
                </a:solidFill>
              </a:rPr>
              <a:t>/code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(branch1)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0" name="Shape 263"/>
          <p:cNvSpPr/>
          <p:nvPr/>
        </p:nvSpPr>
        <p:spPr>
          <a:xfrm>
            <a:off x="1926564" y="3024675"/>
            <a:ext cx="458456" cy="718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sz="1400" dirty="0">
                <a:solidFill>
                  <a:schemeClr val="bg1"/>
                </a:solidFill>
              </a:rPr>
              <a:t>File1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File 2</a:t>
            </a:r>
          </a:p>
          <a:p>
            <a:r>
              <a:rPr lang="en-US" sz="1400" dirty="0">
                <a:solidFill>
                  <a:schemeClr val="bg1"/>
                </a:solidFill>
              </a:rPr>
              <a:t>File 3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1" name="Shape 267"/>
          <p:cNvSpPr/>
          <p:nvPr/>
        </p:nvSpPr>
        <p:spPr>
          <a:xfrm>
            <a:off x="6286119" y="2541515"/>
            <a:ext cx="894473" cy="503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alpha</a:t>
            </a:r>
            <a:r>
              <a:rPr sz="1400" dirty="0">
                <a:solidFill>
                  <a:schemeClr val="bg1"/>
                </a:solidFill>
              </a:rPr>
              <a:t>/code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(branch2)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2" name="Shape 263"/>
          <p:cNvSpPr/>
          <p:nvPr/>
        </p:nvSpPr>
        <p:spPr>
          <a:xfrm>
            <a:off x="6504127" y="3027256"/>
            <a:ext cx="458456" cy="718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sz="1400" dirty="0">
                <a:solidFill>
                  <a:schemeClr val="bg1"/>
                </a:solidFill>
              </a:rPr>
              <a:t>File1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File 2</a:t>
            </a:r>
          </a:p>
          <a:p>
            <a:r>
              <a:rPr lang="en-US" sz="1400" dirty="0">
                <a:solidFill>
                  <a:schemeClr val="bg1"/>
                </a:solidFill>
              </a:rPr>
              <a:t>File 3</a:t>
            </a:r>
            <a:endParaRPr sz="1400" dirty="0">
              <a:solidFill>
                <a:schemeClr val="bg1"/>
              </a:solidFill>
            </a:endParaRPr>
          </a:p>
        </p:txBody>
      </p:sp>
      <p:cxnSp>
        <p:nvCxnSpPr>
          <p:cNvPr id="3" name="Elbow Connector 2"/>
          <p:cNvCxnSpPr>
            <a:stCxn id="16" idx="0"/>
          </p:cNvCxnSpPr>
          <p:nvPr/>
        </p:nvCxnSpPr>
        <p:spPr>
          <a:xfrm rot="5400000" flipH="1" flipV="1">
            <a:off x="2575631" y="1800155"/>
            <a:ext cx="271449" cy="986553"/>
          </a:xfrm>
          <a:prstGeom prst="bentConnector2">
            <a:avLst/>
          </a:prstGeom>
          <a:ln w="50800" cmpd="sng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8" idx="0"/>
          </p:cNvCxnSpPr>
          <p:nvPr/>
        </p:nvCxnSpPr>
        <p:spPr>
          <a:xfrm rot="16200000" flipV="1">
            <a:off x="6084676" y="1775017"/>
            <a:ext cx="279007" cy="1018357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048000" y="3962400"/>
            <a:ext cx="990600" cy="106680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979565" y="3983867"/>
            <a:ext cx="1090585" cy="1087267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76073" y="452695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pull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041479" y="388020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push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84886" y="173599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1458147" y="5334000"/>
            <a:ext cx="826739" cy="0"/>
          </a:xfrm>
          <a:prstGeom prst="line">
            <a:avLst/>
          </a:prstGeom>
          <a:ln w="508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832823" y="3352800"/>
            <a:ext cx="674647" cy="0"/>
          </a:xfrm>
          <a:prstGeom prst="line">
            <a:avLst/>
          </a:prstGeom>
          <a:ln w="381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901830" y="5867400"/>
            <a:ext cx="826739" cy="0"/>
          </a:xfrm>
          <a:prstGeom prst="line">
            <a:avLst/>
          </a:prstGeom>
          <a:ln w="508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391343" y="3581155"/>
            <a:ext cx="674647" cy="0"/>
          </a:xfrm>
          <a:prstGeom prst="line">
            <a:avLst/>
          </a:prstGeom>
          <a:ln w="381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01912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does </a:t>
            </a:r>
            <a:r>
              <a:rPr lang="en-US" dirty="0">
                <a:latin typeface="Courier" pitchFamily="2" charset="0"/>
              </a:rPr>
              <a:t>git</a:t>
            </a:r>
            <a:r>
              <a:rPr lang="en-US" dirty="0"/>
              <a:t> differ from other version control systems?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47800" y="2362200"/>
            <a:ext cx="6248400" cy="39624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+mj-lt"/>
                <a:cs typeface="Courier New" panose="02070309020205020404" pitchFamily="49" charset="0"/>
              </a:rPr>
              <a:t>Nearly every operation is local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/>
              <a:t> stores snapshots, not differences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Everything is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checksummed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before stored and is referred to by that checksum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generally only adds data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is distributed -- a clone is a complete copy of the original repo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705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asted-image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832723"/>
            <a:ext cx="8951434" cy="3618704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xfrm>
            <a:off x="892969" y="178594"/>
            <a:ext cx="7358063" cy="54471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A even better workflow</a:t>
            </a:r>
            <a:endParaRPr dirty="0"/>
          </a:p>
        </p:txBody>
      </p:sp>
      <p:pic>
        <p:nvPicPr>
          <p:cNvPr id="255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r="28053"/>
          <a:stretch>
            <a:fillRect/>
          </a:stretch>
        </p:blipFill>
        <p:spPr>
          <a:xfrm>
            <a:off x="641370" y="4517267"/>
            <a:ext cx="2551463" cy="3546354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1580970" y="4630743"/>
            <a:ext cx="569063" cy="145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/>
              <a:t>File1</a:t>
            </a:r>
            <a:endParaRPr lang="en-US" dirty="0"/>
          </a:p>
          <a:p>
            <a:endParaRPr lang="en-US" dirty="0"/>
          </a:p>
          <a:p>
            <a:r>
              <a:rPr lang="en-US" dirty="0"/>
              <a:t>File 2</a:t>
            </a:r>
          </a:p>
          <a:p>
            <a:endParaRPr lang="en-US" dirty="0"/>
          </a:p>
          <a:p>
            <a:r>
              <a:rPr lang="en-US" dirty="0"/>
              <a:t>File 3</a:t>
            </a:r>
            <a:endParaRPr dirty="0"/>
          </a:p>
        </p:txBody>
      </p:sp>
      <p:sp>
        <p:nvSpPr>
          <p:cNvPr id="260" name="Shape 260"/>
          <p:cNvSpPr/>
          <p:nvPr/>
        </p:nvSpPr>
        <p:spPr>
          <a:xfrm rot="18900000">
            <a:off x="303421" y="4286359"/>
            <a:ext cx="410750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dirty="0"/>
              <a:t>You</a:t>
            </a:r>
            <a:endParaRPr dirty="0"/>
          </a:p>
        </p:txBody>
      </p:sp>
      <p:pic>
        <p:nvPicPr>
          <p:cNvPr id="261" name="dropped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15413" y="2400412"/>
            <a:ext cx="1219200" cy="12192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4245161" y="2211047"/>
            <a:ext cx="3066016" cy="1597930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5493637" y="2775510"/>
            <a:ext cx="569063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r>
              <a:rPr lang="en-US" dirty="0">
                <a:solidFill>
                  <a:schemeClr val="bg1"/>
                </a:solidFill>
              </a:rPr>
              <a:t>File 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4355466" y="2301438"/>
            <a:ext cx="285738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spacetelescope</a:t>
            </a:r>
            <a:r>
              <a:rPr dirty="0">
                <a:solidFill>
                  <a:schemeClr val="bg1"/>
                </a:solidFill>
              </a:rPr>
              <a:t>/code</a:t>
            </a:r>
            <a:r>
              <a:rPr lang="en-US" dirty="0">
                <a:solidFill>
                  <a:schemeClr val="bg1"/>
                </a:solidFill>
              </a:rPr>
              <a:t> (master)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9" name="Shape 298"/>
          <p:cNvSpPr/>
          <p:nvPr/>
        </p:nvSpPr>
        <p:spPr>
          <a:xfrm flipH="1">
            <a:off x="1786733" y="3808977"/>
            <a:ext cx="363300" cy="67537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miter lim="400000"/>
            <a:headEnd type="triangle"/>
            <a:tailEnd type="none"/>
          </a:ln>
          <a:effectLst/>
        </p:spPr>
        <p:txBody>
          <a:bodyPr lIns="0" tIns="0" rIns="0" bIns="0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" name="Shape 262"/>
          <p:cNvSpPr/>
          <p:nvPr/>
        </p:nvSpPr>
        <p:spPr>
          <a:xfrm>
            <a:off x="1743141" y="1796141"/>
            <a:ext cx="1519863" cy="2003423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 267"/>
          <p:cNvSpPr/>
          <p:nvPr/>
        </p:nvSpPr>
        <p:spPr>
          <a:xfrm>
            <a:off x="2035140" y="2053884"/>
            <a:ext cx="939549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you</a:t>
            </a:r>
            <a:r>
              <a:rPr dirty="0">
                <a:solidFill>
                  <a:schemeClr val="bg1"/>
                </a:solidFill>
              </a:rPr>
              <a:t>/code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3080129" y="3880204"/>
            <a:ext cx="2413508" cy="1461191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>
            <a:off x="3077963" y="2771447"/>
            <a:ext cx="1111383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09006" y="47093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pull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50871" y="413887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push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12014" y="346335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41ED4A5C-55B0-473F-8627-2994C8667649}"/>
              </a:ext>
            </a:extLst>
          </p:cNvPr>
          <p:cNvCxnSpPr>
            <a:cxnSpLocks/>
          </p:cNvCxnSpPr>
          <p:nvPr/>
        </p:nvCxnSpPr>
        <p:spPr>
          <a:xfrm>
            <a:off x="3115626" y="3382717"/>
            <a:ext cx="1073720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4EF72DB0-4EA4-4ABD-8359-01FCA5844E50}"/>
              </a:ext>
            </a:extLst>
          </p:cNvPr>
          <p:cNvSpPr txBox="1"/>
          <p:nvPr/>
        </p:nvSpPr>
        <p:spPr>
          <a:xfrm>
            <a:off x="3447925" y="2366502"/>
            <a:ext cx="55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fork</a:t>
            </a:r>
          </a:p>
        </p:txBody>
      </p:sp>
      <p:sp>
        <p:nvSpPr>
          <p:cNvPr id="47" name="Shape 262">
            <a:extLst>
              <a:ext uri="{FF2B5EF4-FFF2-40B4-BE49-F238E27FC236}">
                <a16:creationId xmlns:a16="http://schemas.microsoft.com/office/drawing/2014/main" xmlns="" id="{B9225F9C-18A5-4634-962A-37B999E06BC5}"/>
              </a:ext>
            </a:extLst>
          </p:cNvPr>
          <p:cNvSpPr/>
          <p:nvPr/>
        </p:nvSpPr>
        <p:spPr>
          <a:xfrm>
            <a:off x="1903585" y="2552659"/>
            <a:ext cx="1144892" cy="437577"/>
          </a:xfrm>
          <a:prstGeom prst="roundRect">
            <a:avLst>
              <a:gd name="adj" fmla="val 15000"/>
            </a:avLst>
          </a:prstGeom>
          <a:ln w="38100">
            <a:solidFill>
              <a:schemeClr val="tx1">
                <a:lumMod val="75000"/>
              </a:schemeClr>
            </a:solidFill>
            <a:miter lim="400000"/>
          </a:ln>
        </p:spPr>
        <p:txBody>
          <a:bodyPr lIns="35717" tIns="35717" rIns="35717" bIns="35717" anchor="ctr"/>
          <a:lstStyle/>
          <a:p>
            <a:pPr algn="ctr"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dirty="0">
                <a:solidFill>
                  <a:schemeClr val="bg1"/>
                </a:solidFill>
              </a:rPr>
              <a:t>master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8" name="Shape 262">
            <a:extLst>
              <a:ext uri="{FF2B5EF4-FFF2-40B4-BE49-F238E27FC236}">
                <a16:creationId xmlns:a16="http://schemas.microsoft.com/office/drawing/2014/main" xmlns="" id="{A96DB685-6C00-427A-9998-EF5D68D3EC3B}"/>
              </a:ext>
            </a:extLst>
          </p:cNvPr>
          <p:cNvSpPr/>
          <p:nvPr/>
        </p:nvSpPr>
        <p:spPr>
          <a:xfrm>
            <a:off x="1933071" y="3163929"/>
            <a:ext cx="1144892" cy="437577"/>
          </a:xfrm>
          <a:prstGeom prst="roundRect">
            <a:avLst>
              <a:gd name="adj" fmla="val 15000"/>
            </a:avLst>
          </a:prstGeom>
          <a:ln w="38100">
            <a:solidFill>
              <a:schemeClr val="tx1">
                <a:lumMod val="75000"/>
              </a:schemeClr>
            </a:solidFill>
            <a:miter lim="400000"/>
          </a:ln>
        </p:spPr>
        <p:txBody>
          <a:bodyPr lIns="35717" tIns="35717" rIns="35717" bIns="35717" anchor="ctr"/>
          <a:lstStyle/>
          <a:p>
            <a:pPr algn="ctr"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dirty="0">
                <a:solidFill>
                  <a:schemeClr val="bg1"/>
                </a:solidFill>
              </a:rPr>
              <a:t>branch1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BAE47D35-E669-42D6-950A-0917C293AE80}"/>
              </a:ext>
            </a:extLst>
          </p:cNvPr>
          <p:cNvCxnSpPr>
            <a:cxnSpLocks/>
          </p:cNvCxnSpPr>
          <p:nvPr/>
        </p:nvCxnSpPr>
        <p:spPr>
          <a:xfrm flipH="1">
            <a:off x="2476031" y="3865404"/>
            <a:ext cx="343369" cy="635403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EC651E0B-C17F-4785-9014-DA7800777238}"/>
              </a:ext>
            </a:extLst>
          </p:cNvPr>
          <p:cNvSpPr txBox="1"/>
          <p:nvPr/>
        </p:nvSpPr>
        <p:spPr>
          <a:xfrm>
            <a:off x="2728883" y="396883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clone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62AD9D35-EA5A-4DF6-B9F2-508206740A8B}"/>
              </a:ext>
            </a:extLst>
          </p:cNvPr>
          <p:cNvSpPr txBox="1"/>
          <p:nvPr/>
        </p:nvSpPr>
        <p:spPr>
          <a:xfrm>
            <a:off x="5238757" y="1779245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upstream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877050F-D692-4624-BBD9-5352BD58181A}"/>
              </a:ext>
            </a:extLst>
          </p:cNvPr>
          <p:cNvSpPr txBox="1"/>
          <p:nvPr/>
        </p:nvSpPr>
        <p:spPr>
          <a:xfrm>
            <a:off x="2141434" y="137645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2403895256"/>
      </p:ext>
    </p:extLst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asted-image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832723"/>
            <a:ext cx="8951434" cy="3618704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xfrm>
            <a:off x="892969" y="178594"/>
            <a:ext cx="7358063" cy="54471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Let’s dig down…</a:t>
            </a:r>
            <a:endParaRPr dirty="0"/>
          </a:p>
        </p:txBody>
      </p:sp>
      <p:pic>
        <p:nvPicPr>
          <p:cNvPr id="255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r="28053"/>
          <a:stretch>
            <a:fillRect/>
          </a:stretch>
        </p:blipFill>
        <p:spPr>
          <a:xfrm>
            <a:off x="641370" y="4517267"/>
            <a:ext cx="2551463" cy="3546354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Shape 260"/>
          <p:cNvSpPr/>
          <p:nvPr/>
        </p:nvSpPr>
        <p:spPr>
          <a:xfrm rot="18900000">
            <a:off x="303421" y="4286359"/>
            <a:ext cx="410750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dirty="0"/>
              <a:t>You</a:t>
            </a:r>
            <a:endParaRPr dirty="0"/>
          </a:p>
        </p:txBody>
      </p:sp>
      <p:pic>
        <p:nvPicPr>
          <p:cNvPr id="261" name="dropped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15413" y="2400412"/>
            <a:ext cx="1219200" cy="12192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4245161" y="2211047"/>
            <a:ext cx="3066016" cy="1597930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5493637" y="2775510"/>
            <a:ext cx="569063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r>
              <a:rPr lang="en-US" dirty="0">
                <a:solidFill>
                  <a:schemeClr val="bg1"/>
                </a:solidFill>
              </a:rPr>
              <a:t>File 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4355466" y="2301438"/>
            <a:ext cx="285738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spacetelescope</a:t>
            </a:r>
            <a:r>
              <a:rPr dirty="0">
                <a:solidFill>
                  <a:schemeClr val="bg1"/>
                </a:solidFill>
              </a:rPr>
              <a:t>/code</a:t>
            </a:r>
            <a:r>
              <a:rPr lang="en-US" dirty="0">
                <a:solidFill>
                  <a:schemeClr val="bg1"/>
                </a:solidFill>
              </a:rPr>
              <a:t> (master)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731979"/>
      </p:ext>
    </p:extLst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asted-image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832723"/>
            <a:ext cx="8951434" cy="3618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r="28053"/>
          <a:stretch>
            <a:fillRect/>
          </a:stretch>
        </p:blipFill>
        <p:spPr>
          <a:xfrm>
            <a:off x="641370" y="4517267"/>
            <a:ext cx="2551463" cy="3546354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Shape 260"/>
          <p:cNvSpPr/>
          <p:nvPr/>
        </p:nvSpPr>
        <p:spPr>
          <a:xfrm rot="18900000">
            <a:off x="303421" y="4286359"/>
            <a:ext cx="410750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dirty="0"/>
              <a:t>You</a:t>
            </a:r>
            <a:endParaRPr dirty="0"/>
          </a:p>
        </p:txBody>
      </p:sp>
      <p:pic>
        <p:nvPicPr>
          <p:cNvPr id="261" name="dropped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15413" y="2400412"/>
            <a:ext cx="1219200" cy="12192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4245161" y="2211047"/>
            <a:ext cx="3066016" cy="1597930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5493637" y="2775510"/>
            <a:ext cx="569063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r>
              <a:rPr lang="en-US" dirty="0">
                <a:solidFill>
                  <a:schemeClr val="bg1"/>
                </a:solidFill>
              </a:rPr>
              <a:t>File 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4355466" y="2301438"/>
            <a:ext cx="285738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spacetelescope</a:t>
            </a:r>
            <a:r>
              <a:rPr dirty="0">
                <a:solidFill>
                  <a:schemeClr val="bg1"/>
                </a:solidFill>
              </a:rPr>
              <a:t>/code</a:t>
            </a:r>
            <a:r>
              <a:rPr lang="en-US" dirty="0">
                <a:solidFill>
                  <a:schemeClr val="bg1"/>
                </a:solidFill>
              </a:rPr>
              <a:t> (master)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Shape 262"/>
          <p:cNvSpPr/>
          <p:nvPr/>
        </p:nvSpPr>
        <p:spPr>
          <a:xfrm>
            <a:off x="1743141" y="1796141"/>
            <a:ext cx="1519863" cy="2003423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 267"/>
          <p:cNvSpPr/>
          <p:nvPr/>
        </p:nvSpPr>
        <p:spPr>
          <a:xfrm>
            <a:off x="2023214" y="1915386"/>
            <a:ext cx="963402" cy="626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you</a:t>
            </a:r>
            <a:r>
              <a:rPr dirty="0">
                <a:solidFill>
                  <a:schemeClr val="bg1"/>
                </a:solidFill>
              </a:rPr>
              <a:t>/code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(master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  <a:endParaRPr sz="14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>
            <a:cxnSpLocks/>
          </p:cNvCxnSpPr>
          <p:nvPr/>
        </p:nvCxnSpPr>
        <p:spPr>
          <a:xfrm flipH="1">
            <a:off x="3263004" y="2771447"/>
            <a:ext cx="926343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4EF72DB0-4EA4-4ABD-8359-01FCA5844E50}"/>
              </a:ext>
            </a:extLst>
          </p:cNvPr>
          <p:cNvSpPr txBox="1"/>
          <p:nvPr/>
        </p:nvSpPr>
        <p:spPr>
          <a:xfrm>
            <a:off x="3447925" y="2366502"/>
            <a:ext cx="55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fork</a:t>
            </a:r>
          </a:p>
        </p:txBody>
      </p:sp>
      <p:sp>
        <p:nvSpPr>
          <p:cNvPr id="26" name="Shape 263">
            <a:extLst>
              <a:ext uri="{FF2B5EF4-FFF2-40B4-BE49-F238E27FC236}">
                <a16:creationId xmlns:a16="http://schemas.microsoft.com/office/drawing/2014/main" xmlns="" id="{6DD751C1-19FC-42BB-9488-7615821478CA}"/>
              </a:ext>
            </a:extLst>
          </p:cNvPr>
          <p:cNvSpPr/>
          <p:nvPr/>
        </p:nvSpPr>
        <p:spPr>
          <a:xfrm>
            <a:off x="2218541" y="2613398"/>
            <a:ext cx="569063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r>
              <a:rPr lang="en-US" dirty="0">
                <a:solidFill>
                  <a:schemeClr val="bg1"/>
                </a:solidFill>
              </a:rPr>
              <a:t>File 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8454741-AFDB-40D3-8DDA-FA28159FF96F}"/>
              </a:ext>
            </a:extLst>
          </p:cNvPr>
          <p:cNvSpPr txBox="1"/>
          <p:nvPr/>
        </p:nvSpPr>
        <p:spPr>
          <a:xfrm>
            <a:off x="5238757" y="1779245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upstream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2137D19-3BAE-4900-8E91-F1306B71FB70}"/>
              </a:ext>
            </a:extLst>
          </p:cNvPr>
          <p:cNvSpPr txBox="1"/>
          <p:nvPr/>
        </p:nvSpPr>
        <p:spPr>
          <a:xfrm>
            <a:off x="2141434" y="137645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2680782969"/>
      </p:ext>
    </p:extLst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asted-image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832723"/>
            <a:ext cx="8951434" cy="3618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r="28053"/>
          <a:stretch>
            <a:fillRect/>
          </a:stretch>
        </p:blipFill>
        <p:spPr>
          <a:xfrm>
            <a:off x="641370" y="4517267"/>
            <a:ext cx="2551463" cy="3546354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1353178" y="4762982"/>
            <a:ext cx="865362" cy="1180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algn="ctr"/>
            <a:r>
              <a:rPr lang="en-US" dirty="0"/>
              <a:t>(master)</a:t>
            </a:r>
          </a:p>
          <a:p>
            <a:pPr algn="ctr"/>
            <a:r>
              <a:rPr dirty="0"/>
              <a:t>File1</a:t>
            </a:r>
            <a:endParaRPr lang="en-US" dirty="0"/>
          </a:p>
          <a:p>
            <a:pPr algn="ctr"/>
            <a:r>
              <a:rPr lang="en-US" dirty="0"/>
              <a:t>File 2</a:t>
            </a:r>
          </a:p>
          <a:p>
            <a:pPr algn="ctr"/>
            <a:r>
              <a:rPr lang="en-US" dirty="0"/>
              <a:t>File 3</a:t>
            </a:r>
            <a:endParaRPr dirty="0"/>
          </a:p>
        </p:txBody>
      </p:sp>
      <p:sp>
        <p:nvSpPr>
          <p:cNvPr id="260" name="Shape 260"/>
          <p:cNvSpPr/>
          <p:nvPr/>
        </p:nvSpPr>
        <p:spPr>
          <a:xfrm rot="18900000">
            <a:off x="303421" y="4286359"/>
            <a:ext cx="410750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dirty="0"/>
              <a:t>You</a:t>
            </a:r>
            <a:endParaRPr dirty="0"/>
          </a:p>
        </p:txBody>
      </p:sp>
      <p:pic>
        <p:nvPicPr>
          <p:cNvPr id="261" name="dropped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15413" y="2400412"/>
            <a:ext cx="1219200" cy="12192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4245161" y="2211047"/>
            <a:ext cx="3066016" cy="1597930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5493637" y="2775510"/>
            <a:ext cx="569063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r>
              <a:rPr lang="en-US" dirty="0">
                <a:solidFill>
                  <a:schemeClr val="bg1"/>
                </a:solidFill>
              </a:rPr>
              <a:t>File 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4355466" y="2301438"/>
            <a:ext cx="285738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spacetelescope</a:t>
            </a:r>
            <a:r>
              <a:rPr dirty="0">
                <a:solidFill>
                  <a:schemeClr val="bg1"/>
                </a:solidFill>
              </a:rPr>
              <a:t>/code</a:t>
            </a:r>
            <a:r>
              <a:rPr lang="en-US" dirty="0">
                <a:solidFill>
                  <a:schemeClr val="bg1"/>
                </a:solidFill>
              </a:rPr>
              <a:t> (master)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Shape 262"/>
          <p:cNvSpPr/>
          <p:nvPr/>
        </p:nvSpPr>
        <p:spPr>
          <a:xfrm>
            <a:off x="1743141" y="1796141"/>
            <a:ext cx="1519863" cy="2003423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 267"/>
          <p:cNvSpPr/>
          <p:nvPr/>
        </p:nvSpPr>
        <p:spPr>
          <a:xfrm>
            <a:off x="2023214" y="1915386"/>
            <a:ext cx="963402" cy="626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you</a:t>
            </a:r>
            <a:r>
              <a:rPr dirty="0">
                <a:solidFill>
                  <a:schemeClr val="bg1"/>
                </a:solidFill>
              </a:rPr>
              <a:t>/code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(master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  <a:endParaRPr sz="1400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BAE47D35-E669-42D6-950A-0917C293AE80}"/>
              </a:ext>
            </a:extLst>
          </p:cNvPr>
          <p:cNvCxnSpPr>
            <a:cxnSpLocks/>
          </p:cNvCxnSpPr>
          <p:nvPr/>
        </p:nvCxnSpPr>
        <p:spPr>
          <a:xfrm flipH="1">
            <a:off x="2476031" y="3865404"/>
            <a:ext cx="343369" cy="635403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EC651E0B-C17F-4785-9014-DA7800777238}"/>
              </a:ext>
            </a:extLst>
          </p:cNvPr>
          <p:cNvSpPr txBox="1"/>
          <p:nvPr/>
        </p:nvSpPr>
        <p:spPr>
          <a:xfrm>
            <a:off x="2728883" y="396883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clone</a:t>
            </a:r>
          </a:p>
        </p:txBody>
      </p:sp>
      <p:sp>
        <p:nvSpPr>
          <p:cNvPr id="27" name="Shape 263">
            <a:extLst>
              <a:ext uri="{FF2B5EF4-FFF2-40B4-BE49-F238E27FC236}">
                <a16:creationId xmlns:a16="http://schemas.microsoft.com/office/drawing/2014/main" xmlns="" id="{8702236C-8E18-4EBA-BB33-610BB6E45AAA}"/>
              </a:ext>
            </a:extLst>
          </p:cNvPr>
          <p:cNvSpPr/>
          <p:nvPr/>
        </p:nvSpPr>
        <p:spPr>
          <a:xfrm>
            <a:off x="2218540" y="2660760"/>
            <a:ext cx="569063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r>
              <a:rPr lang="en-US" dirty="0">
                <a:solidFill>
                  <a:schemeClr val="bg1"/>
                </a:solidFill>
              </a:rPr>
              <a:t>File 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752FA2D-C044-47CB-AEFB-F6F5DD97BF9C}"/>
              </a:ext>
            </a:extLst>
          </p:cNvPr>
          <p:cNvSpPr txBox="1"/>
          <p:nvPr/>
        </p:nvSpPr>
        <p:spPr>
          <a:xfrm>
            <a:off x="5238757" y="1779245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upstream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B735898-97C4-40F8-9319-FA7D0EBD52FC}"/>
              </a:ext>
            </a:extLst>
          </p:cNvPr>
          <p:cNvSpPr txBox="1"/>
          <p:nvPr/>
        </p:nvSpPr>
        <p:spPr>
          <a:xfrm>
            <a:off x="2141434" y="137645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3892253678"/>
      </p:ext>
    </p:extLst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asted-image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832723"/>
            <a:ext cx="8951434" cy="3618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r="28053"/>
          <a:stretch>
            <a:fillRect/>
          </a:stretch>
        </p:blipFill>
        <p:spPr>
          <a:xfrm>
            <a:off x="641370" y="4517267"/>
            <a:ext cx="2551463" cy="3546354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1296110" y="4762982"/>
            <a:ext cx="979496" cy="1180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algn="ctr"/>
            <a:r>
              <a:rPr lang="en-US" dirty="0"/>
              <a:t>(branch1)</a:t>
            </a:r>
          </a:p>
          <a:p>
            <a:pPr algn="ctr"/>
            <a:r>
              <a:rPr dirty="0"/>
              <a:t>File1</a:t>
            </a:r>
            <a:endParaRPr lang="en-US" dirty="0"/>
          </a:p>
          <a:p>
            <a:pPr algn="ctr"/>
            <a:r>
              <a:rPr lang="en-US" dirty="0"/>
              <a:t>File 2</a:t>
            </a:r>
          </a:p>
          <a:p>
            <a:pPr algn="ctr"/>
            <a:r>
              <a:rPr lang="en-US" dirty="0"/>
              <a:t>File 3</a:t>
            </a:r>
            <a:endParaRPr dirty="0"/>
          </a:p>
        </p:txBody>
      </p:sp>
      <p:sp>
        <p:nvSpPr>
          <p:cNvPr id="260" name="Shape 260"/>
          <p:cNvSpPr/>
          <p:nvPr/>
        </p:nvSpPr>
        <p:spPr>
          <a:xfrm rot="18900000">
            <a:off x="303421" y="4286359"/>
            <a:ext cx="410750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dirty="0"/>
              <a:t>You</a:t>
            </a:r>
            <a:endParaRPr dirty="0"/>
          </a:p>
        </p:txBody>
      </p:sp>
      <p:pic>
        <p:nvPicPr>
          <p:cNvPr id="261" name="dropped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15413" y="2400412"/>
            <a:ext cx="1219200" cy="12192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4245161" y="2211047"/>
            <a:ext cx="3066016" cy="1597930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5493637" y="2775510"/>
            <a:ext cx="569063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r>
              <a:rPr lang="en-US" dirty="0">
                <a:solidFill>
                  <a:schemeClr val="bg1"/>
                </a:solidFill>
              </a:rPr>
              <a:t>File 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4355466" y="2301438"/>
            <a:ext cx="285738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spacetelescope</a:t>
            </a:r>
            <a:r>
              <a:rPr dirty="0">
                <a:solidFill>
                  <a:schemeClr val="bg1"/>
                </a:solidFill>
              </a:rPr>
              <a:t>/code</a:t>
            </a:r>
            <a:r>
              <a:rPr lang="en-US" dirty="0">
                <a:solidFill>
                  <a:schemeClr val="bg1"/>
                </a:solidFill>
              </a:rPr>
              <a:t> (master)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Shape 262"/>
          <p:cNvSpPr/>
          <p:nvPr/>
        </p:nvSpPr>
        <p:spPr>
          <a:xfrm>
            <a:off x="1743141" y="1796141"/>
            <a:ext cx="1519863" cy="2003423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 267"/>
          <p:cNvSpPr/>
          <p:nvPr/>
        </p:nvSpPr>
        <p:spPr>
          <a:xfrm>
            <a:off x="2023214" y="1915386"/>
            <a:ext cx="963402" cy="626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you</a:t>
            </a:r>
            <a:r>
              <a:rPr dirty="0">
                <a:solidFill>
                  <a:schemeClr val="bg1"/>
                </a:solidFill>
              </a:rPr>
              <a:t>/code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(master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7" name="Shape 263">
            <a:extLst>
              <a:ext uri="{FF2B5EF4-FFF2-40B4-BE49-F238E27FC236}">
                <a16:creationId xmlns:a16="http://schemas.microsoft.com/office/drawing/2014/main" xmlns="" id="{8702236C-8E18-4EBA-BB33-610BB6E45AAA}"/>
              </a:ext>
            </a:extLst>
          </p:cNvPr>
          <p:cNvSpPr/>
          <p:nvPr/>
        </p:nvSpPr>
        <p:spPr>
          <a:xfrm>
            <a:off x="2218540" y="2660760"/>
            <a:ext cx="569063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r>
              <a:rPr lang="en-US" dirty="0">
                <a:solidFill>
                  <a:schemeClr val="bg1"/>
                </a:solidFill>
              </a:rPr>
              <a:t>File 3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E39ED0E-7443-481D-9112-85226F238462}"/>
              </a:ext>
            </a:extLst>
          </p:cNvPr>
          <p:cNvCxnSpPr>
            <a:cxnSpLocks/>
          </p:cNvCxnSpPr>
          <p:nvPr/>
        </p:nvCxnSpPr>
        <p:spPr>
          <a:xfrm>
            <a:off x="1371600" y="5486400"/>
            <a:ext cx="762000" cy="0"/>
          </a:xfrm>
          <a:prstGeom prst="line">
            <a:avLst/>
          </a:prstGeom>
          <a:ln w="50800">
            <a:solidFill>
              <a:srgbClr val="FF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DAD9C6A-749D-4973-A53D-24173F620500}"/>
              </a:ext>
            </a:extLst>
          </p:cNvPr>
          <p:cNvSpPr txBox="1"/>
          <p:nvPr/>
        </p:nvSpPr>
        <p:spPr>
          <a:xfrm>
            <a:off x="5238757" y="1779245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upstream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E17947F-DA81-487D-B8A3-1983387EBACE}"/>
              </a:ext>
            </a:extLst>
          </p:cNvPr>
          <p:cNvSpPr txBox="1"/>
          <p:nvPr/>
        </p:nvSpPr>
        <p:spPr>
          <a:xfrm>
            <a:off x="2141434" y="137645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2815360089"/>
      </p:ext>
    </p:extLst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asted-image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832723"/>
            <a:ext cx="8951434" cy="3618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r="28053"/>
          <a:stretch>
            <a:fillRect/>
          </a:stretch>
        </p:blipFill>
        <p:spPr>
          <a:xfrm>
            <a:off x="641370" y="4517267"/>
            <a:ext cx="2551463" cy="3546354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1296110" y="4762982"/>
            <a:ext cx="979496" cy="1180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algn="ctr"/>
            <a:r>
              <a:rPr lang="en-US" dirty="0"/>
              <a:t>(branch1)</a:t>
            </a:r>
          </a:p>
          <a:p>
            <a:pPr algn="ctr"/>
            <a:r>
              <a:rPr dirty="0"/>
              <a:t>File1</a:t>
            </a:r>
            <a:endParaRPr lang="en-US" dirty="0"/>
          </a:p>
          <a:p>
            <a:pPr algn="ctr"/>
            <a:r>
              <a:rPr lang="en-US" dirty="0"/>
              <a:t>File 2</a:t>
            </a:r>
          </a:p>
          <a:p>
            <a:pPr algn="ctr"/>
            <a:r>
              <a:rPr lang="en-US" dirty="0"/>
              <a:t>File 3</a:t>
            </a:r>
            <a:endParaRPr dirty="0"/>
          </a:p>
        </p:txBody>
      </p:sp>
      <p:sp>
        <p:nvSpPr>
          <p:cNvPr id="260" name="Shape 260"/>
          <p:cNvSpPr/>
          <p:nvPr/>
        </p:nvSpPr>
        <p:spPr>
          <a:xfrm rot="18900000">
            <a:off x="303421" y="4286359"/>
            <a:ext cx="410750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dirty="0"/>
              <a:t>You</a:t>
            </a:r>
            <a:endParaRPr dirty="0"/>
          </a:p>
        </p:txBody>
      </p:sp>
      <p:pic>
        <p:nvPicPr>
          <p:cNvPr id="261" name="dropped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15413" y="2400412"/>
            <a:ext cx="1219200" cy="12192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4245161" y="2211047"/>
            <a:ext cx="3066016" cy="1597930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5493637" y="2775510"/>
            <a:ext cx="569063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r>
              <a:rPr lang="en-US" dirty="0">
                <a:solidFill>
                  <a:schemeClr val="bg1"/>
                </a:solidFill>
              </a:rPr>
              <a:t>File 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4355466" y="2301438"/>
            <a:ext cx="285738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spacetelescope</a:t>
            </a:r>
            <a:r>
              <a:rPr dirty="0">
                <a:solidFill>
                  <a:schemeClr val="bg1"/>
                </a:solidFill>
              </a:rPr>
              <a:t>/code</a:t>
            </a:r>
            <a:r>
              <a:rPr lang="en-US" dirty="0">
                <a:solidFill>
                  <a:schemeClr val="bg1"/>
                </a:solidFill>
              </a:rPr>
              <a:t> (master)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Shape 262"/>
          <p:cNvSpPr/>
          <p:nvPr/>
        </p:nvSpPr>
        <p:spPr>
          <a:xfrm>
            <a:off x="1743141" y="1796141"/>
            <a:ext cx="1519863" cy="2003423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 267"/>
          <p:cNvSpPr/>
          <p:nvPr/>
        </p:nvSpPr>
        <p:spPr>
          <a:xfrm>
            <a:off x="2023214" y="1915386"/>
            <a:ext cx="963402" cy="626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you</a:t>
            </a:r>
            <a:r>
              <a:rPr dirty="0">
                <a:solidFill>
                  <a:schemeClr val="bg1"/>
                </a:solidFill>
              </a:rPr>
              <a:t>/code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(branch1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7" name="Shape 263">
            <a:extLst>
              <a:ext uri="{FF2B5EF4-FFF2-40B4-BE49-F238E27FC236}">
                <a16:creationId xmlns:a16="http://schemas.microsoft.com/office/drawing/2014/main" xmlns="" id="{8702236C-8E18-4EBA-BB33-610BB6E45AAA}"/>
              </a:ext>
            </a:extLst>
          </p:cNvPr>
          <p:cNvSpPr/>
          <p:nvPr/>
        </p:nvSpPr>
        <p:spPr>
          <a:xfrm>
            <a:off x="2218540" y="2660760"/>
            <a:ext cx="569063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r>
              <a:rPr lang="en-US" dirty="0">
                <a:solidFill>
                  <a:schemeClr val="bg1"/>
                </a:solidFill>
              </a:rPr>
              <a:t>File 3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E39ED0E-7443-481D-9112-85226F238462}"/>
              </a:ext>
            </a:extLst>
          </p:cNvPr>
          <p:cNvCxnSpPr>
            <a:cxnSpLocks/>
          </p:cNvCxnSpPr>
          <p:nvPr/>
        </p:nvCxnSpPr>
        <p:spPr>
          <a:xfrm>
            <a:off x="1371600" y="5486400"/>
            <a:ext cx="762000" cy="0"/>
          </a:xfrm>
          <a:prstGeom prst="line">
            <a:avLst/>
          </a:prstGeom>
          <a:ln w="50800">
            <a:solidFill>
              <a:srgbClr val="FF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Shape 298">
            <a:extLst>
              <a:ext uri="{FF2B5EF4-FFF2-40B4-BE49-F238E27FC236}">
                <a16:creationId xmlns:a16="http://schemas.microsoft.com/office/drawing/2014/main" xmlns="" id="{02D8B9CA-D4E3-4980-9AA2-E7E415547D44}"/>
              </a:ext>
            </a:extLst>
          </p:cNvPr>
          <p:cNvSpPr/>
          <p:nvPr/>
        </p:nvSpPr>
        <p:spPr>
          <a:xfrm flipH="1">
            <a:off x="1786733" y="3808977"/>
            <a:ext cx="363300" cy="67537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miter lim="400000"/>
            <a:headEnd type="triangle"/>
            <a:tailEnd type="none"/>
          </a:ln>
          <a:effectLst/>
        </p:spPr>
        <p:txBody>
          <a:bodyPr lIns="0" tIns="0" rIns="0" bIns="0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C6558F3-96DA-480F-B06C-84C3D0CCF95A}"/>
              </a:ext>
            </a:extLst>
          </p:cNvPr>
          <p:cNvSpPr txBox="1"/>
          <p:nvPr/>
        </p:nvSpPr>
        <p:spPr>
          <a:xfrm>
            <a:off x="1150871" y="413887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push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32EFB619-3A01-4146-A3A4-96BF65710255}"/>
              </a:ext>
            </a:extLst>
          </p:cNvPr>
          <p:cNvCxnSpPr>
            <a:cxnSpLocks/>
          </p:cNvCxnSpPr>
          <p:nvPr/>
        </p:nvCxnSpPr>
        <p:spPr>
          <a:xfrm>
            <a:off x="2133600" y="3124200"/>
            <a:ext cx="762000" cy="0"/>
          </a:xfrm>
          <a:prstGeom prst="line">
            <a:avLst/>
          </a:prstGeom>
          <a:ln w="50800">
            <a:solidFill>
              <a:srgbClr val="FF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97114D0-6641-46A9-8864-173EE5FA0C67}"/>
              </a:ext>
            </a:extLst>
          </p:cNvPr>
          <p:cNvSpPr txBox="1"/>
          <p:nvPr/>
        </p:nvSpPr>
        <p:spPr>
          <a:xfrm>
            <a:off x="5238757" y="1779245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upstream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A7A391A-1F28-4660-9365-D6D058872FB6}"/>
              </a:ext>
            </a:extLst>
          </p:cNvPr>
          <p:cNvSpPr txBox="1"/>
          <p:nvPr/>
        </p:nvSpPr>
        <p:spPr>
          <a:xfrm>
            <a:off x="2141434" y="137645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2464914671"/>
      </p:ext>
    </p:extLst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asted-image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832723"/>
            <a:ext cx="8951434" cy="3618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r="28053"/>
          <a:stretch>
            <a:fillRect/>
          </a:stretch>
        </p:blipFill>
        <p:spPr>
          <a:xfrm>
            <a:off x="641370" y="4517267"/>
            <a:ext cx="2551463" cy="3546354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1296110" y="4762982"/>
            <a:ext cx="979496" cy="1180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algn="ctr"/>
            <a:r>
              <a:rPr lang="en-US" dirty="0"/>
              <a:t>(branch1)</a:t>
            </a:r>
          </a:p>
          <a:p>
            <a:pPr algn="ctr"/>
            <a:r>
              <a:rPr dirty="0"/>
              <a:t>File1</a:t>
            </a:r>
            <a:endParaRPr lang="en-US" dirty="0"/>
          </a:p>
          <a:p>
            <a:pPr algn="ctr"/>
            <a:r>
              <a:rPr lang="en-US" dirty="0"/>
              <a:t>File 2</a:t>
            </a:r>
          </a:p>
          <a:p>
            <a:pPr algn="ctr"/>
            <a:r>
              <a:rPr lang="en-US" dirty="0"/>
              <a:t>File 3</a:t>
            </a:r>
            <a:endParaRPr dirty="0"/>
          </a:p>
        </p:txBody>
      </p:sp>
      <p:sp>
        <p:nvSpPr>
          <p:cNvPr id="260" name="Shape 260"/>
          <p:cNvSpPr/>
          <p:nvPr/>
        </p:nvSpPr>
        <p:spPr>
          <a:xfrm rot="18900000">
            <a:off x="303421" y="4286359"/>
            <a:ext cx="410750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dirty="0"/>
              <a:t>You</a:t>
            </a:r>
            <a:endParaRPr dirty="0"/>
          </a:p>
        </p:txBody>
      </p:sp>
      <p:pic>
        <p:nvPicPr>
          <p:cNvPr id="261" name="dropped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15413" y="2400412"/>
            <a:ext cx="1219200" cy="12192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4245161" y="2211047"/>
            <a:ext cx="3066016" cy="1597930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5493637" y="2775510"/>
            <a:ext cx="569063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r>
              <a:rPr lang="en-US" dirty="0">
                <a:solidFill>
                  <a:schemeClr val="bg1"/>
                </a:solidFill>
              </a:rPr>
              <a:t>File 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4355466" y="2301438"/>
            <a:ext cx="285738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spacetelescope</a:t>
            </a:r>
            <a:r>
              <a:rPr dirty="0">
                <a:solidFill>
                  <a:schemeClr val="bg1"/>
                </a:solidFill>
              </a:rPr>
              <a:t>/code</a:t>
            </a:r>
            <a:r>
              <a:rPr lang="en-US" dirty="0">
                <a:solidFill>
                  <a:schemeClr val="bg1"/>
                </a:solidFill>
              </a:rPr>
              <a:t> (master)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Shape 262"/>
          <p:cNvSpPr/>
          <p:nvPr/>
        </p:nvSpPr>
        <p:spPr>
          <a:xfrm>
            <a:off x="1743141" y="1796141"/>
            <a:ext cx="1519863" cy="2003423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 267"/>
          <p:cNvSpPr/>
          <p:nvPr/>
        </p:nvSpPr>
        <p:spPr>
          <a:xfrm>
            <a:off x="2023214" y="1915386"/>
            <a:ext cx="963402" cy="626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you</a:t>
            </a:r>
            <a:r>
              <a:rPr dirty="0">
                <a:solidFill>
                  <a:schemeClr val="bg1"/>
                </a:solidFill>
              </a:rPr>
              <a:t>/code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(branch1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7" name="Shape 263">
            <a:extLst>
              <a:ext uri="{FF2B5EF4-FFF2-40B4-BE49-F238E27FC236}">
                <a16:creationId xmlns:a16="http://schemas.microsoft.com/office/drawing/2014/main" xmlns="" id="{8702236C-8E18-4EBA-BB33-610BB6E45AAA}"/>
              </a:ext>
            </a:extLst>
          </p:cNvPr>
          <p:cNvSpPr/>
          <p:nvPr/>
        </p:nvSpPr>
        <p:spPr>
          <a:xfrm>
            <a:off x="2218540" y="2660760"/>
            <a:ext cx="569063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r>
              <a:rPr lang="en-US" dirty="0">
                <a:solidFill>
                  <a:schemeClr val="bg1"/>
                </a:solidFill>
              </a:rPr>
              <a:t>File 3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E39ED0E-7443-481D-9112-85226F238462}"/>
              </a:ext>
            </a:extLst>
          </p:cNvPr>
          <p:cNvCxnSpPr>
            <a:cxnSpLocks/>
          </p:cNvCxnSpPr>
          <p:nvPr/>
        </p:nvCxnSpPr>
        <p:spPr>
          <a:xfrm>
            <a:off x="1371600" y="5486400"/>
            <a:ext cx="762000" cy="0"/>
          </a:xfrm>
          <a:prstGeom prst="line">
            <a:avLst/>
          </a:prstGeom>
          <a:ln w="50800">
            <a:solidFill>
              <a:srgbClr val="FF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32EFB619-3A01-4146-A3A4-96BF65710255}"/>
              </a:ext>
            </a:extLst>
          </p:cNvPr>
          <p:cNvCxnSpPr>
            <a:cxnSpLocks/>
          </p:cNvCxnSpPr>
          <p:nvPr/>
        </p:nvCxnSpPr>
        <p:spPr>
          <a:xfrm>
            <a:off x="2133600" y="3124200"/>
            <a:ext cx="762000" cy="0"/>
          </a:xfrm>
          <a:prstGeom prst="line">
            <a:avLst/>
          </a:prstGeom>
          <a:ln w="50800">
            <a:solidFill>
              <a:srgbClr val="FF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68271BC-9029-4CB6-A6C6-1419F98C6B11}"/>
              </a:ext>
            </a:extLst>
          </p:cNvPr>
          <p:cNvSpPr txBox="1"/>
          <p:nvPr/>
        </p:nvSpPr>
        <p:spPr>
          <a:xfrm>
            <a:off x="3500017" y="2633082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2077D8FE-D9E4-46A4-A1DC-3449A6082BCF}"/>
              </a:ext>
            </a:extLst>
          </p:cNvPr>
          <p:cNvCxnSpPr>
            <a:cxnSpLocks/>
          </p:cNvCxnSpPr>
          <p:nvPr/>
        </p:nvCxnSpPr>
        <p:spPr>
          <a:xfrm>
            <a:off x="3263004" y="3048000"/>
            <a:ext cx="982157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3E4CC33-EFC4-4E6F-B6F5-4C250C6C3B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307" y="3253278"/>
            <a:ext cx="1408356" cy="333558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1E37FAFC-C706-4F56-8D0B-3FBED3B8F40F}"/>
              </a:ext>
            </a:extLst>
          </p:cNvPr>
          <p:cNvCxnSpPr>
            <a:cxnSpLocks/>
          </p:cNvCxnSpPr>
          <p:nvPr/>
        </p:nvCxnSpPr>
        <p:spPr>
          <a:xfrm>
            <a:off x="5397168" y="3227074"/>
            <a:ext cx="762000" cy="0"/>
          </a:xfrm>
          <a:prstGeom prst="line">
            <a:avLst/>
          </a:prstGeom>
          <a:ln w="50800">
            <a:solidFill>
              <a:srgbClr val="FF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47129F9-F978-4328-A22C-845697A3B272}"/>
              </a:ext>
            </a:extLst>
          </p:cNvPr>
          <p:cNvSpPr txBox="1"/>
          <p:nvPr/>
        </p:nvSpPr>
        <p:spPr>
          <a:xfrm>
            <a:off x="5238757" y="1779245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upstream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7920D82-8C91-4140-ADF2-093DF94F9C84}"/>
              </a:ext>
            </a:extLst>
          </p:cNvPr>
          <p:cNvSpPr txBox="1"/>
          <p:nvPr/>
        </p:nvSpPr>
        <p:spPr>
          <a:xfrm>
            <a:off x="2141434" y="137645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4257877944"/>
      </p:ext>
    </p:extLst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asted-image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832723"/>
            <a:ext cx="8951434" cy="3618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r="28053"/>
          <a:stretch>
            <a:fillRect/>
          </a:stretch>
        </p:blipFill>
        <p:spPr>
          <a:xfrm>
            <a:off x="641370" y="4517267"/>
            <a:ext cx="2551463" cy="3546354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1296110" y="4762982"/>
            <a:ext cx="979496" cy="1180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algn="ctr"/>
            <a:r>
              <a:rPr lang="en-US" dirty="0"/>
              <a:t>(branch1)</a:t>
            </a:r>
          </a:p>
          <a:p>
            <a:pPr algn="ctr"/>
            <a:r>
              <a:rPr dirty="0"/>
              <a:t>File1</a:t>
            </a:r>
            <a:endParaRPr lang="en-US" dirty="0"/>
          </a:p>
          <a:p>
            <a:pPr algn="ctr"/>
            <a:r>
              <a:rPr lang="en-US" dirty="0"/>
              <a:t>File 2</a:t>
            </a:r>
          </a:p>
          <a:p>
            <a:pPr algn="ctr"/>
            <a:r>
              <a:rPr lang="en-US" dirty="0"/>
              <a:t>File 3</a:t>
            </a:r>
            <a:endParaRPr dirty="0"/>
          </a:p>
        </p:txBody>
      </p:sp>
      <p:sp>
        <p:nvSpPr>
          <p:cNvPr id="260" name="Shape 260"/>
          <p:cNvSpPr/>
          <p:nvPr/>
        </p:nvSpPr>
        <p:spPr>
          <a:xfrm rot="18900000">
            <a:off x="303421" y="4286359"/>
            <a:ext cx="410750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dirty="0"/>
              <a:t>You</a:t>
            </a:r>
            <a:endParaRPr dirty="0"/>
          </a:p>
        </p:txBody>
      </p:sp>
      <p:pic>
        <p:nvPicPr>
          <p:cNvPr id="261" name="dropped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15413" y="2400412"/>
            <a:ext cx="1219200" cy="12192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4245161" y="2211047"/>
            <a:ext cx="3066016" cy="1597930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5493637" y="2775510"/>
            <a:ext cx="684479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r>
              <a:rPr lang="en-US" dirty="0">
                <a:solidFill>
                  <a:schemeClr val="bg1"/>
                </a:solidFill>
              </a:rPr>
              <a:t>File 3*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4355466" y="2301438"/>
            <a:ext cx="285738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spacetelescope</a:t>
            </a:r>
            <a:r>
              <a:rPr dirty="0">
                <a:solidFill>
                  <a:schemeClr val="bg1"/>
                </a:solidFill>
              </a:rPr>
              <a:t>/code</a:t>
            </a:r>
            <a:r>
              <a:rPr lang="en-US" dirty="0">
                <a:solidFill>
                  <a:schemeClr val="bg1"/>
                </a:solidFill>
              </a:rPr>
              <a:t> (master)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Shape 262"/>
          <p:cNvSpPr/>
          <p:nvPr/>
        </p:nvSpPr>
        <p:spPr>
          <a:xfrm>
            <a:off x="1743141" y="1796141"/>
            <a:ext cx="1519863" cy="2003423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 267"/>
          <p:cNvSpPr/>
          <p:nvPr/>
        </p:nvSpPr>
        <p:spPr>
          <a:xfrm>
            <a:off x="2023214" y="1915386"/>
            <a:ext cx="963402" cy="626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you</a:t>
            </a:r>
            <a:r>
              <a:rPr dirty="0">
                <a:solidFill>
                  <a:schemeClr val="bg1"/>
                </a:solidFill>
              </a:rPr>
              <a:t>/code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(branch1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7" name="Shape 263">
            <a:extLst>
              <a:ext uri="{FF2B5EF4-FFF2-40B4-BE49-F238E27FC236}">
                <a16:creationId xmlns:a16="http://schemas.microsoft.com/office/drawing/2014/main" xmlns="" id="{8702236C-8E18-4EBA-BB33-610BB6E45AAA}"/>
              </a:ext>
            </a:extLst>
          </p:cNvPr>
          <p:cNvSpPr/>
          <p:nvPr/>
        </p:nvSpPr>
        <p:spPr>
          <a:xfrm>
            <a:off x="2218540" y="2660760"/>
            <a:ext cx="569063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r>
              <a:rPr lang="en-US" dirty="0">
                <a:solidFill>
                  <a:schemeClr val="bg1"/>
                </a:solidFill>
              </a:rPr>
              <a:t>File 3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E39ED0E-7443-481D-9112-85226F238462}"/>
              </a:ext>
            </a:extLst>
          </p:cNvPr>
          <p:cNvCxnSpPr>
            <a:cxnSpLocks/>
          </p:cNvCxnSpPr>
          <p:nvPr/>
        </p:nvCxnSpPr>
        <p:spPr>
          <a:xfrm>
            <a:off x="1371600" y="5486400"/>
            <a:ext cx="762000" cy="0"/>
          </a:xfrm>
          <a:prstGeom prst="line">
            <a:avLst/>
          </a:prstGeom>
          <a:ln w="50800">
            <a:solidFill>
              <a:srgbClr val="FF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32EFB619-3A01-4146-A3A4-96BF65710255}"/>
              </a:ext>
            </a:extLst>
          </p:cNvPr>
          <p:cNvCxnSpPr>
            <a:cxnSpLocks/>
          </p:cNvCxnSpPr>
          <p:nvPr/>
        </p:nvCxnSpPr>
        <p:spPr>
          <a:xfrm>
            <a:off x="2133600" y="3124200"/>
            <a:ext cx="762000" cy="0"/>
          </a:xfrm>
          <a:prstGeom prst="line">
            <a:avLst/>
          </a:prstGeom>
          <a:ln w="50800">
            <a:solidFill>
              <a:srgbClr val="FF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68271BC-9029-4CB6-A6C6-1419F98C6B11}"/>
              </a:ext>
            </a:extLst>
          </p:cNvPr>
          <p:cNvSpPr txBox="1"/>
          <p:nvPr/>
        </p:nvSpPr>
        <p:spPr>
          <a:xfrm>
            <a:off x="7173227" y="4218258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2077D8FE-D9E4-46A4-A1DC-3449A6082BCF}"/>
              </a:ext>
            </a:extLst>
          </p:cNvPr>
          <p:cNvCxnSpPr>
            <a:cxnSpLocks/>
          </p:cNvCxnSpPr>
          <p:nvPr/>
        </p:nvCxnSpPr>
        <p:spPr>
          <a:xfrm flipH="1" flipV="1">
            <a:off x="6477000" y="3897509"/>
            <a:ext cx="834177" cy="865474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3E4CC33-EFC4-4E6F-B6F5-4C250C6C3B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140" y="3701200"/>
            <a:ext cx="1408356" cy="333558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1E37FAFC-C706-4F56-8D0B-3FBED3B8F40F}"/>
              </a:ext>
            </a:extLst>
          </p:cNvPr>
          <p:cNvCxnSpPr>
            <a:cxnSpLocks/>
          </p:cNvCxnSpPr>
          <p:nvPr/>
        </p:nvCxnSpPr>
        <p:spPr>
          <a:xfrm>
            <a:off x="5397168" y="3227074"/>
            <a:ext cx="762000" cy="0"/>
          </a:xfrm>
          <a:prstGeom prst="line">
            <a:avLst/>
          </a:prstGeom>
          <a:ln w="50800">
            <a:solidFill>
              <a:srgbClr val="FF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Graphic 3" descr="Sunglasses">
            <a:extLst>
              <a:ext uri="{FF2B5EF4-FFF2-40B4-BE49-F238E27FC236}">
                <a16:creationId xmlns:a16="http://schemas.microsoft.com/office/drawing/2014/main" xmlns="" id="{D2FF0890-448B-47AB-928B-79CFB57F04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6934200" y="4539959"/>
            <a:ext cx="1172738" cy="117273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A2A4E46-8998-4DA4-8847-C8BFC54EC7F2}"/>
              </a:ext>
            </a:extLst>
          </p:cNvPr>
          <p:cNvSpPr txBox="1"/>
          <p:nvPr/>
        </p:nvSpPr>
        <p:spPr>
          <a:xfrm>
            <a:off x="5238757" y="1779245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upstream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375DAD7-774F-4702-A43D-039F15AE4533}"/>
              </a:ext>
            </a:extLst>
          </p:cNvPr>
          <p:cNvSpPr txBox="1"/>
          <p:nvPr/>
        </p:nvSpPr>
        <p:spPr>
          <a:xfrm>
            <a:off x="2141434" y="137645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2501364093"/>
      </p:ext>
    </p:extLst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asted-image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832723"/>
            <a:ext cx="8951434" cy="3618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r="28053"/>
          <a:stretch>
            <a:fillRect/>
          </a:stretch>
        </p:blipFill>
        <p:spPr>
          <a:xfrm>
            <a:off x="641370" y="4517267"/>
            <a:ext cx="2551463" cy="3546354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1296110" y="4762982"/>
            <a:ext cx="979496" cy="1180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algn="ctr"/>
            <a:r>
              <a:rPr lang="en-US" dirty="0"/>
              <a:t>(branch2)</a:t>
            </a:r>
          </a:p>
          <a:p>
            <a:pPr algn="ctr"/>
            <a:r>
              <a:rPr dirty="0"/>
              <a:t>File1</a:t>
            </a:r>
            <a:endParaRPr lang="en-US" dirty="0"/>
          </a:p>
          <a:p>
            <a:pPr algn="ctr"/>
            <a:r>
              <a:rPr lang="en-US" dirty="0"/>
              <a:t>File 2</a:t>
            </a:r>
          </a:p>
          <a:p>
            <a:pPr algn="ctr"/>
            <a:r>
              <a:rPr lang="en-US" dirty="0"/>
              <a:t>File 3*</a:t>
            </a:r>
            <a:endParaRPr dirty="0"/>
          </a:p>
        </p:txBody>
      </p:sp>
      <p:sp>
        <p:nvSpPr>
          <p:cNvPr id="260" name="Shape 260"/>
          <p:cNvSpPr/>
          <p:nvPr/>
        </p:nvSpPr>
        <p:spPr>
          <a:xfrm rot="18900000">
            <a:off x="303421" y="4286359"/>
            <a:ext cx="410750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dirty="0"/>
              <a:t>You</a:t>
            </a:r>
            <a:endParaRPr dirty="0"/>
          </a:p>
        </p:txBody>
      </p:sp>
      <p:pic>
        <p:nvPicPr>
          <p:cNvPr id="261" name="dropped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15413" y="2400412"/>
            <a:ext cx="1219200" cy="12192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4245161" y="2211047"/>
            <a:ext cx="3066016" cy="1597930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5493637" y="2775510"/>
            <a:ext cx="684479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r>
              <a:rPr lang="en-US" dirty="0">
                <a:solidFill>
                  <a:schemeClr val="bg1"/>
                </a:solidFill>
              </a:rPr>
              <a:t>File 3*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4355466" y="2301438"/>
            <a:ext cx="285738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spacetelescope</a:t>
            </a:r>
            <a:r>
              <a:rPr dirty="0">
                <a:solidFill>
                  <a:schemeClr val="bg1"/>
                </a:solidFill>
              </a:rPr>
              <a:t>/code</a:t>
            </a:r>
            <a:r>
              <a:rPr lang="en-US" dirty="0">
                <a:solidFill>
                  <a:schemeClr val="bg1"/>
                </a:solidFill>
              </a:rPr>
              <a:t> (master)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Shape 262"/>
          <p:cNvSpPr/>
          <p:nvPr/>
        </p:nvSpPr>
        <p:spPr>
          <a:xfrm>
            <a:off x="1743141" y="1796141"/>
            <a:ext cx="1519863" cy="2003423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 267"/>
          <p:cNvSpPr/>
          <p:nvPr/>
        </p:nvSpPr>
        <p:spPr>
          <a:xfrm>
            <a:off x="2023214" y="1915386"/>
            <a:ext cx="963402" cy="626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you</a:t>
            </a:r>
            <a:r>
              <a:rPr dirty="0">
                <a:solidFill>
                  <a:schemeClr val="bg1"/>
                </a:solidFill>
              </a:rPr>
              <a:t>/code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(branch1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7" name="Shape 263">
            <a:extLst>
              <a:ext uri="{FF2B5EF4-FFF2-40B4-BE49-F238E27FC236}">
                <a16:creationId xmlns:a16="http://schemas.microsoft.com/office/drawing/2014/main" xmlns="" id="{8702236C-8E18-4EBA-BB33-610BB6E45AAA}"/>
              </a:ext>
            </a:extLst>
          </p:cNvPr>
          <p:cNvSpPr/>
          <p:nvPr/>
        </p:nvSpPr>
        <p:spPr>
          <a:xfrm>
            <a:off x="2218540" y="2660760"/>
            <a:ext cx="569063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r>
              <a:rPr lang="en-US" dirty="0">
                <a:solidFill>
                  <a:schemeClr val="bg1"/>
                </a:solidFill>
              </a:rPr>
              <a:t>File 3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E39ED0E-7443-481D-9112-85226F238462}"/>
              </a:ext>
            </a:extLst>
          </p:cNvPr>
          <p:cNvCxnSpPr>
            <a:cxnSpLocks/>
          </p:cNvCxnSpPr>
          <p:nvPr/>
        </p:nvCxnSpPr>
        <p:spPr>
          <a:xfrm>
            <a:off x="1371600" y="5486400"/>
            <a:ext cx="762000" cy="0"/>
          </a:xfrm>
          <a:prstGeom prst="line">
            <a:avLst/>
          </a:prstGeom>
          <a:ln w="50800">
            <a:solidFill>
              <a:srgbClr val="FF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32EFB619-3A01-4146-A3A4-96BF65710255}"/>
              </a:ext>
            </a:extLst>
          </p:cNvPr>
          <p:cNvCxnSpPr>
            <a:cxnSpLocks/>
          </p:cNvCxnSpPr>
          <p:nvPr/>
        </p:nvCxnSpPr>
        <p:spPr>
          <a:xfrm>
            <a:off x="2133600" y="3124200"/>
            <a:ext cx="762000" cy="0"/>
          </a:xfrm>
          <a:prstGeom prst="line">
            <a:avLst/>
          </a:prstGeom>
          <a:ln w="50800">
            <a:solidFill>
              <a:srgbClr val="FF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1E37FAFC-C706-4F56-8D0B-3FBED3B8F40F}"/>
              </a:ext>
            </a:extLst>
          </p:cNvPr>
          <p:cNvCxnSpPr>
            <a:cxnSpLocks/>
          </p:cNvCxnSpPr>
          <p:nvPr/>
        </p:nvCxnSpPr>
        <p:spPr>
          <a:xfrm>
            <a:off x="5397168" y="3227074"/>
            <a:ext cx="762000" cy="0"/>
          </a:xfrm>
          <a:prstGeom prst="line">
            <a:avLst/>
          </a:prstGeom>
          <a:ln w="50800">
            <a:solidFill>
              <a:srgbClr val="FF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54EBADE0-0634-4F29-8267-D93D8103BBFB}"/>
              </a:ext>
            </a:extLst>
          </p:cNvPr>
          <p:cNvCxnSpPr>
            <a:cxnSpLocks/>
          </p:cNvCxnSpPr>
          <p:nvPr/>
        </p:nvCxnSpPr>
        <p:spPr>
          <a:xfrm flipH="1">
            <a:off x="3080129" y="3880204"/>
            <a:ext cx="2413508" cy="1461191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7F5CBDE-7902-4B49-BF5C-47892A611B66}"/>
              </a:ext>
            </a:extLst>
          </p:cNvPr>
          <p:cNvSpPr txBox="1"/>
          <p:nvPr/>
        </p:nvSpPr>
        <p:spPr>
          <a:xfrm>
            <a:off x="4109006" y="47093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pull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8B71A0A-4A11-4CC8-ADB3-036974FD89DE}"/>
              </a:ext>
            </a:extLst>
          </p:cNvPr>
          <p:cNvSpPr txBox="1"/>
          <p:nvPr/>
        </p:nvSpPr>
        <p:spPr>
          <a:xfrm>
            <a:off x="5238757" y="1779245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upstream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8ACF4D2-EACF-4837-9798-F87319C8E4BE}"/>
              </a:ext>
            </a:extLst>
          </p:cNvPr>
          <p:cNvSpPr txBox="1"/>
          <p:nvPr/>
        </p:nvSpPr>
        <p:spPr>
          <a:xfrm>
            <a:off x="2141434" y="137645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2817739134"/>
      </p:ext>
    </p:extLst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asted-image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832723"/>
            <a:ext cx="8951434" cy="3618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r="28053"/>
          <a:stretch>
            <a:fillRect/>
          </a:stretch>
        </p:blipFill>
        <p:spPr>
          <a:xfrm>
            <a:off x="641370" y="4517267"/>
            <a:ext cx="2551463" cy="3546354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1296110" y="4762982"/>
            <a:ext cx="979496" cy="1180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algn="ctr"/>
            <a:r>
              <a:rPr lang="en-US" dirty="0"/>
              <a:t>(branch2)</a:t>
            </a:r>
          </a:p>
          <a:p>
            <a:pPr algn="ctr"/>
            <a:r>
              <a:rPr dirty="0"/>
              <a:t>File1</a:t>
            </a:r>
            <a:r>
              <a:rPr lang="en-US" dirty="0"/>
              <a:t>*</a:t>
            </a:r>
          </a:p>
          <a:p>
            <a:pPr algn="ctr"/>
            <a:r>
              <a:rPr lang="en-US" dirty="0"/>
              <a:t>File 2</a:t>
            </a:r>
          </a:p>
          <a:p>
            <a:pPr algn="ctr"/>
            <a:r>
              <a:rPr lang="en-US" dirty="0"/>
              <a:t>File 3*</a:t>
            </a:r>
            <a:endParaRPr dirty="0"/>
          </a:p>
        </p:txBody>
      </p:sp>
      <p:sp>
        <p:nvSpPr>
          <p:cNvPr id="260" name="Shape 260"/>
          <p:cNvSpPr/>
          <p:nvPr/>
        </p:nvSpPr>
        <p:spPr>
          <a:xfrm rot="18900000">
            <a:off x="303421" y="4286359"/>
            <a:ext cx="410750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dirty="0"/>
              <a:t>You</a:t>
            </a:r>
            <a:endParaRPr dirty="0"/>
          </a:p>
        </p:txBody>
      </p:sp>
      <p:pic>
        <p:nvPicPr>
          <p:cNvPr id="261" name="dropped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15413" y="2400412"/>
            <a:ext cx="1219200" cy="12192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4245161" y="2211047"/>
            <a:ext cx="3066016" cy="1597930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5493637" y="2775510"/>
            <a:ext cx="684479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r>
              <a:rPr lang="en-US" dirty="0">
                <a:solidFill>
                  <a:schemeClr val="bg1"/>
                </a:solidFill>
              </a:rPr>
              <a:t>File 3*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4355466" y="2301438"/>
            <a:ext cx="285738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spacetelescope</a:t>
            </a:r>
            <a:r>
              <a:rPr dirty="0">
                <a:solidFill>
                  <a:schemeClr val="bg1"/>
                </a:solidFill>
              </a:rPr>
              <a:t>/code</a:t>
            </a:r>
            <a:r>
              <a:rPr lang="en-US" dirty="0">
                <a:solidFill>
                  <a:schemeClr val="bg1"/>
                </a:solidFill>
              </a:rPr>
              <a:t> (master)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Shape 262"/>
          <p:cNvSpPr/>
          <p:nvPr/>
        </p:nvSpPr>
        <p:spPr>
          <a:xfrm>
            <a:off x="1743141" y="1796141"/>
            <a:ext cx="1519863" cy="2003423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 267"/>
          <p:cNvSpPr/>
          <p:nvPr/>
        </p:nvSpPr>
        <p:spPr>
          <a:xfrm>
            <a:off x="2023214" y="1915386"/>
            <a:ext cx="963402" cy="626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you</a:t>
            </a:r>
            <a:r>
              <a:rPr dirty="0">
                <a:solidFill>
                  <a:schemeClr val="bg1"/>
                </a:solidFill>
              </a:rPr>
              <a:t>/code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(branch1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7" name="Shape 263">
            <a:extLst>
              <a:ext uri="{FF2B5EF4-FFF2-40B4-BE49-F238E27FC236}">
                <a16:creationId xmlns:a16="http://schemas.microsoft.com/office/drawing/2014/main" xmlns="" id="{8702236C-8E18-4EBA-BB33-610BB6E45AAA}"/>
              </a:ext>
            </a:extLst>
          </p:cNvPr>
          <p:cNvSpPr/>
          <p:nvPr/>
        </p:nvSpPr>
        <p:spPr>
          <a:xfrm>
            <a:off x="2218540" y="2660760"/>
            <a:ext cx="569063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r>
              <a:rPr lang="en-US" dirty="0">
                <a:solidFill>
                  <a:schemeClr val="bg1"/>
                </a:solidFill>
              </a:rPr>
              <a:t>File 3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E39ED0E-7443-481D-9112-85226F238462}"/>
              </a:ext>
            </a:extLst>
          </p:cNvPr>
          <p:cNvCxnSpPr>
            <a:cxnSpLocks/>
          </p:cNvCxnSpPr>
          <p:nvPr/>
        </p:nvCxnSpPr>
        <p:spPr>
          <a:xfrm>
            <a:off x="1371600" y="5486400"/>
            <a:ext cx="762000" cy="0"/>
          </a:xfrm>
          <a:prstGeom prst="line">
            <a:avLst/>
          </a:prstGeom>
          <a:ln w="50800">
            <a:solidFill>
              <a:srgbClr val="FF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32EFB619-3A01-4146-A3A4-96BF65710255}"/>
              </a:ext>
            </a:extLst>
          </p:cNvPr>
          <p:cNvCxnSpPr>
            <a:cxnSpLocks/>
          </p:cNvCxnSpPr>
          <p:nvPr/>
        </p:nvCxnSpPr>
        <p:spPr>
          <a:xfrm>
            <a:off x="2133600" y="3124200"/>
            <a:ext cx="762000" cy="0"/>
          </a:xfrm>
          <a:prstGeom prst="line">
            <a:avLst/>
          </a:prstGeom>
          <a:ln w="50800">
            <a:solidFill>
              <a:srgbClr val="FF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C0867D0-A319-4435-8933-21E4EA967571}"/>
              </a:ext>
            </a:extLst>
          </p:cNvPr>
          <p:cNvCxnSpPr>
            <a:cxnSpLocks/>
          </p:cNvCxnSpPr>
          <p:nvPr/>
        </p:nvCxnSpPr>
        <p:spPr>
          <a:xfrm>
            <a:off x="5397168" y="3227074"/>
            <a:ext cx="762000" cy="0"/>
          </a:xfrm>
          <a:prstGeom prst="line">
            <a:avLst/>
          </a:prstGeom>
          <a:ln w="50800">
            <a:solidFill>
              <a:srgbClr val="FF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08D727-D7FA-4A91-9E7B-669853B79078}"/>
              </a:ext>
            </a:extLst>
          </p:cNvPr>
          <p:cNvSpPr txBox="1"/>
          <p:nvPr/>
        </p:nvSpPr>
        <p:spPr>
          <a:xfrm>
            <a:off x="5238757" y="1779245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upstream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6017484-3CAB-458A-8FFC-CEB8F6C6F9C4}"/>
              </a:ext>
            </a:extLst>
          </p:cNvPr>
          <p:cNvSpPr txBox="1"/>
          <p:nvPr/>
        </p:nvSpPr>
        <p:spPr>
          <a:xfrm>
            <a:off x="2141434" y="137645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169119834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/>
              <a:t> configuration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1600200"/>
            <a:ext cx="7353300" cy="1447800"/>
          </a:xfrm>
          <a:noFill/>
          <a:ln w="28575">
            <a:solidFill>
              <a:schemeClr val="bg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1800" b="1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user</a:t>
            </a:r>
            <a:r>
              <a:rPr lang="en-US" sz="1800" b="1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“Your Name”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1800" b="1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sz="1800" b="1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.email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“YourEmail@email.edu”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1800" b="1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1800" b="1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.ui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“auto”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1800" b="1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</a:t>
            </a:r>
            <a:r>
              <a:rPr lang="en-US" sz="1800" b="1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.editor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581400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dirty="0"/>
              <a:t> command format: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cs typeface="Courier New" panose="02070309020205020404" pitchFamily="49" charset="0"/>
              </a:rPr>
              <a:t>verb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verb: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400" dirty="0"/>
              <a:t>: Color-coded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editor</a:t>
            </a:r>
            <a:r>
              <a:rPr lang="en-US" sz="2400" dirty="0"/>
              <a:t>: Set default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can change these settings at any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Try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--list</a:t>
            </a:r>
          </a:p>
        </p:txBody>
      </p:sp>
    </p:spTree>
    <p:extLst>
      <p:ext uri="{BB962C8B-B14F-4D97-AF65-F5344CB8AC3E}">
        <p14:creationId xmlns:p14="http://schemas.microsoft.com/office/powerpoint/2010/main" val="13940191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asted-image.pn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" y="832723"/>
            <a:ext cx="8951434" cy="3618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pasted-image.png"/>
          <p:cNvPicPr>
            <a:picLocks noChangeAspect="1"/>
          </p:cNvPicPr>
          <p:nvPr/>
        </p:nvPicPr>
        <p:blipFill>
          <a:blip r:embed="rId4">
            <a:extLst/>
          </a:blip>
          <a:srcRect r="28053"/>
          <a:stretch>
            <a:fillRect/>
          </a:stretch>
        </p:blipFill>
        <p:spPr>
          <a:xfrm>
            <a:off x="641370" y="4517267"/>
            <a:ext cx="2551463" cy="3546354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1296110" y="4762982"/>
            <a:ext cx="979496" cy="1180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algn="ctr"/>
            <a:r>
              <a:rPr lang="en-US" dirty="0"/>
              <a:t>(branch2)</a:t>
            </a:r>
          </a:p>
          <a:p>
            <a:pPr algn="ctr"/>
            <a:r>
              <a:rPr dirty="0"/>
              <a:t>File1</a:t>
            </a:r>
            <a:r>
              <a:rPr lang="en-US" dirty="0"/>
              <a:t>*</a:t>
            </a:r>
          </a:p>
          <a:p>
            <a:pPr algn="ctr"/>
            <a:r>
              <a:rPr lang="en-US" dirty="0"/>
              <a:t>File 2</a:t>
            </a:r>
          </a:p>
          <a:p>
            <a:pPr algn="ctr"/>
            <a:r>
              <a:rPr lang="en-US" dirty="0"/>
              <a:t>File 3*</a:t>
            </a:r>
            <a:endParaRPr dirty="0"/>
          </a:p>
        </p:txBody>
      </p:sp>
      <p:sp>
        <p:nvSpPr>
          <p:cNvPr id="260" name="Shape 260"/>
          <p:cNvSpPr/>
          <p:nvPr/>
        </p:nvSpPr>
        <p:spPr>
          <a:xfrm rot="18900000">
            <a:off x="303421" y="4286359"/>
            <a:ext cx="410750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lang="en-US" dirty="0"/>
              <a:t>You</a:t>
            </a:r>
            <a:endParaRPr dirty="0"/>
          </a:p>
        </p:txBody>
      </p:sp>
      <p:pic>
        <p:nvPicPr>
          <p:cNvPr id="261" name="dropped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15413" y="2400412"/>
            <a:ext cx="1219200" cy="121920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4245161" y="2211047"/>
            <a:ext cx="3066016" cy="1597930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5493637" y="2775510"/>
            <a:ext cx="684479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r>
              <a:rPr lang="en-US" dirty="0">
                <a:solidFill>
                  <a:schemeClr val="bg1"/>
                </a:solidFill>
              </a:rPr>
              <a:t>File 3*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4355466" y="2301438"/>
            <a:ext cx="285738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spacetelescope</a:t>
            </a:r>
            <a:r>
              <a:rPr dirty="0">
                <a:solidFill>
                  <a:schemeClr val="bg1"/>
                </a:solidFill>
              </a:rPr>
              <a:t>/code</a:t>
            </a:r>
            <a:r>
              <a:rPr lang="en-US" dirty="0">
                <a:solidFill>
                  <a:schemeClr val="bg1"/>
                </a:solidFill>
              </a:rPr>
              <a:t> (master)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Shape 262"/>
          <p:cNvSpPr/>
          <p:nvPr/>
        </p:nvSpPr>
        <p:spPr>
          <a:xfrm>
            <a:off x="1743141" y="1796141"/>
            <a:ext cx="1519863" cy="2003423"/>
          </a:xfrm>
          <a:prstGeom prst="roundRect">
            <a:avLst>
              <a:gd name="adj" fmla="val 15000"/>
            </a:avLst>
          </a:prstGeom>
          <a:ln w="50800">
            <a:solidFill>
              <a:srgbClr val="85888D"/>
            </a:solidFill>
            <a:miter lim="400000"/>
          </a:ln>
        </p:spPr>
        <p:txBody>
          <a:bodyPr lIns="35717" tIns="35717" rIns="35717" bIns="35717" anchor="ctr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 267"/>
          <p:cNvSpPr/>
          <p:nvPr/>
        </p:nvSpPr>
        <p:spPr>
          <a:xfrm>
            <a:off x="2023214" y="1915386"/>
            <a:ext cx="963402" cy="626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i="1"/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you</a:t>
            </a:r>
            <a:r>
              <a:rPr dirty="0">
                <a:solidFill>
                  <a:schemeClr val="bg1"/>
                </a:solidFill>
              </a:rPr>
              <a:t>/code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(branch2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7" name="Shape 263">
            <a:extLst>
              <a:ext uri="{FF2B5EF4-FFF2-40B4-BE49-F238E27FC236}">
                <a16:creationId xmlns:a16="http://schemas.microsoft.com/office/drawing/2014/main" xmlns="" id="{8702236C-8E18-4EBA-BB33-610BB6E45AAA}"/>
              </a:ext>
            </a:extLst>
          </p:cNvPr>
          <p:cNvSpPr/>
          <p:nvPr/>
        </p:nvSpPr>
        <p:spPr>
          <a:xfrm>
            <a:off x="2218540" y="2660760"/>
            <a:ext cx="684479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r>
              <a:rPr dirty="0">
                <a:solidFill>
                  <a:schemeClr val="bg1"/>
                </a:solidFill>
              </a:rPr>
              <a:t>File1</a:t>
            </a:r>
            <a:r>
              <a:rPr lang="en-US" dirty="0">
                <a:solidFill>
                  <a:schemeClr val="bg1"/>
                </a:solidFill>
              </a:rPr>
              <a:t>*</a:t>
            </a:r>
          </a:p>
          <a:p>
            <a:r>
              <a:rPr lang="en-US" dirty="0">
                <a:solidFill>
                  <a:schemeClr val="bg1"/>
                </a:solidFill>
              </a:rPr>
              <a:t>File 2</a:t>
            </a:r>
          </a:p>
          <a:p>
            <a:r>
              <a:rPr lang="en-US" dirty="0">
                <a:solidFill>
                  <a:schemeClr val="bg1"/>
                </a:solidFill>
              </a:rPr>
              <a:t>File 3*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E39ED0E-7443-481D-9112-85226F238462}"/>
              </a:ext>
            </a:extLst>
          </p:cNvPr>
          <p:cNvCxnSpPr>
            <a:cxnSpLocks/>
          </p:cNvCxnSpPr>
          <p:nvPr/>
        </p:nvCxnSpPr>
        <p:spPr>
          <a:xfrm>
            <a:off x="1371600" y="5486400"/>
            <a:ext cx="762000" cy="0"/>
          </a:xfrm>
          <a:prstGeom prst="line">
            <a:avLst/>
          </a:prstGeom>
          <a:ln w="50800">
            <a:solidFill>
              <a:srgbClr val="FF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Shape 298">
            <a:extLst>
              <a:ext uri="{FF2B5EF4-FFF2-40B4-BE49-F238E27FC236}">
                <a16:creationId xmlns:a16="http://schemas.microsoft.com/office/drawing/2014/main" xmlns="" id="{02D8B9CA-D4E3-4980-9AA2-E7E415547D44}"/>
              </a:ext>
            </a:extLst>
          </p:cNvPr>
          <p:cNvSpPr/>
          <p:nvPr/>
        </p:nvSpPr>
        <p:spPr>
          <a:xfrm flipH="1">
            <a:off x="1786733" y="3808977"/>
            <a:ext cx="363300" cy="67537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miter lim="400000"/>
            <a:headEnd type="triangle"/>
            <a:tailEnd type="none"/>
          </a:ln>
          <a:effectLst/>
        </p:spPr>
        <p:txBody>
          <a:bodyPr lIns="0" tIns="0" rIns="0" bIns="0"/>
          <a:lstStyle/>
          <a:p>
            <a:pPr>
              <a:defRPr>
                <a:solidFill>
                  <a:srgbClr val="F3F1D8"/>
                </a:solidFill>
                <a:effectLst>
                  <a:outerShdw blurRad="25400" dist="12700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C6558F3-96DA-480F-B06C-84C3D0CCF95A}"/>
              </a:ext>
            </a:extLst>
          </p:cNvPr>
          <p:cNvSpPr txBox="1"/>
          <p:nvPr/>
        </p:nvSpPr>
        <p:spPr>
          <a:xfrm>
            <a:off x="1150871" y="413887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push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32EFB619-3A01-4146-A3A4-96BF65710255}"/>
              </a:ext>
            </a:extLst>
          </p:cNvPr>
          <p:cNvCxnSpPr>
            <a:cxnSpLocks/>
          </p:cNvCxnSpPr>
          <p:nvPr/>
        </p:nvCxnSpPr>
        <p:spPr>
          <a:xfrm>
            <a:off x="2133600" y="3124200"/>
            <a:ext cx="762000" cy="0"/>
          </a:xfrm>
          <a:prstGeom prst="line">
            <a:avLst/>
          </a:prstGeom>
          <a:ln w="50800">
            <a:solidFill>
              <a:srgbClr val="FF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0AC77E9-B50C-4DB9-B1DD-99B89153ED2C}"/>
              </a:ext>
            </a:extLst>
          </p:cNvPr>
          <p:cNvSpPr txBox="1"/>
          <p:nvPr/>
        </p:nvSpPr>
        <p:spPr>
          <a:xfrm>
            <a:off x="3500017" y="2633082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DDE270B8-F077-40CA-BEB4-012AAD192865}"/>
              </a:ext>
            </a:extLst>
          </p:cNvPr>
          <p:cNvCxnSpPr>
            <a:cxnSpLocks/>
          </p:cNvCxnSpPr>
          <p:nvPr/>
        </p:nvCxnSpPr>
        <p:spPr>
          <a:xfrm>
            <a:off x="3263004" y="3048000"/>
            <a:ext cx="982157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C0867D0-A319-4435-8933-21E4EA967571}"/>
              </a:ext>
            </a:extLst>
          </p:cNvPr>
          <p:cNvCxnSpPr>
            <a:cxnSpLocks/>
          </p:cNvCxnSpPr>
          <p:nvPr/>
        </p:nvCxnSpPr>
        <p:spPr>
          <a:xfrm>
            <a:off x="5397168" y="3227074"/>
            <a:ext cx="762000" cy="0"/>
          </a:xfrm>
          <a:prstGeom prst="line">
            <a:avLst/>
          </a:prstGeom>
          <a:ln w="50800">
            <a:solidFill>
              <a:srgbClr val="FF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08D727-D7FA-4A91-9E7B-669853B79078}"/>
              </a:ext>
            </a:extLst>
          </p:cNvPr>
          <p:cNvSpPr txBox="1"/>
          <p:nvPr/>
        </p:nvSpPr>
        <p:spPr>
          <a:xfrm>
            <a:off x="5238757" y="1779245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upstream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6017484-3CAB-458A-8FFC-CEB8F6C6F9C4}"/>
              </a:ext>
            </a:extLst>
          </p:cNvPr>
          <p:cNvSpPr txBox="1"/>
          <p:nvPr/>
        </p:nvSpPr>
        <p:spPr>
          <a:xfrm>
            <a:off x="2141434" y="137645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1311974692"/>
      </p:ext>
    </p:extLst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Intermission: Short Break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Suggested Time: 10 mins</a:t>
            </a:r>
          </a:p>
        </p:txBody>
      </p:sp>
    </p:spTree>
    <p:extLst>
      <p:ext uri="{BB962C8B-B14F-4D97-AF65-F5344CB8AC3E}">
        <p14:creationId xmlns:p14="http://schemas.microsoft.com/office/powerpoint/2010/main" val="1666974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2672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Fork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spacetelescope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/training-ground</a:t>
            </a:r>
            <a:r>
              <a:rPr lang="en-US" dirty="0"/>
              <a:t> repo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Clone your fork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git_training_fork</a:t>
            </a:r>
            <a:endParaRPr lang="en-US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git_training_fork</a:t>
            </a:r>
            <a:endParaRPr lang="en-US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9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9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clone </a:t>
            </a:r>
            <a:r>
              <a:rPr lang="en-US" sz="29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git@github.com:username</a:t>
            </a:r>
            <a:r>
              <a:rPr lang="en-US" sz="29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/training-</a:t>
            </a:r>
            <a:r>
              <a:rPr lang="en-US" sz="29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ground.git</a:t>
            </a:r>
            <a:endParaRPr lang="en-US" sz="2900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training-ground</a:t>
            </a:r>
          </a:p>
          <a:p>
            <a:r>
              <a:rPr lang="en-US" dirty="0"/>
              <a:t>Add remote to repo you cloned </a:t>
            </a:r>
            <a:r>
              <a:rPr lang="en-US" i="1" dirty="0"/>
              <a:t>from</a:t>
            </a:r>
          </a:p>
          <a:p>
            <a:pPr marL="457200" lvl="1" indent="0">
              <a:buNone/>
            </a:pPr>
            <a:r>
              <a:rPr lang="en-US" sz="23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3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remote add upstream </a:t>
            </a:r>
            <a:r>
              <a:rPr lang="en-US" sz="23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git@github.com:spacetelescope</a:t>
            </a:r>
            <a:r>
              <a:rPr lang="en-US" sz="23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/training-</a:t>
            </a:r>
            <a:r>
              <a:rPr lang="en-US" sz="23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ground.git</a:t>
            </a:r>
            <a:endParaRPr lang="en-US" sz="2300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remote -v</a:t>
            </a:r>
          </a:p>
          <a:p>
            <a:r>
              <a:rPr lang="en-US" dirty="0"/>
              <a:t>Put up your </a:t>
            </a:r>
            <a:r>
              <a:rPr lang="en-US" dirty="0">
                <a:solidFill>
                  <a:srgbClr val="92D050"/>
                </a:solidFill>
              </a:rPr>
              <a:t>green</a:t>
            </a:r>
            <a:r>
              <a:rPr lang="en-US" dirty="0"/>
              <a:t> Post-It when done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36" y="2012244"/>
            <a:ext cx="6357938" cy="64072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191774" y="1875405"/>
            <a:ext cx="762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354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Create a new feature branch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checkout -b my-first-</a:t>
            </a: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endParaRPr lang="en-US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Pull to ensure your local checkout is up-to-date</a:t>
            </a:r>
            <a:endParaRPr lang="en-US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pull upstream master</a:t>
            </a:r>
          </a:p>
          <a:p>
            <a:r>
              <a:rPr lang="en-US" dirty="0"/>
              <a:t>Instructor: Assign each a new number not in repo already</a:t>
            </a:r>
          </a:p>
          <a:p>
            <a:r>
              <a:rPr lang="en-US" dirty="0"/>
              <a:t>Create a new file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trainees</a:t>
            </a:r>
            <a:r>
              <a:rPr lang="en-US" dirty="0"/>
              <a:t> directory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trainees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Filename: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hello_nnn.txt</a:t>
            </a:r>
            <a:r>
              <a:rPr lang="en-US" dirty="0"/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nnn</a:t>
            </a:r>
            <a:r>
              <a:rPr lang="en-US" dirty="0"/>
              <a:t> = Assigned number)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Content: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</a:p>
          <a:p>
            <a:r>
              <a:rPr lang="en-US" dirty="0"/>
              <a:t>Add and commit the file, and then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origin my-first-</a:t>
            </a: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endParaRPr lang="en-US" dirty="0"/>
          </a:p>
          <a:p>
            <a:r>
              <a:rPr lang="en-US" dirty="0"/>
              <a:t>Put up your </a:t>
            </a:r>
            <a:r>
              <a:rPr lang="en-US" dirty="0">
                <a:solidFill>
                  <a:srgbClr val="92D050"/>
                </a:solidFill>
              </a:rPr>
              <a:t>green</a:t>
            </a:r>
            <a:r>
              <a:rPr lang="en-US" dirty="0"/>
              <a:t> Post-It when done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9546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64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Go to </a:t>
            </a:r>
            <a:r>
              <a:rPr lang="en-US" dirty="0">
                <a:solidFill>
                  <a:srgbClr val="66FFFF"/>
                </a:solidFill>
              </a:rPr>
              <a:t>https://github.com/spacetelescope/training-ground/</a:t>
            </a:r>
          </a:p>
          <a:p>
            <a:r>
              <a:rPr lang="en-US" dirty="0"/>
              <a:t>OR go to </a:t>
            </a:r>
            <a:r>
              <a:rPr lang="en-US" dirty="0">
                <a:solidFill>
                  <a:srgbClr val="FFCC99"/>
                </a:solidFill>
              </a:rPr>
              <a:t>https://github.com/username/training-ground/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Submit the PR</a:t>
            </a:r>
          </a:p>
          <a:p>
            <a:r>
              <a:rPr lang="en-US" dirty="0"/>
              <a:t>Put up your </a:t>
            </a:r>
            <a:r>
              <a:rPr lang="en-US" dirty="0">
                <a:solidFill>
                  <a:srgbClr val="92D050"/>
                </a:solidFill>
              </a:rPr>
              <a:t>green</a:t>
            </a:r>
            <a:r>
              <a:rPr lang="en-US" dirty="0"/>
              <a:t> Post-It when done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752600"/>
            <a:ext cx="2755900" cy="1600200"/>
          </a:xfrm>
          <a:prstGeom prst="rect">
            <a:avLst/>
          </a:prstGeom>
          <a:ln w="38100">
            <a:solidFill>
              <a:srgbClr val="66FFFF"/>
            </a:solidFill>
          </a:ln>
        </p:spPr>
      </p:pic>
      <p:sp>
        <p:nvSpPr>
          <p:cNvPr id="5" name="Oval 4"/>
          <p:cNvSpPr/>
          <p:nvPr/>
        </p:nvSpPr>
        <p:spPr>
          <a:xfrm>
            <a:off x="7620000" y="2895600"/>
            <a:ext cx="1371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301" y="3144519"/>
            <a:ext cx="3201804" cy="1165906"/>
          </a:xfrm>
          <a:prstGeom prst="rect">
            <a:avLst/>
          </a:prstGeom>
          <a:ln w="38100">
            <a:solidFill>
              <a:srgbClr val="FFCC99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92" y="4382560"/>
            <a:ext cx="7785100" cy="882650"/>
          </a:xfrm>
          <a:prstGeom prst="rect">
            <a:avLst/>
          </a:prstGeom>
          <a:ln w="38100">
            <a:solidFill>
              <a:srgbClr val="FFCC99"/>
            </a:solidFill>
          </a:ln>
        </p:spPr>
      </p:pic>
      <p:sp>
        <p:nvSpPr>
          <p:cNvPr id="9" name="Oval 8"/>
          <p:cNvSpPr/>
          <p:nvPr/>
        </p:nvSpPr>
        <p:spPr>
          <a:xfrm>
            <a:off x="5181600" y="4382560"/>
            <a:ext cx="2971800" cy="4905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87976" y="3229276"/>
            <a:ext cx="1136650" cy="4445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EA1D39B4-A2FC-4E6B-9883-B44FC7C2DEB7}"/>
              </a:ext>
            </a:extLst>
          </p:cNvPr>
          <p:cNvSpPr/>
          <p:nvPr/>
        </p:nvSpPr>
        <p:spPr>
          <a:xfrm>
            <a:off x="1295400" y="4395181"/>
            <a:ext cx="3422650" cy="4816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7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Comment on your partner’s PR</a:t>
            </a:r>
          </a:p>
          <a:p>
            <a:r>
              <a:rPr lang="en-US" dirty="0"/>
              <a:t>Optional: Instructor submit a GitHub review</a:t>
            </a:r>
          </a:p>
          <a:p>
            <a:r>
              <a:rPr lang="en-US" dirty="0"/>
              <a:t>Instructor/helper: Merge the PRs</a:t>
            </a:r>
          </a:p>
          <a:p>
            <a:r>
              <a:rPr lang="en-US" dirty="0"/>
              <a:t>Sync your local repo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checkout master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pull upstream master</a:t>
            </a:r>
          </a:p>
          <a:p>
            <a:r>
              <a:rPr lang="en-US" dirty="0"/>
              <a:t>Clean your local repo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branch -D my-first-</a:t>
            </a: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endParaRPr lang="en-US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remote prune origin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origin -–delete my-first-</a:t>
            </a: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endParaRPr lang="en-US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4216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/>
              <a:t>Segue: Good coding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Code you can understand after 6 months</a:t>
            </a:r>
          </a:p>
          <a:p>
            <a:pPr lvl="1"/>
            <a:r>
              <a:rPr lang="en-US" dirty="0">
                <a:solidFill>
                  <a:srgbClr val="FF5353"/>
                </a:solidFill>
              </a:rPr>
              <a:t>NO: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blah = 42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YES: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answer_to_everything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42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Python: PEP 8</a:t>
            </a:r>
          </a:p>
          <a:p>
            <a:r>
              <a:rPr lang="en-US" dirty="0"/>
              <a:t>Documentation that new user can find and understand</a:t>
            </a:r>
          </a:p>
          <a:p>
            <a:pPr lvl="1"/>
            <a:r>
              <a:rPr lang="en-US" dirty="0"/>
              <a:t>Python: Sphinx</a:t>
            </a:r>
          </a:p>
          <a:p>
            <a:pPr lvl="1"/>
            <a:r>
              <a:rPr lang="en-US" dirty="0" err="1"/>
              <a:t>ReadTheDocs</a:t>
            </a:r>
            <a:endParaRPr lang="en-US" dirty="0"/>
          </a:p>
          <a:p>
            <a:r>
              <a:rPr lang="en-US" dirty="0"/>
              <a:t>Test everything (within reason)</a:t>
            </a:r>
          </a:p>
          <a:p>
            <a:pPr lvl="1"/>
            <a:r>
              <a:rPr lang="en-US" dirty="0"/>
              <a:t>Python: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CI: Travis, Jenkins, </a:t>
            </a:r>
            <a:r>
              <a:rPr lang="en-US" dirty="0" err="1">
                <a:cs typeface="Courier New" panose="02070309020205020404" pitchFamily="49" charset="0"/>
              </a:rPr>
              <a:t>Appyevor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934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Packaging: Brief 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Astropy</a:t>
            </a:r>
            <a:r>
              <a:rPr lang="en-US" dirty="0"/>
              <a:t> package template (Python)</a:t>
            </a:r>
          </a:p>
          <a:p>
            <a:pPr marL="457200" lvl="1" indent="0">
              <a:buNone/>
            </a:pPr>
            <a:r>
              <a:rPr lang="en-US" dirty="0"/>
              <a:t>https://github.com/astropy/package-template</a:t>
            </a:r>
          </a:p>
          <a:p>
            <a:r>
              <a:rPr lang="en-US" dirty="0"/>
              <a:t>Semantic versioning</a:t>
            </a:r>
          </a:p>
          <a:p>
            <a:pPr marL="457200" lvl="1" indent="0">
              <a:buNone/>
            </a:pPr>
            <a:r>
              <a:rPr lang="en-US" dirty="0"/>
              <a:t>https://semver.org/</a:t>
            </a:r>
          </a:p>
          <a:p>
            <a:r>
              <a:rPr lang="en-US" dirty="0"/>
              <a:t>Choosing a </a:t>
            </a:r>
            <a:r>
              <a:rPr lang="en-US" dirty="0" err="1"/>
              <a:t>git</a:t>
            </a:r>
            <a:r>
              <a:rPr lang="en-US" dirty="0"/>
              <a:t> workflow</a:t>
            </a:r>
          </a:p>
          <a:p>
            <a:pPr marL="457200" lvl="1" indent="0">
              <a:buNone/>
            </a:pPr>
            <a:r>
              <a:rPr lang="en-US" dirty="0"/>
              <a:t>https://www.atlassian.com/git/tutorials/comparing-workflows</a:t>
            </a:r>
          </a:p>
          <a:p>
            <a:r>
              <a:rPr lang="en-US" dirty="0"/>
              <a:t>Style Guides</a:t>
            </a:r>
          </a:p>
          <a:p>
            <a:pPr marL="457200" lvl="1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spacetelescope</a:t>
            </a:r>
            <a:r>
              <a:rPr lang="en-US" dirty="0"/>
              <a:t>/style-guides</a:t>
            </a:r>
          </a:p>
        </p:txBody>
      </p:sp>
    </p:spTree>
    <p:extLst>
      <p:ext uri="{BB962C8B-B14F-4D97-AF65-F5344CB8AC3E}">
        <p14:creationId xmlns:p14="http://schemas.microsoft.com/office/powerpoint/2010/main" val="26620975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never stops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 fontScale="92500"/>
          </a:bodyPr>
          <a:lstStyle/>
          <a:p>
            <a:r>
              <a:rPr lang="en-US" dirty="0"/>
              <a:t>Advanced features of interest: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squash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rebase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GPG</a:t>
            </a:r>
          </a:p>
          <a:p>
            <a:pPr marL="914400" lvl="2" indent="0">
              <a:buNone/>
            </a:pPr>
            <a:r>
              <a:rPr lang="en-US" dirty="0"/>
              <a:t>https://help.github.com/articles/signing-commits-using-gpg/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cs typeface="Courier New" panose="02070309020205020404" pitchFamily="49" charset="0"/>
              </a:rPr>
              <a:t>… and much more!</a:t>
            </a:r>
          </a:p>
          <a:p>
            <a:r>
              <a:rPr lang="en-US" dirty="0">
                <a:cs typeface="Courier New" panose="02070309020205020404" pitchFamily="49" charset="0"/>
              </a:rPr>
              <a:t>INS RIAB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cs typeface="Courier New" panose="02070309020205020404" pitchFamily="49" charset="0"/>
              </a:rPr>
              <a:t> training: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http://stsci-riab.github.io/riatraining/version_control.html</a:t>
            </a:r>
          </a:p>
        </p:txBody>
      </p:sp>
    </p:spTree>
    <p:extLst>
      <p:ext uri="{BB962C8B-B14F-4D97-AF65-F5344CB8AC3E}">
        <p14:creationId xmlns:p14="http://schemas.microsoft.com/office/powerpoint/2010/main" val="74022976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dirty="0"/>
              <a:t>Special Thanks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133600"/>
            <a:ext cx="6705600" cy="3733800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Training Team (INS, ITSD, OED)</a:t>
            </a:r>
          </a:p>
          <a:p>
            <a:r>
              <a:rPr lang="en-US" dirty="0"/>
              <a:t>INS Training Team</a:t>
            </a:r>
          </a:p>
          <a:p>
            <a:r>
              <a:rPr lang="en-US" dirty="0"/>
              <a:t>Software Carpentry</a:t>
            </a:r>
          </a:p>
          <a:p>
            <a:r>
              <a:rPr lang="en-US" dirty="0" err="1"/>
              <a:t>Azalee</a:t>
            </a:r>
            <a:r>
              <a:rPr lang="en-US" dirty="0"/>
              <a:t> </a:t>
            </a:r>
            <a:r>
              <a:rPr lang="en-US" dirty="0" err="1"/>
              <a:t>Bostroem</a:t>
            </a:r>
            <a:endParaRPr lang="en-US" dirty="0"/>
          </a:p>
          <a:p>
            <a:r>
              <a:rPr lang="en-US" dirty="0"/>
              <a:t>Erik </a:t>
            </a:r>
            <a:r>
              <a:rPr lang="en-US" dirty="0" err="1"/>
              <a:t>Tollerud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07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dirty="0"/>
              <a:t>The situation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362200"/>
            <a:ext cx="6781800" cy="3048000"/>
          </a:xfrm>
        </p:spPr>
        <p:txBody>
          <a:bodyPr/>
          <a:lstStyle/>
          <a:p>
            <a:r>
              <a:rPr lang="en-US" dirty="0"/>
              <a:t>Three people are collaborating on a project</a:t>
            </a:r>
          </a:p>
          <a:p>
            <a:pPr lvl="1"/>
            <a:r>
              <a:rPr lang="en-US" dirty="0"/>
              <a:t>Alpha, Beta, and Gamma</a:t>
            </a:r>
          </a:p>
          <a:p>
            <a:r>
              <a:rPr lang="en-US" dirty="0"/>
              <a:t>Research moving to another planet</a:t>
            </a:r>
          </a:p>
          <a:p>
            <a:r>
              <a:rPr lang="en-US" dirty="0"/>
              <a:t>Want to share their research</a:t>
            </a:r>
          </a:p>
        </p:txBody>
      </p:sp>
    </p:spTree>
    <p:extLst>
      <p:ext uri="{BB962C8B-B14F-4D97-AF65-F5344CB8AC3E}">
        <p14:creationId xmlns:p14="http://schemas.microsoft.com/office/powerpoint/2010/main" val="30941987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en-US" dirty="0"/>
              <a:t>Class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286000"/>
            <a:ext cx="6629400" cy="3429000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Green</a:t>
            </a:r>
            <a:r>
              <a:rPr lang="en-US" dirty="0"/>
              <a:t> Post-It: What went well?</a:t>
            </a:r>
          </a:p>
          <a:p>
            <a:pPr lvl="1"/>
            <a:r>
              <a:rPr lang="en-US" dirty="0"/>
              <a:t>One item for content</a:t>
            </a:r>
          </a:p>
          <a:p>
            <a:pPr lvl="1"/>
            <a:r>
              <a:rPr lang="en-US" dirty="0"/>
              <a:t>One item for presentation</a:t>
            </a:r>
          </a:p>
          <a:p>
            <a:r>
              <a:rPr lang="en-US" dirty="0">
                <a:solidFill>
                  <a:srgbClr val="FF5353"/>
                </a:solidFill>
              </a:rPr>
              <a:t>Red</a:t>
            </a:r>
            <a:r>
              <a:rPr lang="en-US" dirty="0"/>
              <a:t> Post-It: What could improve?</a:t>
            </a:r>
          </a:p>
          <a:p>
            <a:pPr lvl="1"/>
            <a:r>
              <a:rPr lang="en-US" dirty="0"/>
              <a:t>One item for content</a:t>
            </a:r>
          </a:p>
          <a:p>
            <a:pPr lvl="1"/>
            <a:r>
              <a:rPr lang="en-US" dirty="0"/>
              <a:t>One item for presentation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8947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Bonus Materials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Exercises on rebase and squash</a:t>
            </a:r>
          </a:p>
        </p:txBody>
      </p:sp>
    </p:spTree>
    <p:extLst>
      <p:ext uri="{BB962C8B-B14F-4D97-AF65-F5344CB8AC3E}">
        <p14:creationId xmlns:p14="http://schemas.microsoft.com/office/powerpoint/2010/main" val="22552294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Rebase, squash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When in doubt, backup first</a:t>
            </a:r>
          </a:p>
          <a:p>
            <a:r>
              <a:rPr lang="en-US" dirty="0"/>
              <a:t>Rebase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fetch upstream master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rebase upstream/master</a:t>
            </a:r>
          </a:p>
          <a:p>
            <a:pPr lvl="1"/>
            <a:r>
              <a:rPr lang="en-US" dirty="0"/>
              <a:t>Pick up bug fixes</a:t>
            </a:r>
          </a:p>
          <a:p>
            <a:pPr lvl="1"/>
            <a:r>
              <a:rPr lang="en-US" dirty="0"/>
              <a:t>Resolve conflicts</a:t>
            </a:r>
          </a:p>
          <a:p>
            <a:r>
              <a:rPr lang="en-US" dirty="0"/>
              <a:t>Squash commits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rebase -</a:t>
            </a: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HEAD~n</a:t>
            </a:r>
            <a:endParaRPr lang="en-US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to do when it gets ugly?</a:t>
            </a:r>
          </a:p>
          <a:p>
            <a:pPr lvl="1"/>
            <a:r>
              <a:rPr lang="en-US" dirty="0"/>
              <a:t>Abort</a:t>
            </a:r>
          </a:p>
          <a:p>
            <a:pPr lvl="1"/>
            <a:r>
              <a:rPr lang="en-US" dirty="0"/>
              <a:t>Ask an expert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786805" y="3733800"/>
            <a:ext cx="3810000" cy="2432369"/>
            <a:chOff x="3886200" y="1989942"/>
            <a:chExt cx="5017143" cy="334724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1989942"/>
              <a:ext cx="5017143" cy="285714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178444" y="4871298"/>
              <a:ext cx="2865493" cy="465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https://xkcd.com/1296/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62637" y="1571538"/>
            <a:ext cx="2234168" cy="1724070"/>
            <a:chOff x="6362637" y="1193817"/>
            <a:chExt cx="2234168" cy="172407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2637" y="1600200"/>
              <a:ext cx="2234168" cy="1317687"/>
            </a:xfrm>
            <a:prstGeom prst="rect">
              <a:avLst/>
            </a:prstGeom>
            <a:ln w="38100" cap="sq">
              <a:solidFill>
                <a:schemeClr val="bg1">
                  <a:lumMod val="85000"/>
                  <a:lumOff val="15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6362637" y="1193817"/>
              <a:ext cx="1106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Disclaimer:</a:t>
              </a: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4648200" y="4572000"/>
            <a:ext cx="2452195" cy="838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11" idx="1"/>
          </p:cNvCxnSpPr>
          <p:nvPr/>
        </p:nvCxnSpPr>
        <p:spPr>
          <a:xfrm rot="10800000">
            <a:off x="4419600" y="4419600"/>
            <a:ext cx="228601" cy="571500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9600" y="4434980"/>
            <a:ext cx="45720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3464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8.1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Instructor: Modify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https://github.com/spacetelescope/training-ground/blob/master/trainees/hello_000.txt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/>
              <a:t>directly on the web</a:t>
            </a:r>
          </a:p>
          <a:p>
            <a:r>
              <a:rPr lang="en-US" sz="2000" dirty="0"/>
              <a:t>Go back to your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training-ground</a:t>
            </a:r>
            <a:r>
              <a:rPr lang="en-US" sz="2000" dirty="0"/>
              <a:t> fork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  <a:r>
              <a:rPr lang="en-US" sz="16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git_training_fork</a:t>
            </a:r>
            <a:r>
              <a:rPr lang="en-US" sz="16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/training-ground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Create new feature branch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checkout -b my-second-</a:t>
            </a:r>
            <a:r>
              <a:rPr lang="en-US" sz="16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endParaRPr lang="en-US" sz="1600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trainees</a:t>
            </a:r>
          </a:p>
          <a:p>
            <a:r>
              <a:rPr lang="en-US" sz="2000" dirty="0"/>
              <a:t>Modify your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hello_nnn.txt</a:t>
            </a:r>
          </a:p>
          <a:p>
            <a:r>
              <a:rPr lang="en-US" sz="2000" dirty="0"/>
              <a:t>Add and commit the file</a:t>
            </a:r>
          </a:p>
          <a:p>
            <a:r>
              <a:rPr lang="en-US" sz="2000" dirty="0"/>
              <a:t>Rebase (not pull) to sync with cloud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fetch upstream master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rebase upstream/master</a:t>
            </a:r>
          </a:p>
        </p:txBody>
      </p:sp>
    </p:spTree>
    <p:extLst>
      <p:ext uri="{BB962C8B-B14F-4D97-AF65-F5344CB8AC3E}">
        <p14:creationId xmlns:p14="http://schemas.microsoft.com/office/powerpoint/2010/main" val="44189726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8.2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Push your branch out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origin my-second-</a:t>
            </a: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endParaRPr lang="en-US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Open another pull request</a:t>
            </a:r>
          </a:p>
          <a:p>
            <a:r>
              <a:rPr lang="en-US" dirty="0"/>
              <a:t>Modify your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hello_nnn.txt</a:t>
            </a:r>
            <a:r>
              <a:rPr lang="en-US" dirty="0"/>
              <a:t> a second time</a:t>
            </a:r>
          </a:p>
          <a:p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</a:t>
            </a:r>
          </a:p>
          <a:p>
            <a:r>
              <a:rPr lang="en-US" dirty="0"/>
              <a:t>Squash your two latest edits into one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rebase -</a:t>
            </a: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HEAD~2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Follow terminal instructions</a:t>
            </a:r>
          </a:p>
          <a:p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</a:t>
            </a:r>
          </a:p>
          <a:p>
            <a:r>
              <a:rPr lang="en-US" dirty="0"/>
              <a:t>Push your branch out again (with 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--force</a:t>
            </a:r>
            <a:r>
              <a:rPr lang="en-US" dirty="0"/>
              <a:t>)</a:t>
            </a:r>
          </a:p>
          <a:p>
            <a:r>
              <a:rPr lang="en-US" dirty="0"/>
              <a:t>Inspect your pull request: What has changed?</a:t>
            </a:r>
          </a:p>
          <a:p>
            <a:r>
              <a:rPr lang="en-US" dirty="0"/>
              <a:t>Instructor: Merge/close pull requests</a:t>
            </a:r>
          </a:p>
        </p:txBody>
      </p:sp>
    </p:spTree>
    <p:extLst>
      <p:ext uri="{BB962C8B-B14F-4D97-AF65-F5344CB8AC3E}">
        <p14:creationId xmlns:p14="http://schemas.microsoft.com/office/powerpoint/2010/main" val="127047657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2A1482DB-70F3-40B9-A3D4-C8185E2FD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80" y="561571"/>
            <a:ext cx="7595839" cy="57348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9390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cs typeface="Courier New" panose="02070309020205020404" pitchFamily="49" charset="0"/>
              </a:rPr>
              <a:t>Create a directory for the repository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</a:p>
          <a:p>
            <a:pPr marL="457200" lvl="1" indent="0">
              <a:buNone/>
            </a:pPr>
            <a:r>
              <a:rPr lang="en-US" sz="2400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4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planets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planets</a:t>
            </a:r>
          </a:p>
          <a:p>
            <a:r>
              <a:rPr lang="en-US" sz="2800" dirty="0"/>
              <a:t>Make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planets</a:t>
            </a:r>
            <a:r>
              <a:rPr lang="en-US" sz="2800" dirty="0"/>
              <a:t> directory a repository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dirty="0">
              <a:solidFill>
                <a:srgbClr val="FFF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-a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/>
              <a:t>directory is where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800" dirty="0"/>
              <a:t> stores the history of the project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FFF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36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BEEF3"/>
      </a:hlink>
      <a:folHlink>
        <a:srgbClr val="DBEEF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3475</Words>
  <Application>Microsoft Macintosh PowerPoint</Application>
  <PresentationFormat>On-screen Show (4:3)</PresentationFormat>
  <Paragraphs>889</Paragraphs>
  <Slides>85</Slides>
  <Notes>38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1" baseType="lpstr">
      <vt:lpstr>Calibri</vt:lpstr>
      <vt:lpstr>Courier</vt:lpstr>
      <vt:lpstr>Courier New</vt:lpstr>
      <vt:lpstr>Wingdings</vt:lpstr>
      <vt:lpstr>Arial</vt:lpstr>
      <vt:lpstr>Office Theme</vt:lpstr>
      <vt:lpstr>Setup</vt:lpstr>
      <vt:lpstr>STScI git training inspired by Software Carpentry</vt:lpstr>
      <vt:lpstr>Kickoff</vt:lpstr>
      <vt:lpstr>What is version control?</vt:lpstr>
      <vt:lpstr>Why do I care about the history of a project?</vt:lpstr>
      <vt:lpstr>How does git differ from other version control systems?</vt:lpstr>
      <vt:lpstr>git configuration</vt:lpstr>
      <vt:lpstr>The situation</vt:lpstr>
      <vt:lpstr>Creating a repository</vt:lpstr>
      <vt:lpstr>Tracking changes to files</vt:lpstr>
      <vt:lpstr>Exercise 1</vt:lpstr>
      <vt:lpstr>Viewing your history</vt:lpstr>
      <vt:lpstr>Changing a file</vt:lpstr>
      <vt:lpstr>What are we doing?</vt:lpstr>
      <vt:lpstr>Exercise 2</vt:lpstr>
      <vt:lpstr>A note on viewing changes</vt:lpstr>
      <vt:lpstr>Exploring history</vt:lpstr>
      <vt:lpstr>Recovering older versions</vt:lpstr>
      <vt:lpstr>What is going on here?</vt:lpstr>
      <vt:lpstr>Exercise 3</vt:lpstr>
      <vt:lpstr>Ignoring things</vt:lpstr>
      <vt:lpstr>Intermission: Short Break</vt:lpstr>
      <vt:lpstr>Remote repository</vt:lpstr>
      <vt:lpstr>Sign in at GitHub</vt:lpstr>
      <vt:lpstr>Create a new repository</vt:lpstr>
      <vt:lpstr>Connect your remote and local repositories</vt:lpstr>
      <vt:lpstr>Exercise 4</vt:lpstr>
      <vt:lpstr>More information</vt:lpstr>
      <vt:lpstr>What is a branch?</vt:lpstr>
      <vt:lpstr>Creating a new branch</vt:lpstr>
      <vt:lpstr>Switching branch</vt:lpstr>
      <vt:lpstr>Adding commit to branch </vt:lpstr>
      <vt:lpstr>Diverging branches</vt:lpstr>
      <vt:lpstr>Starting your collaboration</vt:lpstr>
      <vt:lpstr>The simplest workflow</vt:lpstr>
      <vt:lpstr>The simplest workflow</vt:lpstr>
      <vt:lpstr>Beta: Cloning a repository</vt:lpstr>
      <vt:lpstr>Alpha: Adding a collaborator</vt:lpstr>
      <vt:lpstr>Collaborating</vt:lpstr>
      <vt:lpstr>Merge without conflict</vt:lpstr>
      <vt:lpstr>Merge with conflicts</vt:lpstr>
      <vt:lpstr>Resolving conflicts</vt:lpstr>
      <vt:lpstr>Exercise 5: Repeat for Beta</vt:lpstr>
      <vt:lpstr>Class feedback</vt:lpstr>
      <vt:lpstr>Intermission: Lunch Break</vt:lpstr>
      <vt:lpstr>Class feedback review</vt:lpstr>
      <vt:lpstr>Open Science</vt:lpstr>
      <vt:lpstr>Licensing</vt:lpstr>
      <vt:lpstr>Citation</vt:lpstr>
      <vt:lpstr>Hosting</vt:lpstr>
      <vt:lpstr>A better workflow</vt:lpstr>
      <vt:lpstr>The simplest workflow</vt:lpstr>
      <vt:lpstr>A better workflow</vt:lpstr>
      <vt:lpstr>Pull Request (PR)</vt:lpstr>
      <vt:lpstr>Exercise 6.1</vt:lpstr>
      <vt:lpstr>Exercise 6.2</vt:lpstr>
      <vt:lpstr>An even better workflow</vt:lpstr>
      <vt:lpstr>The simplest workflow</vt:lpstr>
      <vt:lpstr>A better workflow</vt:lpstr>
      <vt:lpstr>A even better workflow</vt:lpstr>
      <vt:lpstr>Let’s dig down…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Intermission: Short Break</vt:lpstr>
      <vt:lpstr>Exercise 7.1</vt:lpstr>
      <vt:lpstr>Exercise 7.2</vt:lpstr>
      <vt:lpstr>Exercise 7.3</vt:lpstr>
      <vt:lpstr>Exercise 7.4</vt:lpstr>
      <vt:lpstr>Segue: Good coding practices</vt:lpstr>
      <vt:lpstr>Packaging: Brief intro</vt:lpstr>
      <vt:lpstr>Learning never stops</vt:lpstr>
      <vt:lpstr>Special Thanks</vt:lpstr>
      <vt:lpstr>Class feedback</vt:lpstr>
      <vt:lpstr>Bonus Materials</vt:lpstr>
      <vt:lpstr>Rebase, squash</vt:lpstr>
      <vt:lpstr>Exercise 8.1</vt:lpstr>
      <vt:lpstr>Exercise 8.2</vt:lpstr>
      <vt:lpstr>PowerPoint Presentation</vt:lpstr>
    </vt:vector>
  </TitlesOfParts>
  <Company>Space Telescope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STScI</dc:creator>
  <cp:lastModifiedBy>Microsoft Office User</cp:lastModifiedBy>
  <cp:revision>297</cp:revision>
  <dcterms:created xsi:type="dcterms:W3CDTF">2018-02-01T15:57:05Z</dcterms:created>
  <dcterms:modified xsi:type="dcterms:W3CDTF">2019-04-04T15:36:13Z</dcterms:modified>
</cp:coreProperties>
</file>