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885"/>
    <a:srgbClr val="458588"/>
    <a:srgbClr val="8EC07C"/>
    <a:srgbClr val="C9909F"/>
    <a:srgbClr val="D5C481"/>
    <a:srgbClr val="A89984"/>
    <a:srgbClr val="B8BB26"/>
    <a:srgbClr val="FABD2F"/>
    <a:srgbClr val="AEA06D"/>
    <a:srgbClr val="A6A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>
        <p:scale>
          <a:sx n="75" d="100"/>
          <a:sy n="75" d="100"/>
        </p:scale>
        <p:origin x="1373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47B3-0F3A-438D-AEFB-3FA89DAF26DC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DD6E-A956-493E-91F1-C184DF789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1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ACDA-35F6-45BF-9279-5DB85376F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A5566-0725-E06F-B409-2E12DA6CB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74E11-6D80-696B-D0D5-14AAB61D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4E9-DE33-4A4A-9DE6-6C74C358ABBA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91A7-ABFC-F509-0769-96477A36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5487-8CF4-F30C-F80A-5393D4BB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3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8489-0416-4DEC-09D1-1E2DA68B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9D449-5E7A-3CCA-18B6-6B0111E2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93A3-4907-EFC0-DF8D-4C31BFDD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43DF-F3B5-4F9B-B35E-920CD7C2DCD3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7186-3B1A-B745-A791-A6A98DFD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593E-BB7B-FEA8-8DF9-99D76EB2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CEE48-6AA8-04E0-2EE5-FB9FFA530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FC44D-5F4E-22DD-652F-64BC5D02F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CDF8B-BA2F-AB18-1A7D-F1EC1C26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51C7-7FE6-4D4E-9305-BD3BEB39C8F9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9307D-52F6-4699-8D9D-34EA46CA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703F-2C9E-2E5F-9993-E9F54702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954F-A07F-953D-1BA1-E5B8B1B1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FE2B-5A93-D06F-0B5F-D2EE2CAB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79DF7-B206-1C9A-0353-980B0F71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3298-B59E-4491-A3E4-F17A1E35E009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E3C7D-5E99-C3FE-E3ED-D99C8720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61298-B822-E761-DD2E-C1D83C2E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6864-AE16-7AA1-1A6F-483C68E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61AD4-7347-73C8-6AA2-39B6EEFB9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D0F86-81D0-A342-67FA-59AD6B01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3E88-161C-4558-855E-ACE6EE085BD1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B1E5-6CA5-ACFB-C498-6E93C8FC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7BDB-A18A-0580-0927-94E6B0CA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2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7CA8-9171-B103-2059-52D871EE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54DA-ED0A-FC52-EBC4-BDE788548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38558-ACC4-67AD-C2FA-C9B260E94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E775A-39AF-CA52-A3C3-EBA541E9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E251-A4E7-4A43-A13B-0C67251EB44E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F8C9F-D64A-874A-FADC-811F8F46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C37A3-8DA4-9F04-8585-FA16224D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3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8AA0-5AB8-82B5-6C23-3ACE0A81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A7666-866D-C902-89A4-E9E8D8942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DB12-D9E8-B914-A093-F033133A6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B7528-D448-C1FA-0F27-7A5E3B176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A9093-3C7A-9182-9F58-0E49C0570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81741-4DE2-011D-B06E-B0B263F8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A7DB-AE3F-4202-AE13-55EE9448DB3F}" type="datetime1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14E44-80D3-0E6F-FFF2-5BC03ACC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3376C-1B24-8042-6352-5BB618E7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277D-B669-F79E-2263-695927E7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6DDB6-647E-8A20-DE97-F86C4E0D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C4D7-AFEC-44DE-AE9A-D545EEDB8F71}" type="datetime1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3EB39-445C-49DD-D28D-0C90D7FF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B8F37-133E-3DEF-C8D0-336FEB3A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3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1C330-C67C-3490-3800-1C0DDD65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7BDF-4EF1-454A-B524-D5D85C6B8BA0}" type="datetime1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80038-EBE8-81C2-A326-DB91D856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FF692-2A03-A1CF-C614-8CE954B4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9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815E-6F86-7EB2-73E9-192F94BE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E5FA-E066-9D0E-E034-FC69EC37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C3B29-D723-F95E-5C5D-8BB790D98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B4EFF-E24B-0017-D3D5-8403781E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6F0-BAF5-4FBF-9A1F-5AEAE9C3DB6C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F9E01-3E6B-1902-552B-27E9D5E8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CD3D4-2774-9E95-F113-4F52BB64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2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0D38-CC6F-99B3-67B9-2633DF8C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E8F53-1807-3300-0CDA-52A1D7C97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ADD31-9C92-8AD4-DF2D-F90BB5F9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71C0E-E96C-798A-D790-D5E7EDC8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207E-6BDE-4018-889F-C43493F316BE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34CF2-6677-0431-B044-069E3B51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0FCDD-64F7-99D4-7EDF-9324AA3D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AA898-3B9D-247B-C134-D5AE02E1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68F2-C231-9D03-2DCF-E2C7927AC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6655-69C6-77C7-7DDF-BE25A0B13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BB0C-42B8-41FF-AE55-0AEBC96FDE55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9DA67-89D7-8D5C-7C57-C77D59F0E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5849-43F8-0ABF-082F-B0FFB0FE2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726E-FD3C-4576-BF3F-9EAE95EB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2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F7B36-1DC9-4492-C983-CA75F2EEC401}"/>
              </a:ext>
            </a:extLst>
          </p:cNvPr>
          <p:cNvSpPr txBox="1"/>
          <p:nvPr/>
        </p:nvSpPr>
        <p:spPr>
          <a:xfrm>
            <a:off x="209550" y="700391"/>
            <a:ext cx="117729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5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MALIGNANT COMMENTS CLASSIFIER</a:t>
            </a:r>
            <a:endParaRPr lang="en-US" sz="11500" dirty="0">
              <a:solidFill>
                <a:srgbClr val="D5C481"/>
              </a:solidFill>
              <a:latin typeface="Onyx" panose="04050602080702020203" pitchFamily="82" charset="0"/>
              <a:ea typeface="HGPSoeiKakugothicUB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16EDC-BCCC-23CC-E660-47509926CE42}"/>
              </a:ext>
            </a:extLst>
          </p:cNvPr>
          <p:cNvSpPr txBox="1"/>
          <p:nvPr/>
        </p:nvSpPr>
        <p:spPr>
          <a:xfrm>
            <a:off x="1303506" y="5203502"/>
            <a:ext cx="9584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D5C481"/>
                </a:solidFill>
                <a:latin typeface="Sakkal Majalla" panose="02000000000000000000" pitchFamily="2" charset="-78"/>
                <a:ea typeface="SimSun-ExtB" panose="02010609060101010101" pitchFamily="49" charset="-122"/>
                <a:cs typeface="Sakkal Majalla" panose="02000000000000000000" pitchFamily="2" charset="-78"/>
              </a:rPr>
              <a:t>IBRAHIM A</a:t>
            </a:r>
            <a:r>
              <a:rPr lang="en-IN" sz="2800" b="1" dirty="0">
                <a:solidFill>
                  <a:srgbClr val="458588"/>
                </a:solidFill>
                <a:latin typeface="Sakkal Majalla" panose="02000000000000000000" pitchFamily="2" charset="-78"/>
                <a:ea typeface="SimSun-ExtB" panose="02010609060101010101" pitchFamily="49" charset="-122"/>
                <a:cs typeface="Sakkal Majalla" panose="02000000000000000000" pitchFamily="2" charset="-78"/>
              </a:rPr>
              <a:t>.</a:t>
            </a:r>
            <a:r>
              <a:rPr lang="en-IN" sz="2800" b="1" dirty="0">
                <a:solidFill>
                  <a:srgbClr val="D5C481"/>
                </a:solidFill>
                <a:latin typeface="Sakkal Majalla" panose="02000000000000000000" pitchFamily="2" charset="-78"/>
                <a:ea typeface="SimSun-ExtB" panose="02010609060101010101" pitchFamily="49" charset="-122"/>
                <a:cs typeface="Sakkal Majalla" panose="02000000000000000000" pitchFamily="2" charset="-78"/>
              </a:rPr>
              <a:t> SHUKOOR</a:t>
            </a:r>
          </a:p>
          <a:p>
            <a:pPr algn="ctr"/>
            <a:r>
              <a:rPr lang="en-IN" sz="2800" b="1" dirty="0">
                <a:solidFill>
                  <a:srgbClr val="D5C481"/>
                </a:solidFill>
                <a:latin typeface="Sakkal Majalla" panose="02000000000000000000" pitchFamily="2" charset="-78"/>
                <a:ea typeface="SimSun-ExtB" panose="02010609060101010101" pitchFamily="49" charset="-122"/>
                <a:cs typeface="Sakkal Majalla" panose="02000000000000000000" pitchFamily="2" charset="-78"/>
              </a:rPr>
              <a:t>INTERNSHIP </a:t>
            </a:r>
            <a:r>
              <a:rPr lang="en-IN" sz="2800" b="1" dirty="0">
                <a:solidFill>
                  <a:srgbClr val="458588"/>
                </a:solidFill>
                <a:latin typeface="Sakkal Majalla" panose="02000000000000000000" pitchFamily="2" charset="-78"/>
                <a:ea typeface="SimSun-ExtB" panose="02010609060101010101" pitchFamily="49" charset="-122"/>
                <a:cs typeface="Sakkal Majalla" panose="02000000000000000000" pitchFamily="2" charset="-78"/>
              </a:rPr>
              <a:t>–</a:t>
            </a:r>
            <a:r>
              <a:rPr lang="en-IN" sz="2800" b="1" dirty="0">
                <a:solidFill>
                  <a:srgbClr val="D5C481"/>
                </a:solidFill>
                <a:latin typeface="Sakkal Majalla" panose="02000000000000000000" pitchFamily="2" charset="-78"/>
                <a:ea typeface="SimSun-ExtB" panose="02010609060101010101" pitchFamily="49" charset="-122"/>
                <a:cs typeface="Sakkal Majalla" panose="02000000000000000000" pitchFamily="2" charset="-78"/>
              </a:rPr>
              <a:t> </a:t>
            </a:r>
            <a:r>
              <a:rPr lang="en-IN" sz="2800" b="1" dirty="0">
                <a:solidFill>
                  <a:srgbClr val="D3869B"/>
                </a:solidFill>
                <a:latin typeface="Sakkal Majalla" panose="02000000000000000000" pitchFamily="2" charset="-78"/>
                <a:ea typeface="SimSun-ExtB" panose="02010609060101010101" pitchFamily="49" charset="-122"/>
                <a:cs typeface="Sakkal Majalla" panose="02000000000000000000" pitchFamily="2" charset="-78"/>
              </a:rPr>
              <a:t>30</a:t>
            </a:r>
            <a:endParaRPr lang="en-US" sz="2800" b="1" dirty="0">
              <a:solidFill>
                <a:srgbClr val="D3869B"/>
              </a:solidFill>
              <a:latin typeface="Sakkal Majalla" panose="02000000000000000000" pitchFamily="2" charset="-78"/>
              <a:ea typeface="SimSun-ExtB" panose="02010609060101010101" pitchFamily="49" charset="-122"/>
              <a:cs typeface="Sakkal Majalla" panose="02000000000000000000" pitchFamily="2" charset="-7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6B60BC-902B-7EB5-4C51-BE10FDA189B8}"/>
              </a:ext>
            </a:extLst>
          </p:cNvPr>
          <p:cNvCxnSpPr/>
          <p:nvPr/>
        </p:nvCxnSpPr>
        <p:spPr>
          <a:xfrm>
            <a:off x="1905000" y="4629150"/>
            <a:ext cx="8382000" cy="0"/>
          </a:xfrm>
          <a:prstGeom prst="line">
            <a:avLst/>
          </a:prstGeom>
          <a:ln>
            <a:solidFill>
              <a:srgbClr val="D5C48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BA784D-2DA7-ED4B-3B6A-BAF8FAE1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z="1400" b="1" i="1" smtClean="0">
                <a:solidFill>
                  <a:srgbClr val="D3869B"/>
                </a:solidFill>
              </a:rPr>
              <a:t>1</a:t>
            </a:fld>
            <a:endParaRPr lang="en-US" sz="1400" b="1" i="1" dirty="0">
              <a:solidFill>
                <a:srgbClr val="D38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0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808B27-25D3-210C-21F5-2995527D82E9}"/>
              </a:ext>
            </a:extLst>
          </p:cNvPr>
          <p:cNvCxnSpPr>
            <a:cxnSpLocks/>
          </p:cNvCxnSpPr>
          <p:nvPr/>
        </p:nvCxnSpPr>
        <p:spPr>
          <a:xfrm>
            <a:off x="1905000" y="1479713"/>
            <a:ext cx="8382000" cy="0"/>
          </a:xfrm>
          <a:prstGeom prst="line">
            <a:avLst/>
          </a:prstGeom>
          <a:ln>
            <a:solidFill>
              <a:srgbClr val="D5C48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1A9C9E-0768-2D14-8EBD-FF4AD87352D2}"/>
              </a:ext>
            </a:extLst>
          </p:cNvPr>
          <p:cNvSpPr txBox="1"/>
          <p:nvPr/>
        </p:nvSpPr>
        <p:spPr>
          <a:xfrm>
            <a:off x="3191990" y="55502"/>
            <a:ext cx="58080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MODEL SELECTION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C8430-E02B-9283-2A5B-1D645094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z="1400" b="1" i="1" smtClean="0">
                <a:solidFill>
                  <a:srgbClr val="D3869B"/>
                </a:solidFill>
              </a:rPr>
              <a:t>10</a:t>
            </a:fld>
            <a:endParaRPr lang="en-US" sz="1400" b="1" i="1">
              <a:solidFill>
                <a:srgbClr val="D3869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7708F-D3B6-A45F-71D4-48F1C93D7C67}"/>
              </a:ext>
            </a:extLst>
          </p:cNvPr>
          <p:cNvSpPr txBox="1"/>
          <p:nvPr/>
        </p:nvSpPr>
        <p:spPr>
          <a:xfrm>
            <a:off x="274968" y="1625162"/>
            <a:ext cx="1164205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D65D0E"/>
              </a:buClr>
            </a:pPr>
            <a:r>
              <a:rPr lang="en-US" sz="3200" dirty="0">
                <a:solidFill>
                  <a:srgbClr val="C9909F"/>
                </a:solidFill>
                <a:latin typeface="Bahnschrift SemiBold SemiConden" panose="020B0502040204020203" pitchFamily="34" charset="0"/>
              </a:rPr>
              <a:t>5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machine learning models were tested and </a:t>
            </a:r>
            <a:r>
              <a:rPr lang="en-US" sz="3200" dirty="0">
                <a:solidFill>
                  <a:srgbClr val="C9909F"/>
                </a:solidFill>
                <a:latin typeface="Bahnschrift SemiBold SemiConden" panose="020B0502040204020203" pitchFamily="34" charset="0"/>
              </a:rPr>
              <a:t>1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model was selected based on the performance metrics 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(</a:t>
            </a:r>
            <a:r>
              <a:rPr lang="en-US" sz="3200" i="1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Accuracy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, </a:t>
            </a:r>
            <a:r>
              <a:rPr lang="en-US" sz="3200" i="1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F1 Score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).</a:t>
            </a:r>
          </a:p>
          <a:p>
            <a:pPr marL="1028700" lvl="1" indent="-571500" algn="just">
              <a:spcBef>
                <a:spcPts val="1800"/>
              </a:spcBef>
              <a:buClr>
                <a:srgbClr val="D65D0E"/>
              </a:buClr>
              <a:buFont typeface="+mj-lt"/>
              <a:buAutoNum type="romanUcPeriod"/>
            </a:pPr>
            <a:r>
              <a:rPr lang="en-US" sz="3200" dirty="0">
                <a:solidFill>
                  <a:srgbClr val="92B885"/>
                </a:solidFill>
                <a:latin typeface="Bahnschrift SemiBold SemiConden" panose="020B0502040204020203" pitchFamily="34" charset="0"/>
              </a:rPr>
              <a:t>K Neighbors Classifier </a:t>
            </a:r>
          </a:p>
          <a:p>
            <a:pPr marL="1028700" lvl="1" indent="-571500" algn="just">
              <a:buClr>
                <a:srgbClr val="D65D0E"/>
              </a:buClr>
              <a:buFont typeface="+mj-lt"/>
              <a:buAutoNum type="romanUcPeriod"/>
            </a:pPr>
            <a:r>
              <a:rPr lang="en-US" sz="3200" dirty="0">
                <a:solidFill>
                  <a:srgbClr val="92B885"/>
                </a:solidFill>
                <a:latin typeface="Bahnschrift SemiBold SemiConden" panose="020B0502040204020203" pitchFamily="34" charset="0"/>
              </a:rPr>
              <a:t>Multinomial Naive Bayes 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(</a:t>
            </a:r>
            <a:r>
              <a:rPr lang="en-US" sz="3200" b="1" dirty="0">
                <a:solidFill>
                  <a:srgbClr val="A6A839"/>
                </a:solidFill>
                <a:latin typeface="Bahnschrift SemiBold SemiConden" panose="020B0502040204020203" pitchFamily="34" charset="0"/>
              </a:rPr>
              <a:t>BEST MODEL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)</a:t>
            </a:r>
          </a:p>
          <a:p>
            <a:pPr marL="1028700" lvl="1" indent="-571500" algn="just">
              <a:buClr>
                <a:srgbClr val="D65D0E"/>
              </a:buClr>
              <a:buFont typeface="+mj-lt"/>
              <a:buAutoNum type="romanUcPeriod"/>
            </a:pPr>
            <a:r>
              <a:rPr lang="en-US" sz="3200" dirty="0">
                <a:solidFill>
                  <a:srgbClr val="92B885"/>
                </a:solidFill>
                <a:latin typeface="Bahnschrift SemiBold SemiConden" panose="020B0502040204020203" pitchFamily="34" charset="0"/>
              </a:rPr>
              <a:t>Linear Support Vector Classifier</a:t>
            </a:r>
          </a:p>
          <a:p>
            <a:pPr marL="1028700" lvl="1" indent="-571500" algn="just">
              <a:buClr>
                <a:srgbClr val="D65D0E"/>
              </a:buClr>
              <a:buFont typeface="+mj-lt"/>
              <a:buAutoNum type="romanUcPeriod"/>
            </a:pPr>
            <a:r>
              <a:rPr lang="en-US" sz="3200" dirty="0">
                <a:solidFill>
                  <a:srgbClr val="92B885"/>
                </a:solidFill>
                <a:latin typeface="Bahnschrift SemiBold SemiConden" panose="020B0502040204020203" pitchFamily="34" charset="0"/>
              </a:rPr>
              <a:t>Logistic Regression</a:t>
            </a:r>
          </a:p>
          <a:p>
            <a:pPr marL="1028700" lvl="1" indent="-571500" algn="just">
              <a:buClr>
                <a:srgbClr val="D65D0E"/>
              </a:buClr>
              <a:buFont typeface="+mj-lt"/>
              <a:buAutoNum type="romanUcPeriod"/>
            </a:pPr>
            <a:r>
              <a:rPr lang="en-US" sz="3200" dirty="0">
                <a:solidFill>
                  <a:srgbClr val="92B885"/>
                </a:solidFill>
                <a:latin typeface="Bahnschrift SemiBold SemiConden" panose="020B0502040204020203" pitchFamily="34" charset="0"/>
              </a:rPr>
              <a:t>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420151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808B27-25D3-210C-21F5-2995527D82E9}"/>
              </a:ext>
            </a:extLst>
          </p:cNvPr>
          <p:cNvCxnSpPr>
            <a:cxnSpLocks/>
          </p:cNvCxnSpPr>
          <p:nvPr/>
        </p:nvCxnSpPr>
        <p:spPr>
          <a:xfrm>
            <a:off x="1905000" y="1479713"/>
            <a:ext cx="8382000" cy="0"/>
          </a:xfrm>
          <a:prstGeom prst="line">
            <a:avLst/>
          </a:prstGeom>
          <a:ln>
            <a:solidFill>
              <a:srgbClr val="D5C48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1A9C9E-0768-2D14-8EBD-FF4AD87352D2}"/>
              </a:ext>
            </a:extLst>
          </p:cNvPr>
          <p:cNvSpPr txBox="1"/>
          <p:nvPr/>
        </p:nvSpPr>
        <p:spPr>
          <a:xfrm>
            <a:off x="3191990" y="55502"/>
            <a:ext cx="58080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MODEL SELECTION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C8430-E02B-9283-2A5B-1D645094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z="1400" b="1" i="1" smtClean="0">
                <a:solidFill>
                  <a:srgbClr val="D3869B"/>
                </a:solidFill>
              </a:rPr>
              <a:t>11</a:t>
            </a:fld>
            <a:endParaRPr lang="en-US" sz="1400" b="1" i="1">
              <a:solidFill>
                <a:srgbClr val="D3869B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57E472-E3F5-FDD7-A525-CF3F8ABB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55" y="1952095"/>
            <a:ext cx="11617289" cy="3426192"/>
          </a:xfrm>
          <a:prstGeom prst="rect">
            <a:avLst/>
          </a:prstGeom>
          <a:noFill/>
          <a:ln w="12700">
            <a:solidFill>
              <a:srgbClr val="92B88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9DF1BE-1BAB-5FAD-C7EF-CA6F094F0836}"/>
              </a:ext>
            </a:extLst>
          </p:cNvPr>
          <p:cNvSpPr txBox="1"/>
          <p:nvPr/>
        </p:nvSpPr>
        <p:spPr>
          <a:xfrm>
            <a:off x="1905000" y="5837889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D5C481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Fig </a:t>
            </a:r>
            <a:r>
              <a:rPr lang="en-IN" b="1" dirty="0">
                <a:solidFill>
                  <a:srgbClr val="D3869B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6</a:t>
            </a:r>
            <a:r>
              <a:rPr lang="en-IN" b="1" dirty="0">
                <a:solidFill>
                  <a:srgbClr val="458588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:</a:t>
            </a:r>
            <a:r>
              <a:rPr lang="en-IN" b="1" dirty="0">
                <a:solidFill>
                  <a:srgbClr val="D5C481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 </a:t>
            </a:r>
            <a:r>
              <a:rPr lang="en-IN" dirty="0">
                <a:solidFill>
                  <a:srgbClr val="B8BB26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Accuracy of the models </a:t>
            </a:r>
            <a:r>
              <a:rPr lang="en-IN" dirty="0">
                <a:solidFill>
                  <a:srgbClr val="458588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(</a:t>
            </a:r>
            <a:r>
              <a:rPr lang="en-IN" dirty="0">
                <a:solidFill>
                  <a:srgbClr val="B8BB26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bar</a:t>
            </a:r>
            <a:r>
              <a:rPr lang="en-IN" dirty="0">
                <a:solidFill>
                  <a:srgbClr val="458588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-</a:t>
            </a:r>
            <a:r>
              <a:rPr lang="en-IN" dirty="0">
                <a:solidFill>
                  <a:srgbClr val="B8BB26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chart</a:t>
            </a:r>
            <a:r>
              <a:rPr lang="en-IN" dirty="0">
                <a:solidFill>
                  <a:srgbClr val="458588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)</a:t>
            </a:r>
            <a:endParaRPr lang="en-US" dirty="0">
              <a:solidFill>
                <a:srgbClr val="458588"/>
              </a:solidFill>
              <a:latin typeface="Sanskrit Text" panose="020B0502040204020203" pitchFamily="18" charset="0"/>
              <a:cs typeface="Sanskrit Text" panose="020B05020402040202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8F59B-F179-1E67-4999-D5B182D5A9AA}"/>
              </a:ext>
            </a:extLst>
          </p:cNvPr>
          <p:cNvSpPr txBox="1"/>
          <p:nvPr/>
        </p:nvSpPr>
        <p:spPr>
          <a:xfrm>
            <a:off x="1229360" y="5423422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5C481"/>
                </a:solidFill>
                <a:latin typeface="Sanskrit Text" panose="02020503050405020304" pitchFamily="18" charset="0"/>
                <a:cs typeface="Sanskrit Text" panose="02020503050405020304" pitchFamily="18" charset="0"/>
              </a:rPr>
              <a:t>96.783% </a:t>
            </a:r>
            <a:endParaRPr lang="en-US" dirty="0">
              <a:solidFill>
                <a:srgbClr val="D5C481"/>
              </a:solidFill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D157D-A9A6-B882-8D86-8D807D2FE567}"/>
              </a:ext>
            </a:extLst>
          </p:cNvPr>
          <p:cNvSpPr txBox="1"/>
          <p:nvPr/>
        </p:nvSpPr>
        <p:spPr>
          <a:xfrm>
            <a:off x="3484880" y="5423422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5C481"/>
                </a:solidFill>
                <a:latin typeface="Sanskrit Text" panose="02020503050405020304" pitchFamily="18" charset="0"/>
                <a:cs typeface="Sanskrit Text" panose="02020503050405020304" pitchFamily="18" charset="0"/>
              </a:rPr>
              <a:t>98.126% </a:t>
            </a:r>
            <a:endParaRPr lang="en-US" dirty="0">
              <a:solidFill>
                <a:srgbClr val="D5C481"/>
              </a:solidFill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9AE62-17E6-A988-8414-7B3AB8AE260D}"/>
              </a:ext>
            </a:extLst>
          </p:cNvPr>
          <p:cNvSpPr txBox="1"/>
          <p:nvPr/>
        </p:nvSpPr>
        <p:spPr>
          <a:xfrm>
            <a:off x="5842000" y="5423422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5C481"/>
                </a:solidFill>
                <a:latin typeface="Sanskrit Text" panose="02020503050405020304" pitchFamily="18" charset="0"/>
                <a:cs typeface="Sanskrit Text" panose="02020503050405020304" pitchFamily="18" charset="0"/>
              </a:rPr>
              <a:t>98.0% </a:t>
            </a:r>
            <a:endParaRPr lang="en-US" dirty="0">
              <a:solidFill>
                <a:srgbClr val="D5C481"/>
              </a:solidFill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BAE8A-9E0D-7FA5-E113-5270C2C80EFA}"/>
              </a:ext>
            </a:extLst>
          </p:cNvPr>
          <p:cNvSpPr txBox="1"/>
          <p:nvPr/>
        </p:nvSpPr>
        <p:spPr>
          <a:xfrm>
            <a:off x="7931545" y="5423422"/>
            <a:ext cx="112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5C481"/>
                </a:solidFill>
                <a:latin typeface="Sanskrit Text" panose="02020503050405020304" pitchFamily="18" charset="0"/>
                <a:cs typeface="Sanskrit Text" panose="02020503050405020304" pitchFamily="18" charset="0"/>
              </a:rPr>
              <a:t>97.481% </a:t>
            </a:r>
            <a:endParaRPr lang="en-US" dirty="0">
              <a:solidFill>
                <a:srgbClr val="D5C481"/>
              </a:solidFill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4107B-5A5C-97D4-72F5-CBA03112A813}"/>
              </a:ext>
            </a:extLst>
          </p:cNvPr>
          <p:cNvSpPr txBox="1"/>
          <p:nvPr/>
        </p:nvSpPr>
        <p:spPr>
          <a:xfrm>
            <a:off x="10224291" y="5423422"/>
            <a:ext cx="112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5C481"/>
                </a:solidFill>
                <a:latin typeface="Sanskrit Text" panose="02020503050405020304" pitchFamily="18" charset="0"/>
                <a:cs typeface="Sanskrit Text" panose="02020503050405020304" pitchFamily="18" charset="0"/>
              </a:rPr>
              <a:t>96.178% </a:t>
            </a:r>
            <a:endParaRPr lang="en-US" dirty="0">
              <a:solidFill>
                <a:srgbClr val="D5C481"/>
              </a:solidFill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15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808B27-25D3-210C-21F5-2995527D82E9}"/>
              </a:ext>
            </a:extLst>
          </p:cNvPr>
          <p:cNvCxnSpPr>
            <a:cxnSpLocks/>
          </p:cNvCxnSpPr>
          <p:nvPr/>
        </p:nvCxnSpPr>
        <p:spPr>
          <a:xfrm>
            <a:off x="1905000" y="1479713"/>
            <a:ext cx="8382000" cy="0"/>
          </a:xfrm>
          <a:prstGeom prst="line">
            <a:avLst/>
          </a:prstGeom>
          <a:ln>
            <a:solidFill>
              <a:srgbClr val="D5C48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1A9C9E-0768-2D14-8EBD-FF4AD87352D2}"/>
              </a:ext>
            </a:extLst>
          </p:cNvPr>
          <p:cNvSpPr txBox="1"/>
          <p:nvPr/>
        </p:nvSpPr>
        <p:spPr>
          <a:xfrm>
            <a:off x="3191990" y="55502"/>
            <a:ext cx="58080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MODEL SELECTION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C8430-E02B-9283-2A5B-1D645094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z="1400" b="1" i="1" smtClean="0">
                <a:solidFill>
                  <a:srgbClr val="D3869B"/>
                </a:solidFill>
              </a:rPr>
              <a:t>12</a:t>
            </a:fld>
            <a:endParaRPr lang="en-US" sz="1400" b="1" i="1">
              <a:solidFill>
                <a:srgbClr val="D3869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E5765-4213-BD03-A3AA-38907D3A7D26}"/>
              </a:ext>
            </a:extLst>
          </p:cNvPr>
          <p:cNvSpPr txBox="1"/>
          <p:nvPr/>
        </p:nvSpPr>
        <p:spPr>
          <a:xfrm>
            <a:off x="274968" y="1625162"/>
            <a:ext cx="11642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D65D0E"/>
              </a:buClr>
            </a:pP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Additional data on the performance of Multinomial Naive Bayes Classifier.</a:t>
            </a:r>
            <a:endParaRPr lang="en-US" sz="3200" dirty="0">
              <a:solidFill>
                <a:srgbClr val="92B885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F3A17E2-DE66-134A-3B26-36C61B4D8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21" y="2815248"/>
            <a:ext cx="292387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5C481"/>
                </a:solidFill>
                <a:effectLst/>
                <a:latin typeface="Courier New" panose="02070309020205020404" pitchFamily="49" charset="0"/>
              </a:rPr>
              <a:t>malignant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92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F1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45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43205 2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3761 904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]]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583FED3-AC3D-E59B-72FF-D1BB10CA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061" y="2815248"/>
            <a:ext cx="292387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D5C481"/>
                </a:solidFill>
                <a:latin typeface="Courier New" panose="02070309020205020404" pitchFamily="49" charset="0"/>
              </a:rPr>
              <a:t>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5C481"/>
                </a:solidFill>
                <a:effectLst/>
                <a:latin typeface="Courier New" panose="02070309020205020404" pitchFamily="49" charset="0"/>
              </a:rPr>
              <a:t>ighly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5C481"/>
                </a:solidFill>
                <a:effectLst/>
                <a:latin typeface="Courier New" panose="02070309020205020404" pitchFamily="49" charset="0"/>
              </a:rPr>
              <a:t>malignant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98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96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F1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47376 0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496 0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]]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F4D6598-E098-7E9F-16F7-B21D6B23A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101" y="2815248"/>
            <a:ext cx="292387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5C481"/>
                </a:solidFill>
                <a:effectLst/>
                <a:latin typeface="Courier New" panose="02070309020205020404" pitchFamily="49" charset="0"/>
              </a:rPr>
              <a:t>rude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95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36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F1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63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45305 5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2218 344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]]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31BB822-D3F6-6AE9-7BCE-A36CD4822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21" y="4701124"/>
            <a:ext cx="292387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5C481"/>
                </a:solidFill>
                <a:effectLst/>
                <a:latin typeface="Courier New" panose="02070309020205020404" pitchFamily="49" charset="0"/>
              </a:rPr>
              <a:t>threat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73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F1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47743 0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129 0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]]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3E46B658-BD34-0833-622B-ADE7CDE4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061" y="4701124"/>
            <a:ext cx="292387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5C481"/>
                </a:solidFill>
                <a:effectLst/>
                <a:latin typeface="Courier New" panose="02070309020205020404" pitchFamily="49" charset="0"/>
              </a:rPr>
              <a:t>abuse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95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F1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59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45498 6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2222 146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]]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2BBFE0C-9508-9C56-526A-F9DE7865B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100" y="4701124"/>
            <a:ext cx="292387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5C481"/>
                </a:solidFill>
                <a:effectLst/>
                <a:latin typeface="Courier New" panose="02070309020205020404" pitchFamily="49" charset="0"/>
              </a:rPr>
              <a:t>loathe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F1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B88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47471 0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9909F"/>
                </a:solidFill>
                <a:effectLst/>
                <a:latin typeface="Courier New" panose="02070309020205020404" pitchFamily="49" charset="0"/>
              </a:rPr>
              <a:t>401 0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8588"/>
                </a:solidFill>
                <a:effectLst/>
                <a:latin typeface="Courier New" panose="02070309020205020404" pitchFamily="49" charset="0"/>
              </a:rPr>
              <a:t>]]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5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808B27-25D3-210C-21F5-2995527D82E9}"/>
              </a:ext>
            </a:extLst>
          </p:cNvPr>
          <p:cNvCxnSpPr>
            <a:cxnSpLocks/>
          </p:cNvCxnSpPr>
          <p:nvPr/>
        </p:nvCxnSpPr>
        <p:spPr>
          <a:xfrm>
            <a:off x="1905000" y="1479713"/>
            <a:ext cx="8382000" cy="0"/>
          </a:xfrm>
          <a:prstGeom prst="line">
            <a:avLst/>
          </a:prstGeom>
          <a:ln>
            <a:solidFill>
              <a:srgbClr val="D5C48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1A9C9E-0768-2D14-8EBD-FF4AD87352D2}"/>
              </a:ext>
            </a:extLst>
          </p:cNvPr>
          <p:cNvSpPr txBox="1"/>
          <p:nvPr/>
        </p:nvSpPr>
        <p:spPr>
          <a:xfrm>
            <a:off x="3191990" y="55502"/>
            <a:ext cx="58080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SUMMARY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C8430-E02B-9283-2A5B-1D645094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z="1400" b="1" i="1" smtClean="0">
                <a:solidFill>
                  <a:srgbClr val="D3869B"/>
                </a:solidFill>
              </a:rPr>
              <a:t>13</a:t>
            </a:fld>
            <a:endParaRPr lang="en-US" sz="1400" b="1" i="1">
              <a:solidFill>
                <a:srgbClr val="D3869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E5765-4213-BD03-A3AA-38907D3A7D26}"/>
              </a:ext>
            </a:extLst>
          </p:cNvPr>
          <p:cNvSpPr txBox="1"/>
          <p:nvPr/>
        </p:nvSpPr>
        <p:spPr>
          <a:xfrm>
            <a:off x="274968" y="1625162"/>
            <a:ext cx="116420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D65D0E"/>
              </a:buClr>
            </a:pP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Additional data on the performance of </a:t>
            </a:r>
            <a:r>
              <a:rPr lang="en-US" sz="3200" dirty="0">
                <a:solidFill>
                  <a:srgbClr val="8EC07C"/>
                </a:solidFill>
                <a:latin typeface="Bahnschrift SemiBold SemiConden" panose="020B0502040204020203" pitchFamily="34" charset="0"/>
              </a:rPr>
              <a:t>Multinomial Naive Bayes Classifier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. 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A model that successfully distinguished comments including threats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,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loathe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,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rudeness, malicious 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&amp;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highly malicious comments have been identified with </a:t>
            </a:r>
            <a:r>
              <a:rPr lang="en-US" sz="3200" dirty="0">
                <a:solidFill>
                  <a:srgbClr val="C9909F"/>
                </a:solidFill>
                <a:latin typeface="Bahnschrift SemiBold SemiConden" panose="020B0502040204020203" pitchFamily="34" charset="0"/>
              </a:rPr>
              <a:t>98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%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accuracy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. 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The test data were predicted using this model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.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This model if integrated successful could be used to identify malicious comments in any social media platform. </a:t>
            </a:r>
            <a:endParaRPr lang="en-US" sz="3200" dirty="0">
              <a:solidFill>
                <a:srgbClr val="92B885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1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808B27-25D3-210C-21F5-2995527D82E9}"/>
              </a:ext>
            </a:extLst>
          </p:cNvPr>
          <p:cNvCxnSpPr>
            <a:cxnSpLocks/>
          </p:cNvCxnSpPr>
          <p:nvPr/>
        </p:nvCxnSpPr>
        <p:spPr>
          <a:xfrm>
            <a:off x="4945380" y="3937000"/>
            <a:ext cx="1711960" cy="0"/>
          </a:xfrm>
          <a:prstGeom prst="line">
            <a:avLst/>
          </a:prstGeom>
          <a:ln>
            <a:solidFill>
              <a:srgbClr val="D5C48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1A9C9E-0768-2D14-8EBD-FF4AD87352D2}"/>
              </a:ext>
            </a:extLst>
          </p:cNvPr>
          <p:cNvSpPr txBox="1"/>
          <p:nvPr/>
        </p:nvSpPr>
        <p:spPr>
          <a:xfrm>
            <a:off x="4384915" y="2644170"/>
            <a:ext cx="34221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THE END</a:t>
            </a:r>
            <a:r>
              <a:rPr lang="en-IN" sz="44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♥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C8430-E02B-9283-2A5B-1D645094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z="1400" b="1" i="1" smtClean="0">
                <a:solidFill>
                  <a:srgbClr val="D3869B"/>
                </a:solidFill>
              </a:rPr>
              <a:t>14</a:t>
            </a:fld>
            <a:endParaRPr lang="en-US" sz="1400" b="1" i="1">
              <a:solidFill>
                <a:srgbClr val="D38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808B27-25D3-210C-21F5-2995527D82E9}"/>
              </a:ext>
            </a:extLst>
          </p:cNvPr>
          <p:cNvCxnSpPr>
            <a:cxnSpLocks/>
          </p:cNvCxnSpPr>
          <p:nvPr/>
        </p:nvCxnSpPr>
        <p:spPr>
          <a:xfrm>
            <a:off x="1905000" y="1891193"/>
            <a:ext cx="8382000" cy="0"/>
          </a:xfrm>
          <a:prstGeom prst="line">
            <a:avLst/>
          </a:prstGeom>
          <a:ln>
            <a:solidFill>
              <a:srgbClr val="D5C48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1A9C9E-0768-2D14-8EBD-FF4AD87352D2}"/>
              </a:ext>
            </a:extLst>
          </p:cNvPr>
          <p:cNvSpPr txBox="1"/>
          <p:nvPr/>
        </p:nvSpPr>
        <p:spPr>
          <a:xfrm>
            <a:off x="4936747" y="318688"/>
            <a:ext cx="2318507" cy="1572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INDEX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862AE-B141-434F-CB90-3AFC1B0C397D}"/>
              </a:ext>
            </a:extLst>
          </p:cNvPr>
          <p:cNvSpPr txBox="1"/>
          <p:nvPr/>
        </p:nvSpPr>
        <p:spPr>
          <a:xfrm>
            <a:off x="3409987" y="2538721"/>
            <a:ext cx="53720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Clr>
                <a:srgbClr val="D65D0E"/>
              </a:buClr>
              <a:buFont typeface="+mj-lt"/>
              <a:buAutoNum type="romanUcPeriod"/>
            </a:pPr>
            <a:r>
              <a:rPr lang="en-IN" sz="40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INTRODUCTION</a:t>
            </a:r>
          </a:p>
          <a:p>
            <a:pPr marL="400050" indent="-400050" algn="ctr">
              <a:buClr>
                <a:srgbClr val="D65D0E"/>
              </a:buClr>
              <a:buFont typeface="+mj-lt"/>
              <a:buAutoNum type="romanUcPeriod"/>
            </a:pPr>
            <a:r>
              <a:rPr lang="en-IN" sz="40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DATA PREPROCESSING</a:t>
            </a:r>
          </a:p>
          <a:p>
            <a:pPr marL="400050" indent="-400050" algn="ctr">
              <a:buClr>
                <a:srgbClr val="D65D0E"/>
              </a:buClr>
              <a:buFont typeface="+mj-lt"/>
              <a:buAutoNum type="romanUcPeriod"/>
            </a:pPr>
            <a:r>
              <a:rPr lang="en-US" sz="40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EDA </a:t>
            </a:r>
            <a:r>
              <a:rPr lang="en-US" sz="40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&amp;</a:t>
            </a:r>
            <a:r>
              <a:rPr lang="en-US" sz="40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VISUALIZATIONS</a:t>
            </a:r>
          </a:p>
          <a:p>
            <a:pPr marL="400050" indent="-400050" algn="ctr">
              <a:buClr>
                <a:srgbClr val="D65D0E"/>
              </a:buClr>
              <a:buFont typeface="+mj-lt"/>
              <a:buAutoNum type="romanUcPeriod"/>
            </a:pPr>
            <a:r>
              <a:rPr lang="en-US" sz="40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MODEL SELECTION</a:t>
            </a:r>
          </a:p>
          <a:p>
            <a:pPr marL="400050" indent="-400050" algn="ctr">
              <a:buClr>
                <a:srgbClr val="D65D0E"/>
              </a:buClr>
              <a:buFont typeface="+mj-lt"/>
              <a:buAutoNum type="romanUcPeriod"/>
            </a:pPr>
            <a:r>
              <a:rPr lang="en-US" sz="40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SUMMARY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684B8-5450-D301-45C7-CB1CCF7B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z="1400" b="1" i="1" smtClean="0">
                <a:solidFill>
                  <a:srgbClr val="D3869B"/>
                </a:solidFill>
              </a:rPr>
              <a:t>2</a:t>
            </a:fld>
            <a:endParaRPr lang="en-US" sz="1400" b="1" i="1" dirty="0">
              <a:solidFill>
                <a:srgbClr val="D38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7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808B27-25D3-210C-21F5-2995527D82E9}"/>
              </a:ext>
            </a:extLst>
          </p:cNvPr>
          <p:cNvCxnSpPr>
            <a:cxnSpLocks/>
          </p:cNvCxnSpPr>
          <p:nvPr/>
        </p:nvCxnSpPr>
        <p:spPr>
          <a:xfrm>
            <a:off x="1904997" y="1479713"/>
            <a:ext cx="8382000" cy="0"/>
          </a:xfrm>
          <a:prstGeom prst="line">
            <a:avLst/>
          </a:prstGeom>
          <a:ln>
            <a:solidFill>
              <a:srgbClr val="D5C48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1A9C9E-0768-2D14-8EBD-FF4AD87352D2}"/>
              </a:ext>
            </a:extLst>
          </p:cNvPr>
          <p:cNvSpPr txBox="1"/>
          <p:nvPr/>
        </p:nvSpPr>
        <p:spPr>
          <a:xfrm>
            <a:off x="3744897" y="62863"/>
            <a:ext cx="47022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INTRODUCTION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862AE-B141-434F-CB90-3AFC1B0C397D}"/>
              </a:ext>
            </a:extLst>
          </p:cNvPr>
          <p:cNvSpPr txBox="1"/>
          <p:nvPr/>
        </p:nvSpPr>
        <p:spPr>
          <a:xfrm>
            <a:off x="278849" y="1585813"/>
            <a:ext cx="116342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D65D0E"/>
              </a:buClr>
            </a:pPr>
            <a:r>
              <a:rPr lang="en-US" sz="38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Thousands of new users are regularly shown signing into their accounts</a:t>
            </a:r>
            <a:r>
              <a:rPr lang="en-US" sz="38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,</a:t>
            </a:r>
            <a:r>
              <a:rPr lang="en-US" sz="38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posting comments on posts</a:t>
            </a:r>
            <a:r>
              <a:rPr lang="en-US" sz="38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,</a:t>
            </a:r>
            <a:r>
              <a:rPr lang="en-US" sz="38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or responding to the comments posted by other users as the social media landscape expands</a:t>
            </a:r>
            <a:r>
              <a:rPr lang="en-US" sz="38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.</a:t>
            </a:r>
            <a:r>
              <a:rPr lang="en-US" sz="38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Users are given the opportunity to openly share their opinions</a:t>
            </a:r>
            <a:r>
              <a:rPr lang="en-US" sz="38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,</a:t>
            </a:r>
            <a:r>
              <a:rPr lang="en-US" sz="38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even if they are occasionally not expressed in the kindest manner</a:t>
            </a:r>
            <a:r>
              <a:rPr lang="en-US" sz="38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.</a:t>
            </a:r>
            <a:r>
              <a:rPr lang="en-US" sz="38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The objective of today</a:t>
            </a:r>
            <a:r>
              <a:rPr lang="en-US" sz="38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'</a:t>
            </a:r>
            <a:r>
              <a:rPr lang="en-US" sz="38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s project is to create a model that can determine whether user comments are malicious</a:t>
            </a:r>
            <a:r>
              <a:rPr lang="en-US" sz="38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C8430-E02B-9283-2A5B-1D645094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z="1400" b="1" i="1" smtClean="0">
                <a:solidFill>
                  <a:srgbClr val="D3869B"/>
                </a:solidFill>
              </a:rPr>
              <a:t>3</a:t>
            </a:fld>
            <a:endParaRPr lang="en-US" sz="1400" b="1" i="1">
              <a:solidFill>
                <a:srgbClr val="D38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9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808B27-25D3-210C-21F5-2995527D82E9}"/>
              </a:ext>
            </a:extLst>
          </p:cNvPr>
          <p:cNvCxnSpPr>
            <a:cxnSpLocks/>
          </p:cNvCxnSpPr>
          <p:nvPr/>
        </p:nvCxnSpPr>
        <p:spPr>
          <a:xfrm>
            <a:off x="1904997" y="1479713"/>
            <a:ext cx="8382000" cy="0"/>
          </a:xfrm>
          <a:prstGeom prst="line">
            <a:avLst/>
          </a:prstGeom>
          <a:ln>
            <a:solidFill>
              <a:srgbClr val="D5C48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1A9C9E-0768-2D14-8EBD-FF4AD87352D2}"/>
              </a:ext>
            </a:extLst>
          </p:cNvPr>
          <p:cNvSpPr txBox="1"/>
          <p:nvPr/>
        </p:nvSpPr>
        <p:spPr>
          <a:xfrm>
            <a:off x="2597791" y="55502"/>
            <a:ext cx="69964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DATA PRE</a:t>
            </a:r>
            <a:r>
              <a:rPr lang="en-IN" sz="9600" dirty="0">
                <a:solidFill>
                  <a:srgbClr val="458588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-</a:t>
            </a:r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PROCESSING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C8430-E02B-9283-2A5B-1D645094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z="1400" b="1" i="1" smtClean="0">
                <a:solidFill>
                  <a:srgbClr val="D3869B"/>
                </a:solidFill>
              </a:rPr>
              <a:t>4</a:t>
            </a:fld>
            <a:endParaRPr lang="en-US" sz="1400" b="1" i="1">
              <a:solidFill>
                <a:srgbClr val="D3869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7708F-D3B6-A45F-71D4-48F1C93D7C67}"/>
              </a:ext>
            </a:extLst>
          </p:cNvPr>
          <p:cNvSpPr txBox="1"/>
          <p:nvPr/>
        </p:nvSpPr>
        <p:spPr>
          <a:xfrm>
            <a:off x="274968" y="1625162"/>
            <a:ext cx="116420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just">
              <a:buClr>
                <a:srgbClr val="D65D0E"/>
              </a:buClr>
              <a:buFont typeface="+mj-lt"/>
              <a:buAutoNum type="romanUcPeriod"/>
            </a:pP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The 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“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ID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”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column was dropped due to the column containing various unique values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.</a:t>
            </a:r>
          </a:p>
          <a:p>
            <a:pPr marL="857250" indent="-857250" algn="just">
              <a:buClr>
                <a:srgbClr val="D65D0E"/>
              </a:buClr>
              <a:buFont typeface="+mj-lt"/>
              <a:buAutoNum type="romanUcPeriod"/>
            </a:pP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Created a column called 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“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Extreme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”,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which containing binary values 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(</a:t>
            </a:r>
            <a:r>
              <a:rPr lang="en-US" sz="3200" dirty="0">
                <a:solidFill>
                  <a:srgbClr val="D3869B"/>
                </a:solidFill>
                <a:latin typeface="Bahnschrift SemiBold SemiConden" panose="020B0502040204020203" pitchFamily="34" charset="0"/>
              </a:rPr>
              <a:t>0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/</a:t>
            </a:r>
            <a:r>
              <a:rPr lang="en-US" sz="3200" dirty="0">
                <a:solidFill>
                  <a:srgbClr val="D3869B"/>
                </a:solidFill>
                <a:latin typeface="Bahnschrift SemiBold SemiConden" panose="020B0502040204020203" pitchFamily="34" charset="0"/>
              </a:rPr>
              <a:t>1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).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</a:t>
            </a:r>
          </a:p>
          <a:p>
            <a:pPr marL="857250" indent="-857250" algn="just">
              <a:buClr>
                <a:srgbClr val="D65D0E"/>
              </a:buClr>
              <a:buFont typeface="+mj-lt"/>
              <a:buAutoNum type="romanUcPeriod"/>
            </a:pP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Emails websites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,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currencies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,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phone numbers were replaced with something concise to maintain confidentiality and to reduce data uniqueness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.</a:t>
            </a:r>
          </a:p>
          <a:p>
            <a:pPr marL="857250" indent="-857250" algn="just">
              <a:buClr>
                <a:srgbClr val="D65D0E"/>
              </a:buClr>
              <a:buFont typeface="+mj-lt"/>
              <a:buAutoNum type="romanUcPeriod"/>
            </a:pP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Cleaned additional things such as trailing and leading white spaces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,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removes words that are made of two letters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,</a:t>
            </a:r>
            <a:r>
              <a:rPr lang="en-US" sz="3200" dirty="0">
                <a:solidFill>
                  <a:srgbClr val="D5C481"/>
                </a:solidFill>
                <a:latin typeface="Bahnschrift SemiBold SemiConden" panose="020B0502040204020203" pitchFamily="34" charset="0"/>
              </a:rPr>
              <a:t> removed stop words</a:t>
            </a:r>
            <a:r>
              <a:rPr lang="en-US" sz="3200" dirty="0">
                <a:solidFill>
                  <a:srgbClr val="458588"/>
                </a:solidFill>
                <a:latin typeface="Bahnschrift SemiBold SemiConden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6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808B27-25D3-210C-21F5-2995527D82E9}"/>
              </a:ext>
            </a:extLst>
          </p:cNvPr>
          <p:cNvCxnSpPr>
            <a:cxnSpLocks/>
          </p:cNvCxnSpPr>
          <p:nvPr/>
        </p:nvCxnSpPr>
        <p:spPr>
          <a:xfrm>
            <a:off x="1904997" y="1479713"/>
            <a:ext cx="8382000" cy="0"/>
          </a:xfrm>
          <a:prstGeom prst="line">
            <a:avLst/>
          </a:prstGeom>
          <a:ln>
            <a:solidFill>
              <a:srgbClr val="D5C48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1A9C9E-0768-2D14-8EBD-FF4AD87352D2}"/>
              </a:ext>
            </a:extLst>
          </p:cNvPr>
          <p:cNvSpPr txBox="1"/>
          <p:nvPr/>
        </p:nvSpPr>
        <p:spPr>
          <a:xfrm>
            <a:off x="2597791" y="55502"/>
            <a:ext cx="69964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DATA PRE</a:t>
            </a:r>
            <a:r>
              <a:rPr lang="en-IN" sz="9600" dirty="0">
                <a:solidFill>
                  <a:srgbClr val="458588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-</a:t>
            </a:r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PROCESSING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C8430-E02B-9283-2A5B-1D645094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z="1400" b="1" i="1" smtClean="0">
                <a:solidFill>
                  <a:srgbClr val="D3869B"/>
                </a:solidFill>
              </a:rPr>
              <a:t>5</a:t>
            </a:fld>
            <a:endParaRPr lang="en-US" sz="1400" b="1" i="1">
              <a:solidFill>
                <a:srgbClr val="D3869B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E3ED78-278F-3E07-501D-E231E0BCC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45232"/>
          <a:stretch/>
        </p:blipFill>
        <p:spPr>
          <a:xfrm>
            <a:off x="1904998" y="1758641"/>
            <a:ext cx="8382000" cy="4316729"/>
          </a:xfrm>
          <a:prstGeom prst="rect">
            <a:avLst/>
          </a:prstGeom>
          <a:ln w="12700">
            <a:solidFill>
              <a:srgbClr val="8EC07C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380B3-0C40-1F75-9A5C-2F263C011B49}"/>
              </a:ext>
            </a:extLst>
          </p:cNvPr>
          <p:cNvSpPr txBox="1"/>
          <p:nvPr/>
        </p:nvSpPr>
        <p:spPr>
          <a:xfrm>
            <a:off x="1904997" y="6191427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D5C481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Fig </a:t>
            </a:r>
            <a:r>
              <a:rPr lang="en-IN" b="1" dirty="0">
                <a:solidFill>
                  <a:srgbClr val="D3869B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1</a:t>
            </a:r>
            <a:r>
              <a:rPr lang="en-IN" b="1" dirty="0">
                <a:solidFill>
                  <a:srgbClr val="458588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:</a:t>
            </a:r>
            <a:r>
              <a:rPr lang="en-IN" b="1" dirty="0">
                <a:solidFill>
                  <a:srgbClr val="D5C481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 </a:t>
            </a:r>
            <a:r>
              <a:rPr lang="en-IN" dirty="0">
                <a:solidFill>
                  <a:srgbClr val="B8BB26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snippet of the comment cleaning code</a:t>
            </a:r>
            <a:endParaRPr lang="en-US" dirty="0">
              <a:solidFill>
                <a:srgbClr val="B8BB26"/>
              </a:solidFill>
              <a:latin typeface="Sanskrit Text" panose="020B0502040204020203" pitchFamily="18" charset="0"/>
              <a:cs typeface="Sanskrit Text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5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808B27-25D3-210C-21F5-2995527D82E9}"/>
              </a:ext>
            </a:extLst>
          </p:cNvPr>
          <p:cNvCxnSpPr>
            <a:cxnSpLocks/>
          </p:cNvCxnSpPr>
          <p:nvPr/>
        </p:nvCxnSpPr>
        <p:spPr>
          <a:xfrm>
            <a:off x="1904997" y="1479713"/>
            <a:ext cx="8382000" cy="0"/>
          </a:xfrm>
          <a:prstGeom prst="line">
            <a:avLst/>
          </a:prstGeom>
          <a:ln>
            <a:solidFill>
              <a:srgbClr val="D5C48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1A9C9E-0768-2D14-8EBD-FF4AD87352D2}"/>
              </a:ext>
            </a:extLst>
          </p:cNvPr>
          <p:cNvSpPr txBox="1"/>
          <p:nvPr/>
        </p:nvSpPr>
        <p:spPr>
          <a:xfrm>
            <a:off x="2597791" y="55502"/>
            <a:ext cx="69964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EDA </a:t>
            </a:r>
            <a:r>
              <a:rPr lang="en-IN" sz="9600" dirty="0">
                <a:solidFill>
                  <a:srgbClr val="458588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&amp;</a:t>
            </a:r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 VISUALIZATION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C8430-E02B-9283-2A5B-1D645094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z="1400" b="1" i="1" smtClean="0">
                <a:solidFill>
                  <a:srgbClr val="D3869B"/>
                </a:solidFill>
              </a:rPr>
              <a:t>6</a:t>
            </a:fld>
            <a:endParaRPr lang="en-US" sz="1400" b="1" i="1" dirty="0">
              <a:solidFill>
                <a:srgbClr val="D3869B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BC2A51-5067-E7CF-A1FD-B42B6BDDC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84403"/>
              </p:ext>
            </p:extLst>
          </p:nvPr>
        </p:nvGraphicFramePr>
        <p:xfrm>
          <a:off x="8610600" y="2469657"/>
          <a:ext cx="2829560" cy="274521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414780">
                  <a:extLst>
                    <a:ext uri="{9D8B030D-6E8A-4147-A177-3AD203B41FA5}">
                      <a16:colId xmlns:a16="http://schemas.microsoft.com/office/drawing/2014/main" val="3670908923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2957698777"/>
                    </a:ext>
                  </a:extLst>
                </a:gridCol>
              </a:tblGrid>
              <a:tr h="49189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702785"/>
                  </a:ext>
                </a:extLst>
              </a:tr>
              <a:tr h="321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Malignant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1B3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15294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1B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662081"/>
                  </a:ext>
                </a:extLst>
              </a:tr>
              <a:tr h="321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Highly malignant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398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1595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398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387369"/>
                  </a:ext>
                </a:extLst>
              </a:tr>
              <a:tr h="321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Rude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990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8449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99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624242"/>
                  </a:ext>
                </a:extLst>
              </a:tr>
              <a:tr h="321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Threat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1B3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478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1B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938170"/>
                  </a:ext>
                </a:extLst>
              </a:tr>
              <a:tr h="321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Abuse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2B8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7877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2B8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080900"/>
                  </a:ext>
                </a:extLst>
              </a:tr>
              <a:tr h="321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Loathe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638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1405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638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626204"/>
                  </a:ext>
                </a:extLst>
              </a:tr>
              <a:tr h="321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Extreme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2B8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9865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2B8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3501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1F45B30-D84E-FEEF-CD3A-25CEFA9A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95" y="2246909"/>
            <a:ext cx="7304425" cy="2963184"/>
          </a:xfrm>
          <a:prstGeom prst="rect">
            <a:avLst/>
          </a:prstGeom>
          <a:noFill/>
          <a:ln w="12700">
            <a:solidFill>
              <a:srgbClr val="8EC0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E280E6-D373-EA8F-25A9-00967CA002EF}"/>
              </a:ext>
            </a:extLst>
          </p:cNvPr>
          <p:cNvSpPr txBox="1"/>
          <p:nvPr/>
        </p:nvSpPr>
        <p:spPr>
          <a:xfrm>
            <a:off x="1904995" y="5365271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D5C481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Fig </a:t>
            </a:r>
            <a:r>
              <a:rPr lang="en-IN" b="1" dirty="0">
                <a:solidFill>
                  <a:srgbClr val="D3869B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2</a:t>
            </a:r>
            <a:r>
              <a:rPr lang="en-IN" b="1" dirty="0">
                <a:solidFill>
                  <a:srgbClr val="458588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:</a:t>
            </a:r>
            <a:r>
              <a:rPr lang="en-IN" b="1" dirty="0">
                <a:solidFill>
                  <a:srgbClr val="D5C481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 </a:t>
            </a:r>
            <a:r>
              <a:rPr lang="en-IN" dirty="0">
                <a:solidFill>
                  <a:srgbClr val="B8BB26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count of the malicious words detected in each category</a:t>
            </a:r>
            <a:endParaRPr lang="en-US" dirty="0">
              <a:solidFill>
                <a:srgbClr val="B8BB26"/>
              </a:solidFill>
              <a:latin typeface="Sanskrit Text" panose="020B0502040204020203" pitchFamily="18" charset="0"/>
              <a:cs typeface="Sanskrit Text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0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808B27-25D3-210C-21F5-2995527D82E9}"/>
              </a:ext>
            </a:extLst>
          </p:cNvPr>
          <p:cNvCxnSpPr>
            <a:cxnSpLocks/>
          </p:cNvCxnSpPr>
          <p:nvPr/>
        </p:nvCxnSpPr>
        <p:spPr>
          <a:xfrm>
            <a:off x="1904997" y="1479713"/>
            <a:ext cx="8382000" cy="0"/>
          </a:xfrm>
          <a:prstGeom prst="line">
            <a:avLst/>
          </a:prstGeom>
          <a:ln>
            <a:solidFill>
              <a:srgbClr val="D5C48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1A9C9E-0768-2D14-8EBD-FF4AD87352D2}"/>
              </a:ext>
            </a:extLst>
          </p:cNvPr>
          <p:cNvSpPr txBox="1"/>
          <p:nvPr/>
        </p:nvSpPr>
        <p:spPr>
          <a:xfrm>
            <a:off x="2597793" y="55502"/>
            <a:ext cx="69964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EDA </a:t>
            </a:r>
            <a:r>
              <a:rPr lang="en-IN" sz="9600" dirty="0">
                <a:solidFill>
                  <a:srgbClr val="458588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&amp;</a:t>
            </a:r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 VISUALIZATION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C8430-E02B-9283-2A5B-1D645094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z="1400" b="1" i="1" smtClean="0">
                <a:solidFill>
                  <a:srgbClr val="D3869B"/>
                </a:solidFill>
              </a:rPr>
              <a:t>7</a:t>
            </a:fld>
            <a:endParaRPr lang="en-US" sz="1400" b="1" i="1">
              <a:solidFill>
                <a:srgbClr val="D3869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834556-F02F-A86E-770B-B64D5A223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71" y="1625162"/>
            <a:ext cx="2931428" cy="2160000"/>
          </a:xfrm>
          <a:prstGeom prst="rect">
            <a:avLst/>
          </a:prstGeom>
          <a:noFill/>
          <a:ln>
            <a:solidFill>
              <a:srgbClr val="8EC0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F6DAF87-ABC2-B899-66ED-99BACDE7A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408" y="1625162"/>
            <a:ext cx="2865306" cy="2160000"/>
          </a:xfrm>
          <a:prstGeom prst="rect">
            <a:avLst/>
          </a:prstGeom>
          <a:noFill/>
          <a:ln>
            <a:solidFill>
              <a:srgbClr val="8EC0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D1DACA6-8D61-C851-27D4-1D53A25A5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23" y="1625162"/>
            <a:ext cx="2865306" cy="2160000"/>
          </a:xfrm>
          <a:prstGeom prst="rect">
            <a:avLst/>
          </a:prstGeom>
          <a:noFill/>
          <a:ln>
            <a:solidFill>
              <a:srgbClr val="8EC0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23D2877-B6A4-3068-0CBB-079B169D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114" y="3924225"/>
            <a:ext cx="2865600" cy="2111494"/>
          </a:xfrm>
          <a:prstGeom prst="rect">
            <a:avLst/>
          </a:prstGeom>
          <a:noFill/>
          <a:ln>
            <a:solidFill>
              <a:srgbClr val="8EC0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78A5D5-6523-C749-91C1-9333B75D3E29}"/>
              </a:ext>
            </a:extLst>
          </p:cNvPr>
          <p:cNvSpPr txBox="1"/>
          <p:nvPr/>
        </p:nvSpPr>
        <p:spPr>
          <a:xfrm>
            <a:off x="1904995" y="616958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D5C481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Fig </a:t>
            </a:r>
            <a:r>
              <a:rPr lang="en-IN" b="1" dirty="0">
                <a:solidFill>
                  <a:srgbClr val="D3869B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3</a:t>
            </a:r>
            <a:r>
              <a:rPr lang="en-IN" b="1" dirty="0">
                <a:solidFill>
                  <a:srgbClr val="458588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:</a:t>
            </a:r>
            <a:r>
              <a:rPr lang="en-IN" b="1" dirty="0">
                <a:solidFill>
                  <a:srgbClr val="D5C481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 </a:t>
            </a:r>
            <a:r>
              <a:rPr lang="en-IN" dirty="0">
                <a:solidFill>
                  <a:srgbClr val="B8BB26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comparison of malicious words with each category</a:t>
            </a:r>
            <a:endParaRPr lang="en-US" dirty="0">
              <a:solidFill>
                <a:srgbClr val="B8BB26"/>
              </a:solidFill>
              <a:latin typeface="Sanskrit Text" panose="020B0502040204020203" pitchFamily="18" charset="0"/>
              <a:cs typeface="Sanskrit Text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8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808B27-25D3-210C-21F5-2995527D82E9}"/>
              </a:ext>
            </a:extLst>
          </p:cNvPr>
          <p:cNvCxnSpPr>
            <a:cxnSpLocks/>
          </p:cNvCxnSpPr>
          <p:nvPr/>
        </p:nvCxnSpPr>
        <p:spPr>
          <a:xfrm>
            <a:off x="1904997" y="1479713"/>
            <a:ext cx="8382000" cy="0"/>
          </a:xfrm>
          <a:prstGeom prst="line">
            <a:avLst/>
          </a:prstGeom>
          <a:ln>
            <a:solidFill>
              <a:srgbClr val="D5C48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1A9C9E-0768-2D14-8EBD-FF4AD87352D2}"/>
              </a:ext>
            </a:extLst>
          </p:cNvPr>
          <p:cNvSpPr txBox="1"/>
          <p:nvPr/>
        </p:nvSpPr>
        <p:spPr>
          <a:xfrm>
            <a:off x="2597791" y="55502"/>
            <a:ext cx="69964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EDA </a:t>
            </a:r>
            <a:r>
              <a:rPr lang="en-IN" sz="9600" dirty="0">
                <a:solidFill>
                  <a:srgbClr val="458588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&amp;</a:t>
            </a:r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 VISUALIZATION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C8430-E02B-9283-2A5B-1D645094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z="1400" b="1" i="1" smtClean="0">
                <a:solidFill>
                  <a:srgbClr val="D3869B"/>
                </a:solidFill>
              </a:rPr>
              <a:t>8</a:t>
            </a:fld>
            <a:endParaRPr lang="en-US" sz="1400" b="1" i="1" dirty="0">
              <a:solidFill>
                <a:srgbClr val="D3869B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F45B30-D84E-FEEF-CD3A-25CEFA9A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35742" y="2088748"/>
            <a:ext cx="8920505" cy="3394056"/>
          </a:xfrm>
          <a:prstGeom prst="rect">
            <a:avLst/>
          </a:prstGeom>
          <a:noFill/>
          <a:ln w="12700">
            <a:solidFill>
              <a:srgbClr val="8EC0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E280E6-D373-EA8F-25A9-00967CA002EF}"/>
              </a:ext>
            </a:extLst>
          </p:cNvPr>
          <p:cNvSpPr txBox="1"/>
          <p:nvPr/>
        </p:nvSpPr>
        <p:spPr>
          <a:xfrm>
            <a:off x="1904997" y="5734911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D5C481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Fig </a:t>
            </a:r>
            <a:r>
              <a:rPr lang="en-IN" b="1" dirty="0">
                <a:solidFill>
                  <a:srgbClr val="D3869B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4</a:t>
            </a:r>
            <a:r>
              <a:rPr lang="en-IN" b="1" dirty="0">
                <a:solidFill>
                  <a:srgbClr val="458588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:</a:t>
            </a:r>
            <a:r>
              <a:rPr lang="en-IN" b="1" dirty="0">
                <a:solidFill>
                  <a:srgbClr val="D5C481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 </a:t>
            </a:r>
            <a:r>
              <a:rPr lang="en-IN" dirty="0">
                <a:solidFill>
                  <a:srgbClr val="B8BB26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most used words in </a:t>
            </a:r>
            <a:r>
              <a:rPr lang="en-IN" dirty="0">
                <a:solidFill>
                  <a:srgbClr val="458588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“</a:t>
            </a:r>
            <a:r>
              <a:rPr lang="en-IN" b="1" dirty="0">
                <a:solidFill>
                  <a:srgbClr val="B63833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extremely malicious</a:t>
            </a:r>
            <a:r>
              <a:rPr lang="en-IN" dirty="0">
                <a:solidFill>
                  <a:srgbClr val="458588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”</a:t>
            </a:r>
            <a:r>
              <a:rPr lang="en-IN" dirty="0">
                <a:solidFill>
                  <a:srgbClr val="B8BB26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 sentences</a:t>
            </a:r>
            <a:endParaRPr lang="en-US" dirty="0">
              <a:solidFill>
                <a:srgbClr val="B8BB26"/>
              </a:solidFill>
              <a:latin typeface="Sanskrit Text" panose="020B0502040204020203" pitchFamily="18" charset="0"/>
              <a:cs typeface="Sanskrit Text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8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808B27-25D3-210C-21F5-2995527D82E9}"/>
              </a:ext>
            </a:extLst>
          </p:cNvPr>
          <p:cNvCxnSpPr>
            <a:cxnSpLocks/>
          </p:cNvCxnSpPr>
          <p:nvPr/>
        </p:nvCxnSpPr>
        <p:spPr>
          <a:xfrm>
            <a:off x="1904997" y="1479713"/>
            <a:ext cx="8382000" cy="0"/>
          </a:xfrm>
          <a:prstGeom prst="line">
            <a:avLst/>
          </a:prstGeom>
          <a:ln>
            <a:solidFill>
              <a:srgbClr val="D5C48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1A9C9E-0768-2D14-8EBD-FF4AD87352D2}"/>
              </a:ext>
            </a:extLst>
          </p:cNvPr>
          <p:cNvSpPr txBox="1"/>
          <p:nvPr/>
        </p:nvSpPr>
        <p:spPr>
          <a:xfrm>
            <a:off x="2597791" y="55502"/>
            <a:ext cx="69964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EDA </a:t>
            </a:r>
            <a:r>
              <a:rPr lang="en-IN" sz="9600" dirty="0">
                <a:solidFill>
                  <a:srgbClr val="458588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&amp;</a:t>
            </a:r>
            <a:r>
              <a:rPr lang="en-IN" sz="9600" dirty="0">
                <a:solidFill>
                  <a:srgbClr val="D5C481"/>
                </a:solidFill>
                <a:latin typeface="Onyx" panose="04050602080702020203" pitchFamily="82" charset="0"/>
                <a:ea typeface="HGPSoeiKakugothicUB" panose="020B0400000000000000" pitchFamily="34" charset="-128"/>
              </a:rPr>
              <a:t> VISUALIZATION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C8430-E02B-9283-2A5B-1D645094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26E-FD3C-4576-BF3F-9EAE95EBAB0B}" type="slidenum">
              <a:rPr lang="en-US" sz="1400" b="1" i="1" smtClean="0">
                <a:solidFill>
                  <a:srgbClr val="D3869B"/>
                </a:solidFill>
              </a:rPr>
              <a:t>9</a:t>
            </a:fld>
            <a:endParaRPr lang="en-US" sz="1400" b="1" i="1" dirty="0">
              <a:solidFill>
                <a:srgbClr val="D3869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280E6-D373-EA8F-25A9-00967CA002EF}"/>
              </a:ext>
            </a:extLst>
          </p:cNvPr>
          <p:cNvSpPr txBox="1"/>
          <p:nvPr/>
        </p:nvSpPr>
        <p:spPr>
          <a:xfrm>
            <a:off x="-2813358" y="6352143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D5C481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Fig </a:t>
            </a:r>
            <a:r>
              <a:rPr lang="en-IN" b="1" dirty="0">
                <a:solidFill>
                  <a:srgbClr val="D3869B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5</a:t>
            </a:r>
            <a:r>
              <a:rPr lang="en-IN" b="1" dirty="0">
                <a:solidFill>
                  <a:srgbClr val="458588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:</a:t>
            </a:r>
            <a:r>
              <a:rPr lang="en-IN" b="1" dirty="0">
                <a:solidFill>
                  <a:srgbClr val="D5C481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 </a:t>
            </a:r>
            <a:r>
              <a:rPr lang="en-IN" dirty="0">
                <a:solidFill>
                  <a:srgbClr val="B8BB26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word</a:t>
            </a:r>
            <a:r>
              <a:rPr lang="en-IN" dirty="0">
                <a:solidFill>
                  <a:srgbClr val="458588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-</a:t>
            </a:r>
            <a:r>
              <a:rPr lang="en-IN" dirty="0">
                <a:solidFill>
                  <a:srgbClr val="B8BB26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clouds</a:t>
            </a:r>
            <a:endParaRPr lang="en-US" dirty="0">
              <a:solidFill>
                <a:srgbClr val="B8BB26"/>
              </a:solidFill>
              <a:latin typeface="Sanskrit Text" panose="020B0502040204020203" pitchFamily="18" charset="0"/>
              <a:cs typeface="Sanskrit Text" panose="020B0502040204020203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793A33-BB01-CDA4-8D5D-84B3C50E0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52" y="1604677"/>
            <a:ext cx="3340577" cy="2520000"/>
          </a:xfrm>
          <a:prstGeom prst="rect">
            <a:avLst/>
          </a:prstGeom>
          <a:noFill/>
          <a:ln>
            <a:solidFill>
              <a:srgbClr val="92B88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CB0549F-7884-CA06-0C1F-115C1E00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221" y="1598354"/>
            <a:ext cx="3340578" cy="2520000"/>
          </a:xfrm>
          <a:prstGeom prst="rect">
            <a:avLst/>
          </a:prstGeom>
          <a:noFill/>
          <a:ln>
            <a:solidFill>
              <a:srgbClr val="92B88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6909BAA5-1737-2160-2ADC-0A3A3778A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932" y="4236994"/>
            <a:ext cx="3340578" cy="2520000"/>
          </a:xfrm>
          <a:prstGeom prst="rect">
            <a:avLst/>
          </a:prstGeom>
          <a:noFill/>
          <a:ln>
            <a:solidFill>
              <a:srgbClr val="92B88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DEB41A11-06E8-730D-3B63-975FCB609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678" y="4236994"/>
            <a:ext cx="3340578" cy="2520000"/>
          </a:xfrm>
          <a:prstGeom prst="rect">
            <a:avLst/>
          </a:prstGeom>
          <a:noFill/>
          <a:ln>
            <a:solidFill>
              <a:srgbClr val="92B88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ACFB871E-FF29-6CC6-6424-D3B811EC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882" y="1598354"/>
            <a:ext cx="3340578" cy="2520000"/>
          </a:xfrm>
          <a:prstGeom prst="rect">
            <a:avLst/>
          </a:prstGeom>
          <a:noFill/>
          <a:ln>
            <a:solidFill>
              <a:srgbClr val="92B88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62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519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Bahnschrift SemiBold SemiConden</vt:lpstr>
      <vt:lpstr>Calibri</vt:lpstr>
      <vt:lpstr>Calibri Light</vt:lpstr>
      <vt:lpstr>Courier New</vt:lpstr>
      <vt:lpstr>Onyx</vt:lpstr>
      <vt:lpstr>Sakkal Majalla</vt:lpstr>
      <vt:lpstr>Sanskrit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Abdul Shukoor</dc:creator>
  <cp:lastModifiedBy>Ibrahim Abdul Shukoor</cp:lastModifiedBy>
  <cp:revision>6</cp:revision>
  <dcterms:created xsi:type="dcterms:W3CDTF">2022-11-19T05:32:08Z</dcterms:created>
  <dcterms:modified xsi:type="dcterms:W3CDTF">2022-11-19T08:10:16Z</dcterms:modified>
</cp:coreProperties>
</file>