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4"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7B9"/>
    <a:srgbClr val="EC6C5E"/>
    <a:srgbClr val="99CBB5"/>
    <a:srgbClr val="0001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BAB9-E76A-B7F4-BB50-88584B1E2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D03C6-F619-A3A4-7801-1E7361D23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4CA37-C6EF-D109-2105-71E3E4793009}"/>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5" name="Footer Placeholder 4">
            <a:extLst>
              <a:ext uri="{FF2B5EF4-FFF2-40B4-BE49-F238E27FC236}">
                <a16:creationId xmlns:a16="http://schemas.microsoft.com/office/drawing/2014/main" id="{39029532-D947-BBBA-64AF-0FDE8B7BD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A2808-B5BC-4FC7-D8E7-E95E72FC9A81}"/>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423749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AB16-D24B-7F61-4CBC-F6F2A4E60D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32354D-59DF-D74C-3292-2A97F9021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6955D-ED56-AAAC-5DE8-A3E5949FDFB2}"/>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5" name="Footer Placeholder 4">
            <a:extLst>
              <a:ext uri="{FF2B5EF4-FFF2-40B4-BE49-F238E27FC236}">
                <a16:creationId xmlns:a16="http://schemas.microsoft.com/office/drawing/2014/main" id="{D35DF73B-D95F-06A0-0AF2-F34A729AC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E4F5B-4D98-3E24-8C91-D8F529B55B12}"/>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143097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B4FF9-1012-9498-78EB-0080897F8D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53072-223B-9CEE-BCAB-B1FA1980B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4A435-7113-0B79-C43D-A51D4E827F29}"/>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5" name="Footer Placeholder 4">
            <a:extLst>
              <a:ext uri="{FF2B5EF4-FFF2-40B4-BE49-F238E27FC236}">
                <a16:creationId xmlns:a16="http://schemas.microsoft.com/office/drawing/2014/main" id="{C94007ED-F270-7D26-0CBE-CA9359886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13089-9B82-A843-76B6-DB2F5222325E}"/>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429204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3ED8-64E1-6AC5-80AC-75A0E57CC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B9ACE-31D5-6EDA-C106-F2FF0A338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07764-F28C-1051-5147-587B865F3DE3}"/>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5" name="Footer Placeholder 4">
            <a:extLst>
              <a:ext uri="{FF2B5EF4-FFF2-40B4-BE49-F238E27FC236}">
                <a16:creationId xmlns:a16="http://schemas.microsoft.com/office/drawing/2014/main" id="{448C740C-863D-5D9B-EB63-9875C353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526E4-1496-D431-D3BD-7795B8B4129E}"/>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34576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CA3A-F1A0-01E4-55F0-5DC3958ADB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35FB94-A95F-B6CD-13E2-0BF8A95A0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292E9-F498-2896-E9A0-9332766003F8}"/>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5" name="Footer Placeholder 4">
            <a:extLst>
              <a:ext uri="{FF2B5EF4-FFF2-40B4-BE49-F238E27FC236}">
                <a16:creationId xmlns:a16="http://schemas.microsoft.com/office/drawing/2014/main" id="{AC5351FC-0426-2D63-B599-F0D81CFAB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38860-E775-3AAD-A0CD-092E393691C8}"/>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241604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3AB5-7E77-4651-F0BF-16D4B5A24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625F4-C6EE-35DC-65A4-EDE6930B36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34C97-D111-CB0B-F9F7-C16F8FA85D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AA541A-226A-3DD9-4712-29135FEC2E5A}"/>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6" name="Footer Placeholder 5">
            <a:extLst>
              <a:ext uri="{FF2B5EF4-FFF2-40B4-BE49-F238E27FC236}">
                <a16:creationId xmlns:a16="http://schemas.microsoft.com/office/drawing/2014/main" id="{E854EBC7-3864-66A7-A50E-CBC5F7A9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C1C43-DAF5-3726-288C-34C93EE96B52}"/>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376477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D548-5B47-48DF-B0B4-3161EA501C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2D6162-5DF6-3037-7E47-D26F95EB9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9CF0D-1DDC-581D-6661-D0F18FCA0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312DF6-17D2-BF02-8DD9-BFCAB93FC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B36E-B611-5367-FCF2-322E13523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59A876-E573-9C5C-C8CD-887C4B9BED42}"/>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8" name="Footer Placeholder 7">
            <a:extLst>
              <a:ext uri="{FF2B5EF4-FFF2-40B4-BE49-F238E27FC236}">
                <a16:creationId xmlns:a16="http://schemas.microsoft.com/office/drawing/2014/main" id="{289186F9-2D20-EEDA-1A11-DD8F08048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B46436-C432-4878-229E-CE0EA6FB09B3}"/>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86287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C9C1-72F8-81D3-3AE2-5DE4D3C701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B8271-E4C1-DD70-7FAF-96A41F586AEC}"/>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4" name="Footer Placeholder 3">
            <a:extLst>
              <a:ext uri="{FF2B5EF4-FFF2-40B4-BE49-F238E27FC236}">
                <a16:creationId xmlns:a16="http://schemas.microsoft.com/office/drawing/2014/main" id="{B2EA4B4E-AF33-1867-29D0-2247416D3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2AC8A-2316-C477-440A-6BCD5C7649BB}"/>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46806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533C3-1D42-FC90-902B-B6E3BACC6335}"/>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3" name="Footer Placeholder 2">
            <a:extLst>
              <a:ext uri="{FF2B5EF4-FFF2-40B4-BE49-F238E27FC236}">
                <a16:creationId xmlns:a16="http://schemas.microsoft.com/office/drawing/2014/main" id="{2C141213-AC0C-285E-960C-BCBAE1C8B8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0BE422-CA03-0C28-4B13-ED9DD44442E7}"/>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208433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BB79-280D-D909-42BB-08A338DAF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932A6-7BD8-C460-F09E-B33AE32882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96870D-973E-1D62-CC35-8EBFD188B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FAE39-C94C-96D2-3390-EEB99FD684E7}"/>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6" name="Footer Placeholder 5">
            <a:extLst>
              <a:ext uri="{FF2B5EF4-FFF2-40B4-BE49-F238E27FC236}">
                <a16:creationId xmlns:a16="http://schemas.microsoft.com/office/drawing/2014/main" id="{24756450-57B5-B887-A666-5EEF15137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709A-2952-4145-5E90-1386F1103AF1}"/>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316499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3F9C-1675-A996-649D-C3741D7AA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15A40F-0E56-8220-C67A-CCEBB490D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4DE1D-D2D8-1A94-7456-C137C1BDD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E5F72-031A-2AF2-7F52-CCC856972907}"/>
              </a:ext>
            </a:extLst>
          </p:cNvPr>
          <p:cNvSpPr>
            <a:spLocks noGrp="1"/>
          </p:cNvSpPr>
          <p:nvPr>
            <p:ph type="dt" sz="half" idx="10"/>
          </p:nvPr>
        </p:nvSpPr>
        <p:spPr/>
        <p:txBody>
          <a:bodyPr/>
          <a:lstStyle/>
          <a:p>
            <a:fld id="{E288E86C-CDB3-404D-851B-D7DA36971C22}" type="datetimeFigureOut">
              <a:rPr lang="en-US" smtClean="0"/>
              <a:t>12/26/2022</a:t>
            </a:fld>
            <a:endParaRPr lang="en-US"/>
          </a:p>
        </p:txBody>
      </p:sp>
      <p:sp>
        <p:nvSpPr>
          <p:cNvPr id="6" name="Footer Placeholder 5">
            <a:extLst>
              <a:ext uri="{FF2B5EF4-FFF2-40B4-BE49-F238E27FC236}">
                <a16:creationId xmlns:a16="http://schemas.microsoft.com/office/drawing/2014/main" id="{68201A20-A666-4BE3-DCEE-D2477F010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DEA6B-888C-115F-1EB4-8EE75A5C4910}"/>
              </a:ext>
            </a:extLst>
          </p:cNvPr>
          <p:cNvSpPr>
            <a:spLocks noGrp="1"/>
          </p:cNvSpPr>
          <p:nvPr>
            <p:ph type="sldNum" sz="quarter" idx="12"/>
          </p:nvPr>
        </p:nvSpPr>
        <p:spPr/>
        <p:txBody>
          <a:bodyPr/>
          <a:lstStyle/>
          <a:p>
            <a:fld id="{203DE612-CD34-471E-B4D4-9AEA0B1774AA}" type="slidenum">
              <a:rPr lang="en-US" smtClean="0"/>
              <a:t>‹#›</a:t>
            </a:fld>
            <a:endParaRPr lang="en-US"/>
          </a:p>
        </p:txBody>
      </p:sp>
    </p:spTree>
    <p:extLst>
      <p:ext uri="{BB962C8B-B14F-4D97-AF65-F5344CB8AC3E}">
        <p14:creationId xmlns:p14="http://schemas.microsoft.com/office/powerpoint/2010/main" val="854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E3AFA-1EA1-A788-2B33-CB2D92881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96440-0C8A-6590-9DDA-8B806EEC6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24460-F4F6-3499-7A19-0BEE72708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8E86C-CDB3-404D-851B-D7DA36971C22}" type="datetimeFigureOut">
              <a:rPr lang="en-US" smtClean="0"/>
              <a:t>12/26/2022</a:t>
            </a:fld>
            <a:endParaRPr lang="en-US"/>
          </a:p>
        </p:txBody>
      </p:sp>
      <p:sp>
        <p:nvSpPr>
          <p:cNvPr id="5" name="Footer Placeholder 4">
            <a:extLst>
              <a:ext uri="{FF2B5EF4-FFF2-40B4-BE49-F238E27FC236}">
                <a16:creationId xmlns:a16="http://schemas.microsoft.com/office/drawing/2014/main" id="{6955FFA2-D552-43C2-DBC5-07F675B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5EA1C-F82C-EE6A-4768-069D9CD774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DE612-CD34-471E-B4D4-9AEA0B1774AA}" type="slidenum">
              <a:rPr lang="en-US" smtClean="0"/>
              <a:t>‹#›</a:t>
            </a:fld>
            <a:endParaRPr lang="en-US"/>
          </a:p>
        </p:txBody>
      </p:sp>
    </p:spTree>
    <p:extLst>
      <p:ext uri="{BB962C8B-B14F-4D97-AF65-F5344CB8AC3E}">
        <p14:creationId xmlns:p14="http://schemas.microsoft.com/office/powerpoint/2010/main" val="31089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7B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66928" y="525294"/>
            <a:ext cx="11215991" cy="5787957"/>
          </a:xfrm>
          <a:prstGeom prst="rect">
            <a:avLst/>
          </a:prstGeom>
          <a:solidFill>
            <a:srgbClr val="99C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1D8ED6F-F0A3-54F6-2A00-9EFD3F476034}"/>
              </a:ext>
            </a:extLst>
          </p:cNvPr>
          <p:cNvSpPr/>
          <p:nvPr/>
        </p:nvSpPr>
        <p:spPr>
          <a:xfrm>
            <a:off x="575984" y="5535752"/>
            <a:ext cx="637563" cy="637563"/>
          </a:xfrm>
          <a:prstGeom prst="ellipse">
            <a:avLst/>
          </a:prstGeom>
          <a:solidFill>
            <a:srgbClr val="FEF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10AB3CE-7D2B-DFE1-C79C-9766B0AB9ECA}"/>
              </a:ext>
            </a:extLst>
          </p:cNvPr>
          <p:cNvSpPr/>
          <p:nvPr/>
        </p:nvSpPr>
        <p:spPr>
          <a:xfrm>
            <a:off x="1322605" y="5516297"/>
            <a:ext cx="637563" cy="637563"/>
          </a:xfrm>
          <a:prstGeom prst="ellipse">
            <a:avLst/>
          </a:prstGeom>
          <a:solidFill>
            <a:srgbClr val="99CBB5"/>
          </a:solidFill>
          <a:ln>
            <a:solidFill>
              <a:srgbClr val="FEF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C63EFE9-2B37-91DF-515C-CE04E76214B8}"/>
              </a:ext>
            </a:extLst>
          </p:cNvPr>
          <p:cNvSpPr/>
          <p:nvPr/>
        </p:nvSpPr>
        <p:spPr>
          <a:xfrm>
            <a:off x="2069226" y="5535752"/>
            <a:ext cx="637563" cy="637563"/>
          </a:xfrm>
          <a:prstGeom prst="ellipse">
            <a:avLst/>
          </a:prstGeom>
          <a:solidFill>
            <a:srgbClr val="0001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112498-173B-400C-CB7E-381F69607350}"/>
              </a:ext>
            </a:extLst>
          </p:cNvPr>
          <p:cNvSpPr/>
          <p:nvPr/>
        </p:nvSpPr>
        <p:spPr>
          <a:xfrm>
            <a:off x="2815847" y="5516296"/>
            <a:ext cx="637563" cy="637563"/>
          </a:xfrm>
          <a:prstGeom prst="ellipse">
            <a:avLst/>
          </a:prstGeom>
          <a:solidFill>
            <a:srgbClr val="EC6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1326858" y="3003773"/>
            <a:ext cx="9538283" cy="830997"/>
          </a:xfrm>
          <a:prstGeom prst="rect">
            <a:avLst/>
          </a:prstGeom>
          <a:noFill/>
        </p:spPr>
        <p:txBody>
          <a:bodyPr wrap="square" rtlCol="0">
            <a:spAutoFit/>
          </a:bodyPr>
          <a:lstStyle/>
          <a:p>
            <a:r>
              <a:rPr lang="en-IN" sz="4800" dirty="0">
                <a:latin typeface="Britannic Bold" panose="020B0903060703020204" pitchFamily="34" charset="0"/>
              </a:rPr>
              <a:t>EMAIL/SMS SPAM CLASSIFICATION</a:t>
            </a:r>
            <a:endParaRPr lang="en-US" sz="4800" dirty="0">
              <a:latin typeface="Britannic Bold" panose="020B0903060703020204" pitchFamily="34" charset="0"/>
            </a:endParaRPr>
          </a:p>
        </p:txBody>
      </p:sp>
      <p:sp>
        <p:nvSpPr>
          <p:cNvPr id="10" name="TextBox 9">
            <a:extLst>
              <a:ext uri="{FF2B5EF4-FFF2-40B4-BE49-F238E27FC236}">
                <a16:creationId xmlns:a16="http://schemas.microsoft.com/office/drawing/2014/main" id="{41FADB11-F322-B7D2-876B-A05E5558D8C5}"/>
              </a:ext>
            </a:extLst>
          </p:cNvPr>
          <p:cNvSpPr txBox="1"/>
          <p:nvPr/>
        </p:nvSpPr>
        <p:spPr>
          <a:xfrm>
            <a:off x="6451135" y="4964489"/>
            <a:ext cx="4179816" cy="954107"/>
          </a:xfrm>
          <a:prstGeom prst="rect">
            <a:avLst/>
          </a:prstGeom>
          <a:noFill/>
        </p:spPr>
        <p:txBody>
          <a:bodyPr wrap="square" rtlCol="0">
            <a:spAutoFit/>
          </a:bodyPr>
          <a:lstStyle/>
          <a:p>
            <a:pPr algn="r"/>
            <a:r>
              <a:rPr lang="en-IN" sz="2800" b="1" dirty="0">
                <a:highlight>
                  <a:srgbClr val="EC6C5E"/>
                </a:highlight>
                <a:latin typeface="Seaford" panose="00000500000000000000" pitchFamily="2" charset="0"/>
              </a:rPr>
              <a:t>Ibrahim Abdul Shukoor</a:t>
            </a:r>
          </a:p>
          <a:p>
            <a:pPr algn="r"/>
            <a:r>
              <a:rPr lang="en-IN" sz="2800" b="1" dirty="0">
                <a:highlight>
                  <a:srgbClr val="EC6C5E"/>
                </a:highlight>
                <a:latin typeface="Seaford" panose="00000500000000000000" pitchFamily="2" charset="0"/>
              </a:rPr>
              <a:t>Internship – </a:t>
            </a:r>
            <a:r>
              <a:rPr lang="en-IN" sz="2800" b="1" dirty="0">
                <a:solidFill>
                  <a:srgbClr val="FEF7B9"/>
                </a:solidFill>
                <a:highlight>
                  <a:srgbClr val="EC6C5E"/>
                </a:highlight>
                <a:latin typeface="Seaford" panose="00000500000000000000" pitchFamily="2" charset="0"/>
              </a:rPr>
              <a:t>30</a:t>
            </a:r>
            <a:endParaRPr lang="en-US" sz="2800" b="1" dirty="0">
              <a:solidFill>
                <a:srgbClr val="FEF7B9"/>
              </a:solidFill>
              <a:highlight>
                <a:srgbClr val="EC6C5E"/>
              </a:highlight>
              <a:latin typeface="Seaford" panose="00000500000000000000" pitchFamily="2" charset="0"/>
            </a:endParaRPr>
          </a:p>
        </p:txBody>
      </p:sp>
      <p:pic>
        <p:nvPicPr>
          <p:cNvPr id="18" name="Graphic 17">
            <a:extLst>
              <a:ext uri="{FF2B5EF4-FFF2-40B4-BE49-F238E27FC236}">
                <a16:creationId xmlns:a16="http://schemas.microsoft.com/office/drawing/2014/main" id="{59D9A1E0-5FB5-AFF2-CA35-059B000B579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8206"/>
          <a:stretch/>
        </p:blipFill>
        <p:spPr>
          <a:xfrm>
            <a:off x="4797446" y="1169471"/>
            <a:ext cx="2554953" cy="1834302"/>
          </a:xfrm>
          <a:prstGeom prst="rect">
            <a:avLst/>
          </a:prstGeom>
        </p:spPr>
      </p:pic>
      <p:grpSp>
        <p:nvGrpSpPr>
          <p:cNvPr id="25" name="Group 24">
            <a:extLst>
              <a:ext uri="{FF2B5EF4-FFF2-40B4-BE49-F238E27FC236}">
                <a16:creationId xmlns:a16="http://schemas.microsoft.com/office/drawing/2014/main" id="{89D81EE1-2476-AC4A-F20B-EC06DD58A29C}"/>
              </a:ext>
            </a:extLst>
          </p:cNvPr>
          <p:cNvGrpSpPr/>
          <p:nvPr/>
        </p:nvGrpSpPr>
        <p:grpSpPr>
          <a:xfrm>
            <a:off x="11079346" y="687157"/>
            <a:ext cx="458372" cy="276339"/>
            <a:chOff x="11301368" y="637563"/>
            <a:chExt cx="292217" cy="176169"/>
          </a:xfrm>
        </p:grpSpPr>
        <p:cxnSp>
          <p:nvCxnSpPr>
            <p:cNvPr id="26" name="Straight Connector 25">
              <a:extLst>
                <a:ext uri="{FF2B5EF4-FFF2-40B4-BE49-F238E27FC236}">
                  <a16:creationId xmlns:a16="http://schemas.microsoft.com/office/drawing/2014/main" id="{41627287-E526-EA98-B991-46E85CFB8BCC}"/>
                </a:ext>
              </a:extLst>
            </p:cNvPr>
            <p:cNvCxnSpPr/>
            <p:nvPr/>
          </p:nvCxnSpPr>
          <p:spPr>
            <a:xfrm>
              <a:off x="11301368" y="637563"/>
              <a:ext cx="2922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0BFC6F-F5B4-FACE-8488-3EBAFA500E56}"/>
                </a:ext>
              </a:extLst>
            </p:cNvPr>
            <p:cNvCxnSpPr/>
            <p:nvPr/>
          </p:nvCxnSpPr>
          <p:spPr>
            <a:xfrm>
              <a:off x="11301368" y="696286"/>
              <a:ext cx="2922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9E8EFB-3742-DFD0-3D54-57CD0E70B42C}"/>
                </a:ext>
              </a:extLst>
            </p:cNvPr>
            <p:cNvCxnSpPr/>
            <p:nvPr/>
          </p:nvCxnSpPr>
          <p:spPr>
            <a:xfrm>
              <a:off x="11301368" y="755009"/>
              <a:ext cx="2922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44E6B54-0C8B-9D74-4F8F-5163697EFD81}"/>
                </a:ext>
              </a:extLst>
            </p:cNvPr>
            <p:cNvCxnSpPr/>
            <p:nvPr/>
          </p:nvCxnSpPr>
          <p:spPr>
            <a:xfrm>
              <a:off x="11301368" y="813732"/>
              <a:ext cx="2922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382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CBB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311684" y="444038"/>
            <a:ext cx="11568604" cy="5969921"/>
          </a:xfrm>
          <a:prstGeom prst="rect">
            <a:avLst/>
          </a:prstGeom>
          <a:solidFill>
            <a:srgbClr val="FEF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endParaRPr lang="en-US" sz="2000" dirty="0">
              <a:solidFill>
                <a:schemeClr val="tx1"/>
              </a:solidFill>
            </a:endParaRPr>
          </a:p>
        </p:txBody>
      </p:sp>
      <p:sp>
        <p:nvSpPr>
          <p:cNvPr id="5" name="TextBox 4">
            <a:extLst>
              <a:ext uri="{FF2B5EF4-FFF2-40B4-BE49-F238E27FC236}">
                <a16:creationId xmlns:a16="http://schemas.microsoft.com/office/drawing/2014/main" id="{418DEA2B-97CB-C6D4-6317-0874EFDE7B51}"/>
              </a:ext>
            </a:extLst>
          </p:cNvPr>
          <p:cNvSpPr txBox="1"/>
          <p:nvPr/>
        </p:nvSpPr>
        <p:spPr>
          <a:xfrm>
            <a:off x="4274191" y="1698427"/>
            <a:ext cx="3643619" cy="830997"/>
          </a:xfrm>
          <a:prstGeom prst="rect">
            <a:avLst/>
          </a:prstGeom>
          <a:noFill/>
        </p:spPr>
        <p:txBody>
          <a:bodyPr wrap="square" rtlCol="0">
            <a:spAutoFit/>
          </a:bodyPr>
          <a:lstStyle/>
          <a:p>
            <a:pPr algn="ctr"/>
            <a:r>
              <a:rPr lang="en-IN" sz="4800" dirty="0">
                <a:latin typeface="Britannic Bold" panose="020B0903060703020204" pitchFamily="34" charset="0"/>
              </a:rPr>
              <a:t>CONCLUSION</a:t>
            </a:r>
            <a:endParaRPr lang="en-US" sz="4800" dirty="0">
              <a:latin typeface="Britannic Bold" panose="020B0903060703020204" pitchFamily="34" charset="0"/>
            </a:endParaRPr>
          </a:p>
        </p:txBody>
      </p:sp>
      <p:cxnSp>
        <p:nvCxnSpPr>
          <p:cNvPr id="7" name="Straight Connector 6">
            <a:extLst>
              <a:ext uri="{FF2B5EF4-FFF2-40B4-BE49-F238E27FC236}">
                <a16:creationId xmlns:a16="http://schemas.microsoft.com/office/drawing/2014/main" id="{63081463-7ECB-A9C0-7CE9-FB323F478538}"/>
              </a:ext>
            </a:extLst>
          </p:cNvPr>
          <p:cNvCxnSpPr>
            <a:cxnSpLocks/>
          </p:cNvCxnSpPr>
          <p:nvPr/>
        </p:nvCxnSpPr>
        <p:spPr>
          <a:xfrm>
            <a:off x="4074254" y="2569443"/>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211010-522A-025F-936B-4557727B1467}"/>
              </a:ext>
            </a:extLst>
          </p:cNvPr>
          <p:cNvSpPr txBox="1"/>
          <p:nvPr/>
        </p:nvSpPr>
        <p:spPr>
          <a:xfrm>
            <a:off x="2140577" y="2808914"/>
            <a:ext cx="7910818"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1"/>
                </a:solidFill>
              </a:rPr>
              <a:t>Built a </a:t>
            </a:r>
            <a:r>
              <a:rPr lang="en-US" sz="2000" b="1" dirty="0">
                <a:solidFill>
                  <a:schemeClr val="tx1"/>
                </a:solidFill>
              </a:rPr>
              <a:t>Naive Bayes Classifier Model</a:t>
            </a:r>
            <a:r>
              <a:rPr lang="en-US" sz="2000" dirty="0">
                <a:solidFill>
                  <a:schemeClr val="tx1"/>
                </a:solidFill>
              </a:rPr>
              <a:t> using </a:t>
            </a:r>
            <a:r>
              <a:rPr lang="en-US" sz="2000" b="1" dirty="0" err="1">
                <a:solidFill>
                  <a:schemeClr val="tx1"/>
                </a:solidFill>
              </a:rPr>
              <a:t>TextBlob’s</a:t>
            </a:r>
            <a:r>
              <a:rPr lang="en-US" sz="2000" dirty="0">
                <a:solidFill>
                  <a:schemeClr val="tx1"/>
                </a:solidFill>
              </a:rPr>
              <a:t> library that classified messages as spam or ham with </a:t>
            </a:r>
            <a:r>
              <a:rPr lang="en-US" sz="2000" b="1" dirty="0">
                <a:solidFill>
                  <a:schemeClr val="tx1"/>
                </a:solidFill>
                <a:highlight>
                  <a:srgbClr val="EC6C5E"/>
                </a:highlight>
              </a:rPr>
              <a:t>98% accuracy</a:t>
            </a:r>
            <a:r>
              <a:rPr lang="en-US" sz="2000" dirty="0">
                <a:solidFill>
                  <a:schemeClr val="tx1"/>
                </a:solidFill>
              </a:rPr>
              <a:t>.</a:t>
            </a:r>
          </a:p>
          <a:p>
            <a:pPr marL="342900" indent="-342900" algn="just">
              <a:buFont typeface="Arial" panose="020B0604020202020204" pitchFamily="34" charset="0"/>
              <a:buChar char="•"/>
            </a:pPr>
            <a:r>
              <a:rPr lang="en-US" sz="2000" dirty="0">
                <a:solidFill>
                  <a:schemeClr val="tx1"/>
                </a:solidFill>
              </a:rPr>
              <a:t>As evident from the value counts of the testing data, to add to that a </a:t>
            </a:r>
            <a:r>
              <a:rPr lang="en-US" sz="2000" dirty="0" err="1">
                <a:solidFill>
                  <a:schemeClr val="tx1"/>
                </a:solidFill>
              </a:rPr>
              <a:t>dataframe</a:t>
            </a:r>
            <a:r>
              <a:rPr lang="en-US" sz="2000" dirty="0">
                <a:solidFill>
                  <a:schemeClr val="tx1"/>
                </a:solidFill>
              </a:rPr>
              <a:t> was created without the Labels column to see if the model was able to predict spam and ham. </a:t>
            </a:r>
            <a:r>
              <a:rPr lang="en-US" sz="2000" i="1" dirty="0">
                <a:solidFill>
                  <a:schemeClr val="tx1"/>
                </a:solidFill>
                <a:highlight>
                  <a:srgbClr val="EC6C5E"/>
                </a:highlight>
              </a:rPr>
              <a:t>It only mis-classified 22 messages from the total of 1393 message</a:t>
            </a:r>
            <a:r>
              <a:rPr lang="en-US" sz="2000" dirty="0">
                <a:solidFill>
                  <a:schemeClr val="tx1"/>
                </a:solidFill>
                <a:highlight>
                  <a:srgbClr val="EC6C5E"/>
                </a:highlight>
              </a:rPr>
              <a:t>s (from the test data); which can be considered successful!</a:t>
            </a:r>
          </a:p>
        </p:txBody>
      </p:sp>
      <p:sp>
        <p:nvSpPr>
          <p:cNvPr id="6" name="TextBox 5">
            <a:extLst>
              <a:ext uri="{FF2B5EF4-FFF2-40B4-BE49-F238E27FC236}">
                <a16:creationId xmlns:a16="http://schemas.microsoft.com/office/drawing/2014/main" id="{ACCE1054-8D06-FDC2-C598-BCF3AEF53AC7}"/>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99CBB5"/>
                </a:solidFill>
                <a:latin typeface="Elephant" panose="02020904090505020303" pitchFamily="18" charset="0"/>
              </a:rPr>
              <a:t>9.</a:t>
            </a:r>
            <a:endParaRPr lang="en-US" sz="6000" dirty="0">
              <a:solidFill>
                <a:srgbClr val="99CBB5"/>
              </a:solidFill>
              <a:latin typeface="Elephant" panose="02020904090505020303" pitchFamily="18" charset="0"/>
            </a:endParaRPr>
          </a:p>
        </p:txBody>
      </p:sp>
    </p:spTree>
    <p:extLst>
      <p:ext uri="{BB962C8B-B14F-4D97-AF65-F5344CB8AC3E}">
        <p14:creationId xmlns:p14="http://schemas.microsoft.com/office/powerpoint/2010/main" val="867517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7B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99C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5158530" y="1119437"/>
            <a:ext cx="1874940" cy="830997"/>
          </a:xfrm>
          <a:prstGeom prst="rect">
            <a:avLst/>
          </a:prstGeom>
          <a:noFill/>
        </p:spPr>
        <p:txBody>
          <a:bodyPr wrap="square" rtlCol="0">
            <a:spAutoFit/>
          </a:bodyPr>
          <a:lstStyle/>
          <a:p>
            <a:pPr algn="ctr"/>
            <a:r>
              <a:rPr lang="en-IN" sz="4800" dirty="0">
                <a:latin typeface="Britannic Bold" panose="020B0903060703020204" pitchFamily="34" charset="0"/>
              </a:rPr>
              <a:t>INDEX</a:t>
            </a:r>
            <a:endParaRPr lang="en-US" sz="4800" dirty="0">
              <a:latin typeface="Britannic Bold" panose="020B0903060703020204" pitchFamily="34" charset="0"/>
            </a:endParaRPr>
          </a:p>
        </p:txBody>
      </p:sp>
      <p:cxnSp>
        <p:nvCxnSpPr>
          <p:cNvPr id="11" name="Straight Connector 10">
            <a:extLst>
              <a:ext uri="{FF2B5EF4-FFF2-40B4-BE49-F238E27FC236}">
                <a16:creationId xmlns:a16="http://schemas.microsoft.com/office/drawing/2014/main" id="{E1EA46C6-1207-F42B-8A46-80995FA5D767}"/>
              </a:ext>
            </a:extLst>
          </p:cNvPr>
          <p:cNvCxnSpPr>
            <a:cxnSpLocks/>
          </p:cNvCxnSpPr>
          <p:nvPr/>
        </p:nvCxnSpPr>
        <p:spPr>
          <a:xfrm>
            <a:off x="4074254" y="2172496"/>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633C74-9BE6-A0CD-7D4A-3C028244758B}"/>
              </a:ext>
            </a:extLst>
          </p:cNvPr>
          <p:cNvSpPr txBox="1"/>
          <p:nvPr/>
        </p:nvSpPr>
        <p:spPr>
          <a:xfrm>
            <a:off x="4006092" y="2431214"/>
            <a:ext cx="4179816" cy="2677656"/>
          </a:xfrm>
          <a:prstGeom prst="rect">
            <a:avLst/>
          </a:prstGeom>
          <a:noFill/>
        </p:spPr>
        <p:txBody>
          <a:bodyPr wrap="square" rtlCol="0">
            <a:spAutoFit/>
          </a:bodyPr>
          <a:lstStyle/>
          <a:p>
            <a:pPr marL="514350" indent="-514350" algn="ctr">
              <a:buAutoNum type="arabicPeriod"/>
            </a:pPr>
            <a:r>
              <a:rPr lang="en-IN" sz="2800" b="1" dirty="0">
                <a:latin typeface="Seaford" panose="00000500000000000000" pitchFamily="2" charset="0"/>
              </a:rPr>
              <a:t>INTRODUCTION</a:t>
            </a:r>
          </a:p>
          <a:p>
            <a:pPr marL="514350" indent="-514350" algn="ctr">
              <a:buAutoNum type="arabicPeriod"/>
            </a:pPr>
            <a:r>
              <a:rPr lang="en-IN" sz="2800" b="1" dirty="0">
                <a:latin typeface="Seaford" panose="00000500000000000000" pitchFamily="2" charset="0"/>
              </a:rPr>
              <a:t>PREPROCESSING</a:t>
            </a:r>
          </a:p>
          <a:p>
            <a:pPr marL="514350" indent="-514350" algn="ctr">
              <a:buAutoNum type="arabicPeriod"/>
            </a:pPr>
            <a:r>
              <a:rPr lang="en-IN" sz="2800" b="1" dirty="0">
                <a:latin typeface="Seaford" panose="00000500000000000000" pitchFamily="2" charset="0"/>
              </a:rPr>
              <a:t>VISUALIZATIONS</a:t>
            </a:r>
          </a:p>
          <a:p>
            <a:pPr marL="514350" indent="-514350" algn="ctr">
              <a:buAutoNum type="arabicPeriod"/>
            </a:pPr>
            <a:r>
              <a:rPr lang="en-IN" sz="2800" b="1" dirty="0">
                <a:latin typeface="Seaford" panose="00000500000000000000" pitchFamily="2" charset="0"/>
              </a:rPr>
              <a:t>CLASSIFICATION &amp; PERFORMANCE</a:t>
            </a:r>
          </a:p>
          <a:p>
            <a:pPr marL="514350" indent="-514350" algn="ctr">
              <a:buAutoNum type="arabicPeriod"/>
            </a:pPr>
            <a:r>
              <a:rPr lang="en-IN" sz="2800" b="1" dirty="0">
                <a:latin typeface="Seaford" panose="00000500000000000000" pitchFamily="2" charset="0"/>
              </a:rPr>
              <a:t>CONCLUSIONS</a:t>
            </a:r>
            <a:endParaRPr lang="en-US" sz="2800" b="1" dirty="0">
              <a:latin typeface="Seaford" panose="00000500000000000000" pitchFamily="2" charset="0"/>
            </a:endParaRPr>
          </a:p>
        </p:txBody>
      </p:sp>
      <mc:AlternateContent xmlns:mc="http://schemas.openxmlformats.org/markup-compatibility/2006">
        <mc:Choice xmlns:am3d="http://schemas.microsoft.com/office/drawing/2017/model3d" Requires="am3d">
          <p:graphicFrame>
            <p:nvGraphicFramePr>
              <p:cNvPr id="17" name="3D Model 16">
                <a:extLst>
                  <a:ext uri="{FF2B5EF4-FFF2-40B4-BE49-F238E27FC236}">
                    <a16:creationId xmlns:a16="http://schemas.microsoft.com/office/drawing/2014/main" id="{38010DFB-F34B-6D6F-4492-0253535A9F4C}"/>
                  </a:ext>
                </a:extLst>
              </p:cNvPr>
              <p:cNvGraphicFramePr>
                <a:graphicFrameLocks noChangeAspect="1"/>
              </p:cNvGraphicFramePr>
              <p:nvPr>
                <p:extLst>
                  <p:ext uri="{D42A27DB-BD31-4B8C-83A1-F6EECF244321}">
                    <p14:modId xmlns:p14="http://schemas.microsoft.com/office/powerpoint/2010/main" val="3670427716"/>
                  </p:ext>
                </p:extLst>
              </p:nvPr>
            </p:nvGraphicFramePr>
            <p:xfrm>
              <a:off x="91149" y="2805135"/>
              <a:ext cx="4455684" cy="4215977"/>
            </p:xfrm>
            <a:graphic>
              <a:graphicData uri="http://schemas.microsoft.com/office/drawing/2017/model3d">
                <am3d:model3d r:embed="rId2">
                  <am3d:spPr>
                    <a:xfrm>
                      <a:off x="0" y="0"/>
                      <a:ext cx="4455684" cy="4215977"/>
                    </a:xfrm>
                    <a:prstGeom prst="rect">
                      <a:avLst/>
                    </a:prstGeom>
                  </am3d:spPr>
                  <am3d:camera>
                    <am3d:pos x="0" y="0" z="77386656"/>
                    <am3d:up dx="0" dy="36000000" dz="0"/>
                    <am3d:lookAt x="0" y="0" z="0"/>
                    <am3d:perspective fov="2700000"/>
                  </am3d:camera>
                  <am3d:trans>
                    <am3d:meterPerModelUnit n="1597203" d="1000000"/>
                    <am3d:preTrans dx="-26" dy="0" dz="-14719830"/>
                    <am3d:scale>
                      <am3d:sx n="1000000" d="1000000"/>
                      <am3d:sy n="1000000" d="1000000"/>
                      <am3d:sz n="1000000" d="1000000"/>
                    </am3d:scale>
                    <am3d:rot ax="2706611" ay="4184567" az="2596911"/>
                    <am3d:postTrans dx="0" dy="0" dz="0"/>
                  </am3d:trans>
                  <am3d:raster rName="Office3DRenderer" rVer="16.0.8326">
                    <am3d:blip r:embed="rId3"/>
                  </am3d:raster>
                  <am3d:objViewport viewportSz="82748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Model 16">
                <a:extLst>
                  <a:ext uri="{FF2B5EF4-FFF2-40B4-BE49-F238E27FC236}">
                    <a16:creationId xmlns:a16="http://schemas.microsoft.com/office/drawing/2014/main" id="{38010DFB-F34B-6D6F-4492-0253535A9F4C}"/>
                  </a:ext>
                </a:extLst>
              </p:cNvPr>
              <p:cNvPicPr>
                <a:picLocks noGrp="1" noRot="1" noChangeAspect="1" noMove="1" noResize="1" noEditPoints="1" noAdjustHandles="1" noChangeArrowheads="1" noChangeShapeType="1" noCrop="1"/>
              </p:cNvPicPr>
              <p:nvPr/>
            </p:nvPicPr>
            <p:blipFill>
              <a:blip r:embed="rId3"/>
              <a:stretch>
                <a:fillRect/>
              </a:stretch>
            </p:blipFill>
            <p:spPr>
              <a:xfrm>
                <a:off x="91149" y="2805135"/>
                <a:ext cx="4455684" cy="4215977"/>
              </a:xfrm>
              <a:prstGeom prst="rect">
                <a:avLst/>
              </a:prstGeom>
            </p:spPr>
          </p:pic>
        </mc:Fallback>
      </mc:AlternateContent>
      <p:sp>
        <p:nvSpPr>
          <p:cNvPr id="19" name="TextBox 18">
            <a:extLst>
              <a:ext uri="{FF2B5EF4-FFF2-40B4-BE49-F238E27FC236}">
                <a16:creationId xmlns:a16="http://schemas.microsoft.com/office/drawing/2014/main" id="{2B61EBD5-52AD-094F-FCF9-F4B7048B18EC}"/>
              </a:ext>
            </a:extLst>
          </p:cNvPr>
          <p:cNvSpPr txBox="1"/>
          <p:nvPr/>
        </p:nvSpPr>
        <p:spPr>
          <a:xfrm>
            <a:off x="10662407" y="611605"/>
            <a:ext cx="880844" cy="1015663"/>
          </a:xfrm>
          <a:prstGeom prst="rect">
            <a:avLst/>
          </a:prstGeom>
          <a:noFill/>
        </p:spPr>
        <p:txBody>
          <a:bodyPr wrap="square" rtlCol="0">
            <a:spAutoFit/>
          </a:bodyPr>
          <a:lstStyle/>
          <a:p>
            <a:r>
              <a:rPr lang="en-IN" sz="6000" dirty="0">
                <a:solidFill>
                  <a:srgbClr val="FEF7B9"/>
                </a:solidFill>
                <a:latin typeface="Elephant" panose="02020904090505020303" pitchFamily="18" charset="0"/>
              </a:rPr>
              <a:t>1.</a:t>
            </a:r>
            <a:endParaRPr lang="en-US" sz="6000" dirty="0">
              <a:solidFill>
                <a:srgbClr val="FEF7B9"/>
              </a:solidFill>
              <a:latin typeface="Elephant" panose="02020904090505020303" pitchFamily="18" charset="0"/>
            </a:endParaRPr>
          </a:p>
        </p:txBody>
      </p:sp>
    </p:spTree>
    <p:extLst>
      <p:ext uri="{BB962C8B-B14F-4D97-AF65-F5344CB8AC3E}">
        <p14:creationId xmlns:p14="http://schemas.microsoft.com/office/powerpoint/2010/main" val="3713341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CBB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FEF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3714154" y="925006"/>
            <a:ext cx="4763686" cy="830997"/>
          </a:xfrm>
          <a:prstGeom prst="rect">
            <a:avLst/>
          </a:prstGeom>
          <a:noFill/>
        </p:spPr>
        <p:txBody>
          <a:bodyPr wrap="square" rtlCol="0">
            <a:spAutoFit/>
          </a:bodyPr>
          <a:lstStyle/>
          <a:p>
            <a:pPr algn="ctr"/>
            <a:r>
              <a:rPr lang="en-IN" sz="4800" dirty="0">
                <a:latin typeface="Britannic Bold" panose="020B0903060703020204" pitchFamily="34" charset="0"/>
              </a:rPr>
              <a:t>INTRODUCTIONS</a:t>
            </a:r>
            <a:endParaRPr lang="en-US" sz="4800" dirty="0">
              <a:latin typeface="Britannic Bold" panose="020B0903060703020204" pitchFamily="34" charset="0"/>
            </a:endParaRPr>
          </a:p>
        </p:txBody>
      </p:sp>
      <p:cxnSp>
        <p:nvCxnSpPr>
          <p:cNvPr id="11" name="Straight Connector 10">
            <a:extLst>
              <a:ext uri="{FF2B5EF4-FFF2-40B4-BE49-F238E27FC236}">
                <a16:creationId xmlns:a16="http://schemas.microsoft.com/office/drawing/2014/main" id="{E1EA46C6-1207-F42B-8A46-80995FA5D767}"/>
              </a:ext>
            </a:extLst>
          </p:cNvPr>
          <p:cNvCxnSpPr>
            <a:cxnSpLocks/>
          </p:cNvCxnSpPr>
          <p:nvPr/>
        </p:nvCxnSpPr>
        <p:spPr>
          <a:xfrm>
            <a:off x="4074254" y="1887270"/>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633C74-9BE6-A0CD-7D4A-3C028244758B}"/>
              </a:ext>
            </a:extLst>
          </p:cNvPr>
          <p:cNvSpPr txBox="1"/>
          <p:nvPr/>
        </p:nvSpPr>
        <p:spPr>
          <a:xfrm>
            <a:off x="915098" y="2145988"/>
            <a:ext cx="10361798" cy="3539430"/>
          </a:xfrm>
          <a:prstGeom prst="rect">
            <a:avLst/>
          </a:prstGeom>
          <a:noFill/>
        </p:spPr>
        <p:txBody>
          <a:bodyPr wrap="square" rtlCol="0">
            <a:spAutoFit/>
          </a:bodyPr>
          <a:lstStyle/>
          <a:p>
            <a:pPr algn="just"/>
            <a:r>
              <a:rPr lang="en-US" sz="2800" dirty="0"/>
              <a:t>Spam classification is important because it helps to filter out unwanted and potentially harmful messages from an individual's inbox or messaging app. It can improve the user experience by making it easier to sort through messages, protect against security threats by identifying and blocking malicious messages, protect privacy by preventing sensitive information from being shared with unauthorized parties, and improve email delivery rates by accurately identifying and filtering out spam messages.</a:t>
            </a:r>
            <a:endParaRPr lang="en-US" sz="2800" b="1" dirty="0"/>
          </a:p>
        </p:txBody>
      </p:sp>
      <p:sp>
        <p:nvSpPr>
          <p:cNvPr id="5" name="TextBox 4">
            <a:extLst>
              <a:ext uri="{FF2B5EF4-FFF2-40B4-BE49-F238E27FC236}">
                <a16:creationId xmlns:a16="http://schemas.microsoft.com/office/drawing/2014/main" id="{558C66B0-321C-F4E4-8757-30616D0D81D6}"/>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99CBB5"/>
                </a:solidFill>
                <a:latin typeface="Elephant" panose="02020904090505020303" pitchFamily="18" charset="0"/>
              </a:rPr>
              <a:t>2.</a:t>
            </a:r>
            <a:endParaRPr lang="en-US" sz="6000" dirty="0">
              <a:solidFill>
                <a:srgbClr val="99CBB5"/>
              </a:solidFill>
              <a:latin typeface="Elephant" panose="02020904090505020303" pitchFamily="18" charset="0"/>
            </a:endParaRPr>
          </a:p>
        </p:txBody>
      </p:sp>
    </p:spTree>
    <p:extLst>
      <p:ext uri="{BB962C8B-B14F-4D97-AF65-F5344CB8AC3E}">
        <p14:creationId xmlns:p14="http://schemas.microsoft.com/office/powerpoint/2010/main" val="1845511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CBB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FEF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3714154" y="925006"/>
            <a:ext cx="4763686" cy="830997"/>
          </a:xfrm>
          <a:prstGeom prst="rect">
            <a:avLst/>
          </a:prstGeom>
          <a:noFill/>
        </p:spPr>
        <p:txBody>
          <a:bodyPr wrap="square" rtlCol="0">
            <a:spAutoFit/>
          </a:bodyPr>
          <a:lstStyle/>
          <a:p>
            <a:pPr algn="ctr"/>
            <a:r>
              <a:rPr lang="en-IN" sz="4800" dirty="0">
                <a:latin typeface="Britannic Bold" panose="020B0903060703020204" pitchFamily="34" charset="0"/>
              </a:rPr>
              <a:t>PREPROCESSING</a:t>
            </a:r>
            <a:endParaRPr lang="en-US" sz="4800" dirty="0">
              <a:latin typeface="Britannic Bold" panose="020B0903060703020204" pitchFamily="34" charset="0"/>
            </a:endParaRPr>
          </a:p>
        </p:txBody>
      </p:sp>
      <p:cxnSp>
        <p:nvCxnSpPr>
          <p:cNvPr id="11" name="Straight Connector 10">
            <a:extLst>
              <a:ext uri="{FF2B5EF4-FFF2-40B4-BE49-F238E27FC236}">
                <a16:creationId xmlns:a16="http://schemas.microsoft.com/office/drawing/2014/main" id="{E1EA46C6-1207-F42B-8A46-80995FA5D767}"/>
              </a:ext>
            </a:extLst>
          </p:cNvPr>
          <p:cNvCxnSpPr>
            <a:cxnSpLocks/>
          </p:cNvCxnSpPr>
          <p:nvPr/>
        </p:nvCxnSpPr>
        <p:spPr>
          <a:xfrm>
            <a:off x="4074254" y="1887270"/>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419EEC-E0EC-D2AD-B511-118C51C1D1B2}"/>
              </a:ext>
            </a:extLst>
          </p:cNvPr>
          <p:cNvSpPr txBox="1"/>
          <p:nvPr/>
        </p:nvSpPr>
        <p:spPr>
          <a:xfrm>
            <a:off x="915098" y="2054331"/>
            <a:ext cx="10361798" cy="3970318"/>
          </a:xfrm>
          <a:prstGeom prst="rect">
            <a:avLst/>
          </a:prstGeom>
          <a:noFill/>
        </p:spPr>
        <p:txBody>
          <a:bodyPr wrap="square" rtlCol="0">
            <a:spAutoFit/>
          </a:bodyPr>
          <a:lstStyle/>
          <a:p>
            <a:pPr marL="571500" indent="-571500" algn="just">
              <a:buAutoNum type="romanLcPeriod"/>
            </a:pPr>
            <a:r>
              <a:rPr lang="en-US" sz="2800" dirty="0"/>
              <a:t>Three “Unnamed” columns were dropped from the dataset for containing 100% null values. </a:t>
            </a:r>
          </a:p>
          <a:p>
            <a:pPr marL="571500" indent="-571500" algn="just">
              <a:buFont typeface="+mj-lt"/>
              <a:buAutoNum type="romanLcPeriod"/>
            </a:pPr>
            <a:r>
              <a:rPr lang="en-US" sz="2800" dirty="0"/>
              <a:t>Emails, Websites, Currencies, Phone numbers were replaced with simple words.</a:t>
            </a:r>
          </a:p>
          <a:p>
            <a:pPr marL="571500" indent="-571500" algn="just">
              <a:buFont typeface="+mj-lt"/>
              <a:buAutoNum type="romanLcPeriod"/>
            </a:pPr>
            <a:r>
              <a:rPr lang="en-US" sz="2800" dirty="0"/>
              <a:t>Removed alphanumeric characters and stop words.</a:t>
            </a:r>
          </a:p>
          <a:p>
            <a:pPr marL="571500" indent="-571500" algn="just">
              <a:buFont typeface="+mj-lt"/>
              <a:buAutoNum type="romanLcPeriod"/>
            </a:pPr>
            <a:r>
              <a:rPr lang="en-US" sz="2800" dirty="0"/>
              <a:t>Cleaned additional things such as trailing, leading white spaces. </a:t>
            </a:r>
          </a:p>
          <a:p>
            <a:pPr marL="571500" indent="-571500" algn="just">
              <a:buAutoNum type="romanLcPeriod"/>
            </a:pPr>
            <a:r>
              <a:rPr lang="en-US" sz="2800" dirty="0"/>
              <a:t>Tokenized and lemmatized the sentences. </a:t>
            </a:r>
          </a:p>
          <a:p>
            <a:pPr marL="571500" indent="-571500" algn="just">
              <a:buAutoNum type="romanLcPeriod"/>
            </a:pPr>
            <a:r>
              <a:rPr lang="en-US" sz="2800" dirty="0"/>
              <a:t>Performed Sentiment analysis (</a:t>
            </a:r>
            <a:r>
              <a:rPr lang="en-US" sz="2800" dirty="0" err="1"/>
              <a:t>i.e</a:t>
            </a:r>
            <a:r>
              <a:rPr lang="en-US" sz="2800" dirty="0"/>
              <a:t>; </a:t>
            </a:r>
            <a:r>
              <a:rPr lang="en-US" sz="2800" i="1" dirty="0"/>
              <a:t>added Polarity and Subjectivity columns</a:t>
            </a:r>
            <a:r>
              <a:rPr lang="en-US" sz="2800" dirty="0"/>
              <a:t>) </a:t>
            </a:r>
            <a:endParaRPr lang="en-US" sz="2800" b="1" dirty="0"/>
          </a:p>
        </p:txBody>
      </p:sp>
      <p:sp>
        <p:nvSpPr>
          <p:cNvPr id="6" name="TextBox 5">
            <a:extLst>
              <a:ext uri="{FF2B5EF4-FFF2-40B4-BE49-F238E27FC236}">
                <a16:creationId xmlns:a16="http://schemas.microsoft.com/office/drawing/2014/main" id="{9B8EEC43-7896-0A70-8173-5919814D22D3}"/>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99CBB5"/>
                </a:solidFill>
                <a:latin typeface="Elephant" panose="02020904090505020303" pitchFamily="18" charset="0"/>
              </a:rPr>
              <a:t>3.</a:t>
            </a:r>
            <a:endParaRPr lang="en-US" sz="6000" dirty="0">
              <a:solidFill>
                <a:srgbClr val="99CBB5"/>
              </a:solidFill>
              <a:latin typeface="Elephant" panose="02020904090505020303" pitchFamily="18" charset="0"/>
            </a:endParaRPr>
          </a:p>
        </p:txBody>
      </p:sp>
    </p:spTree>
    <p:extLst>
      <p:ext uri="{BB962C8B-B14F-4D97-AF65-F5344CB8AC3E}">
        <p14:creationId xmlns:p14="http://schemas.microsoft.com/office/powerpoint/2010/main" val="2748723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7B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99C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6095997" y="1269649"/>
            <a:ext cx="4763686" cy="830997"/>
          </a:xfrm>
          <a:prstGeom prst="rect">
            <a:avLst/>
          </a:prstGeom>
          <a:noFill/>
        </p:spPr>
        <p:txBody>
          <a:bodyPr wrap="square" rtlCol="0">
            <a:spAutoFit/>
          </a:bodyPr>
          <a:lstStyle/>
          <a:p>
            <a:pPr algn="ctr"/>
            <a:r>
              <a:rPr lang="en-IN" sz="4800" dirty="0">
                <a:latin typeface="Britannic Bold" panose="020B0903060703020204" pitchFamily="34" charset="0"/>
              </a:rPr>
              <a:t>VISUALIZATIONS</a:t>
            </a:r>
            <a:endParaRPr lang="en-US" sz="4800" dirty="0">
              <a:latin typeface="Britannic Bold" panose="020B0903060703020204" pitchFamily="34" charset="0"/>
            </a:endParaRPr>
          </a:p>
        </p:txBody>
      </p:sp>
      <p:cxnSp>
        <p:nvCxnSpPr>
          <p:cNvPr id="11" name="Straight Connector 10">
            <a:extLst>
              <a:ext uri="{FF2B5EF4-FFF2-40B4-BE49-F238E27FC236}">
                <a16:creationId xmlns:a16="http://schemas.microsoft.com/office/drawing/2014/main" id="{E1EA46C6-1207-F42B-8A46-80995FA5D767}"/>
              </a:ext>
            </a:extLst>
          </p:cNvPr>
          <p:cNvCxnSpPr>
            <a:cxnSpLocks/>
          </p:cNvCxnSpPr>
          <p:nvPr/>
        </p:nvCxnSpPr>
        <p:spPr>
          <a:xfrm>
            <a:off x="6456097" y="2231913"/>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1AE40CB-71B3-B07F-6584-3198BE951DD8}"/>
              </a:ext>
            </a:extLst>
          </p:cNvPr>
          <p:cNvPicPr>
            <a:picLocks noChangeAspect="1"/>
          </p:cNvPicPr>
          <p:nvPr/>
        </p:nvPicPr>
        <p:blipFill>
          <a:blip r:embed="rId2"/>
          <a:stretch>
            <a:fillRect/>
          </a:stretch>
        </p:blipFill>
        <p:spPr>
          <a:xfrm>
            <a:off x="713253" y="3629060"/>
            <a:ext cx="4625411" cy="3130685"/>
          </a:xfrm>
          <a:prstGeom prst="rect">
            <a:avLst/>
          </a:prstGeom>
          <a:ln>
            <a:solidFill>
              <a:srgbClr val="000103"/>
            </a:solidFill>
          </a:ln>
        </p:spPr>
      </p:pic>
      <p:sp>
        <p:nvSpPr>
          <p:cNvPr id="6" name="TextBox 5">
            <a:extLst>
              <a:ext uri="{FF2B5EF4-FFF2-40B4-BE49-F238E27FC236}">
                <a16:creationId xmlns:a16="http://schemas.microsoft.com/office/drawing/2014/main" id="{9B9FF9F1-9E0C-AF68-8800-AD3974786BE8}"/>
              </a:ext>
            </a:extLst>
          </p:cNvPr>
          <p:cNvSpPr txBox="1"/>
          <p:nvPr/>
        </p:nvSpPr>
        <p:spPr>
          <a:xfrm>
            <a:off x="5791655" y="2569517"/>
            <a:ext cx="5372369" cy="3170099"/>
          </a:xfrm>
          <a:prstGeom prst="rect">
            <a:avLst/>
          </a:prstGeom>
          <a:noFill/>
        </p:spPr>
        <p:txBody>
          <a:bodyPr wrap="square" rtlCol="0">
            <a:spAutoFit/>
          </a:bodyPr>
          <a:lstStyle/>
          <a:p>
            <a:pPr algn="just"/>
            <a:r>
              <a:rPr lang="en-US" sz="2000" dirty="0"/>
              <a:t>Spam emails and messages tend to have more words than legitimate ones because spam emails are often sent only once, while legitimate emails and messages may be part of ongoing conversations between two people. </a:t>
            </a:r>
            <a:r>
              <a:rPr lang="en-US" sz="2000" b="1" dirty="0"/>
              <a:t>Since spam emails are typically sent to many recipients, they often include more words in order to try and capture the recipient's attention and convince them to take some sort of action (e.g., click on a link, purchase a product)</a:t>
            </a:r>
            <a:r>
              <a:rPr lang="en-US" sz="2000" dirty="0"/>
              <a:t>.</a:t>
            </a:r>
          </a:p>
        </p:txBody>
      </p:sp>
      <p:pic>
        <p:nvPicPr>
          <p:cNvPr id="1026" name="Picture 2">
            <a:extLst>
              <a:ext uri="{FF2B5EF4-FFF2-40B4-BE49-F238E27FC236}">
                <a16:creationId xmlns:a16="http://schemas.microsoft.com/office/drawing/2014/main" id="{B2E0F62D-6EC4-9815-D1B8-6F0C7E463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53" y="92708"/>
            <a:ext cx="4627234" cy="3422886"/>
          </a:xfrm>
          <a:prstGeom prst="rect">
            <a:avLst/>
          </a:prstGeom>
          <a:noFill/>
          <a:ln>
            <a:solidFill>
              <a:srgbClr val="000103"/>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422DA5-42A1-B25A-11D7-92FA1FF39044}"/>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FEF7B9"/>
                </a:solidFill>
                <a:latin typeface="Elephant" panose="02020904090505020303" pitchFamily="18" charset="0"/>
              </a:rPr>
              <a:t>4.</a:t>
            </a:r>
            <a:endParaRPr lang="en-US" sz="6000" dirty="0">
              <a:solidFill>
                <a:srgbClr val="FEF7B9"/>
              </a:solidFill>
              <a:latin typeface="Elephant" panose="02020904090505020303" pitchFamily="18" charset="0"/>
            </a:endParaRPr>
          </a:p>
        </p:txBody>
      </p:sp>
    </p:spTree>
    <p:extLst>
      <p:ext uri="{BB962C8B-B14F-4D97-AF65-F5344CB8AC3E}">
        <p14:creationId xmlns:p14="http://schemas.microsoft.com/office/powerpoint/2010/main" val="306332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7B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99C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B1F3CED-0D94-EE87-7D28-5AC5847EE2E9}"/>
              </a:ext>
            </a:extLst>
          </p:cNvPr>
          <p:cNvGrpSpPr/>
          <p:nvPr/>
        </p:nvGrpSpPr>
        <p:grpSpPr>
          <a:xfrm>
            <a:off x="2020194" y="364391"/>
            <a:ext cx="8151612" cy="6129215"/>
            <a:chOff x="1371075" y="617791"/>
            <a:chExt cx="7452702" cy="5603703"/>
          </a:xfrm>
        </p:grpSpPr>
        <p:pic>
          <p:nvPicPr>
            <p:cNvPr id="5" name="Picture 4">
              <a:extLst>
                <a:ext uri="{FF2B5EF4-FFF2-40B4-BE49-F238E27FC236}">
                  <a16:creationId xmlns:a16="http://schemas.microsoft.com/office/drawing/2014/main" id="{7523749F-9773-1376-F1F1-934651AB8BC9}"/>
                </a:ext>
              </a:extLst>
            </p:cNvPr>
            <p:cNvPicPr>
              <a:picLocks noChangeAspect="1"/>
            </p:cNvPicPr>
            <p:nvPr/>
          </p:nvPicPr>
          <p:blipFill>
            <a:blip r:embed="rId2"/>
            <a:stretch>
              <a:fillRect/>
            </a:stretch>
          </p:blipFill>
          <p:spPr>
            <a:xfrm>
              <a:off x="1371075" y="617791"/>
              <a:ext cx="3682332" cy="2760469"/>
            </a:xfrm>
            <a:prstGeom prst="rect">
              <a:avLst/>
            </a:prstGeom>
            <a:ln>
              <a:solidFill>
                <a:srgbClr val="000103"/>
              </a:solidFill>
            </a:ln>
          </p:spPr>
        </p:pic>
        <p:pic>
          <p:nvPicPr>
            <p:cNvPr id="8" name="Picture 7">
              <a:extLst>
                <a:ext uri="{FF2B5EF4-FFF2-40B4-BE49-F238E27FC236}">
                  <a16:creationId xmlns:a16="http://schemas.microsoft.com/office/drawing/2014/main" id="{1E383A94-F4FA-4D84-6272-7AC921DF6616}"/>
                </a:ext>
              </a:extLst>
            </p:cNvPr>
            <p:cNvPicPr>
              <a:picLocks noChangeAspect="1"/>
            </p:cNvPicPr>
            <p:nvPr/>
          </p:nvPicPr>
          <p:blipFill rotWithShape="1">
            <a:blip r:embed="rId3"/>
            <a:srcRect r="3195"/>
            <a:stretch/>
          </p:blipFill>
          <p:spPr>
            <a:xfrm>
              <a:off x="1371075" y="3461029"/>
              <a:ext cx="3682331" cy="2760465"/>
            </a:xfrm>
            <a:prstGeom prst="rect">
              <a:avLst/>
            </a:prstGeom>
            <a:ln>
              <a:solidFill>
                <a:srgbClr val="000103"/>
              </a:solidFill>
            </a:ln>
          </p:spPr>
        </p:pic>
        <p:pic>
          <p:nvPicPr>
            <p:cNvPr id="12" name="Picture 11">
              <a:extLst>
                <a:ext uri="{FF2B5EF4-FFF2-40B4-BE49-F238E27FC236}">
                  <a16:creationId xmlns:a16="http://schemas.microsoft.com/office/drawing/2014/main" id="{FF1F895A-68CC-47D9-4F86-5A45CCB584B3}"/>
                </a:ext>
              </a:extLst>
            </p:cNvPr>
            <p:cNvPicPr>
              <a:picLocks noChangeAspect="1"/>
            </p:cNvPicPr>
            <p:nvPr/>
          </p:nvPicPr>
          <p:blipFill rotWithShape="1">
            <a:blip r:embed="rId4"/>
            <a:srcRect b="996"/>
            <a:stretch/>
          </p:blipFill>
          <p:spPr>
            <a:xfrm>
              <a:off x="5131263" y="624804"/>
              <a:ext cx="3682331" cy="2753456"/>
            </a:xfrm>
            <a:prstGeom prst="rect">
              <a:avLst/>
            </a:prstGeom>
            <a:ln>
              <a:solidFill>
                <a:srgbClr val="000103"/>
              </a:solidFill>
            </a:ln>
          </p:spPr>
        </p:pic>
        <p:pic>
          <p:nvPicPr>
            <p:cNvPr id="16" name="Picture 15">
              <a:extLst>
                <a:ext uri="{FF2B5EF4-FFF2-40B4-BE49-F238E27FC236}">
                  <a16:creationId xmlns:a16="http://schemas.microsoft.com/office/drawing/2014/main" id="{A88B266E-CCC5-5EC4-E00F-E4185275E73A}"/>
                </a:ext>
              </a:extLst>
            </p:cNvPr>
            <p:cNvPicPr>
              <a:picLocks noChangeAspect="1"/>
            </p:cNvPicPr>
            <p:nvPr/>
          </p:nvPicPr>
          <p:blipFill>
            <a:blip r:embed="rId5"/>
            <a:stretch>
              <a:fillRect/>
            </a:stretch>
          </p:blipFill>
          <p:spPr>
            <a:xfrm>
              <a:off x="5131263" y="3461028"/>
              <a:ext cx="3692514" cy="2760465"/>
            </a:xfrm>
            <a:prstGeom prst="rect">
              <a:avLst/>
            </a:prstGeom>
            <a:ln>
              <a:solidFill>
                <a:srgbClr val="000103"/>
              </a:solidFill>
            </a:ln>
          </p:spPr>
        </p:pic>
      </p:grpSp>
      <p:sp>
        <p:nvSpPr>
          <p:cNvPr id="19" name="TextBox 18">
            <a:extLst>
              <a:ext uri="{FF2B5EF4-FFF2-40B4-BE49-F238E27FC236}">
                <a16:creationId xmlns:a16="http://schemas.microsoft.com/office/drawing/2014/main" id="{6AB7E321-6027-C1F0-4710-5C253EDC00B6}"/>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FEF7B9"/>
                </a:solidFill>
                <a:latin typeface="Elephant" panose="02020904090505020303" pitchFamily="18" charset="0"/>
              </a:rPr>
              <a:t>5.</a:t>
            </a:r>
            <a:endParaRPr lang="en-US" sz="6000" dirty="0">
              <a:solidFill>
                <a:srgbClr val="FEF7B9"/>
              </a:solidFill>
              <a:latin typeface="Elephant" panose="02020904090505020303" pitchFamily="18" charset="0"/>
            </a:endParaRPr>
          </a:p>
        </p:txBody>
      </p:sp>
    </p:spTree>
    <p:extLst>
      <p:ext uri="{BB962C8B-B14F-4D97-AF65-F5344CB8AC3E}">
        <p14:creationId xmlns:p14="http://schemas.microsoft.com/office/powerpoint/2010/main" val="1434848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7B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99C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3858454" y="910298"/>
            <a:ext cx="4763686" cy="830997"/>
          </a:xfrm>
          <a:prstGeom prst="rect">
            <a:avLst/>
          </a:prstGeom>
          <a:noFill/>
        </p:spPr>
        <p:txBody>
          <a:bodyPr wrap="square" rtlCol="0">
            <a:spAutoFit/>
          </a:bodyPr>
          <a:lstStyle/>
          <a:p>
            <a:pPr algn="ctr"/>
            <a:r>
              <a:rPr lang="en-IN" sz="4800" dirty="0">
                <a:latin typeface="Britannic Bold" panose="020B0903060703020204" pitchFamily="34" charset="0"/>
              </a:rPr>
              <a:t>VISUALIZATIONS</a:t>
            </a:r>
            <a:endParaRPr lang="en-US" sz="4800" dirty="0">
              <a:latin typeface="Britannic Bold" panose="020B0903060703020204" pitchFamily="34" charset="0"/>
            </a:endParaRPr>
          </a:p>
        </p:txBody>
      </p:sp>
      <p:cxnSp>
        <p:nvCxnSpPr>
          <p:cNvPr id="11" name="Straight Connector 10">
            <a:extLst>
              <a:ext uri="{FF2B5EF4-FFF2-40B4-BE49-F238E27FC236}">
                <a16:creationId xmlns:a16="http://schemas.microsoft.com/office/drawing/2014/main" id="{E1EA46C6-1207-F42B-8A46-80995FA5D767}"/>
              </a:ext>
            </a:extLst>
          </p:cNvPr>
          <p:cNvCxnSpPr>
            <a:cxnSpLocks/>
          </p:cNvCxnSpPr>
          <p:nvPr/>
        </p:nvCxnSpPr>
        <p:spPr>
          <a:xfrm>
            <a:off x="4218551" y="1872562"/>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B9FF9F1-9E0C-AF68-8800-AD3974786BE8}"/>
              </a:ext>
            </a:extLst>
          </p:cNvPr>
          <p:cNvSpPr txBox="1"/>
          <p:nvPr/>
        </p:nvSpPr>
        <p:spPr>
          <a:xfrm>
            <a:off x="655736" y="5228552"/>
            <a:ext cx="10880521" cy="1015663"/>
          </a:xfrm>
          <a:prstGeom prst="rect">
            <a:avLst/>
          </a:prstGeom>
          <a:noFill/>
        </p:spPr>
        <p:txBody>
          <a:bodyPr wrap="square" rtlCol="0">
            <a:spAutoFit/>
          </a:bodyPr>
          <a:lstStyle/>
          <a:p>
            <a:pPr algn="just"/>
            <a:r>
              <a:rPr lang="en-US" sz="2000" dirty="0"/>
              <a:t>In spam messages, it is common to see a higher number of punctuation symbols such as </a:t>
            </a:r>
            <a:r>
              <a:rPr lang="en-US" sz="2000" b="1" dirty="0"/>
              <a:t>@</a:t>
            </a:r>
            <a:r>
              <a:rPr lang="en-US" sz="2000" dirty="0"/>
              <a:t> and currency symbols like </a:t>
            </a:r>
            <a:r>
              <a:rPr lang="en-US" sz="2000" b="1" dirty="0"/>
              <a:t>$</a:t>
            </a:r>
            <a:r>
              <a:rPr lang="en-US" sz="2000" dirty="0"/>
              <a:t> or </a:t>
            </a:r>
            <a:r>
              <a:rPr lang="en-US" sz="2000" b="1" dirty="0"/>
              <a:t>£.</a:t>
            </a:r>
            <a:r>
              <a:rPr lang="en-US" sz="2000" dirty="0"/>
              <a:t> This is because </a:t>
            </a:r>
            <a:r>
              <a:rPr lang="en-US" sz="2000" b="1" dirty="0"/>
              <a:t>spam messages often contain emails or mention cash prizes as a way to entice people to fall for a scam</a:t>
            </a:r>
            <a:r>
              <a:rPr lang="en-US" sz="2000" dirty="0"/>
              <a:t>.</a:t>
            </a:r>
          </a:p>
        </p:txBody>
      </p:sp>
      <p:pic>
        <p:nvPicPr>
          <p:cNvPr id="3" name="Picture 2">
            <a:extLst>
              <a:ext uri="{FF2B5EF4-FFF2-40B4-BE49-F238E27FC236}">
                <a16:creationId xmlns:a16="http://schemas.microsoft.com/office/drawing/2014/main" id="{4A514269-CDB2-B6DA-4EA4-5D9CCAFB7176}"/>
              </a:ext>
            </a:extLst>
          </p:cNvPr>
          <p:cNvPicPr>
            <a:picLocks noChangeAspect="1"/>
          </p:cNvPicPr>
          <p:nvPr/>
        </p:nvPicPr>
        <p:blipFill>
          <a:blip r:embed="rId2"/>
          <a:stretch>
            <a:fillRect/>
          </a:stretch>
        </p:blipFill>
        <p:spPr>
          <a:xfrm>
            <a:off x="3858454" y="1984557"/>
            <a:ext cx="4652372" cy="3165233"/>
          </a:xfrm>
          <a:prstGeom prst="rect">
            <a:avLst/>
          </a:prstGeom>
          <a:ln>
            <a:solidFill>
              <a:srgbClr val="000103"/>
            </a:solidFill>
          </a:ln>
        </p:spPr>
      </p:pic>
      <p:sp>
        <p:nvSpPr>
          <p:cNvPr id="7" name="TextBox 6">
            <a:extLst>
              <a:ext uri="{FF2B5EF4-FFF2-40B4-BE49-F238E27FC236}">
                <a16:creationId xmlns:a16="http://schemas.microsoft.com/office/drawing/2014/main" id="{5659CB86-34E1-32E3-E95D-50B4B8975358}"/>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FEF7B9"/>
                </a:solidFill>
                <a:latin typeface="Elephant" panose="02020904090505020303" pitchFamily="18" charset="0"/>
              </a:rPr>
              <a:t>6.</a:t>
            </a:r>
            <a:endParaRPr lang="en-US" sz="6000" dirty="0">
              <a:solidFill>
                <a:srgbClr val="FEF7B9"/>
              </a:solidFill>
              <a:latin typeface="Elephant" panose="02020904090505020303" pitchFamily="18" charset="0"/>
            </a:endParaRPr>
          </a:p>
        </p:txBody>
      </p:sp>
    </p:spTree>
    <p:extLst>
      <p:ext uri="{BB962C8B-B14F-4D97-AF65-F5344CB8AC3E}">
        <p14:creationId xmlns:p14="http://schemas.microsoft.com/office/powerpoint/2010/main" val="2130675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7B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488002" y="535021"/>
            <a:ext cx="11215991" cy="5787957"/>
          </a:xfrm>
          <a:prstGeom prst="rect">
            <a:avLst/>
          </a:prstGeom>
          <a:solidFill>
            <a:srgbClr val="99C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00C4EB-7F17-2D23-6080-5E284F87D24B}"/>
              </a:ext>
            </a:extLst>
          </p:cNvPr>
          <p:cNvSpPr txBox="1"/>
          <p:nvPr/>
        </p:nvSpPr>
        <p:spPr>
          <a:xfrm>
            <a:off x="3714152" y="535021"/>
            <a:ext cx="4763686" cy="830997"/>
          </a:xfrm>
          <a:prstGeom prst="rect">
            <a:avLst/>
          </a:prstGeom>
          <a:noFill/>
        </p:spPr>
        <p:txBody>
          <a:bodyPr wrap="square" rtlCol="0">
            <a:spAutoFit/>
          </a:bodyPr>
          <a:lstStyle/>
          <a:p>
            <a:pPr algn="ctr"/>
            <a:r>
              <a:rPr lang="en-IN" sz="4800" dirty="0">
                <a:latin typeface="Britannic Bold" panose="020B0903060703020204" pitchFamily="34" charset="0"/>
              </a:rPr>
              <a:t>VISUALIZATIONS</a:t>
            </a:r>
            <a:endParaRPr lang="en-US" sz="4800" dirty="0">
              <a:latin typeface="Britannic Bold" panose="020B0903060703020204" pitchFamily="34" charset="0"/>
            </a:endParaRPr>
          </a:p>
        </p:txBody>
      </p:sp>
      <p:cxnSp>
        <p:nvCxnSpPr>
          <p:cNvPr id="11" name="Straight Connector 10">
            <a:extLst>
              <a:ext uri="{FF2B5EF4-FFF2-40B4-BE49-F238E27FC236}">
                <a16:creationId xmlns:a16="http://schemas.microsoft.com/office/drawing/2014/main" id="{E1EA46C6-1207-F42B-8A46-80995FA5D767}"/>
              </a:ext>
            </a:extLst>
          </p:cNvPr>
          <p:cNvCxnSpPr>
            <a:cxnSpLocks/>
          </p:cNvCxnSpPr>
          <p:nvPr/>
        </p:nvCxnSpPr>
        <p:spPr>
          <a:xfrm>
            <a:off x="4074249" y="1497285"/>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B9FF9F1-9E0C-AF68-8800-AD3974786BE8}"/>
              </a:ext>
            </a:extLst>
          </p:cNvPr>
          <p:cNvSpPr txBox="1"/>
          <p:nvPr/>
        </p:nvSpPr>
        <p:spPr>
          <a:xfrm>
            <a:off x="655734" y="5181127"/>
            <a:ext cx="10880521" cy="1015663"/>
          </a:xfrm>
          <a:prstGeom prst="rect">
            <a:avLst/>
          </a:prstGeom>
          <a:noFill/>
        </p:spPr>
        <p:txBody>
          <a:bodyPr wrap="square" rtlCol="0">
            <a:spAutoFit/>
          </a:bodyPr>
          <a:lstStyle/>
          <a:p>
            <a:pPr algn="just"/>
            <a:r>
              <a:rPr lang="en-US" sz="2000" dirty="0"/>
              <a:t>During sentiment analysis, it was found that most spam messages have a positive sentiment. This means that spam messages tend to use positive language and emotion-evoking words like (</a:t>
            </a:r>
            <a:r>
              <a:rPr lang="en-US" sz="2000" i="1" dirty="0"/>
              <a:t>“win”, “guaranteed prizes”, “call urgently”) </a:t>
            </a:r>
            <a:r>
              <a:rPr lang="en-US" sz="2000" dirty="0"/>
              <a:t>to convince recipients to take some sort of action.</a:t>
            </a:r>
          </a:p>
        </p:txBody>
      </p:sp>
      <p:pic>
        <p:nvPicPr>
          <p:cNvPr id="2050" name="Picture 2">
            <a:extLst>
              <a:ext uri="{FF2B5EF4-FFF2-40B4-BE49-F238E27FC236}">
                <a16:creationId xmlns:a16="http://schemas.microsoft.com/office/drawing/2014/main" id="{92D1B44C-63E1-EE1C-8A22-7401BE6D7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2" y="1803059"/>
            <a:ext cx="8647658" cy="3251880"/>
          </a:xfrm>
          <a:prstGeom prst="rect">
            <a:avLst/>
          </a:prstGeom>
          <a:noFill/>
          <a:ln>
            <a:solidFill>
              <a:srgbClr val="000103"/>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2E84AB5-41F6-4D55-F987-A2320485CF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55" t="3162" r="2441"/>
          <a:stretch/>
        </p:blipFill>
        <p:spPr bwMode="auto">
          <a:xfrm>
            <a:off x="9172418" y="1803059"/>
            <a:ext cx="2363837" cy="3251880"/>
          </a:xfrm>
          <a:prstGeom prst="rect">
            <a:avLst/>
          </a:prstGeom>
          <a:noFill/>
          <a:ln>
            <a:solidFill>
              <a:srgbClr val="000103"/>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6847E24-EF81-8986-62B5-FCC6804E86C3}"/>
              </a:ext>
            </a:extLst>
          </p:cNvPr>
          <p:cNvSpPr txBox="1"/>
          <p:nvPr/>
        </p:nvSpPr>
        <p:spPr>
          <a:xfrm>
            <a:off x="10553350" y="611605"/>
            <a:ext cx="989901" cy="1015663"/>
          </a:xfrm>
          <a:prstGeom prst="rect">
            <a:avLst/>
          </a:prstGeom>
          <a:noFill/>
        </p:spPr>
        <p:txBody>
          <a:bodyPr wrap="square" rtlCol="0">
            <a:spAutoFit/>
          </a:bodyPr>
          <a:lstStyle/>
          <a:p>
            <a:r>
              <a:rPr lang="en-IN" sz="6000" dirty="0">
                <a:solidFill>
                  <a:srgbClr val="FEF7B9"/>
                </a:solidFill>
                <a:latin typeface="Elephant" panose="02020904090505020303" pitchFamily="18" charset="0"/>
              </a:rPr>
              <a:t>7.</a:t>
            </a:r>
            <a:endParaRPr lang="en-US" sz="6000" dirty="0">
              <a:solidFill>
                <a:srgbClr val="FEF7B9"/>
              </a:solidFill>
              <a:latin typeface="Elephant" panose="02020904090505020303" pitchFamily="18" charset="0"/>
            </a:endParaRPr>
          </a:p>
        </p:txBody>
      </p:sp>
    </p:spTree>
    <p:extLst>
      <p:ext uri="{BB962C8B-B14F-4D97-AF65-F5344CB8AC3E}">
        <p14:creationId xmlns:p14="http://schemas.microsoft.com/office/powerpoint/2010/main" val="1290401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CBB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24F18-A457-FE28-7F62-284FFD6C6E1C}"/>
              </a:ext>
            </a:extLst>
          </p:cNvPr>
          <p:cNvSpPr/>
          <p:nvPr/>
        </p:nvSpPr>
        <p:spPr>
          <a:xfrm>
            <a:off x="311684" y="444038"/>
            <a:ext cx="11568604" cy="5969921"/>
          </a:xfrm>
          <a:prstGeom prst="rect">
            <a:avLst/>
          </a:prstGeom>
          <a:solidFill>
            <a:srgbClr val="FEF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D8C4679-9F3C-91F8-6B81-DDDC634557CA}"/>
              </a:ext>
            </a:extLst>
          </p:cNvPr>
          <p:cNvPicPr>
            <a:picLocks noChangeAspect="1"/>
          </p:cNvPicPr>
          <p:nvPr/>
        </p:nvPicPr>
        <p:blipFill>
          <a:blip r:embed="rId2"/>
          <a:stretch>
            <a:fillRect/>
          </a:stretch>
        </p:blipFill>
        <p:spPr>
          <a:xfrm>
            <a:off x="742188" y="1371311"/>
            <a:ext cx="10707594" cy="2057687"/>
          </a:xfrm>
          <a:prstGeom prst="rect">
            <a:avLst/>
          </a:prstGeom>
          <a:ln>
            <a:solidFill>
              <a:srgbClr val="000103"/>
            </a:solidFill>
          </a:ln>
        </p:spPr>
      </p:pic>
      <p:sp>
        <p:nvSpPr>
          <p:cNvPr id="5" name="TextBox 4">
            <a:extLst>
              <a:ext uri="{FF2B5EF4-FFF2-40B4-BE49-F238E27FC236}">
                <a16:creationId xmlns:a16="http://schemas.microsoft.com/office/drawing/2014/main" id="{418DEA2B-97CB-C6D4-6317-0874EFDE7B51}"/>
              </a:ext>
            </a:extLst>
          </p:cNvPr>
          <p:cNvSpPr txBox="1"/>
          <p:nvPr/>
        </p:nvSpPr>
        <p:spPr>
          <a:xfrm>
            <a:off x="1255552" y="412986"/>
            <a:ext cx="9680895" cy="830997"/>
          </a:xfrm>
          <a:prstGeom prst="rect">
            <a:avLst/>
          </a:prstGeom>
          <a:noFill/>
        </p:spPr>
        <p:txBody>
          <a:bodyPr wrap="square" rtlCol="0">
            <a:spAutoFit/>
          </a:bodyPr>
          <a:lstStyle/>
          <a:p>
            <a:pPr algn="ctr"/>
            <a:r>
              <a:rPr lang="en-IN" sz="4800" dirty="0">
                <a:latin typeface="Britannic Bold" panose="020B0903060703020204" pitchFamily="34" charset="0"/>
              </a:rPr>
              <a:t>CLASSIFICATION &amp; PERFORMANCE</a:t>
            </a:r>
            <a:endParaRPr lang="en-US" sz="4800" dirty="0">
              <a:latin typeface="Britannic Bold" panose="020B0903060703020204" pitchFamily="34" charset="0"/>
            </a:endParaRPr>
          </a:p>
        </p:txBody>
      </p:sp>
      <p:cxnSp>
        <p:nvCxnSpPr>
          <p:cNvPr id="7" name="Straight Connector 6">
            <a:extLst>
              <a:ext uri="{FF2B5EF4-FFF2-40B4-BE49-F238E27FC236}">
                <a16:creationId xmlns:a16="http://schemas.microsoft.com/office/drawing/2014/main" id="{63081463-7ECB-A9C0-7CE9-FB323F478538}"/>
              </a:ext>
            </a:extLst>
          </p:cNvPr>
          <p:cNvCxnSpPr>
            <a:cxnSpLocks/>
          </p:cNvCxnSpPr>
          <p:nvPr/>
        </p:nvCxnSpPr>
        <p:spPr>
          <a:xfrm>
            <a:off x="4074253" y="1243983"/>
            <a:ext cx="4043493" cy="0"/>
          </a:xfrm>
          <a:prstGeom prst="line">
            <a:avLst/>
          </a:prstGeom>
          <a:ln w="38100">
            <a:solidFill>
              <a:srgbClr val="EC6C5E"/>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E8AE4328-E85D-A4CA-F5A0-F58C5769B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88" y="3522627"/>
            <a:ext cx="10707594" cy="2800350"/>
          </a:xfrm>
          <a:prstGeom prst="rect">
            <a:avLst/>
          </a:prstGeom>
          <a:noFill/>
          <a:ln>
            <a:solidFill>
              <a:srgbClr val="000103"/>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E8E878-12F9-A4DF-374B-582A148A47A8}"/>
              </a:ext>
            </a:extLst>
          </p:cNvPr>
          <p:cNvSpPr txBox="1"/>
          <p:nvPr/>
        </p:nvSpPr>
        <p:spPr>
          <a:xfrm>
            <a:off x="10860946" y="412985"/>
            <a:ext cx="989901" cy="1015663"/>
          </a:xfrm>
          <a:prstGeom prst="rect">
            <a:avLst/>
          </a:prstGeom>
          <a:noFill/>
        </p:spPr>
        <p:txBody>
          <a:bodyPr wrap="square" rtlCol="0">
            <a:spAutoFit/>
          </a:bodyPr>
          <a:lstStyle/>
          <a:p>
            <a:r>
              <a:rPr lang="en-IN" sz="6000" dirty="0">
                <a:solidFill>
                  <a:srgbClr val="99CBB5"/>
                </a:solidFill>
                <a:latin typeface="Elephant" panose="02020904090505020303" pitchFamily="18" charset="0"/>
              </a:rPr>
              <a:t>8.</a:t>
            </a:r>
            <a:endParaRPr lang="en-US" sz="6000" dirty="0">
              <a:solidFill>
                <a:srgbClr val="99CBB5"/>
              </a:solidFill>
              <a:latin typeface="Elephant" panose="02020904090505020303" pitchFamily="18" charset="0"/>
            </a:endParaRPr>
          </a:p>
        </p:txBody>
      </p:sp>
    </p:spTree>
    <p:extLst>
      <p:ext uri="{BB962C8B-B14F-4D97-AF65-F5344CB8AC3E}">
        <p14:creationId xmlns:p14="http://schemas.microsoft.com/office/powerpoint/2010/main" val="801819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454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Britannic Bold</vt:lpstr>
      <vt:lpstr>Calibri</vt:lpstr>
      <vt:lpstr>Calibri Light</vt:lpstr>
      <vt:lpstr>Elephant</vt:lpstr>
      <vt:lpstr>Seaford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Abdul Shukoor</dc:creator>
  <cp:lastModifiedBy>Ibrahim Abdul Shukoor</cp:lastModifiedBy>
  <cp:revision>2</cp:revision>
  <dcterms:created xsi:type="dcterms:W3CDTF">2022-12-25T21:53:02Z</dcterms:created>
  <dcterms:modified xsi:type="dcterms:W3CDTF">2022-12-26T00:16:01Z</dcterms:modified>
</cp:coreProperties>
</file>