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2FAA-E454-4121-AA51-63FFDDDD7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97D9E-27F6-442E-B7AB-090677805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4E8EE-3037-430E-ABED-BC87CEF8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B8A9F-533B-4ACD-B262-4444EE50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4B90F-399C-483D-B91E-013A6D43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5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92A49-1B1E-4C98-B3DF-C6E2D8C5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810DAC-2583-4AB4-AA81-EB77B689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1C04D-A54D-47D8-8F26-080C6977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ADD0E-B4B6-4954-ABAC-0122731D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C4D92-C66A-47F1-A05F-157B31E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3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B93B7A-9C35-42CA-8607-1DB102BE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8B9376-1E59-4CC1-A071-7760B45B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6BF66-9A71-442D-9649-86639CD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3A4C2-FFB6-45F3-AFFA-E867073B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7DBE0-93C9-426E-9A67-E76241D3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9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3C84E-FD1F-4CBB-80B9-6CB5DFF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C56A1-71AB-4663-BEDC-2EC07805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6E336-D4E6-4D81-B089-5C93C231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A2EE3-0911-48EE-8E0C-10587DFA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231FD-136C-4FED-BC79-661093E6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5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98099-E890-4229-9D81-89C8CC8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99AB94-8D95-4319-BAEF-904DDD10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249D3-FC8B-47AA-B928-499C362D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C9F2A-5903-4591-AF67-F1321B82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38286-0541-4B5F-9156-8B293BA3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0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78F54-05E5-4206-9165-E6F3596E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F958E-362B-4652-BFE9-58AAF632B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17EE7-B4CB-466F-B82B-7C478FB8D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6A608C-0396-4F1C-B0A5-0EF6B9D9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9DA41-5B4C-4C27-B94B-DE12844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94C14-A446-446B-8DC1-FE569FF3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0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C930F-0C12-497E-ADD5-B1E80EE3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25C2C3-2411-4106-99B6-D89B21FF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B0DB7-E27D-4EDB-B4E4-AD424376C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91BED0-6A1F-4B84-A8DA-6B985A720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9F2226-AAD7-4DDD-B1EA-040EB56FE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E2D855-42E7-4235-A70B-FB224885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C6286C-272C-471F-B388-BD9B0F13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3C736E-0466-4BD4-A5FD-60CCD32B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6186-ACDD-4CBD-9C94-94709CE4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515B4A-70EC-4D7B-A020-ABBED312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0EC776-9961-4EFA-8474-7D049C2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C7453-D5E8-4046-B02F-04A64847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03E896-36EB-4F9D-8D67-AA822F90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384B02-44D1-479F-9283-A8AF7669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ECBCF4-F140-42B7-95BA-84CBA38D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68E4B-2DEB-4AB4-87E3-57960DD0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01DBC-CE06-4EA1-8BA3-E9A76B3B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4AF4EB-CEDB-4105-8645-25FFF4D6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2DAE95-E511-48ED-AE31-995987DF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3A8ED0-7DD0-4D8E-92E1-EF46D625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F7A67-126E-4442-B12C-6772CCFC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E9A79-58F9-4E20-A39F-0994D9BF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F33791-8A25-4113-8002-E20643BE7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57B2B-9851-4469-96C6-9102159D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7CD9B5-1F3A-4B12-AF42-A907FEF9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923BB3-8B32-4FB8-821F-2A509269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C17C6-C1CC-414E-A8CE-80188DD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58553-689D-403E-BA2A-A8548273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4B4606-4E2C-4232-8560-4B787F0B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4DF8AA-4FD5-49C8-AF9C-86FA46873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3C8B-8D2C-4815-997D-8595CF76B5F1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66155-8FE7-4DF7-9208-F4201450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4160C-8807-4903-9599-7BB186310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2CA9-A6EC-45A6-BEA2-4A9D65CD5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A00A6-0E98-46E6-A13D-97C08FB0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5" y="1336843"/>
            <a:ext cx="10876547" cy="1672687"/>
          </a:xfrm>
        </p:spPr>
        <p:txBody>
          <a:bodyPr>
            <a:normAutofit/>
          </a:bodyPr>
          <a:lstStyle/>
          <a:p>
            <a:r>
              <a:rPr lang="ru-RU" sz="5000" b="1" dirty="0"/>
              <a:t>Современное программирование на </a:t>
            </a:r>
            <a:r>
              <a:rPr lang="en-US" sz="5000" b="1" dirty="0"/>
              <a:t>C++</a:t>
            </a:r>
            <a:endParaRPr lang="ru-RU" sz="5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711AD6-18EF-4110-BA0A-A5F008BA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5" y="3602038"/>
            <a:ext cx="10876547" cy="2173120"/>
          </a:xfrm>
        </p:spPr>
        <p:txBody>
          <a:bodyPr>
            <a:normAutofit/>
          </a:bodyPr>
          <a:lstStyle/>
          <a:p>
            <a:r>
              <a:rPr lang="ru-RU" b="1" dirty="0"/>
              <a:t>001. </a:t>
            </a:r>
            <a:r>
              <a:rPr lang="en-US" b="1" dirty="0"/>
              <a:t>Introduction </a:t>
            </a:r>
            <a:endParaRPr lang="ru-RU" b="1" dirty="0"/>
          </a:p>
          <a:p>
            <a:r>
              <a:rPr lang="ru-RU" b="1" dirty="0"/>
              <a:t>Мольганов Андрей</a:t>
            </a:r>
          </a:p>
          <a:p>
            <a:endParaRPr lang="ru-RU" sz="2000" dirty="0"/>
          </a:p>
          <a:p>
            <a:pPr algn="l"/>
            <a:r>
              <a:rPr lang="ru-RU" sz="2000" dirty="0"/>
              <a:t>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r>
              <a:rPr lang="en-US" sz="2000" dirty="0"/>
              <a:t>, 2022</a:t>
            </a:r>
            <a:endParaRPr lang="ru-RU" sz="2000" dirty="0"/>
          </a:p>
          <a:p>
            <a:pPr algn="l"/>
            <a:r>
              <a:rPr lang="ru-RU" sz="2000" dirty="0"/>
              <a:t>СЦК при Образовательно-учебном отделе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430D8-D040-4B68-A7DA-699E3E89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73" y="4571168"/>
            <a:ext cx="3283869" cy="120399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1723F8A-69BA-401F-8A9B-CC2DDBA95C0A}"/>
              </a:ext>
            </a:extLst>
          </p:cNvPr>
          <p:cNvCxnSpPr>
            <a:cxnSpLocks/>
          </p:cNvCxnSpPr>
          <p:nvPr/>
        </p:nvCxnSpPr>
        <p:spPr>
          <a:xfrm>
            <a:off x="722842" y="3276600"/>
            <a:ext cx="1087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0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Язык программирования </a:t>
            </a:r>
            <a:r>
              <a:rPr lang="en-US" sz="3000" b="1" dirty="0">
                <a:solidFill>
                  <a:schemeClr val="bg1"/>
                </a:solidFill>
              </a:rPr>
              <a:t>Assembler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AB23D67-8102-481B-9DE6-FAF86D784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8" y="912043"/>
            <a:ext cx="4572000" cy="526492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</a:rPr>
              <a:t>A long time ago, in a galaxy far, far away … there was </a:t>
            </a:r>
            <a:r>
              <a:rPr lang="en-US" sz="2500" b="1" dirty="0">
                <a:solidFill>
                  <a:srgbClr val="002060"/>
                </a:solidFill>
              </a:rPr>
              <a:t>Assembly</a:t>
            </a:r>
          </a:p>
          <a:p>
            <a:pPr marL="0" indent="0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Экстремальная простота функций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Требует много кода для простых задач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«Ковбой может все, что может конь»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Сложно писать и читать, избыточное, скучное и с ошибками</a:t>
            </a:r>
          </a:p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2B676E5-8F45-4988-AF21-60DF7063F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05" y="912043"/>
            <a:ext cx="7487948" cy="5033914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472000" y="6497999"/>
            <a:ext cx="72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47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5691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54C70-B448-41FC-8F38-007D8D2B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46484"/>
            <a:ext cx="11288463" cy="555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ru-RU" sz="2500" i="1" dirty="0"/>
              <a:t>В 1969 году </a:t>
            </a:r>
            <a:r>
              <a:rPr lang="ru-RU" sz="2500" i="1" dirty="0" err="1"/>
              <a:t>Дениис</a:t>
            </a:r>
            <a:r>
              <a:rPr lang="ru-RU" sz="2500" i="1" dirty="0"/>
              <a:t> М. Ричи и Кен Томпсон (работники компании </a:t>
            </a:r>
            <a:r>
              <a:rPr lang="en-US" sz="2500" i="1" dirty="0"/>
              <a:t>AT&amp;T, </a:t>
            </a:r>
            <a:r>
              <a:rPr lang="ru-RU" sz="2500" i="1" dirty="0"/>
              <a:t>сотрудники ведомственной лаборатории </a:t>
            </a:r>
            <a:r>
              <a:rPr lang="en-US" sz="2500" i="1" dirty="0"/>
              <a:t>Bell Labs</a:t>
            </a:r>
            <a:r>
              <a:rPr lang="ru-RU" sz="2500" i="1" dirty="0"/>
              <a:t>) работали над разработкой операционной системы для мейнфреймов (для работы с очень большими данными), которым могла бы пользоваться тысяча пользователей по всему миру. Новая операционная система получила название </a:t>
            </a:r>
            <a:r>
              <a:rPr lang="en-US" sz="2500" i="1" dirty="0"/>
              <a:t>UNIX.</a:t>
            </a:r>
          </a:p>
          <a:p>
            <a:pPr marL="0" indent="0" algn="just">
              <a:buNone/>
            </a:pPr>
            <a:r>
              <a:rPr lang="en-US" sz="2500" i="1" dirty="0"/>
              <a:t>	</a:t>
            </a:r>
            <a:r>
              <a:rPr lang="ru-RU" sz="2500" i="1" dirty="0"/>
              <a:t>Операционная система по-прежнему была написана на </a:t>
            </a:r>
            <a:r>
              <a:rPr lang="en-US" sz="2500" i="1" dirty="0"/>
              <a:t>Assembler</a:t>
            </a:r>
            <a:r>
              <a:rPr lang="ru-RU" sz="2500" i="1" dirty="0"/>
              <a:t>. Помимо него и Фортрана, </a:t>
            </a:r>
            <a:r>
              <a:rPr lang="en-US" sz="2500" i="1" dirty="0"/>
              <a:t>UNIX </a:t>
            </a:r>
            <a:r>
              <a:rPr lang="ru-RU" sz="2500" i="1" dirty="0"/>
              <a:t>также имел интерпретатор языка программирования </a:t>
            </a:r>
            <a:r>
              <a:rPr lang="en-US" sz="2500" i="1" dirty="0"/>
              <a:t>B</a:t>
            </a:r>
            <a:r>
              <a:rPr lang="ru-RU" sz="2500" i="1" dirty="0"/>
              <a:t>. Язык высокого уровня, например </a:t>
            </a:r>
            <a:r>
              <a:rPr lang="en-US" sz="2500" i="1" dirty="0"/>
              <a:t>B</a:t>
            </a:r>
            <a:r>
              <a:rPr lang="ru-RU" sz="2500" i="1" dirty="0"/>
              <a:t> позволял написать много страниц кода всего за </a:t>
            </a:r>
            <a:endParaRPr lang="en-US" sz="2500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1/4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7E296A-7DA2-448C-9E49-AE93FE2928EC}"/>
              </a:ext>
            </a:extLst>
          </p:cNvPr>
          <p:cNvSpPr/>
          <p:nvPr/>
        </p:nvSpPr>
        <p:spPr>
          <a:xfrm>
            <a:off x="11472000" y="6497999"/>
            <a:ext cx="72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FE152E-D8E8-48DF-A287-CD7FA2973395}"/>
              </a:ext>
            </a:extLst>
          </p:cNvPr>
          <p:cNvSpPr/>
          <p:nvPr/>
        </p:nvSpPr>
        <p:spPr>
          <a:xfrm>
            <a:off x="0" y="6498000"/>
            <a:ext cx="1147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5852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54C70-B448-41FC-8F38-007D8D2B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500" dirty="0"/>
              <a:t>Маленькая история о </a:t>
            </a:r>
            <a:r>
              <a:rPr lang="en-US" sz="2500" dirty="0"/>
              <a:t>C/C++</a:t>
            </a:r>
            <a:endParaRPr lang="ru-RU" sz="2500" dirty="0"/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Области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Философия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Книги, материалы и другие </a:t>
            </a:r>
            <a:r>
              <a:rPr lang="en-US" sz="2500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О курсе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705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54C70-B448-41FC-8F38-007D8D2B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46484"/>
            <a:ext cx="11288463" cy="555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ru-RU" sz="2500" i="1" dirty="0"/>
              <a:t>При наборе научных сотрудников я смотрю на оценки как на последний показатель. Я нахожу, что воображение, амбиции, инициатива, любопытство, стремление,</a:t>
            </a:r>
            <a:r>
              <a:rPr lang="en-US" sz="2500" i="1" dirty="0"/>
              <a:t> </a:t>
            </a:r>
            <a:r>
              <a:rPr lang="ru-RU" sz="2500" i="1" dirty="0"/>
              <a:t>гораздо лучше предсказывают, кто будет делать со мной полезную работу. Конечно, эти характеристики сами по себе коррелируют с высокими оценками</a:t>
            </a:r>
            <a:r>
              <a:rPr lang="en-US" sz="2500" i="1" dirty="0"/>
              <a:t>, </a:t>
            </a:r>
            <a:r>
              <a:rPr lang="ru-RU" sz="2500" i="1" dirty="0"/>
              <a:t>но есть кое-что, что можно сказать о студенте, который решает, что</a:t>
            </a:r>
            <a:r>
              <a:rPr lang="en-US" sz="2500" i="1" dirty="0"/>
              <a:t> </a:t>
            </a:r>
            <a:r>
              <a:rPr lang="ru-RU" sz="2500" i="1" dirty="0"/>
              <a:t>данный курс – пустая трата времени, и что он работает над побочным проектом.</a:t>
            </a:r>
            <a:r>
              <a:rPr lang="en-US" sz="2500" i="1" dirty="0"/>
              <a:t> </a:t>
            </a:r>
            <a:r>
              <a:rPr lang="ru-RU" sz="2500" i="1" dirty="0"/>
              <a:t>Прорывы не случаются на обычных запланированных занятиях, они случаются</a:t>
            </a:r>
            <a:r>
              <a:rPr lang="en-US" sz="2500" i="1" dirty="0"/>
              <a:t> </a:t>
            </a:r>
            <a:r>
              <a:rPr lang="ru-RU" sz="2500" i="1" dirty="0"/>
              <a:t>в побочных проектах. Нам нужны люди, которые выполняют порученную им работу, но нам также нужны люди, которые могут критически осмыслить то, что им нужно. действительно важно»</a:t>
            </a:r>
            <a:endParaRPr lang="en-US" sz="2500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1/4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17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54C70-B448-41FC-8F38-007D8D2B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46484"/>
            <a:ext cx="11288463" cy="5551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500" i="1" u="sng" dirty="0"/>
              <a:t>Академическая успеваемость не является сильным предиктором карьерного превосходства…</a:t>
            </a:r>
          </a:p>
          <a:p>
            <a:pPr marL="0" indent="0">
              <a:buNone/>
            </a:pPr>
            <a:endParaRPr lang="ru-RU" sz="2500" i="1" dirty="0"/>
          </a:p>
          <a:p>
            <a:pPr marL="0" indent="0" algn="just">
              <a:buNone/>
            </a:pPr>
            <a:r>
              <a:rPr lang="ru-RU" sz="2500" i="1" dirty="0"/>
              <a:t>	«Исследования показывают, что корреляция между оценками производительность труда скромна в первый год после колледжа и тривиальна через пару лет...</a:t>
            </a:r>
          </a:p>
          <a:p>
            <a:pPr marL="0" indent="0" algn="just">
              <a:buNone/>
            </a:pPr>
            <a:r>
              <a:rPr lang="ru-RU" sz="2500" i="1" dirty="0"/>
              <a:t>	Академические оценки редко оценивают такие качества, как креативность, лидерские качества и навыки работы в команде, а также социальный, эмоциональный и политический интеллект.</a:t>
            </a:r>
          </a:p>
          <a:p>
            <a:pPr marL="0" indent="0" algn="just">
              <a:buNone/>
            </a:pPr>
            <a:r>
              <a:rPr lang="ru-RU" sz="2500" i="1" dirty="0"/>
              <a:t>	Да, студенты с оценкой </a:t>
            </a:r>
            <a:r>
              <a:rPr lang="en-US" sz="2500" i="1" dirty="0"/>
              <a:t>A (90+) </a:t>
            </a:r>
            <a:r>
              <a:rPr lang="ru-RU" sz="2500" i="1" dirty="0"/>
              <a:t>осваивают зубрежку информации и повторяют ее на экзаменах как гимн или «Доброе утро». Но успех в карьере редко связан с поиском правильного решения проблемы.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2/4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2015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54C70-B448-41FC-8F38-007D8D2B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946484"/>
            <a:ext cx="11288463" cy="555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	</a:t>
            </a:r>
            <a:r>
              <a:rPr lang="ru-RU" sz="2500" i="1" dirty="0"/>
              <a:t>Если ваша цель – окончить школу/колледж/университет без единого изъяна в стенограмме, транскрипте, аттестате, дипломе, вы в конечном итоге можете закрывать предметы с помощью нелегальных путей, изучать различные махинации и стараться угадить всем…</a:t>
            </a:r>
            <a:endParaRPr lang="ru-RU" i="1" dirty="0"/>
          </a:p>
          <a:p>
            <a:pPr marL="0" indent="0" algn="just">
              <a:buNone/>
            </a:pPr>
            <a:r>
              <a:rPr lang="ru-RU" i="1" dirty="0"/>
              <a:t>	</a:t>
            </a:r>
            <a:r>
              <a:rPr lang="ru-RU" sz="2500" i="1" dirty="0"/>
              <a:t>Но при этом где-то рядом с вами на потоке учится студент который получает </a:t>
            </a:r>
            <a:r>
              <a:rPr lang="en-US" sz="2500" i="1" dirty="0"/>
              <a:t>C-B (50-80)</a:t>
            </a:r>
            <a:r>
              <a:rPr lang="ru-RU" sz="2500" i="1" dirty="0"/>
              <a:t>, но при этом он знает больше чем его группа, и зачастую намного квалифицирован большинства молодых специалистов закончивших образование по специальности «Педагогика». Такой студент выходит из зоны комфорта, изучает информацию, создает проекты и повышает свои навыки</a:t>
            </a:r>
          </a:p>
          <a:p>
            <a:pPr marL="0" indent="0" algn="just">
              <a:buNone/>
            </a:pPr>
            <a:endParaRPr lang="ru-RU" sz="2500" i="1" dirty="0"/>
          </a:p>
          <a:p>
            <a:pPr marL="0" indent="0" algn="r">
              <a:buNone/>
            </a:pPr>
            <a:r>
              <a:rPr lang="ru-RU" sz="2500" i="1" dirty="0"/>
              <a:t>Даниель </a:t>
            </a:r>
            <a:r>
              <a:rPr lang="ru-RU" sz="2500" i="1" dirty="0" err="1"/>
              <a:t>Лемир</a:t>
            </a:r>
            <a:r>
              <a:rPr lang="ru-RU" sz="2500" i="1" dirty="0"/>
              <a:t>, к.ф.-м.н., Университет Квебека, Канада</a:t>
            </a:r>
          </a:p>
          <a:p>
            <a:pPr marL="0" indent="0" algn="just">
              <a:buNone/>
            </a:pPr>
            <a:endParaRPr lang="ru-RU" sz="2500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3/4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584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54C70-B448-41FC-8F38-007D8D2B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0" y="946484"/>
            <a:ext cx="7220841" cy="4052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/>
              <a:t>	</a:t>
            </a:r>
            <a:r>
              <a:rPr lang="ru-RU" sz="2500" i="1" dirty="0"/>
              <a:t>«Мой средний балл (</a:t>
            </a:r>
            <a:r>
              <a:rPr lang="en-US" sz="2500" i="1" dirty="0"/>
              <a:t>GPA</a:t>
            </a:r>
            <a:r>
              <a:rPr lang="ru-RU" sz="2500" i="1" dirty="0"/>
              <a:t>) был 2,4 (из 4.0) за первый семестр в колледже. Думал, может быть, я не создан для инженерии.  Сегодня я посадил два космических корабля на Марс, и закончил разрабатывать с командой одного робота для Луны.</a:t>
            </a:r>
          </a:p>
          <a:p>
            <a:pPr marL="0" indent="0" algn="just">
              <a:buNone/>
            </a:pPr>
            <a:r>
              <a:rPr lang="ru-RU" sz="2500" i="1" dirty="0"/>
              <a:t>	STEM-науки тяжелы для всех. Оценки, в конце концов, не имеют значения. Любопытство и настойчивость имеют значение (англ. </a:t>
            </a:r>
            <a:r>
              <a:rPr lang="en-US" sz="2500" b="1" i="1" dirty="0"/>
              <a:t>Curiosity</a:t>
            </a:r>
            <a:r>
              <a:rPr lang="en-US" sz="2500" i="1" dirty="0"/>
              <a:t> and </a:t>
            </a:r>
            <a:r>
              <a:rPr lang="en-US" sz="2500" b="1" i="1" dirty="0"/>
              <a:t>persistence</a:t>
            </a:r>
            <a:r>
              <a:rPr lang="en-US" sz="2500" i="1" dirty="0"/>
              <a:t> matter</a:t>
            </a:r>
            <a:r>
              <a:rPr lang="ru-RU" sz="2500" i="1" dirty="0"/>
              <a:t>)»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4/4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44E7A2-6B66-4D20-ACF2-41AF148E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5" y="963000"/>
            <a:ext cx="3810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7CB63-6C2B-4A13-8B9F-89C8A15D0CC9}"/>
              </a:ext>
            </a:extLst>
          </p:cNvPr>
          <p:cNvSpPr txBox="1"/>
          <p:nvPr/>
        </p:nvSpPr>
        <p:spPr>
          <a:xfrm>
            <a:off x="340893" y="4999483"/>
            <a:ext cx="114911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ru-RU" sz="2500" dirty="0"/>
              <a:t>Бен </a:t>
            </a:r>
            <a:r>
              <a:rPr lang="ru-RU" sz="2500" dirty="0" err="1"/>
              <a:t>Цичи</a:t>
            </a:r>
            <a:r>
              <a:rPr lang="ru-RU" sz="2500" dirty="0"/>
              <a:t>, Главный Инженер-Программист,</a:t>
            </a:r>
            <a:endParaRPr lang="en-US" sz="2500" dirty="0"/>
          </a:p>
          <a:p>
            <a:pPr marL="0" indent="0" algn="r">
              <a:buNone/>
            </a:pPr>
            <a:r>
              <a:rPr lang="ru-RU" sz="2500" dirty="0"/>
              <a:t>Марсианская Научная Лаборатория </a:t>
            </a:r>
            <a:r>
              <a:rPr lang="en-US" sz="2500" dirty="0"/>
              <a:t>NASA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55341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ru-RU" sz="3000" b="1" dirty="0">
                <a:solidFill>
                  <a:schemeClr val="bg1"/>
                </a:solidFill>
              </a:rPr>
              <a:t>и программирование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7195BE4F-AF03-4D98-9034-A5D70F9F1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890315"/>
              </p:ext>
            </p:extLst>
          </p:nvPr>
        </p:nvGraphicFramePr>
        <p:xfrm>
          <a:off x="256674" y="923278"/>
          <a:ext cx="11575326" cy="54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70">
                  <a:extLst>
                    <a:ext uri="{9D8B030D-6E8A-4147-A177-3AD203B41FA5}">
                      <a16:colId xmlns:a16="http://schemas.microsoft.com/office/drawing/2014/main" val="1461956801"/>
                    </a:ext>
                  </a:extLst>
                </a:gridCol>
                <a:gridCol w="9941056">
                  <a:extLst>
                    <a:ext uri="{9D8B030D-6E8A-4147-A177-3AD203B41FA5}">
                      <a16:colId xmlns:a16="http://schemas.microsoft.com/office/drawing/2014/main" val="987277779"/>
                    </a:ext>
                  </a:extLst>
                </a:gridCol>
              </a:tblGrid>
              <a:tr h="13738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Творчество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Программирование максимально творческая среда. Способность видеть проблему и новые способы которые обеспечивают оригинальные и нетривиальные решения этих проблем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576034"/>
                  </a:ext>
                </a:extLst>
              </a:tr>
              <a:tr h="13738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Форма искусства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Искусство это человеческий навык. Каждый программист делает в «своем стиле». Код и алгоритм показывают элегантность и красоту каждого из способ развития музыки, рисования, биологии или игр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425023"/>
                  </a:ext>
                </a:extLst>
              </a:tr>
              <a:tr h="13738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Знания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Программирование дает возможность узнавать что-то новое каждый день, совершенствоваться и приобретать все новые навыки и знания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062437"/>
                  </a:ext>
                </a:extLst>
              </a:tr>
              <a:tr h="13738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Вызов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Программирование это вызов. Вызов самому себе, проблема, область проблемы и способы решения этой проблемы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01417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1/2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532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4720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Мотивация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ru-RU" sz="3000" b="1" dirty="0">
                <a:solidFill>
                  <a:schemeClr val="bg1"/>
                </a:solidFill>
              </a:rPr>
              <a:t>и программирование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84F1BE-A14C-4043-BE18-D0F7AC26CDDC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2/2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8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27F7BE6-7EDA-4ADC-9A33-0439B3D7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89" y="748074"/>
            <a:ext cx="9126021" cy="6109925"/>
          </a:xfrm>
        </p:spPr>
      </p:pic>
    </p:spTree>
    <p:extLst>
      <p:ext uri="{BB962C8B-B14F-4D97-AF65-F5344CB8AC3E}">
        <p14:creationId xmlns:p14="http://schemas.microsoft.com/office/powerpoint/2010/main" val="378569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7B47-5B87-4C0B-8C82-D758513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720000"/>
          </a:xfrm>
          <a:solidFill>
            <a:srgbClr val="00206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Маленькая история о </a:t>
            </a:r>
            <a:r>
              <a:rPr lang="en-US" sz="3000" b="1" dirty="0">
                <a:solidFill>
                  <a:schemeClr val="bg1"/>
                </a:solidFill>
              </a:rPr>
              <a:t>C/C++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169BE-1013-4839-A23A-C2D82F12345C}"/>
              </a:ext>
            </a:extLst>
          </p:cNvPr>
          <p:cNvSpPr/>
          <p:nvPr/>
        </p:nvSpPr>
        <p:spPr>
          <a:xfrm>
            <a:off x="11832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8A1ACB-3C44-48E0-A665-9D1DC3CD4341}"/>
              </a:ext>
            </a:extLst>
          </p:cNvPr>
          <p:cNvSpPr/>
          <p:nvPr/>
        </p:nvSpPr>
        <p:spPr>
          <a:xfrm>
            <a:off x="0" y="6498000"/>
            <a:ext cx="118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2060"/>
                </a:solidFill>
              </a:rPr>
              <a:t>«ТОО «НПО «Группа Компаний «</a:t>
            </a:r>
            <a:r>
              <a:rPr lang="en-US" b="1" dirty="0">
                <a:solidFill>
                  <a:srgbClr val="002060"/>
                </a:solidFill>
              </a:rPr>
              <a:t>DOSTI</a:t>
            </a:r>
            <a:r>
              <a:rPr lang="ru-RU" b="1" dirty="0">
                <a:solidFill>
                  <a:srgbClr val="00206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25266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825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Segoe UI</vt:lpstr>
      <vt:lpstr>Тема Office</vt:lpstr>
      <vt:lpstr>Современное программирование на C++</vt:lpstr>
      <vt:lpstr>Содержание</vt:lpstr>
      <vt:lpstr>Мотивация</vt:lpstr>
      <vt:lpstr>Мотивация</vt:lpstr>
      <vt:lpstr>Мотивация</vt:lpstr>
      <vt:lpstr>Мотивация</vt:lpstr>
      <vt:lpstr>Мотивация и программирование</vt:lpstr>
      <vt:lpstr>Мотивация и программирование</vt:lpstr>
      <vt:lpstr>Маленькая история о C/C++</vt:lpstr>
      <vt:lpstr>Язык программирования Assembler</vt:lpstr>
      <vt:lpstr>Мотивация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Алгоритмизация и программирование</dc:title>
  <dc:creator>Molganov A.A</dc:creator>
  <cp:lastModifiedBy>Molganov A.A</cp:lastModifiedBy>
  <cp:revision>143</cp:revision>
  <dcterms:created xsi:type="dcterms:W3CDTF">2022-08-15T13:42:27Z</dcterms:created>
  <dcterms:modified xsi:type="dcterms:W3CDTF">2022-08-15T14:58:48Z</dcterms:modified>
</cp:coreProperties>
</file>