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5" r:id="rId3"/>
    <p:sldId id="257" r:id="rId4"/>
    <p:sldId id="482" r:id="rId5"/>
    <p:sldId id="483" r:id="rId6"/>
    <p:sldId id="485" r:id="rId7"/>
    <p:sldId id="486" r:id="rId8"/>
    <p:sldId id="484" r:id="rId9"/>
    <p:sldId id="487" r:id="rId10"/>
    <p:sldId id="479" r:id="rId11"/>
    <p:sldId id="48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C33EB9-8083-4694-AEF8-59DBF63AA8FA}">
          <p14:sldIdLst>
            <p14:sldId id="256"/>
            <p14:sldId id="325"/>
            <p14:sldId id="257"/>
            <p14:sldId id="482"/>
            <p14:sldId id="483"/>
            <p14:sldId id="485"/>
            <p14:sldId id="486"/>
            <p14:sldId id="484"/>
            <p14:sldId id="487"/>
            <p14:sldId id="479"/>
            <p14:sldId id="4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09149-285B-44A0-A616-FB1BF5696CE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7D483-3160-4CD1-8C39-25872EC0E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88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02EE8-C7BD-4D17-9613-54B6BA4A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0DAFE6-8295-4D0E-8568-A37A4E8D1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DAC0CD-259C-4D40-8B91-B2B9532F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3FD7A-B144-41B5-9A3E-85BF954E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47869-74DF-4EE8-AF18-1C5D68EE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B88D9-0AE8-49BA-92A3-C9F35004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908CBF-EAC7-42C7-8F18-5D9922CD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04BAE7-6F4C-4BAD-9CA9-AE583644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2F461D-8764-471F-890D-1E46EF9B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98EB0-97D8-4AF5-A9DF-AA344FD3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8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D798CD-64BA-4569-AB3F-724AB7B4C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969DBD-435A-4DE8-B31B-DC1881168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D6B056-7DC2-4BA3-BC28-094CE52E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AE28AD-7F00-4C65-A3FB-E7870FA5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A7065-38B0-4E4C-8102-DDC38124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81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C075F-590C-43EB-81EC-AFE6BF6E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AD05B-0246-40CA-90FD-FA7FC471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997A36-A338-4694-B6C3-52680A91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25D08-4C5D-41E2-AD4B-87EC6D9E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1AA19A-2A65-483A-8788-8F7DC85B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81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DB7AA-3241-44F5-8D3D-F76A6328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230A10-C319-49BA-BE16-9FDAB5BF6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82BE04-4D0A-41F2-BB6A-19A30829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2F6162-4AA3-4008-81CC-4AC63B39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2F625-9E50-49FD-A15C-11BF87B5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81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80CC4-987A-4B97-9442-359BF40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C3362-8D96-41E3-BEF8-EBD0F18D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778B19-DC4F-4E62-8892-FBEC7D787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B664F5-9D4B-485C-9B20-CAE352F7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4EC646-0BFA-4BF3-B842-EC57F983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9DDDD3-2423-4D52-9D23-0A748ACC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42543-2B26-4719-B00F-4DD3725D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BA96BB-EF57-472B-A8D3-F42C9328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D44C6C-FC8E-4B32-9032-CEB6B117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2E2E1D-9A47-433A-A911-2B65F850C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B332AE-7382-4C1D-94C1-72BEB93BE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AD2AAF-3E9A-4FD4-8465-0DBDB589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3399CD-CDF8-4DED-8FAC-1B7C7A75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138095-3A0A-4E09-BE86-733E37D4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36C78-173A-4D70-B92E-BEE992C1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B0345C-7E20-4C4C-99BF-6C107D8E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D8DD45-B2AB-47F2-BDEA-D27EC09D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7FC547-4539-4E5F-98CD-FFBA0325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61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D8FFA9-8EAA-4B74-8CB1-FF1F39B9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F7F945-9FEE-4D95-9047-DEBC4F97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AA3271-78CF-445B-8949-AF516F8A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1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6FECB-D55E-44EE-9CA1-B81D9463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40CAF9-A6CC-4250-8023-34F7CAE9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A9FE01-6F87-451D-9278-C0582E7F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BBFD45-73E5-4994-A25F-99FBCED7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274153-00A2-4FCE-95AE-1ECDE197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03DFD-6030-423F-A122-46DEF8BA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23EAA-9FD5-418C-875F-B79B9E02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96D4C5-F3D6-4402-8CC8-FF4996A85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D3E4A-5949-4AD0-A3E9-4784A4BB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87F92B-B2C1-4C6A-8F93-BFEA636D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A0EAB-CD30-452E-8729-B7479053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C88A34-0009-4858-97F4-57F975F6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8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30FD9-63EA-4CB7-8B60-B5F3AAB7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8BEC27-BC76-4D7A-91DB-9BF03950B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5AFE3-95AE-4A91-A3DD-F252981A9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03D605-E738-460F-A3FA-596C72B82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34447-205D-4332-92E1-C9116DA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1325A71-AA8A-4E4B-B54E-538880FE655A}"/>
              </a:ext>
            </a:extLst>
          </p:cNvPr>
          <p:cNvSpPr/>
          <p:nvPr/>
        </p:nvSpPr>
        <p:spPr>
          <a:xfrm>
            <a:off x="1524000" y="1118586"/>
            <a:ext cx="9144000" cy="23969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600" b="1" dirty="0"/>
              <a:t>СИСТЕМЫ ПРОГРАММИРОВАНИЯ</a:t>
            </a:r>
          </a:p>
          <a:p>
            <a:pPr algn="ctr"/>
            <a:r>
              <a:rPr lang="en-US" sz="2000" dirty="0"/>
              <a:t>002 Core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F36DA-CFFE-42B3-BAD5-D64BE07F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132"/>
            <a:ext cx="9144000" cy="2396971"/>
          </a:xfrm>
        </p:spPr>
        <p:txBody>
          <a:bodyPr>
            <a:normAutofit/>
          </a:bodyPr>
          <a:lstStyle/>
          <a:p>
            <a:r>
              <a:rPr lang="ru-RU" sz="2000" dirty="0"/>
              <a:t>Лектор: Руководитель РС «ТОО «НПО «Группа Компаний «</a:t>
            </a:r>
            <a:r>
              <a:rPr lang="en-US" sz="2000" dirty="0"/>
              <a:t>DOSTI</a:t>
            </a:r>
            <a:r>
              <a:rPr lang="ru-RU" sz="2000" dirty="0"/>
              <a:t>»</a:t>
            </a:r>
            <a:endParaRPr lang="en-US" sz="2000" dirty="0"/>
          </a:p>
          <a:p>
            <a:r>
              <a:rPr lang="ru-RU" sz="2000" b="1" dirty="0"/>
              <a:t>Мольганов Андрей Александрович</a:t>
            </a:r>
          </a:p>
          <a:p>
            <a:endParaRPr lang="ru-RU" sz="2000" b="1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7E876F-0D30-40BA-93FC-5A0BF8B376DE}"/>
              </a:ext>
            </a:extLst>
          </p:cNvPr>
          <p:cNvSpPr/>
          <p:nvPr/>
        </p:nvSpPr>
        <p:spPr>
          <a:xfrm>
            <a:off x="0" y="0"/>
            <a:ext cx="8590282" cy="2663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/>
              <a:t>ТОО НПО Группа Компаний </a:t>
            </a:r>
            <a:r>
              <a:rPr lang="en-US" sz="1400" dirty="0"/>
              <a:t>DOSTI</a:t>
            </a:r>
            <a:endParaRPr lang="ru-RU" sz="14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0822A0F-A924-464D-A969-80F5566D59C1}"/>
              </a:ext>
            </a:extLst>
          </p:cNvPr>
          <p:cNvSpPr/>
          <p:nvPr/>
        </p:nvSpPr>
        <p:spPr>
          <a:xfrm>
            <a:off x="8590282" y="0"/>
            <a:ext cx="3601720" cy="2663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2022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416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59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EC6A797-5197-485C-82A0-4A4E649B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Домашнее задание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9F19F05-723C-406D-B03C-36514E48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Разобраться с многофайловой компиляцией, сделать калькулятор модульным</a:t>
            </a:r>
            <a:r>
              <a:rPr lang="ru-RU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в калькулятор возможности библиотеки </a:t>
            </a:r>
            <a:r>
              <a:rPr lang="en-US" dirty="0"/>
              <a:t>&lt;</a:t>
            </a:r>
            <a:r>
              <a:rPr lang="en-US" dirty="0" err="1"/>
              <a:t>numerics</a:t>
            </a:r>
            <a:r>
              <a:rPr lang="en-US" dirty="0"/>
              <a:t>&gt;</a:t>
            </a:r>
            <a:r>
              <a:rPr lang="ru-RU" dirty="0"/>
              <a:t> и </a:t>
            </a:r>
            <a:r>
              <a:rPr lang="en-US" dirty="0"/>
              <a:t>&lt;complex&gt;</a:t>
            </a:r>
            <a:r>
              <a:rPr lang="ru-RU" dirty="0"/>
              <a:t>, циклы и условия.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6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60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EC6A797-5197-485C-82A0-4A4E649B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Список литературы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9F19F05-723C-406D-B03C-36514E48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3" y="1825624"/>
            <a:ext cx="11737911" cy="47660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В директории 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~/docs </a:t>
            </a:r>
            <a:r>
              <a:rPr lang="ru-RU" dirty="0"/>
              <a:t>лежат справочные и дополнительные материалы по курсу, а именно:</a:t>
            </a:r>
          </a:p>
          <a:p>
            <a:r>
              <a:rPr lang="ru-RU" sz="2400" dirty="0"/>
              <a:t>Лекции </a:t>
            </a:r>
            <a:r>
              <a:rPr lang="en-US" sz="2400" dirty="0"/>
              <a:t>Computer Science Center;</a:t>
            </a:r>
          </a:p>
          <a:p>
            <a:r>
              <a:rPr lang="en-US" sz="2400" dirty="0"/>
              <a:t>C++ </a:t>
            </a:r>
            <a:r>
              <a:rPr lang="ru-RU" sz="2400" dirty="0"/>
              <a:t>в задачах и примерах, 2019 год;</a:t>
            </a:r>
          </a:p>
          <a:p>
            <a:r>
              <a:rPr lang="en-US" sz="2400" dirty="0"/>
              <a:t>C++ </a:t>
            </a:r>
            <a:r>
              <a:rPr lang="ru-RU" sz="2400" dirty="0"/>
              <a:t>для начинающих, 2019 год;</a:t>
            </a:r>
          </a:p>
          <a:p>
            <a:r>
              <a:rPr lang="en-US" sz="2400" dirty="0"/>
              <a:t>Modern CMake, 2022 </a:t>
            </a:r>
            <a:r>
              <a:rPr lang="ru-RU" sz="2400" dirty="0"/>
              <a:t>год;</a:t>
            </a:r>
            <a:endParaRPr lang="en-US" sz="2400" dirty="0"/>
          </a:p>
          <a:p>
            <a:r>
              <a:rPr lang="ru-RU" sz="2400" dirty="0"/>
              <a:t>Система построения проектов </a:t>
            </a:r>
            <a:r>
              <a:rPr lang="en-US" sz="2400" dirty="0"/>
              <a:t>CMake, 2015 </a:t>
            </a:r>
            <a:r>
              <a:rPr lang="ru-RU" sz="2400" dirty="0"/>
              <a:t>год;</a:t>
            </a:r>
          </a:p>
          <a:p>
            <a:r>
              <a:rPr lang="ru-RU" sz="2400" dirty="0"/>
              <a:t>Структуры данных и алгоритмы – реализация на </a:t>
            </a:r>
            <a:r>
              <a:rPr lang="en-US" sz="2400" dirty="0"/>
              <a:t>C++, 2009 </a:t>
            </a:r>
            <a:r>
              <a:rPr lang="ru-RU" sz="2400" dirty="0"/>
              <a:t>год;</a:t>
            </a:r>
          </a:p>
          <a:p>
            <a:r>
              <a:rPr lang="ru-RU" sz="2400" dirty="0"/>
              <a:t>Фундаментальные алгоритмы на </a:t>
            </a:r>
            <a:r>
              <a:rPr lang="en-US" sz="2400" dirty="0"/>
              <a:t>C++, 2001 </a:t>
            </a:r>
            <a:r>
              <a:rPr lang="ru-RU" sz="2400" dirty="0"/>
              <a:t>год;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092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166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</a:rPr>
              <a:t>Hello world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2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Hello world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9F019C-665E-4CD0-A387-51430D91A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9256" y="1825625"/>
            <a:ext cx="4234543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latin typeface="+mj-lt"/>
              </a:rPr>
              <a:t>- определяет заголовочный файл для ввода и вывода информации через системный буфер операционной системы;</a:t>
            </a:r>
          </a:p>
          <a:p>
            <a:pPr algn="just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{} </a:t>
            </a:r>
            <a:r>
              <a:rPr lang="ru-RU" sz="1800" dirty="0">
                <a:latin typeface="+mj-lt"/>
              </a:rPr>
              <a:t>– создает главную функцию, где должен содержаться весь наш код. Код вне этой функции будет проигнорирован компилятором;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std::cout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latin typeface="+mj-lt"/>
              </a:rPr>
              <a:t>– выводит информацию с  помощью стандартной библиотеки;</a:t>
            </a:r>
          </a:p>
          <a:p>
            <a:pPr algn="just"/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1800" dirty="0">
                <a:solidFill>
                  <a:srgbClr val="000000"/>
                </a:solidFill>
                <a:latin typeface="+mj-lt"/>
              </a:rPr>
              <a:t> - оператор сдвигового регистра выводит необходимую нам строку в консоль с модификатором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</a:t>
            </a:r>
            <a:r>
              <a:rPr lang="ru-RU" sz="1800" dirty="0">
                <a:solidFill>
                  <a:srgbClr val="000000"/>
                </a:solidFill>
                <a:latin typeface="+mj-lt"/>
              </a:rPr>
              <a:t>, который начинает новую строку с абзаца.</a:t>
            </a: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3</a:t>
            </a:r>
            <a:endParaRPr lang="ru-RU" sz="44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064D7D-A6DE-4E4F-99A3-BC8E9638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5" y="1690688"/>
            <a:ext cx="6226809" cy="42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2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происходит сборка кода?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A03C12-ED80-4E4B-8FFD-ACC6317A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40" y="1686625"/>
            <a:ext cx="8665919" cy="48021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D0FF71-2DEA-415F-A24A-0AE406D89D89}"/>
              </a:ext>
            </a:extLst>
          </p:cNvPr>
          <p:cNvSpPr txBox="1"/>
          <p:nvPr/>
        </p:nvSpPr>
        <p:spPr>
          <a:xfrm>
            <a:off x="1315171" y="2182050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595A6-A984-48B0-8325-AF8AD15D704D}"/>
              </a:ext>
            </a:extLst>
          </p:cNvPr>
          <p:cNvSpPr txBox="1"/>
          <p:nvPr/>
        </p:nvSpPr>
        <p:spPr>
          <a:xfrm>
            <a:off x="4071204" y="2187318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0ECAA-8E34-4C07-8E9D-FA24B4376A22}"/>
              </a:ext>
            </a:extLst>
          </p:cNvPr>
          <p:cNvSpPr txBox="1"/>
          <p:nvPr/>
        </p:nvSpPr>
        <p:spPr>
          <a:xfrm>
            <a:off x="6379368" y="2182050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98F3F0-D9D1-4B0A-979B-E8BF2E7FAECF}"/>
              </a:ext>
            </a:extLst>
          </p:cNvPr>
          <p:cNvSpPr txBox="1"/>
          <p:nvPr/>
        </p:nvSpPr>
        <p:spPr>
          <a:xfrm>
            <a:off x="7785127" y="2148790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5BB4F-7A61-42C9-90CD-F8C5D19914B9}"/>
              </a:ext>
            </a:extLst>
          </p:cNvPr>
          <p:cNvSpPr txBox="1"/>
          <p:nvPr/>
        </p:nvSpPr>
        <p:spPr>
          <a:xfrm>
            <a:off x="9943271" y="2182050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1FA56-A038-40E1-BE04-55D58AF3602B}"/>
              </a:ext>
            </a:extLst>
          </p:cNvPr>
          <p:cNvSpPr txBox="1"/>
          <p:nvPr/>
        </p:nvSpPr>
        <p:spPr>
          <a:xfrm>
            <a:off x="1330642" y="3539700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F23C3-F917-4A5C-B6F9-25550EF5FCF0}"/>
              </a:ext>
            </a:extLst>
          </p:cNvPr>
          <p:cNvSpPr txBox="1"/>
          <p:nvPr/>
        </p:nvSpPr>
        <p:spPr>
          <a:xfrm>
            <a:off x="4086675" y="3544968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2E821-94D7-45AF-B514-D6B7BACE995F}"/>
              </a:ext>
            </a:extLst>
          </p:cNvPr>
          <p:cNvSpPr txBox="1"/>
          <p:nvPr/>
        </p:nvSpPr>
        <p:spPr>
          <a:xfrm>
            <a:off x="6394839" y="3539700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7F5214-BDFB-4C4E-AF83-222208764772}"/>
              </a:ext>
            </a:extLst>
          </p:cNvPr>
          <p:cNvSpPr txBox="1"/>
          <p:nvPr/>
        </p:nvSpPr>
        <p:spPr>
          <a:xfrm>
            <a:off x="1330642" y="5905374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D1136-711A-4C02-874D-2E6F72EE730E}"/>
              </a:ext>
            </a:extLst>
          </p:cNvPr>
          <p:cNvSpPr txBox="1"/>
          <p:nvPr/>
        </p:nvSpPr>
        <p:spPr>
          <a:xfrm>
            <a:off x="4086675" y="5910642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2C852D-937E-42C5-8BB0-18E7C4BD3AE8}"/>
              </a:ext>
            </a:extLst>
          </p:cNvPr>
          <p:cNvSpPr txBox="1"/>
          <p:nvPr/>
        </p:nvSpPr>
        <p:spPr>
          <a:xfrm>
            <a:off x="6394839" y="5905374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431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происходит сборка кода?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Начинается с файлов исходного кода на C++ (.cpp, .</a:t>
            </a:r>
            <a:r>
              <a:rPr lang="ru-RU" dirty="0" err="1"/>
              <a:t>hpp</a:t>
            </a:r>
            <a:r>
              <a:rPr lang="ru-RU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Компиляция</a:t>
            </a:r>
            <a:r>
              <a:rPr lang="ru-RU" dirty="0"/>
              <a:t> – преобразование исходного кода в объектный код;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Объектный код хранится в </a:t>
            </a:r>
            <a:r>
              <a:rPr lang="ru-RU" b="1" dirty="0"/>
              <a:t>объектном файле </a:t>
            </a:r>
            <a:r>
              <a:rPr lang="ru-RU" dirty="0"/>
              <a:t>(.o);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Слияние </a:t>
            </a:r>
            <a:r>
              <a:rPr lang="ru-RU" dirty="0"/>
              <a:t>или</a:t>
            </a:r>
            <a:r>
              <a:rPr lang="ru-RU" b="1" dirty="0"/>
              <a:t> линкование</a:t>
            </a:r>
            <a:r>
              <a:rPr lang="ru-RU" dirty="0"/>
              <a:t> – объединение содержимого одного или нескольких объектных файлов (и, возможно, некоторых библиотек) для создания исполняемой программы;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Исполняемая программа может быть </a:t>
            </a:r>
            <a:r>
              <a:rPr lang="ru-RU" b="1" dirty="0"/>
              <a:t>запущена</a:t>
            </a:r>
            <a:r>
              <a:rPr lang="ru-RU" dirty="0"/>
              <a:t> напрямую в терминале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258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 err="1">
                <a:solidFill>
                  <a:schemeClr val="bg1"/>
                </a:solidFill>
              </a:rPr>
              <a:t>Комметарии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783C8D9-7A03-4F6C-A4D8-929DE9104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41" y="1690688"/>
            <a:ext cx="8890518" cy="49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Ключевые слова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7">
            <a:noAutofit/>
          </a:bodyPr>
          <a:lstStyle/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alignas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alignof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and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and_eq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asm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auto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bitand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bitor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bool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break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case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catch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char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char8_t</a:t>
            </a: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char16_t</a:t>
            </a: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char32_t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class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co_await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co_return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co_yield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compl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concept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const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consteval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constexpr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constinit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const_cast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continue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decltype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default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delete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double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dynamic_cast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else</a:t>
            </a: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enum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explicit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export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extern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false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for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friend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goto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if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inline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int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long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mutable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namespace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new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noexcept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not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not_eq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nullptr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operator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or_eq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private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protected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public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register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reinterpret_cast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requires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return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short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signed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sizeof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static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static_assert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static_cast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struct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switch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template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this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thread_local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throw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true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try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typedef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typeid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typename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union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unsigned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using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virtual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void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volatile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wchar_t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while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xor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xor_eq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final</a:t>
            </a: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∗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import</a:t>
            </a: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∗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module</a:t>
            </a: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∗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override</a:t>
            </a: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∗	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85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166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ru-RU" sz="10000" b="1" dirty="0">
                <a:solidFill>
                  <a:schemeClr val="bg1"/>
                </a:solidFill>
              </a:rPr>
              <a:t>Препроцессор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1641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происходит сборка кода?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Начинается с файлов исходного кода на C++ (.cpp, .</a:t>
            </a:r>
            <a:r>
              <a:rPr lang="ru-RU" dirty="0" err="1"/>
              <a:t>hpp</a:t>
            </a:r>
            <a:r>
              <a:rPr lang="ru-RU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Компиляция</a:t>
            </a:r>
            <a:r>
              <a:rPr lang="ru-RU" dirty="0"/>
              <a:t> – преобразование исходного кода в объектный код;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Объектный код хранится в </a:t>
            </a:r>
            <a:r>
              <a:rPr lang="ru-RU" b="1" dirty="0"/>
              <a:t>объектном файле </a:t>
            </a:r>
            <a:r>
              <a:rPr lang="ru-RU" dirty="0"/>
              <a:t>(.o);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Слияние </a:t>
            </a:r>
            <a:r>
              <a:rPr lang="ru-RU" dirty="0"/>
              <a:t>или</a:t>
            </a:r>
            <a:r>
              <a:rPr lang="ru-RU" b="1" dirty="0"/>
              <a:t> линкование</a:t>
            </a:r>
            <a:r>
              <a:rPr lang="ru-RU" dirty="0"/>
              <a:t> – объединение содержимого одного или нескольких объектных файлов (и, возможно, некоторых библиотек) для создания исполняемой программы;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Исполняемая программа может быть </a:t>
            </a:r>
            <a:r>
              <a:rPr lang="ru-RU" b="1" dirty="0"/>
              <a:t>запущена</a:t>
            </a:r>
            <a:r>
              <a:rPr lang="ru-RU" dirty="0"/>
              <a:t> напрямую в терминале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7060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583</Words>
  <Application>Microsoft Office PowerPoint</Application>
  <PresentationFormat>Широкоэкранный</PresentationFormat>
  <Paragraphs>181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Cascadia Mono</vt:lpstr>
      <vt:lpstr>Fira Code</vt:lpstr>
      <vt:lpstr>Тема Office</vt:lpstr>
      <vt:lpstr>Презентация PowerPoint</vt:lpstr>
      <vt:lpstr>Hello world</vt:lpstr>
      <vt:lpstr>Hello world</vt:lpstr>
      <vt:lpstr>Как происходит сборка кода?</vt:lpstr>
      <vt:lpstr>Как происходит сборка кода?</vt:lpstr>
      <vt:lpstr>Комметарии</vt:lpstr>
      <vt:lpstr>Ключевые слова</vt:lpstr>
      <vt:lpstr>Препроцессор</vt:lpstr>
      <vt:lpstr>Как происходит сборка кода?</vt:lpstr>
      <vt:lpstr>Домашнее задание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ПРОГРАММИРОВАНИЯ (Метакурс)</dc:title>
  <dc:creator>Molganov A.A</dc:creator>
  <cp:lastModifiedBy>Molganov A.A</cp:lastModifiedBy>
  <cp:revision>467</cp:revision>
  <dcterms:created xsi:type="dcterms:W3CDTF">2022-08-09T18:13:40Z</dcterms:created>
  <dcterms:modified xsi:type="dcterms:W3CDTF">2022-12-28T07:47:45Z</dcterms:modified>
</cp:coreProperties>
</file>