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25" r:id="rId3"/>
    <p:sldId id="257" r:id="rId4"/>
    <p:sldId id="258" r:id="rId5"/>
    <p:sldId id="263" r:id="rId6"/>
    <p:sldId id="261" r:id="rId7"/>
    <p:sldId id="264" r:id="rId8"/>
    <p:sldId id="259" r:id="rId9"/>
    <p:sldId id="260" r:id="rId10"/>
    <p:sldId id="326" r:id="rId11"/>
    <p:sldId id="262" r:id="rId12"/>
    <p:sldId id="481" r:id="rId13"/>
    <p:sldId id="482" r:id="rId14"/>
    <p:sldId id="483" r:id="rId15"/>
    <p:sldId id="484" r:id="rId16"/>
    <p:sldId id="456" r:id="rId17"/>
    <p:sldId id="331" r:id="rId18"/>
    <p:sldId id="333" r:id="rId19"/>
    <p:sldId id="334" r:id="rId20"/>
    <p:sldId id="457" r:id="rId21"/>
    <p:sldId id="458" r:id="rId22"/>
    <p:sldId id="335" r:id="rId23"/>
    <p:sldId id="459" r:id="rId24"/>
    <p:sldId id="460" r:id="rId25"/>
    <p:sldId id="461" r:id="rId26"/>
    <p:sldId id="462" r:id="rId27"/>
    <p:sldId id="480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79" r:id="rId53"/>
    <p:sldId id="494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C33EB9-8083-4694-AEF8-59DBF63AA8FA}">
          <p14:sldIdLst>
            <p14:sldId id="256"/>
          </p14:sldIdLst>
        </p14:section>
        <p14:section name="1 Организационные моменты" id="{DF67E12A-C593-4C9E-832B-87AEC6E5A26B}">
          <p14:sldIdLst>
            <p14:sldId id="325"/>
            <p14:sldId id="257"/>
            <p14:sldId id="258"/>
            <p14:sldId id="263"/>
            <p14:sldId id="261"/>
            <p14:sldId id="264"/>
            <p14:sldId id="259"/>
            <p14:sldId id="260"/>
          </p14:sldIdLst>
        </p14:section>
        <p14:section name="2 Создание проекта" id="{438E94E6-6CBE-4348-92A4-AB0F604F42CE}">
          <p14:sldIdLst>
            <p14:sldId id="326"/>
            <p14:sldId id="262"/>
            <p14:sldId id="481"/>
            <p14:sldId id="482"/>
            <p14:sldId id="483"/>
            <p14:sldId id="484"/>
          </p14:sldIdLst>
        </p14:section>
        <p14:section name="3 Git" id="{9DB129E3-F4E8-4B9E-A910-62C585BEE614}">
          <p14:sldIdLst>
            <p14:sldId id="456"/>
            <p14:sldId id="331"/>
            <p14:sldId id="333"/>
            <p14:sldId id="334"/>
            <p14:sldId id="457"/>
            <p14:sldId id="458"/>
            <p14:sldId id="335"/>
            <p14:sldId id="459"/>
            <p14:sldId id="460"/>
            <p14:sldId id="461"/>
            <p14:sldId id="462"/>
          </p14:sldIdLst>
        </p14:section>
        <p14:section name="4 Github CLI" id="{05D5886A-9E2E-4E83-A514-DC939F0DC69B}">
          <p14:sldIdLst>
            <p14:sldId id="480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5 Ядро языка" id="{7547E555-9297-478C-BC3D-A6A6B982D70C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79"/>
          </p14:sldIdLst>
        </p14:section>
        <p14:section name="6 Условные выражения, циклы и массивы" id="{5258DB01-9C2C-403E-8BCA-8DD8B04EFA65}">
          <p14:sldIdLst>
            <p14:sldId id="4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C5CB6-D1C8-48ED-9A13-544911594E77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2528471-800E-4CD7-A47A-29A8949DE43F}">
      <dgm:prSet phldrT="[Текст]"/>
      <dgm:spPr/>
      <dgm:t>
        <a:bodyPr/>
        <a:lstStyle/>
        <a:p>
          <a:r>
            <a:rPr lang="ru-RU" dirty="0"/>
            <a:t>Посещение лекционных занятий</a:t>
          </a:r>
        </a:p>
      </dgm:t>
    </dgm:pt>
    <dgm:pt modelId="{42B8FCAB-6C6E-4F3A-B281-97C435F92D97}" type="parTrans" cxnId="{25ED5134-01D0-48F0-8259-E1428BC78F8B}">
      <dgm:prSet/>
      <dgm:spPr/>
      <dgm:t>
        <a:bodyPr/>
        <a:lstStyle/>
        <a:p>
          <a:endParaRPr lang="ru-RU"/>
        </a:p>
      </dgm:t>
    </dgm:pt>
    <dgm:pt modelId="{B8F6FF10-3946-4FDF-8EBD-6A4763D2A0BC}" type="sibTrans" cxnId="{25ED5134-01D0-48F0-8259-E1428BC78F8B}">
      <dgm:prSet/>
      <dgm:spPr/>
      <dgm:t>
        <a:bodyPr/>
        <a:lstStyle/>
        <a:p>
          <a:endParaRPr lang="ru-RU"/>
        </a:p>
      </dgm:t>
    </dgm:pt>
    <dgm:pt modelId="{0E3CA9AD-B230-4745-8D57-A8AD66346E41}">
      <dgm:prSet phldrT="[Текст]"/>
      <dgm:spPr/>
      <dgm:t>
        <a:bodyPr/>
        <a:lstStyle/>
        <a:p>
          <a:r>
            <a:rPr lang="ru-RU" dirty="0"/>
            <a:t>Выполнение практических работ</a:t>
          </a:r>
        </a:p>
      </dgm:t>
    </dgm:pt>
    <dgm:pt modelId="{6E3E474C-9616-4BCE-B8CF-4EA524949A8B}" type="parTrans" cxnId="{7BA09659-A772-4960-9414-938E78BAF449}">
      <dgm:prSet/>
      <dgm:spPr/>
      <dgm:t>
        <a:bodyPr/>
        <a:lstStyle/>
        <a:p>
          <a:endParaRPr lang="ru-RU"/>
        </a:p>
      </dgm:t>
    </dgm:pt>
    <dgm:pt modelId="{356A78B4-484A-4CA9-B1F9-28ED57BF5F45}" type="sibTrans" cxnId="{7BA09659-A772-4960-9414-938E78BAF449}">
      <dgm:prSet/>
      <dgm:spPr/>
      <dgm:t>
        <a:bodyPr/>
        <a:lstStyle/>
        <a:p>
          <a:endParaRPr lang="ru-RU"/>
        </a:p>
      </dgm:t>
    </dgm:pt>
    <dgm:pt modelId="{9752CD0A-D214-41B9-BF84-916044F1BB4B}">
      <dgm:prSet phldrT="[Текст]"/>
      <dgm:spPr/>
      <dgm:t>
        <a:bodyPr/>
        <a:lstStyle/>
        <a:p>
          <a:r>
            <a:rPr lang="ru-RU" dirty="0"/>
            <a:t>Сдача самостоятельной работы</a:t>
          </a:r>
        </a:p>
      </dgm:t>
    </dgm:pt>
    <dgm:pt modelId="{53B6DF96-531D-4E0A-8FF3-90BFBA28965F}" type="parTrans" cxnId="{918CF47C-08AA-4A0F-98C7-755E68F081B6}">
      <dgm:prSet/>
      <dgm:spPr/>
      <dgm:t>
        <a:bodyPr/>
        <a:lstStyle/>
        <a:p>
          <a:endParaRPr lang="ru-RU"/>
        </a:p>
      </dgm:t>
    </dgm:pt>
    <dgm:pt modelId="{095A8470-C713-40A5-8AFD-3B706524943E}" type="sibTrans" cxnId="{918CF47C-08AA-4A0F-98C7-755E68F081B6}">
      <dgm:prSet/>
      <dgm:spPr/>
      <dgm:t>
        <a:bodyPr/>
        <a:lstStyle/>
        <a:p>
          <a:endParaRPr lang="ru-RU"/>
        </a:p>
      </dgm:t>
    </dgm:pt>
    <dgm:pt modelId="{AB4749C6-332D-4D19-A74A-6C9A3ECD4D5D}">
      <dgm:prSet phldrT="[Текст]"/>
      <dgm:spPr/>
      <dgm:t>
        <a:bodyPr/>
        <a:lstStyle/>
        <a:p>
          <a:r>
            <a:rPr lang="ru-RU" dirty="0"/>
            <a:t>Сдача комплексного тестирования</a:t>
          </a:r>
        </a:p>
      </dgm:t>
    </dgm:pt>
    <dgm:pt modelId="{44CFB810-89F1-4B79-BC26-D71790074C63}" type="parTrans" cxnId="{AA407168-B857-4832-BAAE-EDEB756048A3}">
      <dgm:prSet/>
      <dgm:spPr/>
      <dgm:t>
        <a:bodyPr/>
        <a:lstStyle/>
        <a:p>
          <a:endParaRPr lang="ru-RU"/>
        </a:p>
      </dgm:t>
    </dgm:pt>
    <dgm:pt modelId="{8808D01D-CEF3-43F9-8F88-A8CF3EFBF114}" type="sibTrans" cxnId="{AA407168-B857-4832-BAAE-EDEB756048A3}">
      <dgm:prSet/>
      <dgm:spPr/>
      <dgm:t>
        <a:bodyPr/>
        <a:lstStyle/>
        <a:p>
          <a:endParaRPr lang="ru-RU"/>
        </a:p>
      </dgm:t>
    </dgm:pt>
    <dgm:pt modelId="{D2600473-1A73-4170-825D-7B03E7B1D2DA}" type="pres">
      <dgm:prSet presAssocID="{E9CC5CB6-D1C8-48ED-9A13-544911594E77}" presName="Name0" presStyleCnt="0">
        <dgm:presLayoutVars>
          <dgm:dir/>
          <dgm:animLvl val="lvl"/>
          <dgm:resizeHandles val="exact"/>
        </dgm:presLayoutVars>
      </dgm:prSet>
      <dgm:spPr/>
    </dgm:pt>
    <dgm:pt modelId="{87DBDAA4-E75C-49C3-8977-52498F2F9FBA}" type="pres">
      <dgm:prSet presAssocID="{72528471-800E-4CD7-A47A-29A8949DE43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858C03D-B5E2-4C02-A807-DB933FA32E00}" type="pres">
      <dgm:prSet presAssocID="{B8F6FF10-3946-4FDF-8EBD-6A4763D2A0BC}" presName="parTxOnlySpace" presStyleCnt="0"/>
      <dgm:spPr/>
    </dgm:pt>
    <dgm:pt modelId="{BC3E97FA-FB92-4E5E-9068-9EF4901D2F78}" type="pres">
      <dgm:prSet presAssocID="{0E3CA9AD-B230-4745-8D57-A8AD66346E4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9F448B-1FBB-47AB-AD32-4FA2706CA376}" type="pres">
      <dgm:prSet presAssocID="{356A78B4-484A-4CA9-B1F9-28ED57BF5F45}" presName="parTxOnlySpace" presStyleCnt="0"/>
      <dgm:spPr/>
    </dgm:pt>
    <dgm:pt modelId="{CB7A23D7-1979-4E0C-98DA-4B209367AD99}" type="pres">
      <dgm:prSet presAssocID="{9752CD0A-D214-41B9-BF84-916044F1BB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9E9011-23BD-4175-9642-BD2C6111B314}" type="pres">
      <dgm:prSet presAssocID="{095A8470-C713-40A5-8AFD-3B706524943E}" presName="parTxOnlySpace" presStyleCnt="0"/>
      <dgm:spPr/>
    </dgm:pt>
    <dgm:pt modelId="{BA714ADE-0C25-4811-A078-D43E3E9CAA39}" type="pres">
      <dgm:prSet presAssocID="{AB4749C6-332D-4D19-A74A-6C9A3ECD4D5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ED5134-01D0-48F0-8259-E1428BC78F8B}" srcId="{E9CC5CB6-D1C8-48ED-9A13-544911594E77}" destId="{72528471-800E-4CD7-A47A-29A8949DE43F}" srcOrd="0" destOrd="0" parTransId="{42B8FCAB-6C6E-4F3A-B281-97C435F92D97}" sibTransId="{B8F6FF10-3946-4FDF-8EBD-6A4763D2A0BC}"/>
    <dgm:cxn modelId="{87C1B13B-68D1-4280-82F0-9B4ABB2F1170}" type="presOf" srcId="{72528471-800E-4CD7-A47A-29A8949DE43F}" destId="{87DBDAA4-E75C-49C3-8977-52498F2F9FBA}" srcOrd="0" destOrd="0" presId="urn:microsoft.com/office/officeart/2005/8/layout/chevron1"/>
    <dgm:cxn modelId="{29F0855B-58CF-4617-A3DE-372AA5FEC492}" type="presOf" srcId="{0E3CA9AD-B230-4745-8D57-A8AD66346E41}" destId="{BC3E97FA-FB92-4E5E-9068-9EF4901D2F78}" srcOrd="0" destOrd="0" presId="urn:microsoft.com/office/officeart/2005/8/layout/chevron1"/>
    <dgm:cxn modelId="{AA407168-B857-4832-BAAE-EDEB756048A3}" srcId="{E9CC5CB6-D1C8-48ED-9A13-544911594E77}" destId="{AB4749C6-332D-4D19-A74A-6C9A3ECD4D5D}" srcOrd="3" destOrd="0" parTransId="{44CFB810-89F1-4B79-BC26-D71790074C63}" sibTransId="{8808D01D-CEF3-43F9-8F88-A8CF3EFBF114}"/>
    <dgm:cxn modelId="{7BA09659-A772-4960-9414-938E78BAF449}" srcId="{E9CC5CB6-D1C8-48ED-9A13-544911594E77}" destId="{0E3CA9AD-B230-4745-8D57-A8AD66346E41}" srcOrd="1" destOrd="0" parTransId="{6E3E474C-9616-4BCE-B8CF-4EA524949A8B}" sibTransId="{356A78B4-484A-4CA9-B1F9-28ED57BF5F45}"/>
    <dgm:cxn modelId="{918CF47C-08AA-4A0F-98C7-755E68F081B6}" srcId="{E9CC5CB6-D1C8-48ED-9A13-544911594E77}" destId="{9752CD0A-D214-41B9-BF84-916044F1BB4B}" srcOrd="2" destOrd="0" parTransId="{53B6DF96-531D-4E0A-8FF3-90BFBA28965F}" sibTransId="{095A8470-C713-40A5-8AFD-3B706524943E}"/>
    <dgm:cxn modelId="{13C35F90-5556-482C-B908-D2ABFEC75694}" type="presOf" srcId="{E9CC5CB6-D1C8-48ED-9A13-544911594E77}" destId="{D2600473-1A73-4170-825D-7B03E7B1D2DA}" srcOrd="0" destOrd="0" presId="urn:microsoft.com/office/officeart/2005/8/layout/chevron1"/>
    <dgm:cxn modelId="{6BA11ED0-960F-4670-BCE4-C6BD482600BB}" type="presOf" srcId="{9752CD0A-D214-41B9-BF84-916044F1BB4B}" destId="{CB7A23D7-1979-4E0C-98DA-4B209367AD99}" srcOrd="0" destOrd="0" presId="urn:microsoft.com/office/officeart/2005/8/layout/chevron1"/>
    <dgm:cxn modelId="{6EFB6AFC-F2CC-4E4B-8A52-8ACC6AA916C4}" type="presOf" srcId="{AB4749C6-332D-4D19-A74A-6C9A3ECD4D5D}" destId="{BA714ADE-0C25-4811-A078-D43E3E9CAA39}" srcOrd="0" destOrd="0" presId="urn:microsoft.com/office/officeart/2005/8/layout/chevron1"/>
    <dgm:cxn modelId="{B82C2728-D4DA-455D-B053-CA277847DB9F}" type="presParOf" srcId="{D2600473-1A73-4170-825D-7B03E7B1D2DA}" destId="{87DBDAA4-E75C-49C3-8977-52498F2F9FBA}" srcOrd="0" destOrd="0" presId="urn:microsoft.com/office/officeart/2005/8/layout/chevron1"/>
    <dgm:cxn modelId="{99CBC4F9-D54F-437C-9E48-2A19860099F1}" type="presParOf" srcId="{D2600473-1A73-4170-825D-7B03E7B1D2DA}" destId="{0858C03D-B5E2-4C02-A807-DB933FA32E00}" srcOrd="1" destOrd="0" presId="urn:microsoft.com/office/officeart/2005/8/layout/chevron1"/>
    <dgm:cxn modelId="{171B911C-4063-4ACF-9369-E1B51C0112AC}" type="presParOf" srcId="{D2600473-1A73-4170-825D-7B03E7B1D2DA}" destId="{BC3E97FA-FB92-4E5E-9068-9EF4901D2F78}" srcOrd="2" destOrd="0" presId="urn:microsoft.com/office/officeart/2005/8/layout/chevron1"/>
    <dgm:cxn modelId="{47953E80-0718-4782-861F-3AED9A203171}" type="presParOf" srcId="{D2600473-1A73-4170-825D-7B03E7B1D2DA}" destId="{CF9F448B-1FBB-47AB-AD32-4FA2706CA376}" srcOrd="3" destOrd="0" presId="urn:microsoft.com/office/officeart/2005/8/layout/chevron1"/>
    <dgm:cxn modelId="{7C03B3D9-D457-40E6-A942-0B4170666353}" type="presParOf" srcId="{D2600473-1A73-4170-825D-7B03E7B1D2DA}" destId="{CB7A23D7-1979-4E0C-98DA-4B209367AD99}" srcOrd="4" destOrd="0" presId="urn:microsoft.com/office/officeart/2005/8/layout/chevron1"/>
    <dgm:cxn modelId="{B14A1722-5D95-4236-A1A7-954FA9F26BC7}" type="presParOf" srcId="{D2600473-1A73-4170-825D-7B03E7B1D2DA}" destId="{729E9011-23BD-4175-9642-BD2C6111B314}" srcOrd="5" destOrd="0" presId="urn:microsoft.com/office/officeart/2005/8/layout/chevron1"/>
    <dgm:cxn modelId="{F595B9B6-0BF3-4094-8DB8-2E83DE78384F}" type="presParOf" srcId="{D2600473-1A73-4170-825D-7B03E7B1D2DA}" destId="{BA714ADE-0C25-4811-A078-D43E3E9CAA3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BDAA4-E75C-49C3-8977-52498F2F9FBA}">
      <dsp:nvSpPr>
        <dsp:cNvPr id="0" name=""/>
        <dsp:cNvSpPr/>
      </dsp:nvSpPr>
      <dsp:spPr>
        <a:xfrm>
          <a:off x="4877" y="77118"/>
          <a:ext cx="2839417" cy="11357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Посещение лекционных занятий</a:t>
          </a:r>
        </a:p>
      </dsp:txBody>
      <dsp:txXfrm>
        <a:off x="572760" y="77118"/>
        <a:ext cx="1703651" cy="1135766"/>
      </dsp:txXfrm>
    </dsp:sp>
    <dsp:sp modelId="{BC3E97FA-FB92-4E5E-9068-9EF4901D2F78}">
      <dsp:nvSpPr>
        <dsp:cNvPr id="0" name=""/>
        <dsp:cNvSpPr/>
      </dsp:nvSpPr>
      <dsp:spPr>
        <a:xfrm>
          <a:off x="2560353" y="77118"/>
          <a:ext cx="2839417" cy="11357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Выполнение практических работ</a:t>
          </a:r>
        </a:p>
      </dsp:txBody>
      <dsp:txXfrm>
        <a:off x="3128236" y="77118"/>
        <a:ext cx="1703651" cy="1135766"/>
      </dsp:txXfrm>
    </dsp:sp>
    <dsp:sp modelId="{CB7A23D7-1979-4E0C-98DA-4B209367AD99}">
      <dsp:nvSpPr>
        <dsp:cNvPr id="0" name=""/>
        <dsp:cNvSpPr/>
      </dsp:nvSpPr>
      <dsp:spPr>
        <a:xfrm>
          <a:off x="5115829" y="77118"/>
          <a:ext cx="2839417" cy="11357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Сдача самостоятельной работы</a:t>
          </a:r>
        </a:p>
      </dsp:txBody>
      <dsp:txXfrm>
        <a:off x="5683712" y="77118"/>
        <a:ext cx="1703651" cy="1135766"/>
      </dsp:txXfrm>
    </dsp:sp>
    <dsp:sp modelId="{BA714ADE-0C25-4811-A078-D43E3E9CAA39}">
      <dsp:nvSpPr>
        <dsp:cNvPr id="0" name=""/>
        <dsp:cNvSpPr/>
      </dsp:nvSpPr>
      <dsp:spPr>
        <a:xfrm>
          <a:off x="7671304" y="77118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Сдача комплексного тестирования</a:t>
          </a:r>
        </a:p>
      </dsp:txBody>
      <dsp:txXfrm>
        <a:off x="8239187" y="77118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9149-285B-44A0-A616-FB1BF5696CEE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7D483-3160-4CD1-8C39-25872EC0E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88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2EE8-C7BD-4D17-9613-54B6BA4A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DAFE6-8295-4D0E-8568-A37A4E8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AC0CD-259C-4D40-8B91-B2B9532F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3FD7A-B144-41B5-9A3E-85BF954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47869-74DF-4EE8-AF18-1C5D68EE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B88D9-0AE8-49BA-92A3-C9F35004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908CBF-EAC7-42C7-8F18-5D9922CD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4BAE7-6F4C-4BAD-9CA9-AE583644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F461D-8764-471F-890D-1E46EF9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98EB0-97D8-4AF5-A9DF-AA344FD3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D798CD-64BA-4569-AB3F-724AB7B4C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969DBD-435A-4DE8-B31B-DC188116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D6B056-7DC2-4BA3-BC28-094CE52E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AE28AD-7F00-4C65-A3FB-E7870FA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A7065-38B0-4E4C-8102-DDC38124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1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075F-590C-43EB-81EC-AFE6BF6E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AD05B-0246-40CA-90FD-FA7FC471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97A36-A338-4694-B6C3-52680A91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25D08-4C5D-41E2-AD4B-87EC6D9E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AA19A-2A65-483A-8788-8F7DC85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DB7AA-3241-44F5-8D3D-F76A632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30A10-C319-49BA-BE16-9FDAB5BF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2BE04-4D0A-41F2-BB6A-19A30829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F6162-4AA3-4008-81CC-4AC63B3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2F625-9E50-49FD-A15C-11BF87B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80CC4-987A-4B97-9442-359BF40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C3362-8D96-41E3-BEF8-EBD0F18D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778B19-DC4F-4E62-8892-FBEC7D78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664F5-9D4B-485C-9B20-CAE352F7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EC646-0BFA-4BF3-B842-EC57F983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DDDD3-2423-4D52-9D23-0A748ACC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42543-2B26-4719-B00F-4DD3725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BA96BB-EF57-472B-A8D3-F42C9328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44C6C-FC8E-4B32-9032-CEB6B117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E2E1D-9A47-433A-A911-2B65F850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B332AE-7382-4C1D-94C1-72BEB93B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AD2AAF-3E9A-4FD4-8465-0DBDB589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399CD-CDF8-4DED-8FAC-1B7C7A75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138095-3A0A-4E09-BE86-733E37D4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36C78-173A-4D70-B92E-BEE992C1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B0345C-7E20-4C4C-99BF-6C107D8E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D8DD45-B2AB-47F2-BDEA-D27EC09D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7FC547-4539-4E5F-98CD-FFBA0325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D8FFA9-8EAA-4B74-8CB1-FF1F39B9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F7F945-9FEE-4D95-9047-DEBC4F9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AA3271-78CF-445B-8949-AF516F8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1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6FECB-D55E-44EE-9CA1-B81D9463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0CAF9-A6CC-4250-8023-34F7CAE9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A9FE01-6F87-451D-9278-C0582E7F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BFD45-73E5-4994-A25F-99FBCED7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74153-00A2-4FCE-95AE-1ECDE197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03DFD-6030-423F-A122-46DEF8BA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23EAA-9FD5-418C-875F-B79B9E02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96D4C5-F3D6-4402-8CC8-FF4996A8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D3E4A-5949-4AD0-A3E9-4784A4BB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7F92B-B2C1-4C6A-8F93-BFEA636D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A0EAB-CD30-452E-8729-B7479053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C88A34-0009-4858-97F4-57F975F6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30FD9-63EA-4CB7-8B60-B5F3AAB7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BEC27-BC76-4D7A-91DB-9BF03950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5AFE3-95AE-4A91-A3DD-F252981A9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3D605-E738-460F-A3FA-596C72B82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34447-205D-4332-92E1-C9116DA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ummer.github.io/git-flow-cheatsheet/index.ru_RU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325A71-AA8A-4E4B-B54E-538880FE655A}"/>
              </a:ext>
            </a:extLst>
          </p:cNvPr>
          <p:cNvSpPr/>
          <p:nvPr/>
        </p:nvSpPr>
        <p:spPr>
          <a:xfrm>
            <a:off x="1524000" y="1118586"/>
            <a:ext cx="9144000" cy="23969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600" b="1" dirty="0"/>
              <a:t>ЯЗЫК ПРОГРАММИРОВАНИЯ </a:t>
            </a:r>
            <a:r>
              <a:rPr lang="en-US" sz="5600" b="1" dirty="0"/>
              <a:t>C#</a:t>
            </a:r>
            <a:endParaRPr lang="ru-RU" sz="5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F36DA-CFFE-42B3-BAD5-D64BE07F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132"/>
            <a:ext cx="9144000" cy="2396971"/>
          </a:xfrm>
        </p:spPr>
        <p:txBody>
          <a:bodyPr>
            <a:normAutofit/>
          </a:bodyPr>
          <a:lstStyle/>
          <a:p>
            <a:r>
              <a:rPr lang="ru-RU" sz="2000" dirty="0"/>
              <a:t>Лектор: Тренер от компании «ТОО «НПО «Группа Компаний «</a:t>
            </a:r>
            <a:r>
              <a:rPr lang="en-US" sz="2000" dirty="0"/>
              <a:t>DOSTI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b="1" dirty="0"/>
              <a:t>Мольганов Андрей Александрович</a:t>
            </a:r>
          </a:p>
          <a:p>
            <a:endParaRPr lang="ru-RU" sz="2000" b="1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7E876F-0D30-40BA-93FC-5A0BF8B376DE}"/>
              </a:ext>
            </a:extLst>
          </p:cNvPr>
          <p:cNvSpPr/>
          <p:nvPr/>
        </p:nvSpPr>
        <p:spPr>
          <a:xfrm>
            <a:off x="0" y="0"/>
            <a:ext cx="8590282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/>
              <a:t>ТОО НПО Группа Компаний </a:t>
            </a:r>
            <a:r>
              <a:rPr lang="en-US" sz="1400" dirty="0"/>
              <a:t>DOSTI</a:t>
            </a:r>
            <a:endParaRPr lang="ru-RU" sz="1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822A0F-A924-464D-A969-80F5566D59C1}"/>
              </a:ext>
            </a:extLst>
          </p:cNvPr>
          <p:cNvSpPr/>
          <p:nvPr/>
        </p:nvSpPr>
        <p:spPr>
          <a:xfrm>
            <a:off x="8590282" y="0"/>
            <a:ext cx="3601720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2022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416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Создание проекта в </a:t>
            </a:r>
            <a:r>
              <a:rPr lang="en-US" sz="10000" b="1" dirty="0">
                <a:solidFill>
                  <a:schemeClr val="bg1"/>
                </a:solidFill>
              </a:rPr>
              <a:t>VS2022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10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4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Создание первого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11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87B80B6-BFF7-40A9-A243-2EAA650EC4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588" y="1825625"/>
            <a:ext cx="4035031" cy="435133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8FD52F-F1CE-4E37-BF7D-D12BFA165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43"/>
          <a:stretch/>
        </p:blipFill>
        <p:spPr>
          <a:xfrm>
            <a:off x="4468619" y="1825626"/>
            <a:ext cx="4275533" cy="4351338"/>
          </a:xfrm>
          <a:prstGeom prst="rect">
            <a:avLst/>
          </a:prstGeom>
        </p:spPr>
      </p:pic>
      <p:pic>
        <p:nvPicPr>
          <p:cNvPr id="17" name="Объект 13">
            <a:extLst>
              <a:ext uri="{FF2B5EF4-FFF2-40B4-BE49-F238E27FC236}">
                <a16:creationId xmlns:a16="http://schemas.microsoft.com/office/drawing/2014/main" id="{2FCCC617-F71A-4222-A655-92A65E5EE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36"/>
          <a:stretch/>
        </p:blipFill>
        <p:spPr>
          <a:xfrm>
            <a:off x="8744152" y="1825625"/>
            <a:ext cx="2609648" cy="19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</a:t>
            </a:r>
            <a:r>
              <a:rPr lang="ru-RU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E609CB2-BE10-4212-9B9B-38353611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68" y="1690688"/>
            <a:ext cx="10126732" cy="47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6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13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E609CB2-BE10-4212-9B9B-38353611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68" y="1690688"/>
            <a:ext cx="10126732" cy="47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14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E3F9715-CAA0-4A0A-A986-347A0F42A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70"/>
          <a:stretch/>
        </p:blipFill>
        <p:spPr>
          <a:xfrm>
            <a:off x="611372" y="1684965"/>
            <a:ext cx="6595348" cy="341042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2328C7-5808-409E-B04C-B2403E43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19" y="1684965"/>
            <a:ext cx="4146433" cy="32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4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15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0F2A072-FDCC-4126-B35F-BEEEADF1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3" y="1690688"/>
            <a:ext cx="1062430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Git </a:t>
            </a:r>
            <a:r>
              <a:rPr lang="ru-RU" sz="10000" b="1" dirty="0">
                <a:solidFill>
                  <a:schemeClr val="bg1"/>
                </a:solidFill>
              </a:rPr>
              <a:t>и </a:t>
            </a:r>
            <a:r>
              <a:rPr lang="en-US" sz="10000" b="1" dirty="0">
                <a:solidFill>
                  <a:schemeClr val="bg1"/>
                </a:solidFill>
              </a:rPr>
              <a:t>VCS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16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02023"/>
            <a:ext cx="6915539" cy="39749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ru-RU" sz="2800" dirty="0"/>
              <a:t>Целевая операционная система для которой мы будем писать программное обеспечение на </a:t>
            </a:r>
            <a:r>
              <a:rPr lang="en-US" sz="2800" dirty="0"/>
              <a:t>C++ </a:t>
            </a:r>
            <a:r>
              <a:rPr lang="ru-RU" sz="2800" dirty="0"/>
              <a:t>это </a:t>
            </a:r>
            <a:r>
              <a:rPr lang="en-US" sz="2800" dirty="0"/>
              <a:t>Linux. </a:t>
            </a:r>
            <a:r>
              <a:rPr lang="ru-RU" sz="2800" dirty="0"/>
              <a:t>В нашем случае это будет дистрибутив </a:t>
            </a:r>
            <a:r>
              <a:rPr lang="en-US" sz="2800" dirty="0"/>
              <a:t>Ubuntu Linux 22.04.</a:t>
            </a:r>
            <a:r>
              <a:rPr lang="ru-RU" sz="2800" dirty="0"/>
              <a:t> Использовани</a:t>
            </a:r>
            <a:r>
              <a:rPr lang="ru-RU" dirty="0"/>
              <a:t>е </a:t>
            </a:r>
            <a:r>
              <a:rPr lang="en-US" dirty="0"/>
              <a:t>Windows </a:t>
            </a:r>
            <a:r>
              <a:rPr lang="ru-RU" dirty="0"/>
              <a:t>на данном курсе запрещено и будет расцениваться как попытка умышленной не сдачи домашнего задания и трата времени преподавателя и студентов на пустые вопросы.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424AD7-BAB6-4306-BA6D-D3750257C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53" y="2202023"/>
            <a:ext cx="3291847" cy="3291847"/>
          </a:xfrm>
        </p:spPr>
      </p:pic>
    </p:spTree>
    <p:extLst>
      <p:ext uri="{BB962C8B-B14F-4D97-AF65-F5344CB8AC3E}">
        <p14:creationId xmlns:p14="http://schemas.microsoft.com/office/powerpoint/2010/main" val="323927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3538"/>
            <a:ext cx="5181600" cy="37460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Для установки необходимого программного окружения, откройте терминал и введите следующие команды от имени суперпользователя: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gcc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cmake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git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18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8DBE27A-3CD5-4200-B668-5A0C1BD6B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3539"/>
            <a:ext cx="5181600" cy="3215509"/>
          </a:xfrm>
        </p:spPr>
      </p:pic>
    </p:spTree>
    <p:extLst>
      <p:ext uri="{BB962C8B-B14F-4D97-AF65-F5344CB8AC3E}">
        <p14:creationId xmlns:p14="http://schemas.microsoft.com/office/powerpoint/2010/main" val="308399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Дополнительно установите </a:t>
            </a:r>
            <a:r>
              <a:rPr lang="en-US" dirty="0"/>
              <a:t>Visual Studio Code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software-properties-common apt-transport-https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wget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wget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-q https://packages.microsoft.com/keys/microsoft.asc -O- |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apt-key add –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add-apt-repository "deb [arch=amd64] https://packages.microsoft.com/repos/vscode stable main“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update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code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3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166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8CF7E5-59C0-44B8-8829-543F0F67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823912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/>
              <a:t>Проверьте версию </a:t>
            </a:r>
            <a:r>
              <a:rPr lang="en-US" sz="2800" b="0" dirty="0"/>
              <a:t>Git </a:t>
            </a:r>
            <a:r>
              <a:rPr lang="ru-RU" sz="2800" b="0" dirty="0"/>
              <a:t>после установки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0173AA0-0D96-4EBE-A567-322870D326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84518" y="2505075"/>
            <a:ext cx="9822964" cy="4086595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20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5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8CF7E5-59C0-44B8-8829-543F0F67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823912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/>
              <a:t>Укажите ваше имя и почтовый адрес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AD0A084-D56D-4120-BF69-6ADFEBAC61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10643" y="2505075"/>
            <a:ext cx="9370714" cy="3987800"/>
          </a:xfrm>
        </p:spPr>
      </p:pic>
    </p:spTree>
    <p:extLst>
      <p:ext uri="{BB962C8B-B14F-4D97-AF65-F5344CB8AC3E}">
        <p14:creationId xmlns:p14="http://schemas.microsoft.com/office/powerpoint/2010/main" val="102460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Зарегистрируйтесь на сайте 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  <a:hlinkClick r:id="rId2"/>
              </a:rPr>
              <a:t>https://github.com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Создайте репозиторий с названием «ваша-фамилия-год», например «</a:t>
            </a:r>
            <a:r>
              <a:rPr lang="en-US" dirty="0" err="1">
                <a:latin typeface="+mj-lt"/>
                <a:ea typeface="Fira Code" pitchFamily="1" charset="0"/>
                <a:cs typeface="Fira Code" pitchFamily="1" charset="0"/>
              </a:rPr>
              <a:t>molganov</a:t>
            </a: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-2023»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1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2BC6387-C397-4D4B-91B8-D6EF0614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44286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8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4" name="Объект 9">
            <a:extLst>
              <a:ext uri="{FF2B5EF4-FFF2-40B4-BE49-F238E27FC236}">
                <a16:creationId xmlns:a16="http://schemas.microsoft.com/office/drawing/2014/main" id="{780A8549-FA48-43E0-84F5-246297742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97" y="2522318"/>
            <a:ext cx="11030205" cy="3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A798817-7B87-428C-94FF-6F3405F63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498" y="0"/>
            <a:ext cx="6463004" cy="6858055"/>
          </a:xfrm>
        </p:spPr>
      </p:pic>
    </p:spTree>
    <p:extLst>
      <p:ext uri="{BB962C8B-B14F-4D97-AF65-F5344CB8AC3E}">
        <p14:creationId xmlns:p14="http://schemas.microsoft.com/office/powerpoint/2010/main" val="265448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E483E7C-4F16-42DE-956F-CDD15B928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970"/>
            <a:ext cx="10515600" cy="3912648"/>
          </a:xfrm>
        </p:spPr>
      </p:pic>
    </p:spTree>
    <p:extLst>
      <p:ext uri="{BB962C8B-B14F-4D97-AF65-F5344CB8AC3E}">
        <p14:creationId xmlns:p14="http://schemas.microsoft.com/office/powerpoint/2010/main" val="61896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Github CLI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243593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652DD4C-B1F9-418E-A8BF-E343AB41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26" y="2740397"/>
            <a:ext cx="11481347" cy="2293062"/>
          </a:xfrm>
        </p:spPr>
      </p:pic>
      <p:sp>
        <p:nvSpPr>
          <p:cNvPr id="10" name="Текст 8">
            <a:extLst>
              <a:ext uri="{FF2B5EF4-FFF2-40B4-BE49-F238E27FC236}">
                <a16:creationId xmlns:a16="http://schemas.microsoft.com/office/drawing/2014/main" id="{6374AACC-2E45-48BD-A3F8-2B58984E0A9F}"/>
              </a:ext>
            </a:extLst>
          </p:cNvPr>
          <p:cNvSpPr txBox="1">
            <a:spLocks/>
          </p:cNvSpPr>
          <p:nvPr/>
        </p:nvSpPr>
        <p:spPr>
          <a:xfrm>
            <a:off x="838200" y="2003426"/>
            <a:ext cx="10518776" cy="4242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gh</a:t>
            </a:r>
            <a:endParaRPr lang="ru-RU" sz="2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7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F735D7D-5C70-4A4B-A624-9E3F9B8B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373" y="1825625"/>
            <a:ext cx="7725254" cy="4351338"/>
          </a:xfrm>
        </p:spPr>
      </p:pic>
    </p:spTree>
    <p:extLst>
      <p:ext uri="{BB962C8B-B14F-4D97-AF65-F5344CB8AC3E}">
        <p14:creationId xmlns:p14="http://schemas.microsoft.com/office/powerpoint/2010/main" val="24006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Курс состоит из модулей и параграфов, каждый параграф сочетает в себе три необходимых элемента учебного процесса: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Лекционный материал </a:t>
            </a:r>
            <a:r>
              <a:rPr lang="ru-RU" dirty="0"/>
              <a:t>– студентам рассказывается теоретическая информация о субъекте (</a:t>
            </a:r>
            <a:r>
              <a:rPr lang="ru-RU" i="1" dirty="0">
                <a:latin typeface="+mj-lt"/>
                <a:ea typeface="Fira Code" pitchFamily="1" charset="0"/>
                <a:cs typeface="Fira Code" pitchFamily="1" charset="0"/>
              </a:rPr>
              <a:t>язык программирования, технология, схема</a:t>
            </a:r>
            <a:r>
              <a:rPr lang="ru-RU" dirty="0"/>
              <a:t>), необходимая для выполнения практического материала;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Практический материал </a:t>
            </a:r>
            <a:r>
              <a:rPr lang="ru-RU" dirty="0"/>
              <a:t>– студентам рассказывается</a:t>
            </a:r>
            <a:r>
              <a:rPr lang="en-US" dirty="0"/>
              <a:t> </a:t>
            </a:r>
            <a:r>
              <a:rPr lang="ru-RU" dirty="0"/>
              <a:t>краткое техническое задание на выполнение самостоятельного практического материала (написание алгоритма, конструирование процессов);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3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2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E495FFA-001D-40F6-9659-000B23C5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82" y="2901003"/>
            <a:ext cx="10107436" cy="220058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47834F-8AEF-42C8-A785-E0DF3B5EB5C9}"/>
              </a:ext>
            </a:extLst>
          </p:cNvPr>
          <p:cNvSpPr/>
          <p:nvPr/>
        </p:nvSpPr>
        <p:spPr>
          <a:xfrm>
            <a:off x="1240972" y="3870591"/>
            <a:ext cx="6820678" cy="374838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901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5CD7E30-82C0-4735-A672-D8C4DCBB8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624" y="1690688"/>
            <a:ext cx="10522175" cy="4467516"/>
          </a:xfrm>
        </p:spPr>
      </p:pic>
    </p:spTree>
    <p:extLst>
      <p:ext uri="{BB962C8B-B14F-4D97-AF65-F5344CB8AC3E}">
        <p14:creationId xmlns:p14="http://schemas.microsoft.com/office/powerpoint/2010/main" val="1723252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5F91414-16EC-4D4F-A3DE-A0A76DB7A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51" y="1690687"/>
            <a:ext cx="10512349" cy="4802187"/>
          </a:xfrm>
        </p:spPr>
      </p:pic>
    </p:spTree>
    <p:extLst>
      <p:ext uri="{BB962C8B-B14F-4D97-AF65-F5344CB8AC3E}">
        <p14:creationId xmlns:p14="http://schemas.microsoft.com/office/powerpoint/2010/main" val="3216263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3238BC3-77A2-4549-BEF7-23E74C9C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98" y="1690688"/>
            <a:ext cx="1048050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3D9325-99F1-43BF-995D-AE7CBC76F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2977" b="178"/>
          <a:stretch/>
        </p:blipFill>
        <p:spPr>
          <a:xfrm>
            <a:off x="838200" y="1690688"/>
            <a:ext cx="10515600" cy="41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9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71E322A-94A5-4A38-9E6F-65D36D617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883" y="1690689"/>
            <a:ext cx="7227009" cy="4900981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02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6FB206B-73C5-41DF-861D-978C21B62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52" y="1690688"/>
            <a:ext cx="9139095" cy="4900981"/>
          </a:xfrm>
        </p:spPr>
      </p:pic>
    </p:spTree>
    <p:extLst>
      <p:ext uri="{BB962C8B-B14F-4D97-AF65-F5344CB8AC3E}">
        <p14:creationId xmlns:p14="http://schemas.microsoft.com/office/powerpoint/2010/main" val="2947374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C33960-FEC2-430D-BF1C-F82E6BF2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15" y="1690688"/>
            <a:ext cx="10051770" cy="4900982"/>
          </a:xfrm>
        </p:spPr>
      </p:pic>
    </p:spTree>
    <p:extLst>
      <p:ext uri="{BB962C8B-B14F-4D97-AF65-F5344CB8AC3E}">
        <p14:creationId xmlns:p14="http://schemas.microsoft.com/office/powerpoint/2010/main" val="335386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358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1CF8A1E-042D-4F2C-B20D-A34A2078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6961" y="-1145180"/>
            <a:ext cx="6859859" cy="91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0CD762D-7631-4970-86BE-3E721851B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828377" cy="6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3F2FB-77C4-4B76-ABB7-FF8F5AB31B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BE3C4-4FB8-42E0-A73F-CB351016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Самостоятельная работа студента </a:t>
            </a:r>
            <a:r>
              <a:rPr lang="ru-RU" dirty="0"/>
              <a:t>(сокр. СРС) – студентам дается академическая свобода в выборе темы самостоятельной работы, которую они защищают на определенном промежутке времени перед аудиторией;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Комплексное тестирование </a:t>
            </a:r>
            <a:r>
              <a:rPr lang="ru-RU" dirty="0"/>
              <a:t>– после окончания курса, студенты сдают комплексное тестирование, направленное на оценку их знаний и умения применять освоенные технологии в реальной обстановке</a:t>
            </a:r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AFA2A7-A77B-42E0-8BF0-A0B32D3EEE8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90B4E0-99DC-4A4E-9145-238D68B9A433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8D38876-0B00-453D-AE4B-BA1CE6220A53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29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EE6CB65-BA76-4F69-9A9E-EE3F4766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4733738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FC65906-001B-44BC-883A-1B881E011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7526" y="1919760"/>
            <a:ext cx="6726274" cy="301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65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15456B7-2AB6-4CA3-8E47-9EB932B7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75" y="1990630"/>
            <a:ext cx="9874849" cy="28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15456B7-2AB6-4CA3-8E47-9EB932B7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75" y="1990630"/>
            <a:ext cx="9874849" cy="28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3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307777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93D71625-252E-4856-AE00-A44CE2E4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инструкции, причем в конце обязательно должна быть точка с запятой, чтобы компилятор знал когда ему остановиться и перейти на новую строку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546E0F4-8056-45DF-AFC6-0C11B071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6634"/>
            <a:ext cx="6021182" cy="86466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F34D6A6-437E-4C85-B59E-FA4C1673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26" y="3136634"/>
            <a:ext cx="4662974" cy="20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2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D018414C-FBA0-49FF-B6DD-62AC226D1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643" y="1690688"/>
            <a:ext cx="8218714" cy="48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64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3BB91D70-6996-4C41-AB08-DD5A06FA7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00" y="1296955"/>
            <a:ext cx="5341399" cy="5561045"/>
          </a:xfrm>
        </p:spPr>
      </p:pic>
    </p:spTree>
    <p:extLst>
      <p:ext uri="{BB962C8B-B14F-4D97-AF65-F5344CB8AC3E}">
        <p14:creationId xmlns:p14="http://schemas.microsoft.com/office/powerpoint/2010/main" val="101809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05BED10-E384-42F0-9965-472DA3F85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966" y="2157949"/>
            <a:ext cx="1033606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1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3477D7B-7E14-40C0-8522-ABCA46100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959" y="0"/>
            <a:ext cx="5194041" cy="6877028"/>
          </a:xfrm>
          <a:prstGeom prst="rect">
            <a:avLst/>
          </a:prstGeom>
        </p:spPr>
      </p:pic>
      <p:pic>
        <p:nvPicPr>
          <p:cNvPr id="1026" name="Picture 2" descr="Screenshot that shows CTS value types and reference types.">
            <a:extLst>
              <a:ext uri="{FF2B5EF4-FFF2-40B4-BE49-F238E27FC236}">
                <a16:creationId xmlns:a16="http://schemas.microsoft.com/office/drawing/2014/main" id="{CEA7A2C7-ED0F-44B1-A233-90CA00C80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09" y="2107131"/>
            <a:ext cx="48291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07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5C3884F-565D-4424-ABE4-D83EA48B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733" y="0"/>
            <a:ext cx="8095268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07EDA8-7ECD-43A4-9CCA-B34A5DCAF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30"/>
          <a:stretch/>
        </p:blipFill>
        <p:spPr>
          <a:xfrm>
            <a:off x="906356" y="2751606"/>
            <a:ext cx="3190377" cy="16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5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54EB-70A8-4AB2-B111-7371FBCCA3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4DDA4-CECF-4B3F-BFD2-C6DEDBC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Курс рассчитан на 4 недели, при стандартной часовой нагрузке в 6 часов/день. Каждое занятие включает в себя лекционный и практический материал, выполнение которого обязательно. </a:t>
            </a:r>
          </a:p>
          <a:p>
            <a:pPr marL="0" indent="0" algn="just">
              <a:buNone/>
            </a:pPr>
            <a:r>
              <a:rPr lang="ru-RU" dirty="0"/>
              <a:t>	Тема самостоятельной работы студента определяется самим студентом. Самостоятельная работа студента должна состоять из вменяемой презентации, программного кода и схем работы, а также текста выступления. Самостоятельная работа студента должна быть авторской, содержать в себе тезис и доказательство тезиса с помощью программного кода. Например – более быстрое решение алгоритма или взаимодействие со структурами данных.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BC474D-9650-43FD-849C-84B8239AA08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39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DBE484B-5681-4BCF-A6DD-6B0D5BF1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482" y="1825625"/>
            <a:ext cx="5897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88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32BE317-0423-462B-A812-5D5236C3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566" y="-1"/>
            <a:ext cx="7104434" cy="68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2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EC6A797-5197-485C-82A0-4A4E649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Домашнее задание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9F19F05-723C-406D-B03C-36514E48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Создать свой профиль на </a:t>
            </a:r>
            <a:r>
              <a:rPr lang="en-US" b="1" dirty="0"/>
              <a:t>Github</a:t>
            </a:r>
            <a:r>
              <a:rPr lang="ru-RU" b="1" dirty="0"/>
              <a:t> и репозиторий с названием «</a:t>
            </a:r>
            <a:r>
              <a:rPr lang="en-US" b="1" dirty="0" err="1"/>
              <a:t>CSh</a:t>
            </a:r>
            <a:r>
              <a:rPr lang="en-US" b="1" dirty="0"/>
              <a:t>-</a:t>
            </a:r>
            <a:r>
              <a:rPr lang="ru-RU" b="1" dirty="0"/>
              <a:t>ваша фамилия»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Домашние задания </a:t>
            </a:r>
            <a:r>
              <a:rPr lang="ru-RU" dirty="0"/>
              <a:t>публиковать именно </a:t>
            </a:r>
            <a:r>
              <a:rPr lang="ru-RU" b="1" dirty="0"/>
              <a:t>там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Дополнительно разобраться с </a:t>
            </a:r>
            <a:r>
              <a:rPr lang="en-US" b="1" dirty="0"/>
              <a:t>Pull Request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/>
              <a:t>потренироваться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задание «Калькулятор» более </a:t>
            </a:r>
            <a:r>
              <a:rPr lang="ru-RU" b="1" dirty="0"/>
              <a:t>сложным</a:t>
            </a:r>
            <a:r>
              <a:rPr lang="ru-RU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Выучить эту информацию </a:t>
            </a:r>
            <a:r>
              <a:rPr lang="ru-RU" dirty="0"/>
              <a:t>- </a:t>
            </a:r>
            <a:r>
              <a:rPr lang="en-US" dirty="0">
                <a:hlinkClick r:id="rId2"/>
              </a:rPr>
              <a:t>https://danielkummer.github.io/git-flow-cheatsheet/index.ru_RU.html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362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Условные выражения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63D4002-B137-4DF5-80A0-651D6FEE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46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3F2FB-77C4-4B76-ABB7-FF8F5AB31B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BE3C4-4FB8-42E0-A73F-CB351016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ru-RU" dirty="0"/>
              <a:t>Посещение и выполнение четырех лекционных занятий (вкл. практическую часть);</a:t>
            </a:r>
          </a:p>
          <a:p>
            <a:pPr algn="just">
              <a:buFontTx/>
              <a:buChar char="-"/>
            </a:pPr>
            <a:r>
              <a:rPr lang="ru-RU" dirty="0"/>
              <a:t>Защита самостоятельной работы студента в конце каждой недели;</a:t>
            </a:r>
          </a:p>
          <a:p>
            <a:pPr algn="just">
              <a:buFontTx/>
              <a:buChar char="-"/>
            </a:pPr>
            <a:r>
              <a:rPr lang="ru-RU" dirty="0"/>
              <a:t>Сдача КТ в конце курса (теоретическая + практическая часть);</a:t>
            </a:r>
          </a:p>
          <a:p>
            <a:pPr algn="just">
              <a:buFontTx/>
              <a:buChar char="-"/>
            </a:pPr>
            <a:endParaRPr lang="ru-RU" dirty="0"/>
          </a:p>
          <a:p>
            <a:pPr algn="just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AFA2A7-A77B-42E0-8BF0-A0B32D3EEE8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90B4E0-99DC-4A4E-9145-238D68B9A433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8490E6AC-3C13-4DC8-8D80-94DE63867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15437"/>
              </p:ext>
            </p:extLst>
          </p:nvPr>
        </p:nvGraphicFramePr>
        <p:xfrm>
          <a:off x="838200" y="4240873"/>
          <a:ext cx="10515600" cy="1290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9DC05C-6263-4F11-9AC1-E8181FFF8431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6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54EB-70A8-4AB2-B111-7371FBCCA3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Описание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4DDA4-CECF-4B3F-BFD2-C6DEDBC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Студенты поступившие на этот курс, изучат следующие вещи:</a:t>
            </a:r>
          </a:p>
          <a:p>
            <a:pPr algn="just"/>
            <a:r>
              <a:rPr lang="ru-RU" dirty="0"/>
              <a:t>Основы программирования (переменные, управление программой);</a:t>
            </a:r>
            <a:endParaRPr lang="en-US" dirty="0"/>
          </a:p>
          <a:p>
            <a:pPr algn="just"/>
            <a:r>
              <a:rPr lang="ru-RU" dirty="0"/>
              <a:t>Отладка программы и проектов с помощью отладчиков и </a:t>
            </a:r>
            <a:r>
              <a:rPr lang="en-US" dirty="0"/>
              <a:t>debugger’s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Познакомятся с алгоритмами и структурами данных;</a:t>
            </a:r>
            <a:endParaRPr lang="en-US" dirty="0"/>
          </a:p>
          <a:p>
            <a:pPr algn="just"/>
            <a:r>
              <a:rPr lang="ru-RU" dirty="0"/>
              <a:t>Изучат линейное, объектно-ориентированное, и обобщенное программирование;</a:t>
            </a:r>
            <a:endParaRPr lang="en-US" dirty="0"/>
          </a:p>
          <a:p>
            <a:pPr algn="just"/>
            <a:r>
              <a:rPr lang="ru-RU" dirty="0"/>
              <a:t>Работать с системами контроля версий (</a:t>
            </a:r>
            <a:r>
              <a:rPr lang="en-US" dirty="0"/>
              <a:t>Git, Github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BC474D-9650-43FD-849C-84B8239AA08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691382-C30E-417C-9365-74CB007ADAC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53FD07-1E6A-49F3-A2E0-1F61D52AEAC9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1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5567-69C8-48CE-8995-965F5B9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Правила сдачи выполненных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8F134-7D43-413E-9AA2-5C520D50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	Выполняя самостоятельные работы, Вы как студент соглашаетесь со следующими пунктами: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i="1" dirty="0">
                <a:solidFill>
                  <a:srgbClr val="C00000"/>
                </a:solidFill>
              </a:rPr>
              <a:t>Списывание, плагиат, выдача своей работы за чужую, а также другие умышленно совершенные действия направленные на получение несоответствующей вашим знаниям оценки</a:t>
            </a:r>
            <a:r>
              <a:rPr lang="ru-RU" dirty="0"/>
              <a:t>, означает что преподаватель выставляет </a:t>
            </a:r>
            <a:r>
              <a:rPr lang="ru-RU" i="1" dirty="0">
                <a:solidFill>
                  <a:srgbClr val="C00000"/>
                </a:solidFill>
              </a:rPr>
              <a:t>ВАМ НОЛЬ баллов </a:t>
            </a:r>
            <a:r>
              <a:rPr lang="ru-RU" dirty="0"/>
              <a:t>за данную работу </a:t>
            </a:r>
            <a:r>
              <a:rPr lang="ru-RU" i="1" dirty="0">
                <a:solidFill>
                  <a:srgbClr val="C00000"/>
                </a:solidFill>
              </a:rPr>
              <a:t>без объяснений и возможности пересдачи </a:t>
            </a:r>
            <a:r>
              <a:rPr lang="ru-RU" dirty="0"/>
              <a:t>в будущем;</a:t>
            </a:r>
          </a:p>
          <a:p>
            <a:pPr marL="0" indent="0" algn="just">
              <a:buNone/>
            </a:pPr>
            <a:r>
              <a:rPr lang="ru-RU" dirty="0"/>
              <a:t>	В случае пропуска конечной даты сдачи работы студента, он имеет право сдать работу до конца недели в любое свободное время, при этом получив итоговую оценку на 10% меньше (штраф отменяется, если причина уважительная и документально подтверждена);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81782B-E2AF-49D0-A8CB-3271C6840E14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95D72-17D7-4154-AC17-652FAA8F1BB8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72252F-A223-4FAE-BA07-D06E53551E23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8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5567-69C8-48CE-8995-965F5B9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Правила сдачи выполненных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8F134-7D43-413E-9AA2-5C520D50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В случае пропуска комплексного тестирования, он имеет право пройти комплексное тестирование в оговоренное время до конца недели, при этом получив итоговую оценку на 25% меньше (штраф отменяется, если причина уважительная и документально подтверждена);</a:t>
            </a:r>
          </a:p>
          <a:p>
            <a:pPr marL="0" indent="0" algn="just">
              <a:buNone/>
            </a:pPr>
            <a:r>
              <a:rPr lang="ru-RU" dirty="0"/>
              <a:t>	В случае пропуска лекционных занятий, студент получает 0 баллов (штраф отменяется, если причина уважительная и документально подтверждена);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81782B-E2AF-49D0-A8CB-3271C6840E14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95D72-17D7-4154-AC17-652FAA8F1BB8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DA7AE9-74F6-4334-B4DE-2A99EE005E1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9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1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1226</Words>
  <Application>Microsoft Office PowerPoint</Application>
  <PresentationFormat>Широкоэкранный</PresentationFormat>
  <Paragraphs>265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7" baseType="lpstr">
      <vt:lpstr>Arial</vt:lpstr>
      <vt:lpstr>Calibri</vt:lpstr>
      <vt:lpstr>Fira Code</vt:lpstr>
      <vt:lpstr>Тема Office</vt:lpstr>
      <vt:lpstr>Презентация PowerPoint</vt:lpstr>
      <vt:lpstr>План курса</vt:lpstr>
      <vt:lpstr>План курса</vt:lpstr>
      <vt:lpstr>План курса</vt:lpstr>
      <vt:lpstr>План курса</vt:lpstr>
      <vt:lpstr>План курса</vt:lpstr>
      <vt:lpstr>Описание курса</vt:lpstr>
      <vt:lpstr>Правила сдачи выполненных работ</vt:lpstr>
      <vt:lpstr>Правила сдачи выполненных работ</vt:lpstr>
      <vt:lpstr>Создание проекта в VS2022</vt:lpstr>
      <vt:lpstr>Создание первого проекта</vt:lpstr>
      <vt:lpstr>Создание первого проекта</vt:lpstr>
      <vt:lpstr>Создание первого проекта</vt:lpstr>
      <vt:lpstr>Создание первого проекта</vt:lpstr>
      <vt:lpstr>Создание первого проекта</vt:lpstr>
      <vt:lpstr>Git и VCS</vt:lpstr>
      <vt:lpstr>Git</vt:lpstr>
      <vt:lpstr>Git</vt:lpstr>
      <vt:lpstr>Git</vt:lpstr>
      <vt:lpstr>Git</vt:lpstr>
      <vt:lpstr>Git</vt:lpstr>
      <vt:lpstr>Git</vt:lpstr>
      <vt:lpstr>Git</vt:lpstr>
      <vt:lpstr>Git</vt:lpstr>
      <vt:lpstr>Презентация PowerPoint</vt:lpstr>
      <vt:lpstr>Git</vt:lpstr>
      <vt:lpstr>Github CLI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Презентация PowerPoint</vt:lpstr>
      <vt:lpstr>Git</vt:lpstr>
      <vt:lpstr>Git</vt:lpstr>
      <vt:lpstr>Git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Домашнее задание</vt:lpstr>
      <vt:lpstr>Условные выражения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ПРОГРАММИРОВАНИЯ (Метакурс)</dc:title>
  <dc:creator>Molganov A.A</dc:creator>
  <cp:lastModifiedBy>Molganov A.A</cp:lastModifiedBy>
  <cp:revision>472</cp:revision>
  <dcterms:created xsi:type="dcterms:W3CDTF">2022-08-09T18:13:40Z</dcterms:created>
  <dcterms:modified xsi:type="dcterms:W3CDTF">2022-12-19T03:43:20Z</dcterms:modified>
</cp:coreProperties>
</file>