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8" r:id="rId5"/>
    <p:sldId id="260" r:id="rId6"/>
    <p:sldId id="261" r:id="rId7"/>
    <p:sldId id="278" r:id="rId8"/>
    <p:sldId id="279" r:id="rId9"/>
    <p:sldId id="262" r:id="rId10"/>
    <p:sldId id="280" r:id="rId11"/>
    <p:sldId id="282" r:id="rId12"/>
    <p:sldId id="286" r:id="rId13"/>
    <p:sldId id="274" r:id="rId14"/>
    <p:sldId id="281" r:id="rId15"/>
    <p:sldId id="283" r:id="rId16"/>
    <p:sldId id="28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6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40"/>
        <p:guide pos="28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48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DA5-3DB1-44C0-92A1-AC6F41547C9D}" type="datetimeFigureOut">
              <a:rPr lang="en-US" smtClean="0"/>
            </a:fld>
            <a:endParaRPr lang="en-US"/>
          </a:p>
        </p:txBody>
      </p:sp>
      <p:sp>
        <p:nvSpPr>
          <p:cNvPr id="1048849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50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A7060-ACC6-40C9-BAFA-5DA9E08621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42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21145-D968-47A8-B89D-31ACA2330E23}" type="datetimeFigureOut">
              <a:rPr lang="en-US" smtClean="0"/>
            </a:fld>
            <a:endParaRPr lang="en-US"/>
          </a:p>
        </p:txBody>
      </p:sp>
      <p:sp>
        <p:nvSpPr>
          <p:cNvPr id="1048843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44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48845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46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AA9AB-65B1-4882-B8E3-28B156AF56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7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1 Título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789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04879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C626-1319-4429-B82C-5C210B3912FE}" type="datetime1">
              <a:rPr lang="es-ES" smtClean="0"/>
            </a:fld>
            <a:endParaRPr lang="es-ES"/>
          </a:p>
        </p:txBody>
      </p:sp>
      <p:sp>
        <p:nvSpPr>
          <p:cNvPr id="104879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9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09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1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E4F1-2949-46E3-A9B7-CB646ECB651B}" type="datetime1">
              <a:rPr lang="es-ES" smtClean="0"/>
            </a:fld>
            <a:endParaRPr lang="es-ES"/>
          </a:p>
        </p:txBody>
      </p:sp>
      <p:sp>
        <p:nvSpPr>
          <p:cNvPr id="104881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798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79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24A3-0DF6-49C2-86FF-D26568323335}" type="datetime1">
              <a:rPr lang="es-ES" smtClean="0"/>
            </a:fld>
            <a:endParaRPr lang="es-ES"/>
          </a:p>
        </p:txBody>
      </p:sp>
      <p:sp>
        <p:nvSpPr>
          <p:cNvPr id="104880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0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82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8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D0D7-1677-45CB-A9F3-347439CB8A51}" type="datetime1">
              <a:rPr lang="es-ES" smtClean="0"/>
            </a:fld>
            <a:endParaRPr lang="es-ES"/>
          </a:p>
        </p:txBody>
      </p:sp>
      <p:sp>
        <p:nvSpPr>
          <p:cNvPr id="104858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58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1 Título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14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488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7DB0-1BC1-47B6-9911-406201974F70}" type="datetime1">
              <a:rPr lang="es-ES" smtClean="0"/>
            </a:fld>
            <a:endParaRPr lang="es-ES"/>
          </a:p>
        </p:txBody>
      </p:sp>
      <p:sp>
        <p:nvSpPr>
          <p:cNvPr id="10488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19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20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2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FB4-2E38-4427-B74D-BE99B4506D5A}" type="datetime1">
              <a:rPr lang="es-ES" smtClean="0"/>
            </a:fld>
            <a:endParaRPr lang="es-ES"/>
          </a:p>
        </p:txBody>
      </p:sp>
      <p:sp>
        <p:nvSpPr>
          <p:cNvPr id="104882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2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25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48826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27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48828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2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915-ADDB-4A54-AC4B-CAED4F042BEC}" type="datetime1">
              <a:rPr lang="es-ES" smtClean="0"/>
            </a:fld>
            <a:endParaRPr lang="es-ES"/>
          </a:p>
        </p:txBody>
      </p:sp>
      <p:sp>
        <p:nvSpPr>
          <p:cNvPr id="104883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31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79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D331-82EC-4286-95BD-D56CF39F7DF3}" type="datetime1">
              <a:rPr lang="es-ES" smtClean="0"/>
            </a:fld>
            <a:endParaRPr lang="es-ES"/>
          </a:p>
        </p:txBody>
      </p:sp>
      <p:sp>
        <p:nvSpPr>
          <p:cNvPr id="104879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9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3125-412A-4CBA-8CE8-BC7F291FECD2}" type="datetime1">
              <a:rPr lang="es-ES" smtClean="0"/>
            </a:fld>
            <a:endParaRPr lang="es-ES"/>
          </a:p>
        </p:txBody>
      </p:sp>
      <p:sp>
        <p:nvSpPr>
          <p:cNvPr id="104883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3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36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837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4883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BBFB-B50B-4812-BE93-9B7DE339C738}" type="datetime1">
              <a:rPr lang="es-ES" smtClean="0"/>
            </a:fld>
            <a:endParaRPr lang="es-ES"/>
          </a:p>
        </p:txBody>
      </p:sp>
      <p:sp>
        <p:nvSpPr>
          <p:cNvPr id="104883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4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80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104880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4880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7CA1-A57F-48BB-ADD8-6FDBD4549573}" type="datetime1">
              <a:rPr lang="es-ES" smtClean="0"/>
            </a:fld>
            <a:endParaRPr lang="es-ES"/>
          </a:p>
        </p:txBody>
      </p:sp>
      <p:sp>
        <p:nvSpPr>
          <p:cNvPr id="104880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80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77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78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1F8-050D-4B08-AABC-1536C6E10034}" type="datetime1">
              <a:rPr lang="es-ES" smtClean="0"/>
            </a:fld>
            <a:endParaRPr lang="es-ES"/>
          </a:p>
        </p:txBody>
      </p:sp>
      <p:sp>
        <p:nvSpPr>
          <p:cNvPr id="104857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4858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jpe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6"/>
          <p:cNvSpPr>
            <a:spLocks noChangeArrowheads="1"/>
          </p:cNvSpPr>
          <p:nvPr/>
        </p:nvSpPr>
        <p:spPr bwMode="auto">
          <a:xfrm>
            <a:off x="5756534" y="2900684"/>
            <a:ext cx="3002280" cy="269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Calibri" pitchFamily="34" charset="0"/>
                <a:cs typeface="Arial" panose="02080604020202020204" pitchFamily="34" charset="0"/>
              </a:rPr>
              <a:t>                                                  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48587" name="7 Rectángulo"/>
          <p:cNvSpPr/>
          <p:nvPr/>
        </p:nvSpPr>
        <p:spPr>
          <a:xfrm>
            <a:off x="323528" y="1988840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>
                <a:latin typeface="Britannic Bold" pitchFamily="34" charset="0"/>
                <a:sym typeface="+mn-ea"/>
              </a:rPr>
              <a:t>Sistema de </a:t>
            </a:r>
            <a:r>
              <a:rPr lang="en-US" altLang="es-ES" sz="4400" b="1" dirty="0" err="1">
                <a:latin typeface="Britannic Bold" pitchFamily="34" charset="0"/>
                <a:sym typeface="+mn-ea"/>
              </a:rPr>
              <a:t>Reputación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 </a:t>
            </a:r>
            <a:endParaRPr lang="en-US" altLang="es-ES" sz="4400" b="1" dirty="0" smtClean="0">
              <a:latin typeface="Britannic Bold" pitchFamily="34" charset="0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 smtClean="0">
                <a:latin typeface="Britannic Bold" pitchFamily="34" charset="0"/>
                <a:sym typeface="+mn-ea"/>
              </a:rPr>
              <a:t>en </a:t>
            </a:r>
            <a:r>
              <a:rPr lang="en-US" altLang="es-ES" sz="4400" b="1" dirty="0" err="1">
                <a:latin typeface="Britannic Bold" pitchFamily="34" charset="0"/>
                <a:sym typeface="+mn-ea"/>
              </a:rPr>
              <a:t>Blockchain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 </a:t>
            </a:r>
            <a:r>
              <a:rPr lang="en-US" altLang="es-ES" sz="4400" b="1" dirty="0" err="1" smtClean="0">
                <a:latin typeface="Britannic Bold" pitchFamily="34" charset="0"/>
                <a:sym typeface="+mn-ea"/>
              </a:rPr>
              <a:t>utilizando</a:t>
            </a:r>
            <a:r>
              <a:rPr lang="en-US" altLang="es-ES" sz="4400" b="1" dirty="0" smtClean="0">
                <a:latin typeface="Britannic Bold" pitchFamily="34" charset="0"/>
                <a:sym typeface="+mn-ea"/>
              </a:rPr>
              <a:t> </a:t>
            </a:r>
            <a:endParaRPr lang="en-US" altLang="es-ES" sz="4400" b="1" dirty="0" smtClean="0">
              <a:latin typeface="Britannic Bold" pitchFamily="34" charset="0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 err="1" smtClean="0">
                <a:latin typeface="Britannic Bold" pitchFamily="34" charset="0"/>
                <a:sym typeface="+mn-ea"/>
              </a:rPr>
              <a:t>datos</a:t>
            </a:r>
            <a:r>
              <a:rPr lang="en-US" altLang="es-ES" sz="4400" b="1" dirty="0" smtClean="0">
                <a:latin typeface="Britannic Bold" pitchFamily="34" charset="0"/>
                <a:sym typeface="+mn-ea"/>
              </a:rPr>
              <a:t> 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on-chain</a:t>
            </a:r>
            <a:endParaRPr lang="es-ES" sz="4400" b="1" dirty="0">
              <a:latin typeface="Britannic Bold" pitchFamily="34" charset="0"/>
            </a:endParaRPr>
          </a:p>
        </p:txBody>
      </p:sp>
      <p:sp>
        <p:nvSpPr>
          <p:cNvPr id="1048588" name="8 Rectángulo"/>
          <p:cNvSpPr/>
          <p:nvPr/>
        </p:nvSpPr>
        <p:spPr>
          <a:xfrm>
            <a:off x="1816658" y="4293096"/>
            <a:ext cx="5582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Autor: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José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Miguel Zayas Pérez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Tutores: 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Lic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. Ariel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Díaz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Pérez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Dr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. Miguel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Katrib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Mora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48589" name="3 Rectángulo"/>
          <p:cNvSpPr/>
          <p:nvPr/>
        </p:nvSpPr>
        <p:spPr>
          <a:xfrm>
            <a:off x="3552379" y="6222428"/>
            <a:ext cx="20569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latin typeface="Arial" panose="02080604020202020204" pitchFamily="34" charset="0"/>
                <a:cs typeface="Arial" panose="02080604020202020204" pitchFamily="34" charset="0"/>
              </a:rPr>
              <a:t>La Habana, </a:t>
            </a:r>
            <a:r>
              <a:rPr lang="es-ES" b="1" dirty="0" smtClean="0">
                <a:latin typeface="Arial" panose="02080604020202020204" pitchFamily="34" charset="0"/>
                <a:cs typeface="Arial" panose="02080604020202020204" pitchFamily="34" charset="0"/>
              </a:rPr>
              <a:t>2025 </a:t>
            </a:r>
            <a:endParaRPr lang="es-E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48590" name="4 Rectángulo"/>
          <p:cNvSpPr/>
          <p:nvPr/>
        </p:nvSpPr>
        <p:spPr>
          <a:xfrm>
            <a:off x="2294866" y="11558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latin typeface="Arial" panose="02080604020202020204" pitchFamily="34" charset="0"/>
                <a:cs typeface="Arial" panose="02080604020202020204" pitchFamily="34" charset="0"/>
              </a:rPr>
              <a:t>Universidad de La Habana </a:t>
            </a:r>
            <a:endParaRPr lang="es-ES" b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s-ES" b="1" dirty="0" smtClean="0">
                <a:latin typeface="Arial" panose="02080604020202020204" pitchFamily="34" charset="0"/>
                <a:cs typeface="Arial" panose="02080604020202020204" pitchFamily="34" charset="0"/>
              </a:rPr>
              <a:t>Facultad </a:t>
            </a:r>
            <a:r>
              <a:rPr lang="es-ES" b="1" dirty="0">
                <a:latin typeface="Arial" panose="02080604020202020204" pitchFamily="34" charset="0"/>
                <a:cs typeface="Arial" panose="02080604020202020204" pitchFamily="34" charset="0"/>
              </a:rPr>
              <a:t>de Matemática y Computación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097152" name="6 Imag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915" y="182910"/>
            <a:ext cx="704999" cy="94183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1" y="55476"/>
            <a:ext cx="1196701" cy="1196701"/>
          </a:xfrm>
          <a:prstGeom prst="rect">
            <a:avLst/>
          </a:prstGeom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0"/>
          <p:cNvSpPr txBox="1"/>
          <p:nvPr/>
        </p:nvSpPr>
        <p:spPr>
          <a:xfrm>
            <a:off x="323850" y="1268730"/>
            <a:ext cx="8496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NO 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se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impone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un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modelo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único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Cada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proyecto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selecciona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las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métricas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que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considere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,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incluso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puede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crear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otras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a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partir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las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existentes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Diferentes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interpretaciones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en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dependencia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del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caso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uso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232" y="3428799"/>
            <a:ext cx="8496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err="1">
                <a:latin typeface="Arial" panose="02080604020202020204" pitchFamily="34" charset="0"/>
                <a:cs typeface="Arial" panose="02080604020202020204" pitchFamily="34" charset="0"/>
              </a:rPr>
              <a:t>Otros</a:t>
            </a:r>
            <a:r>
              <a:rPr lang="en-US" sz="2400" b="1" u="sng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u="sng" dirty="0" err="1">
                <a:latin typeface="Arial" panose="02080604020202020204" pitchFamily="34" charset="0"/>
                <a:cs typeface="Arial" panose="02080604020202020204" pitchFamily="34" charset="0"/>
              </a:rPr>
              <a:t>casos</a:t>
            </a:r>
            <a:r>
              <a:rPr lang="en-US" sz="2400" b="1" u="sng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2400" b="1" u="sng" dirty="0" err="1">
                <a:latin typeface="Arial" panose="02080604020202020204" pitchFamily="34" charset="0"/>
                <a:cs typeface="Arial" panose="02080604020202020204" pitchFamily="34" charset="0"/>
              </a:rPr>
              <a:t>uso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: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 algn="l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En 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DAOs (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Organización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Autónoma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Descentralizada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):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Acceso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a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determinados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servicios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o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productos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, mayor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poder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voto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 algn="l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Oferta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laboral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relacionada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con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blockchain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Selección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trabajadores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, mayor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importancia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a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aspectos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técnicos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1468323" y="78893"/>
            <a:ext cx="61943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DIFERENTES CASOS DE USO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229877" y="1296525"/>
            <a:ext cx="4126099" cy="1952775"/>
            <a:chOff x="312" y="1296525"/>
            <a:chExt cx="4126099" cy="1952775"/>
          </a:xfrm>
        </p:grpSpPr>
        <p:sp>
          <p:nvSpPr>
            <p:cNvPr id="1048767" name="41 Rectángulo"/>
            <p:cNvSpPr/>
            <p:nvPr/>
          </p:nvSpPr>
          <p:spPr>
            <a:xfrm>
              <a:off x="251515" y="1296525"/>
              <a:ext cx="3624706" cy="537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2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Red </a:t>
              </a:r>
              <a:r>
                <a:rPr lang="es-ES" sz="22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Blockchain</a:t>
              </a:r>
              <a:r>
                <a:rPr lang="es-ES" sz="22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local</a:t>
              </a:r>
              <a:endParaRPr lang="es-ES" sz="22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2097159" name="42 Imagen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2" y="2060580"/>
              <a:ext cx="1587192" cy="1188720"/>
            </a:xfrm>
            <a:prstGeom prst="rect">
              <a:avLst/>
            </a:prstGeom>
          </p:spPr>
        </p:pic>
        <p:pic>
          <p:nvPicPr>
            <p:cNvPr id="2097160" name="43 Imagen"/>
            <p:cNvPicPr>
              <a:picLocks noChangeAspect="1"/>
            </p:cNvPicPr>
            <p:nvPr/>
          </p:nvPicPr>
          <p:blipFill rotWithShape="1">
            <a:blip r:embed="rId2" cstate="print"/>
            <a:srcRect l="13519" t="32334" r="20572" b="30673"/>
            <a:stretch>
              <a:fillRect/>
            </a:stretch>
          </p:blipFill>
          <p:spPr>
            <a:xfrm>
              <a:off x="1475745" y="2204849"/>
              <a:ext cx="2650666" cy="731520"/>
            </a:xfrm>
            <a:prstGeom prst="rect">
              <a:avLst/>
            </a:prstGeom>
          </p:spPr>
        </p:pic>
      </p:grpSp>
      <p:grpSp>
        <p:nvGrpSpPr>
          <p:cNvPr id="11" name="10 Grupo"/>
          <p:cNvGrpSpPr/>
          <p:nvPr/>
        </p:nvGrpSpPr>
        <p:grpSpPr>
          <a:xfrm>
            <a:off x="4848727" y="1403029"/>
            <a:ext cx="3971745" cy="2179403"/>
            <a:chOff x="4774110" y="1403029"/>
            <a:chExt cx="3971745" cy="2179403"/>
          </a:xfrm>
        </p:grpSpPr>
        <p:sp>
          <p:nvSpPr>
            <p:cNvPr id="8" name="Text Box 7"/>
            <p:cNvSpPr txBox="1"/>
            <p:nvPr/>
          </p:nvSpPr>
          <p:spPr>
            <a:xfrm>
              <a:off x="4774110" y="1403029"/>
              <a:ext cx="39693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Lenguajes</a:t>
              </a:r>
              <a:r>
                <a:rPr lang="en-US" sz="2200" b="1" dirty="0">
                  <a:latin typeface="Arial" panose="02080604020202020204" pitchFamily="34" charset="0"/>
                  <a:cs typeface="Arial" panose="02080604020202020204" pitchFamily="34" charset="0"/>
                </a:rPr>
                <a:t> de </a:t>
              </a:r>
              <a:r>
                <a:rPr lang="en-US" sz="22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Programación</a:t>
              </a:r>
              <a:endParaRPr lang="en-US" sz="22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7945" y="2199640"/>
              <a:ext cx="910590" cy="910590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5076190" y="32131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Arial" panose="02080604020202020204" pitchFamily="34" charset="0"/>
                  <a:cs typeface="Arial" panose="02080604020202020204" pitchFamily="34" charset="0"/>
                </a:rPr>
                <a:t>Python</a:t>
              </a:r>
              <a:endParaRPr lang="en-US" b="1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3510" y="1992397"/>
              <a:ext cx="2252345" cy="1501775"/>
            </a:xfrm>
            <a:prstGeom prst="rect">
              <a:avLst/>
            </a:prstGeom>
          </p:spPr>
        </p:pic>
      </p:grpSp>
      <p:grpSp>
        <p:nvGrpSpPr>
          <p:cNvPr id="12" name="11 Grupo"/>
          <p:cNvGrpSpPr/>
          <p:nvPr/>
        </p:nvGrpSpPr>
        <p:grpSpPr>
          <a:xfrm>
            <a:off x="1948093" y="3933055"/>
            <a:ext cx="4804625" cy="2450600"/>
            <a:chOff x="1691640" y="3933055"/>
            <a:chExt cx="4804625" cy="2450600"/>
          </a:xfrm>
        </p:grpSpPr>
        <p:sp>
          <p:nvSpPr>
            <p:cNvPr id="6" name="Text Box 5"/>
            <p:cNvSpPr txBox="1"/>
            <p:nvPr/>
          </p:nvSpPr>
          <p:spPr>
            <a:xfrm>
              <a:off x="1989903" y="3933055"/>
              <a:ext cx="45063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Bibliotecas</a:t>
              </a:r>
              <a:r>
                <a:rPr lang="en-US" sz="22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de </a:t>
              </a:r>
              <a:r>
                <a:rPr lang="en-US" sz="2200" b="1" dirty="0">
                  <a:latin typeface="Arial" panose="02080604020202020204" pitchFamily="34" charset="0"/>
                  <a:cs typeface="Arial" panose="02080604020202020204" pitchFamily="34" charset="0"/>
                </a:rPr>
                <a:t>Python </a:t>
              </a:r>
              <a:r>
                <a:rPr lang="en-US" sz="22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utilizadas</a:t>
              </a:r>
              <a:endParaRPr lang="en-US" sz="22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1640" y="4580890"/>
              <a:ext cx="1802765" cy="18027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4300" y="4597400"/>
              <a:ext cx="2341245" cy="7156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300" y="5487670"/>
              <a:ext cx="2362835" cy="683260"/>
            </a:xfrm>
            <a:prstGeom prst="rect">
              <a:avLst/>
            </a:prstGeom>
          </p:spPr>
        </p:pic>
      </p:grp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16 Rectángulo"/>
          <p:cNvSpPr/>
          <p:nvPr/>
        </p:nvSpPr>
        <p:spPr>
          <a:xfrm>
            <a:off x="1548186" y="78893"/>
            <a:ext cx="6034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ENTORNO DE DESARROLLO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51520" y="1101183"/>
            <a:ext cx="8352224" cy="1872208"/>
            <a:chOff x="251520" y="1101183"/>
            <a:chExt cx="8352224" cy="1872208"/>
          </a:xfrm>
        </p:grpSpPr>
        <p:sp>
          <p:nvSpPr>
            <p:cNvPr id="2" name="Text Box 1"/>
            <p:cNvSpPr txBox="1"/>
            <p:nvPr/>
          </p:nvSpPr>
          <p:spPr>
            <a:xfrm>
              <a:off x="251520" y="1680729"/>
              <a:ext cx="83522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Proveedor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de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datos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on-chain.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Contrato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inteligente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como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mecanismo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de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caché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Modelo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de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reputación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como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caso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de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uso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251520" y="1101183"/>
              <a:ext cx="14253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u="sng" dirty="0" err="1">
                  <a:latin typeface="Arial" panose="02080604020202020204" pitchFamily="34" charset="0"/>
                  <a:cs typeface="Arial" panose="02080604020202020204" pitchFamily="34" charset="0"/>
                </a:rPr>
                <a:t>Logros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: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251520" y="3621591"/>
            <a:ext cx="8808822" cy="1895641"/>
            <a:chOff x="251520" y="3621591"/>
            <a:chExt cx="8808822" cy="1895641"/>
          </a:xfrm>
        </p:grpSpPr>
        <p:sp>
          <p:nvSpPr>
            <p:cNvPr id="4" name="Text Box 3"/>
            <p:cNvSpPr txBox="1"/>
            <p:nvPr/>
          </p:nvSpPr>
          <p:spPr>
            <a:xfrm>
              <a:off x="251520" y="3621591"/>
              <a:ext cx="2186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u="sng" dirty="0" err="1">
                  <a:latin typeface="Arial" panose="02080604020202020204" pitchFamily="34" charset="0"/>
                  <a:cs typeface="Arial" panose="02080604020202020204" pitchFamily="34" charset="0"/>
                </a:rPr>
                <a:t>Dificultades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: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51520" y="4224570"/>
              <a:ext cx="8808822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Escalabilidad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y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rendimiento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Seguridad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en el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manejo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del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contrato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inteligente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marL="457200" indent="-457200">
                <a:buClr>
                  <a:schemeClr val="accent5">
                    <a:lumMod val="50000"/>
                  </a:schemeClr>
                </a:buClr>
                <a:buFont typeface="Arial" panose="02080604020202020204" pitchFamily="34" charset="0"/>
                <a:buChar char="−"/>
              </a:pPr>
              <a:r>
                <a:rPr lang="en-US" sz="2600" b="1" dirty="0" err="1" smtClean="0">
                  <a:latin typeface="Arial" panose="02080604020202020204" pitchFamily="34" charset="0"/>
                  <a:cs typeface="Arial" panose="02080604020202020204" pitchFamily="34" charset="0"/>
                </a:rPr>
                <a:t>Subjetividad</a:t>
              </a:r>
              <a:r>
                <a:rPr lang="en-US" sz="2600" b="1" dirty="0" smtClean="0">
                  <a:latin typeface="Arial" panose="02080604020202020204" pitchFamily="34" charset="0"/>
                  <a:cs typeface="Arial" panose="02080604020202020204" pitchFamily="34" charset="0"/>
                </a:rPr>
                <a:t>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evidente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en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Sistemas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 de </a:t>
              </a:r>
              <a:r>
                <a:rPr lang="en-US" sz="26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Reputación</a:t>
              </a:r>
              <a:r>
                <a:rPr lang="en-US" sz="2600" b="1" dirty="0">
                  <a:latin typeface="Arial" panose="02080604020202020204" pitchFamily="34" charset="0"/>
                  <a:cs typeface="Arial" panose="02080604020202020204" pitchFamily="34" charset="0"/>
                </a:rPr>
                <a:t>.</a:t>
              </a:r>
              <a:endParaRPr lang="en-US" sz="26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2781179" y="78893"/>
            <a:ext cx="35686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CONCLUSIONES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9512" y="1485265"/>
            <a:ext cx="8787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Expansión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a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otras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Blockchains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Incorporación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métricas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más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complejas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Integración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con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servicios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indexación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para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mayor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velocidad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Investigar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en base a la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resistencia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de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manipulación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Mejoras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usabilidad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en el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contrato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inteligente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91571" y="78893"/>
            <a:ext cx="89478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RECOMENDACIONES Y TRABAJO FUTURO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7 Rectángulo"/>
          <p:cNvSpPr/>
          <p:nvPr/>
        </p:nvSpPr>
        <p:spPr>
          <a:xfrm>
            <a:off x="296389" y="404664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>
                <a:latin typeface="Britannic Bold" pitchFamily="34" charset="0"/>
                <a:sym typeface="+mn-ea"/>
              </a:rPr>
              <a:t>Sistema de </a:t>
            </a:r>
            <a:r>
              <a:rPr lang="en-US" altLang="es-ES" sz="4400" b="1" dirty="0" err="1">
                <a:latin typeface="Britannic Bold" pitchFamily="34" charset="0"/>
                <a:sym typeface="+mn-ea"/>
              </a:rPr>
              <a:t>Reputación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 </a:t>
            </a:r>
            <a:endParaRPr lang="en-US" altLang="es-ES" sz="4400" b="1" dirty="0" smtClean="0">
              <a:latin typeface="Britannic Bold" pitchFamily="34" charset="0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 smtClean="0">
                <a:latin typeface="Britannic Bold" pitchFamily="34" charset="0"/>
                <a:sym typeface="+mn-ea"/>
              </a:rPr>
              <a:t>en </a:t>
            </a:r>
            <a:r>
              <a:rPr lang="en-US" altLang="es-ES" sz="4400" b="1" dirty="0" err="1">
                <a:latin typeface="Britannic Bold" pitchFamily="34" charset="0"/>
                <a:sym typeface="+mn-ea"/>
              </a:rPr>
              <a:t>Blockchain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 </a:t>
            </a:r>
            <a:r>
              <a:rPr lang="en-US" altLang="es-ES" sz="4400" b="1" dirty="0" err="1" smtClean="0">
                <a:latin typeface="Britannic Bold" pitchFamily="34" charset="0"/>
                <a:sym typeface="+mn-ea"/>
              </a:rPr>
              <a:t>utilizando</a:t>
            </a:r>
            <a:r>
              <a:rPr lang="en-US" altLang="es-ES" sz="4400" b="1" dirty="0" smtClean="0">
                <a:latin typeface="Britannic Bold" pitchFamily="34" charset="0"/>
                <a:sym typeface="+mn-ea"/>
              </a:rPr>
              <a:t> </a:t>
            </a:r>
            <a:endParaRPr lang="en-US" altLang="es-ES" sz="4400" b="1" dirty="0" smtClean="0">
              <a:latin typeface="Britannic Bold" pitchFamily="34" charset="0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4400" b="1" dirty="0" err="1" smtClean="0">
                <a:latin typeface="Britannic Bold" pitchFamily="34" charset="0"/>
                <a:sym typeface="+mn-ea"/>
              </a:rPr>
              <a:t>datos</a:t>
            </a:r>
            <a:r>
              <a:rPr lang="en-US" altLang="es-ES" sz="4400" b="1" dirty="0" smtClean="0">
                <a:latin typeface="Britannic Bold" pitchFamily="34" charset="0"/>
                <a:sym typeface="+mn-ea"/>
              </a:rPr>
              <a:t> </a:t>
            </a:r>
            <a:r>
              <a:rPr lang="en-US" altLang="es-ES" sz="4400" b="1" dirty="0">
                <a:latin typeface="Britannic Bold" pitchFamily="34" charset="0"/>
                <a:sym typeface="+mn-ea"/>
              </a:rPr>
              <a:t>on-chain</a:t>
            </a:r>
            <a:endParaRPr lang="es-ES" sz="4400" b="1" dirty="0">
              <a:latin typeface="Britannic Bold" pitchFamily="34" charset="0"/>
            </a:endParaRPr>
          </a:p>
        </p:txBody>
      </p:sp>
      <p:sp>
        <p:nvSpPr>
          <p:cNvPr id="1048588" name="8 Rectángulo"/>
          <p:cNvSpPr/>
          <p:nvPr/>
        </p:nvSpPr>
        <p:spPr>
          <a:xfrm>
            <a:off x="1043608" y="3244041"/>
            <a:ext cx="748883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José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Miguel Zayas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Pérez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      github.com/</a:t>
            </a: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josem-nex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/</a:t>
            </a: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blockchain-reputation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</a:pP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      @nex25k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1" y="4204287"/>
            <a:ext cx="428862" cy="42886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6" t="15972" r="33287" b="19062"/>
          <a:stretch>
            <a:fillRect/>
          </a:stretch>
        </p:blipFill>
        <p:spPr>
          <a:xfrm>
            <a:off x="1061017" y="4724874"/>
            <a:ext cx="492466" cy="50432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24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15 Grupo"/>
          <p:cNvGrpSpPr/>
          <p:nvPr/>
        </p:nvGrpSpPr>
        <p:grpSpPr>
          <a:xfrm>
            <a:off x="148590" y="1124744"/>
            <a:ext cx="1759114" cy="5545296"/>
            <a:chOff x="148590" y="1124744"/>
            <a:chExt cx="1759114" cy="5545296"/>
          </a:xfrm>
        </p:grpSpPr>
        <p:cxnSp>
          <p:nvCxnSpPr>
            <p:cNvPr id="8" name="5 Conector recto"/>
            <p:cNvCxnSpPr/>
            <p:nvPr/>
          </p:nvCxnSpPr>
          <p:spPr>
            <a:xfrm>
              <a:off x="1902624" y="1124744"/>
              <a:ext cx="5080" cy="5545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9 Grupo"/>
            <p:cNvGrpSpPr/>
            <p:nvPr/>
          </p:nvGrpSpPr>
          <p:grpSpPr>
            <a:xfrm>
              <a:off x="148590" y="1196752"/>
              <a:ext cx="1736373" cy="4340894"/>
              <a:chOff x="148590" y="1196752"/>
              <a:chExt cx="1736373" cy="4340894"/>
            </a:xfrm>
          </p:grpSpPr>
          <p:sp>
            <p:nvSpPr>
              <p:cNvPr id="2" name="Text Box 1"/>
              <p:cNvSpPr txBox="1"/>
              <p:nvPr/>
            </p:nvSpPr>
            <p:spPr>
              <a:xfrm>
                <a:off x="251460" y="1196752"/>
                <a:ext cx="132440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Mundo</a:t>
                </a:r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endParaRPr lang="en-US" sz="25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Real</a:t>
                </a:r>
                <a:endParaRPr lang="en-US" sz="25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l="8160" r="9646"/>
              <a:stretch>
                <a:fillRect/>
              </a:stretch>
            </p:blipFill>
            <p:spPr>
              <a:xfrm>
                <a:off x="155575" y="2342227"/>
                <a:ext cx="1586139" cy="1848485"/>
              </a:xfrm>
              <a:prstGeom prst="rect">
                <a:avLst/>
              </a:prstGeom>
            </p:spPr>
          </p:pic>
          <p:sp>
            <p:nvSpPr>
              <p:cNvPr id="12" name="Text Box 11"/>
              <p:cNvSpPr txBox="1"/>
              <p:nvPr/>
            </p:nvSpPr>
            <p:spPr>
              <a:xfrm>
                <a:off x="148590" y="4214207"/>
                <a:ext cx="17363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Reputación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basada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en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relaciones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y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 smtClean="0">
                    <a:latin typeface="Arial" panose="02080604020202020204" pitchFamily="34" charset="0"/>
                    <a:cs typeface="Arial" panose="02080604020202020204" pitchFamily="34" charset="0"/>
                  </a:rPr>
                  <a:t>acciones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.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</p:grpSp>
      <p:grpSp>
        <p:nvGrpSpPr>
          <p:cNvPr id="14" name="13 Grupo"/>
          <p:cNvGrpSpPr/>
          <p:nvPr/>
        </p:nvGrpSpPr>
        <p:grpSpPr>
          <a:xfrm>
            <a:off x="6738595" y="1196752"/>
            <a:ext cx="2441407" cy="4681453"/>
            <a:chOff x="6738595" y="1196752"/>
            <a:chExt cx="2441407" cy="4681453"/>
          </a:xfrm>
        </p:grpSpPr>
        <p:sp>
          <p:nvSpPr>
            <p:cNvPr id="5" name="Text Box 4"/>
            <p:cNvSpPr txBox="1"/>
            <p:nvPr/>
          </p:nvSpPr>
          <p:spPr>
            <a:xfrm>
              <a:off x="6993890" y="1196752"/>
              <a:ext cx="189346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>
                  <a:latin typeface="Arial" panose="02080604020202020204" pitchFamily="34" charset="0"/>
                  <a:cs typeface="Arial" panose="02080604020202020204" pitchFamily="34" charset="0"/>
                </a:rPr>
                <a:t>Blockchain</a:t>
              </a:r>
              <a:endParaRPr lang="en-US" sz="25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r>
                <a:rPr lang="en-US" sz="2500" b="1" dirty="0">
                  <a:latin typeface="Arial" panose="02080604020202020204" pitchFamily="34" charset="0"/>
                  <a:cs typeface="Arial" panose="02080604020202020204" pitchFamily="34" charset="0"/>
                </a:rPr>
                <a:t>   (Web3)</a:t>
              </a:r>
              <a:endParaRPr lang="en-US" sz="2500" b="1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800825" y="2342227"/>
              <a:ext cx="23791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Utilización de la 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Blockchain como 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herramienta.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1360" y="3410297"/>
              <a:ext cx="1161415" cy="875030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6738595" y="428596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>
                  <a:latin typeface="Arial" panose="02080604020202020204" pitchFamily="34" charset="0"/>
                  <a:cs typeface="Arial" panose="02080604020202020204" pitchFamily="34" charset="0"/>
                </a:rPr>
                <a:t>0xdC10FEDf9B...</a:t>
              </a:r>
              <a:endParaRPr lang="en-US" b="1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6882105" y="4862542"/>
              <a:ext cx="20649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¿Cómo confiar 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algn="l"/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en la dirección 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algn="l"/>
              <a:r>
                <a:rPr lang="en-US" sz="2000" b="1">
                  <a:latin typeface="Arial" panose="02080604020202020204" pitchFamily="34" charset="0"/>
                  <a:cs typeface="Arial" panose="02080604020202020204" pitchFamily="34" charset="0"/>
                </a:rPr>
                <a:t>de una wallet?</a:t>
              </a:r>
              <a:endParaRPr lang="en-US" sz="2000" b="1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26" name="25 Rectángulo"/>
          <p:cNvSpPr/>
          <p:nvPr/>
        </p:nvSpPr>
        <p:spPr>
          <a:xfrm>
            <a:off x="1280374" y="78893"/>
            <a:ext cx="65701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DESAFÍOS DE LA REPUTACIÓN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1947262" y="1124744"/>
            <a:ext cx="4879131" cy="5545296"/>
            <a:chOff x="1947262" y="1124744"/>
            <a:chExt cx="4879131" cy="5545296"/>
          </a:xfrm>
        </p:grpSpPr>
        <p:grpSp>
          <p:nvGrpSpPr>
            <p:cNvPr id="13" name="12 Grupo"/>
            <p:cNvGrpSpPr/>
            <p:nvPr/>
          </p:nvGrpSpPr>
          <p:grpSpPr>
            <a:xfrm>
              <a:off x="1947262" y="1196752"/>
              <a:ext cx="4879131" cy="4603387"/>
              <a:chOff x="1947262" y="1196752"/>
              <a:chExt cx="4879131" cy="4603387"/>
            </a:xfrm>
          </p:grpSpPr>
          <p:sp>
            <p:nvSpPr>
              <p:cNvPr id="4" name="Text Box 3"/>
              <p:cNvSpPr txBox="1"/>
              <p:nvPr/>
            </p:nvSpPr>
            <p:spPr>
              <a:xfrm>
                <a:off x="2188313" y="1196752"/>
                <a:ext cx="409406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Web </a:t>
                </a:r>
                <a:r>
                  <a:rPr lang="en-US" sz="25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Centralizada</a:t>
                </a:r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(Web2) </a:t>
                </a:r>
                <a:endParaRPr lang="en-US" sz="25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e </a:t>
                </a:r>
                <a:r>
                  <a:rPr lang="en-US" sz="25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inicios</a:t>
                </a:r>
                <a:r>
                  <a:rPr lang="en-US" sz="25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de Internet</a:t>
                </a:r>
                <a:endParaRPr lang="en-US" sz="25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262" y="2241262"/>
                <a:ext cx="1290955" cy="129095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137" y="2528917"/>
                <a:ext cx="2538095" cy="71564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6147" y="2198082"/>
                <a:ext cx="1146810" cy="1146810"/>
              </a:xfrm>
              <a:prstGeom prst="rect">
                <a:avLst/>
              </a:prstGeom>
            </p:spPr>
          </p:pic>
          <p:sp>
            <p:nvSpPr>
              <p:cNvPr id="19" name="Text Box 18"/>
              <p:cNvSpPr txBox="1"/>
              <p:nvPr/>
            </p:nvSpPr>
            <p:spPr>
              <a:xfrm>
                <a:off x="2068359" y="3861147"/>
                <a:ext cx="475803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Sistemas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de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Reputación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controlados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por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una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empresa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.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Sesgos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,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posible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manipulación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,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falta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de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transparencia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en los </a:t>
                </a:r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algoritmos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sz="2000" b="1" dirty="0" err="1">
                    <a:latin typeface="Arial" panose="02080604020202020204" pitchFamily="34" charset="0"/>
                    <a:cs typeface="Arial" panose="02080604020202020204" pitchFamily="34" charset="0"/>
                  </a:rPr>
                  <a:t>utilizados</a:t>
                </a:r>
                <a:r>
                  <a:rPr lang="en-US" sz="2000" b="1" dirty="0">
                    <a:latin typeface="Arial" panose="02080604020202020204" pitchFamily="34" charset="0"/>
                    <a:cs typeface="Arial" panose="02080604020202020204" pitchFamily="34" charset="0"/>
                  </a:rPr>
                  <a:t>.</a:t>
                </a:r>
                <a:endParaRPr lang="en-US" sz="2000" b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  <p:cxnSp>
          <p:nvCxnSpPr>
            <p:cNvPr id="27" name="5 Conector recto"/>
            <p:cNvCxnSpPr/>
            <p:nvPr/>
          </p:nvCxnSpPr>
          <p:spPr>
            <a:xfrm>
              <a:off x="6660232" y="1124744"/>
              <a:ext cx="5080" cy="5545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3 CuadroTexto"/>
          <p:cNvSpPr txBox="1"/>
          <p:nvPr/>
        </p:nvSpPr>
        <p:spPr>
          <a:xfrm>
            <a:off x="539552" y="1556891"/>
            <a:ext cx="80648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Diseñar</a:t>
            </a:r>
            <a:r>
              <a:rPr lang="en-US" alt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e implementar un sistema que </a:t>
            </a:r>
            <a:r>
              <a:rPr lang="en-US" alt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extraiga métricas relevantes de </a:t>
            </a:r>
            <a:r>
              <a:rPr 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la actividad on-chain en redes compatibles con</a:t>
            </a:r>
            <a:r>
              <a:rPr lang="en-US" alt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EVM </a:t>
            </a:r>
            <a:r>
              <a:rPr lang="en-U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con el objetivo de crear </a:t>
            </a:r>
            <a:r>
              <a:rPr lang="en-US" altLang="es-E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sistemas de reputación para casos de uso específicos.</a:t>
            </a:r>
            <a:endParaRPr lang="en-US" altLang="es-ES" sz="2800" b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Rectángulo"/>
          <p:cNvSpPr/>
          <p:nvPr/>
        </p:nvSpPr>
        <p:spPr>
          <a:xfrm>
            <a:off x="2324317" y="78893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OBJETIVO GENERAL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39750" y="2413635"/>
            <a:ext cx="2797810" cy="2030730"/>
            <a:chOff x="539750" y="2413635"/>
            <a:chExt cx="2797810" cy="2030730"/>
          </a:xfrm>
        </p:grpSpPr>
        <p:sp>
          <p:nvSpPr>
            <p:cNvPr id="6" name="Oval 5"/>
            <p:cNvSpPr/>
            <p:nvPr/>
          </p:nvSpPr>
          <p:spPr>
            <a:xfrm>
              <a:off x="539750" y="2444115"/>
              <a:ext cx="2797810" cy="2000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  <a:sym typeface="+mn-ea"/>
                </a:rPr>
                <a:t>Proveedor de Datos On-Chain</a:t>
              </a:r>
              <a:endParaRPr lang="en-US" sz="2400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539750" y="2413635"/>
              <a:ext cx="476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  <a:endParaRPr lang="en-US" sz="240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3337560" y="2413635"/>
            <a:ext cx="5389245" cy="2030730"/>
            <a:chOff x="3337560" y="2413635"/>
            <a:chExt cx="5389245" cy="2030730"/>
          </a:xfrm>
        </p:grpSpPr>
        <p:sp>
          <p:nvSpPr>
            <p:cNvPr id="7" name="Oval 6"/>
            <p:cNvSpPr/>
            <p:nvPr/>
          </p:nvSpPr>
          <p:spPr>
            <a:xfrm>
              <a:off x="5292090" y="2413635"/>
              <a:ext cx="3434715" cy="20307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  <a:sym typeface="+mn-ea"/>
                </a:rPr>
                <a:t>Caso de uso: Reputación en Mercado p2p</a:t>
              </a:r>
              <a:endParaRPr lang="en-US" sz="2400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endParaRPr>
            </a:p>
          </p:txBody>
        </p:sp>
        <p:cxnSp>
          <p:nvCxnSpPr>
            <p:cNvPr id="8" name="Straight Arrow Connector 7"/>
            <p:cNvCxnSpPr>
              <a:stCxn id="6" idx="6"/>
              <a:endCxn id="7" idx="2"/>
            </p:cNvCxnSpPr>
            <p:nvPr/>
          </p:nvCxnSpPr>
          <p:spPr>
            <a:xfrm flipV="1">
              <a:off x="3337560" y="3429000"/>
              <a:ext cx="1954530" cy="1524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5292090" y="2444115"/>
              <a:ext cx="357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2</a:t>
              </a:r>
              <a:endParaRPr lang="en-US" sz="2400"/>
            </a:p>
          </p:txBody>
        </p:sp>
      </p:grpSp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Rectángulo"/>
          <p:cNvSpPr/>
          <p:nvPr/>
        </p:nvSpPr>
        <p:spPr>
          <a:xfrm>
            <a:off x="3181925" y="78893"/>
            <a:ext cx="27671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PROPUESTA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78392" y="1628800"/>
            <a:ext cx="83816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Longevidad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Cantidad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fallidas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Contratos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creados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Días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activos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Contratos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interactuados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de Tokens y </a:t>
            </a: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NFT. 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3000" b="1" dirty="0" smtClean="0">
                <a:latin typeface="Arial" panose="02080604020202020204" pitchFamily="34" charset="0"/>
                <a:cs typeface="Arial" panose="02080604020202020204" pitchFamily="34" charset="0"/>
              </a:rPr>
              <a:t>Total 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de gas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usado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y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tarifa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1" dirty="0" err="1">
                <a:latin typeface="Arial" panose="02080604020202020204" pitchFamily="34" charset="0"/>
                <a:cs typeface="Arial" panose="02080604020202020204" pitchFamily="34" charset="0"/>
              </a:rPr>
              <a:t>promedio</a:t>
            </a:r>
            <a:r>
              <a:rPr lang="en-US" sz="30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3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893354" y="78893"/>
            <a:ext cx="73442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PROVEEDOR DE DATOS ON-CHAIN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7060" y="1274717"/>
            <a:ext cx="777686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28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Capa</a:t>
            </a:r>
            <a:r>
              <a:rPr lang="en-U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</a:rPr>
              <a:t>persistencia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</a:rPr>
              <a:t>robusta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8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28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Públicamente</a:t>
            </a:r>
            <a:r>
              <a:rPr lang="en-U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</a:rPr>
              <a:t>accesible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 y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</a:rPr>
              <a:t>verificable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8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28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Independiencia</a:t>
            </a:r>
            <a:r>
              <a:rPr lang="en-US" sz="28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del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</a:rPr>
              <a:t>servicio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 off-chain.</a:t>
            </a:r>
            <a:endParaRPr lang="en-US" sz="28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byssinica SIL" panose="02000000000000000000" charset="0"/>
              <a:buChar char="–"/>
            </a:pPr>
            <a:r>
              <a:rPr lang="en-US" sz="2800" b="1" dirty="0" err="1" smtClean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Mejoras</a:t>
            </a:r>
            <a:r>
              <a:rPr lang="en-US" sz="2800" b="1" dirty="0" smtClean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significativas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 en la </a:t>
            </a:r>
            <a:r>
              <a:rPr lang="en-US" sz="2800" b="1" dirty="0" err="1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eficiencia</a:t>
            </a:r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.</a:t>
            </a:r>
            <a:endParaRPr lang="en-US" sz="2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67543" y="3716655"/>
          <a:ext cx="8208912" cy="212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9683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Tipo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de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Análisis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Bloques a Procesar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Tiempo de Ejecución 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Sin caché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4230 en total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25.4 segundos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Con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caché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120 bloques nuevos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0.6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segundos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Rectángulo"/>
          <p:cNvSpPr/>
          <p:nvPr/>
        </p:nvSpPr>
        <p:spPr>
          <a:xfrm>
            <a:off x="23191" y="78893"/>
            <a:ext cx="9084603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7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CONTRATO INTELIGENTE COMO CACHÉ ON-CHAIN</a:t>
            </a:r>
            <a:endParaRPr lang="es-ES" sz="27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15920" y="1049992"/>
            <a:ext cx="2078990" cy="721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80604020202020204" pitchFamily="34" charset="0"/>
                <a:cs typeface="Arial" panose="02080604020202020204" pitchFamily="34" charset="0"/>
              </a:rPr>
              <a:t>API</a:t>
            </a:r>
            <a:endParaRPr lang="en-US" b="1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b="1">
                <a:latin typeface="Arial" panose="02080604020202020204" pitchFamily="34" charset="0"/>
                <a:cs typeface="Arial" panose="02080604020202020204" pitchFamily="34" charset="0"/>
              </a:rPr>
              <a:t>(FastAPI)</a:t>
            </a:r>
            <a:endParaRPr lang="en-US" b="1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27630" y="2273637"/>
            <a:ext cx="2646680" cy="21755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Núcleo de la Aplicación off-chain.</a:t>
            </a:r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Lógica de análisis y control</a:t>
            </a:r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6705" y="2904827"/>
            <a:ext cx="1723390" cy="114871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80604020202020204" pitchFamily="34" charset="0"/>
                <a:cs typeface="Arial" panose="02080604020202020204" pitchFamily="34" charset="0"/>
              </a:rPr>
              <a:t>Interfaz de usuario</a:t>
            </a:r>
            <a:endParaRPr lang="en-US" b="1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249170" y="4650442"/>
            <a:ext cx="3388360" cy="194691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RPC</a:t>
            </a:r>
            <a:endParaRPr lang="en-US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Conexión</a:t>
            </a:r>
            <a:r>
              <a:rPr lang="en-US" b="1" dirty="0" smtClean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 la </a:t>
            </a:r>
            <a:r>
              <a:rPr lang="en-US" b="1" dirty="0" err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Blockchain</a:t>
            </a:r>
            <a:r>
              <a:rPr lang="en-US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89625" y="1606252"/>
            <a:ext cx="2900045" cy="3286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Blockchain</a:t>
            </a:r>
            <a:endParaRPr lang="en-US" sz="2200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Bloques, historial, contratos inteligentes, wallets ...</a:t>
            </a:r>
            <a:endParaRPr lang="en-US" sz="2200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5230" y="2273637"/>
            <a:ext cx="2094865" cy="1077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Contrato Inteligente de caché on-chain</a:t>
            </a:r>
            <a:endParaRPr lang="en-US" b="1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3" name="Straight Arrow Connector 2"/>
          <p:cNvCxnSpPr>
            <a:stCxn id="9" idx="7"/>
          </p:cNvCxnSpPr>
          <p:nvPr/>
        </p:nvCxnSpPr>
        <p:spPr>
          <a:xfrm flipV="1">
            <a:off x="1778000" y="3066117"/>
            <a:ext cx="849630" cy="69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26590" y="3786207"/>
            <a:ext cx="701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563620" y="1735792"/>
            <a:ext cx="22225" cy="538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356100" y="1780877"/>
            <a:ext cx="17145" cy="4845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855" y="4437112"/>
            <a:ext cx="24130" cy="406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41370" y="4454227"/>
            <a:ext cx="6350" cy="4845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67300" y="4506297"/>
            <a:ext cx="800735" cy="7575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07990" y="4892377"/>
            <a:ext cx="758825" cy="648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627784" y="4497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2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106295" y="3426162"/>
            <a:ext cx="444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</a:rPr>
              <a:t>10</a:t>
            </a:r>
            <a:endParaRPr lang="en-US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1979930" y="1814532"/>
            <a:ext cx="1521460" cy="1251585"/>
            <a:chOff x="1979930" y="1814532"/>
            <a:chExt cx="1521460" cy="1251585"/>
          </a:xfrm>
        </p:grpSpPr>
        <p:sp>
          <p:nvSpPr>
            <p:cNvPr id="21" name="Text Box 20"/>
            <p:cNvSpPr txBox="1"/>
            <p:nvPr/>
          </p:nvSpPr>
          <p:spPr>
            <a:xfrm>
              <a:off x="3187700" y="1814532"/>
              <a:ext cx="3136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80604020202020204" pitchFamily="34" charset="0"/>
                  <a:cs typeface="Arial" panose="02080604020202020204" pitchFamily="34" charset="0"/>
                </a:rPr>
                <a:t>1</a:t>
              </a:r>
              <a:endParaRPr lang="en-US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979930" y="2697817"/>
              <a:ext cx="3136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80604020202020204" pitchFamily="34" charset="0"/>
                  <a:cs typeface="Arial" panose="02080604020202020204" pitchFamily="34" charset="0"/>
                </a:rPr>
                <a:t>1</a:t>
              </a:r>
              <a:endParaRPr lang="en-US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4373245" y="1814532"/>
            <a:ext cx="444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80604020202020204" pitchFamily="34" charset="0"/>
                <a:cs typeface="Arial" panose="02080604020202020204" pitchFamily="34" charset="0"/>
              </a:rPr>
              <a:t>10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70953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30 Rectángulo"/>
          <p:cNvSpPr/>
          <p:nvPr/>
        </p:nvSpPr>
        <p:spPr>
          <a:xfrm>
            <a:off x="893354" y="78893"/>
            <a:ext cx="73442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PROVEEDOR DE DATOS ON-CHAIN</a:t>
            </a:r>
            <a:endParaRPr lang="es-ES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2" name="Text Box 22"/>
          <p:cNvSpPr txBox="1"/>
          <p:nvPr/>
        </p:nvSpPr>
        <p:spPr>
          <a:xfrm>
            <a:off x="2785752" y="44979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,6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3" name="Text Box 22"/>
          <p:cNvSpPr txBox="1"/>
          <p:nvPr/>
        </p:nvSpPr>
        <p:spPr>
          <a:xfrm>
            <a:off x="5045118" y="4497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3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4" name="Text Box 22"/>
          <p:cNvSpPr txBox="1"/>
          <p:nvPr/>
        </p:nvSpPr>
        <p:spPr>
          <a:xfrm>
            <a:off x="5203086" y="44979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,7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6" name="Text Box 22"/>
          <p:cNvSpPr txBox="1"/>
          <p:nvPr/>
        </p:nvSpPr>
        <p:spPr>
          <a:xfrm>
            <a:off x="5940296" y="5176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4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7" name="Text Box 22"/>
          <p:cNvSpPr txBox="1"/>
          <p:nvPr/>
        </p:nvSpPr>
        <p:spPr>
          <a:xfrm>
            <a:off x="6098264" y="51767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,8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9" name="Text Box 22"/>
          <p:cNvSpPr txBox="1"/>
          <p:nvPr/>
        </p:nvSpPr>
        <p:spPr>
          <a:xfrm>
            <a:off x="4471526" y="4514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5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0" name="Text Box 22"/>
          <p:cNvSpPr txBox="1"/>
          <p:nvPr/>
        </p:nvSpPr>
        <p:spPr>
          <a:xfrm>
            <a:off x="4629494" y="45141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80604020202020204" pitchFamily="34" charset="0"/>
                <a:cs typeface="Arial" panose="02080604020202020204" pitchFamily="34" charset="0"/>
              </a:rPr>
              <a:t>,9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0" grpId="0"/>
      <p:bldP spid="32" grpId="0"/>
      <p:bldP spid="33" grpId="0"/>
      <p:bldP spid="34" grpId="0"/>
      <p:bldP spid="36" grpId="0"/>
      <p:bldP spid="37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79070" y="2118915"/>
            <a:ext cx="87134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Longevidad</a:t>
            </a: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(0.25) :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Umbral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de 730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días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2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Total 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exitosas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(0.20): 500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exitosas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2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fallidas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(0.30):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Cada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cuatro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transacciones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restan</a:t>
            </a: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un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punto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2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80604020202020204" pitchFamily="34" charset="0"/>
              <a:buChar char="−"/>
            </a:pP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Frecuencia</a:t>
            </a: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de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actividad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(0.25):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Actividad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al </a:t>
            </a:r>
            <a:r>
              <a:rPr lang="en-US" sz="2200" b="1" dirty="0" err="1">
                <a:latin typeface="Arial" panose="02080604020202020204" pitchFamily="34" charset="0"/>
                <a:cs typeface="Arial" panose="02080604020202020204" pitchFamily="34" charset="0"/>
              </a:rPr>
              <a:t>menos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 50% de </a:t>
            </a:r>
            <a:r>
              <a:rPr lang="en-US" sz="2200" b="1" dirty="0" smtClean="0">
                <a:latin typeface="Arial" panose="02080604020202020204" pitchFamily="34" charset="0"/>
                <a:cs typeface="Arial" panose="02080604020202020204" pitchFamily="34" charset="0"/>
              </a:rPr>
              <a:t>los </a:t>
            </a:r>
            <a:r>
              <a:rPr lang="en-US" sz="22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días</a:t>
            </a:r>
            <a:r>
              <a:rPr lang="en-US" sz="2200" b="1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endParaRPr lang="en-US" sz="2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070" y="1490529"/>
            <a:ext cx="5801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Arial" panose="02080604020202020204" pitchFamily="34" charset="0"/>
                <a:cs typeface="Arial" panose="02080604020202020204" pitchFamily="34" charset="0"/>
              </a:rPr>
              <a:t>Normalización</a:t>
            </a:r>
            <a:r>
              <a:rPr lang="en-US" sz="2500" b="1" dirty="0">
                <a:latin typeface="Arial" panose="02080604020202020204" pitchFamily="34" charset="0"/>
                <a:cs typeface="Arial" panose="02080604020202020204" pitchFamily="34" charset="0"/>
              </a:rPr>
              <a:t> lineal de </a:t>
            </a:r>
            <a:r>
              <a:rPr lang="en-US" sz="2500" b="1" dirty="0" err="1">
                <a:latin typeface="Arial" panose="02080604020202020204" pitchFamily="34" charset="0"/>
                <a:cs typeface="Arial" panose="02080604020202020204" pitchFamily="34" charset="0"/>
              </a:rPr>
              <a:t>las</a:t>
            </a:r>
            <a:r>
              <a:rPr lang="en-US" sz="25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500" b="1" dirty="0" err="1">
                <a:latin typeface="Arial" panose="02080604020202020204" pitchFamily="34" charset="0"/>
                <a:cs typeface="Arial" panose="02080604020202020204" pitchFamily="34" charset="0"/>
              </a:rPr>
              <a:t>métricas</a:t>
            </a:r>
            <a:r>
              <a:rPr lang="en-US" sz="2500" b="1" dirty="0" smtClean="0">
                <a:latin typeface="Arial" panose="02080604020202020204" pitchFamily="34" charset="0"/>
                <a:cs typeface="Arial" panose="02080604020202020204" pitchFamily="34" charset="0"/>
              </a:rPr>
              <a:t>:</a:t>
            </a:r>
            <a:endParaRPr lang="en-US" sz="25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3528" y="5046275"/>
            <a:ext cx="8352928" cy="830997"/>
          </a:xfrm>
          <a:prstGeom prst="rect">
            <a:avLst/>
          </a:prstGeom>
          <a:solidFill>
            <a:srgbClr val="E5F3F7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Teniendo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en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cuenta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los pesos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asignados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a </a:t>
            </a:r>
            <a:r>
              <a:rPr lang="en-US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cada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métrica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se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calcula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la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reputación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final en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una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dirty="0" err="1">
                <a:latin typeface="Arial" panose="02080604020202020204" pitchFamily="34" charset="0"/>
                <a:cs typeface="Arial" panose="02080604020202020204" pitchFamily="34" charset="0"/>
              </a:rPr>
              <a:t>escala</a:t>
            </a:r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 de 0 a 5.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1101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"/>
          <p:cNvSpPr/>
          <p:nvPr/>
        </p:nvSpPr>
        <p:spPr>
          <a:xfrm>
            <a:off x="94329" y="78893"/>
            <a:ext cx="89423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CASO DE USO:</a:t>
            </a:r>
            <a:endParaRPr lang="es-ES" sz="30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s-ES" sz="3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SISTEMA DE REPUTACIÓN EN MERCADO P2P</a:t>
            </a:r>
            <a:endParaRPr lang="es-ES" sz="3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208540" y="1412875"/>
          <a:ext cx="8712968" cy="516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62"/>
                <a:gridCol w="1176218"/>
                <a:gridCol w="1297396"/>
                <a:gridCol w="1844014"/>
                <a:gridCol w="1562803"/>
                <a:gridCol w="1445575"/>
              </a:tblGrid>
              <a:tr h="1217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Métricas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Crudas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Veterano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Fiable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Nuevo y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prome-tedor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Participante Ocasional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Operador de Riesgo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Cuenta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Durmiente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Longevidad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800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60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400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180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1000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Total de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Transac-ciones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650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80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30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120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5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Transac-ciones Fallidas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9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Días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Activos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450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45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60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Puntuación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Final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4.92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3.01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2.37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2.21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2.77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5" b="24336"/>
          <a:stretch>
            <a:fillRect/>
          </a:stretch>
        </p:blipFill>
        <p:spPr>
          <a:xfrm>
            <a:off x="0" y="-6577"/>
            <a:ext cx="9138421" cy="11011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Rectángulo"/>
          <p:cNvSpPr/>
          <p:nvPr/>
        </p:nvSpPr>
        <p:spPr>
          <a:xfrm>
            <a:off x="94329" y="78893"/>
            <a:ext cx="89423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CASO DE USO:</a:t>
            </a:r>
            <a:endParaRPr lang="es-ES" sz="30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s-ES" sz="3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SISTEMA DE REPUTACIÓN EN MERCADO P2P</a:t>
            </a:r>
            <a:endParaRPr lang="es-ES" sz="3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3730</Words>
  <Application>WPS Presentation</Application>
  <PresentationFormat>Presentación en pantalla (4:3)</PresentationFormat>
  <Paragraphs>321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Calibri</vt:lpstr>
      <vt:lpstr>Britannic Bold</vt:lpstr>
      <vt:lpstr>Abyssinica SIL</vt:lpstr>
      <vt:lpstr>Gubbi</vt:lpstr>
      <vt:lpstr>DejaVu Sans</vt:lpstr>
      <vt:lpstr>Microsoft YaHei</vt:lpstr>
      <vt:lpstr>Droid Sans Fallback</vt:lpstr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</dc:creator>
  <cp:lastModifiedBy>nex</cp:lastModifiedBy>
  <cp:revision>72</cp:revision>
  <dcterms:created xsi:type="dcterms:W3CDTF">2025-06-27T18:47:27Z</dcterms:created>
  <dcterms:modified xsi:type="dcterms:W3CDTF">2025-06-27T18:47:27Z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c5e2c86d94d24a65a3172589372f43b0</vt:lpwstr>
  </property>
  <property fmtid="{D5CDD505-2E9C-101B-9397-08002B2CF9AE}" pid="3" name="KSOProductBuildVer">
    <vt:lpwstr>1033-11.1.0.11719</vt:lpwstr>
  </property>
</Properties>
</file>