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2" r:id="rId2"/>
    <p:sldId id="258" r:id="rId3"/>
    <p:sldId id="288" r:id="rId4"/>
    <p:sldId id="315" r:id="rId5"/>
    <p:sldId id="313" r:id="rId6"/>
    <p:sldId id="290" r:id="rId7"/>
    <p:sldId id="291" r:id="rId8"/>
    <p:sldId id="300" r:id="rId9"/>
    <p:sldId id="312" r:id="rId10"/>
    <p:sldId id="297" r:id="rId11"/>
    <p:sldId id="314" r:id="rId12"/>
    <p:sldId id="301" r:id="rId13"/>
    <p:sldId id="292" r:id="rId14"/>
    <p:sldId id="309" r:id="rId15"/>
    <p:sldId id="318" r:id="rId16"/>
    <p:sldId id="319" r:id="rId17"/>
    <p:sldId id="320" r:id="rId18"/>
    <p:sldId id="324" r:id="rId19"/>
    <p:sldId id="325" r:id="rId20"/>
    <p:sldId id="323" r:id="rId21"/>
    <p:sldId id="317" r:id="rId22"/>
    <p:sldId id="299" r:id="rId23"/>
    <p:sldId id="316" r:id="rId24"/>
    <p:sldId id="302" r:id="rId25"/>
    <p:sldId id="311" r:id="rId26"/>
    <p:sldId id="303" r:id="rId27"/>
    <p:sldId id="305" r:id="rId28"/>
    <p:sldId id="284" r:id="rId29"/>
    <p:sldId id="286" r:id="rId30"/>
    <p:sldId id="306" r:id="rId31"/>
    <p:sldId id="307" r:id="rId32"/>
    <p:sldId id="308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4CE"/>
    <a:srgbClr val="232220"/>
    <a:srgbClr val="C3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291" autoAdjust="0"/>
  </p:normalViewPr>
  <p:slideViewPr>
    <p:cSldViewPr snapToGrid="0" showGuides="1">
      <p:cViewPr varScale="1">
        <p:scale>
          <a:sx n="73" d="100"/>
          <a:sy n="73" d="100"/>
        </p:scale>
        <p:origin x="94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pitchFamily="2" charset="-122"/>
                <a:ea typeface="字魂58号-创中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pitchFamily="2" charset="-122"/>
                <a:ea typeface="字魂58号-创中黑" panose="00000500000000000000" pitchFamily="2" charset="-122"/>
              </a:defRPr>
            </a:lvl1pPr>
          </a:lstStyle>
          <a:p>
            <a:fld id="{AAB29719-47D0-4F70-A9B0-C31E0D5939DD}" type="datetimeFigureOut">
              <a:rPr lang="zh-CN" altLang="en-US" smtClean="0"/>
              <a:pPr/>
              <a:t>2023/3/7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pitchFamily="2" charset="-122"/>
                <a:ea typeface="字魂58号-创中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pitchFamily="2" charset="-122"/>
                <a:ea typeface="字魂58号-创中黑" panose="00000500000000000000" pitchFamily="2" charset="-122"/>
              </a:defRPr>
            </a:lvl1pPr>
          </a:lstStyle>
          <a:p>
            <a:fld id="{1414354E-46B7-4795-A881-9F168BC5CC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1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pitchFamily="2" charset="-122"/>
        <a:ea typeface="字魂58号-创中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pitchFamily="2" charset="-122"/>
        <a:ea typeface="字魂58号-创中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pitchFamily="2" charset="-122"/>
        <a:ea typeface="字魂58号-创中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pitchFamily="2" charset="-122"/>
        <a:ea typeface="字魂58号-创中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pitchFamily="2" charset="-122"/>
        <a:ea typeface="字魂58号-创中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E84F-2D59-4C44-893F-05C8DA09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895F1-0EFA-4FCE-9E73-F208CF517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766F-FAE0-40A8-9987-3A972817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63CF-5E2C-4A9C-B93A-72A7FDC3B4E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6812-31A3-4AA1-958D-E5B78380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DD59-EAC7-41AC-AA01-4A93F758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7777-B2D2-4BED-ADA6-DE1106B18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E3032E-298A-4ED4-B24D-F895E8E20F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E55E51E-886F-4C04-BFA4-2FB1DCF6D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546100"/>
            <a:ext cx="10058400" cy="40401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429F1FA-D19E-4BAB-B870-C2A802041A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13" y="0"/>
            <a:ext cx="4584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C3E81-82F0-423A-8591-5E9B85C824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43994" y="2006600"/>
            <a:ext cx="2128837" cy="32067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2B31A6F2-EEA2-4FF8-9C7B-9EB7A42712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28695" y="2006600"/>
            <a:ext cx="2128837" cy="3206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443648-F77C-45F6-8A02-1D0D7C931A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46100"/>
            <a:ext cx="5040313" cy="423068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907950B-3F97-487F-A153-3DC7EF68DE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1763" y="4981575"/>
            <a:ext cx="3384550" cy="13303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395BE6-F122-4656-9246-BA175EEC3F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737358"/>
            <a:ext cx="10058400" cy="304323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366871-A05C-4AF7-B16A-094E0C12FF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46756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5FA88CA-9839-42EF-B01A-AB91AB5C20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79678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748A1A-2149-46BE-9E63-345B2B92EC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0374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066FD7D-64FE-4B88-A205-13F2032DFE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1070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5452812-0943-410B-9C15-B4269D0F54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33992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E79CD94-D20C-4862-BD04-137A31F3C1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81518" y="3780596"/>
            <a:ext cx="1632922" cy="16329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47175E5-5964-46EE-A2C5-07CBECEB7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526" y="1"/>
            <a:ext cx="5031475" cy="6857999"/>
          </a:xfrm>
          <a:custGeom>
            <a:avLst/>
            <a:gdLst>
              <a:gd name="connsiteX0" fmla="*/ 1364776 w 5031475"/>
              <a:gd name="connsiteY0" fmla="*/ 0 h 6857999"/>
              <a:gd name="connsiteX1" fmla="*/ 5031475 w 5031475"/>
              <a:gd name="connsiteY1" fmla="*/ 0 h 6857999"/>
              <a:gd name="connsiteX2" fmla="*/ 5031475 w 5031475"/>
              <a:gd name="connsiteY2" fmla="*/ 6857999 h 6857999"/>
              <a:gd name="connsiteX3" fmla="*/ 1364776 w 5031475"/>
              <a:gd name="connsiteY3" fmla="*/ 6857999 h 6857999"/>
              <a:gd name="connsiteX4" fmla="*/ 1364776 w 5031475"/>
              <a:gd name="connsiteY4" fmla="*/ 6318912 h 6857999"/>
              <a:gd name="connsiteX5" fmla="*/ 0 w 5031475"/>
              <a:gd name="connsiteY5" fmla="*/ 6318912 h 6857999"/>
              <a:gd name="connsiteX6" fmla="*/ 0 w 5031475"/>
              <a:gd name="connsiteY6" fmla="*/ 436727 h 6857999"/>
              <a:gd name="connsiteX7" fmla="*/ 1364776 w 5031475"/>
              <a:gd name="connsiteY7" fmla="*/ 4367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1475" h="6857999">
                <a:moveTo>
                  <a:pt x="1364776" y="0"/>
                </a:moveTo>
                <a:lnTo>
                  <a:pt x="5031475" y="0"/>
                </a:lnTo>
                <a:lnTo>
                  <a:pt x="5031475" y="6857999"/>
                </a:lnTo>
                <a:lnTo>
                  <a:pt x="1364776" y="6857999"/>
                </a:lnTo>
                <a:lnTo>
                  <a:pt x="1364776" y="6318912"/>
                </a:lnTo>
                <a:lnTo>
                  <a:pt x="0" y="6318912"/>
                </a:lnTo>
                <a:lnTo>
                  <a:pt x="0" y="436727"/>
                </a:lnTo>
                <a:lnTo>
                  <a:pt x="1364776" y="4367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2FABC56-AEFE-4099-903B-97B6BDB83E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5713" y="2784475"/>
            <a:ext cx="5172075" cy="169227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EBB56-02E3-406F-A00E-1D45E0E6F9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5594" y="928048"/>
            <a:ext cx="3411940" cy="1692322"/>
          </a:xfrm>
          <a:custGeom>
            <a:avLst/>
            <a:gdLst>
              <a:gd name="connsiteX0" fmla="*/ 282059 w 3411940"/>
              <a:gd name="connsiteY0" fmla="*/ 0 h 1692322"/>
              <a:gd name="connsiteX1" fmla="*/ 3129881 w 3411940"/>
              <a:gd name="connsiteY1" fmla="*/ 0 h 1692322"/>
              <a:gd name="connsiteX2" fmla="*/ 3411940 w 3411940"/>
              <a:gd name="connsiteY2" fmla="*/ 282059 h 1692322"/>
              <a:gd name="connsiteX3" fmla="*/ 3411940 w 3411940"/>
              <a:gd name="connsiteY3" fmla="*/ 1410263 h 1692322"/>
              <a:gd name="connsiteX4" fmla="*/ 3129881 w 3411940"/>
              <a:gd name="connsiteY4" fmla="*/ 1692322 h 1692322"/>
              <a:gd name="connsiteX5" fmla="*/ 282059 w 3411940"/>
              <a:gd name="connsiteY5" fmla="*/ 1692322 h 1692322"/>
              <a:gd name="connsiteX6" fmla="*/ 0 w 3411940"/>
              <a:gd name="connsiteY6" fmla="*/ 1410263 h 1692322"/>
              <a:gd name="connsiteX7" fmla="*/ 0 w 3411940"/>
              <a:gd name="connsiteY7" fmla="*/ 282059 h 1692322"/>
              <a:gd name="connsiteX8" fmla="*/ 282059 w 3411940"/>
              <a:gd name="connsiteY8" fmla="*/ 0 h 169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940" h="1692322">
                <a:moveTo>
                  <a:pt x="282059" y="0"/>
                </a:moveTo>
                <a:lnTo>
                  <a:pt x="3129881" y="0"/>
                </a:lnTo>
                <a:cubicBezTo>
                  <a:pt x="3285658" y="0"/>
                  <a:pt x="3411940" y="126282"/>
                  <a:pt x="3411940" y="282059"/>
                </a:cubicBezTo>
                <a:lnTo>
                  <a:pt x="3411940" y="1410263"/>
                </a:lnTo>
                <a:cubicBezTo>
                  <a:pt x="3411940" y="1566040"/>
                  <a:pt x="3285658" y="1692322"/>
                  <a:pt x="3129881" y="1692322"/>
                </a:cubicBezTo>
                <a:lnTo>
                  <a:pt x="282059" y="1692322"/>
                </a:lnTo>
                <a:cubicBezTo>
                  <a:pt x="126282" y="1692322"/>
                  <a:pt x="0" y="1566040"/>
                  <a:pt x="0" y="1410263"/>
                </a:cubicBezTo>
                <a:lnTo>
                  <a:pt x="0" y="282059"/>
                </a:lnTo>
                <a:cubicBezTo>
                  <a:pt x="0" y="126282"/>
                  <a:pt x="126282" y="0"/>
                  <a:pt x="28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B28D33D-B55E-46D1-B4A9-64F79CD546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31308" y="928048"/>
            <a:ext cx="1596788" cy="1692322"/>
          </a:xfrm>
          <a:custGeom>
            <a:avLst/>
            <a:gdLst>
              <a:gd name="connsiteX0" fmla="*/ 266137 w 1596788"/>
              <a:gd name="connsiteY0" fmla="*/ 0 h 1692322"/>
              <a:gd name="connsiteX1" fmla="*/ 1330651 w 1596788"/>
              <a:gd name="connsiteY1" fmla="*/ 0 h 1692322"/>
              <a:gd name="connsiteX2" fmla="*/ 1596788 w 1596788"/>
              <a:gd name="connsiteY2" fmla="*/ 266137 h 1692322"/>
              <a:gd name="connsiteX3" fmla="*/ 1596788 w 1596788"/>
              <a:gd name="connsiteY3" fmla="*/ 1426185 h 1692322"/>
              <a:gd name="connsiteX4" fmla="*/ 1330651 w 1596788"/>
              <a:gd name="connsiteY4" fmla="*/ 1692322 h 1692322"/>
              <a:gd name="connsiteX5" fmla="*/ 266137 w 1596788"/>
              <a:gd name="connsiteY5" fmla="*/ 1692322 h 1692322"/>
              <a:gd name="connsiteX6" fmla="*/ 0 w 1596788"/>
              <a:gd name="connsiteY6" fmla="*/ 1426185 h 1692322"/>
              <a:gd name="connsiteX7" fmla="*/ 0 w 1596788"/>
              <a:gd name="connsiteY7" fmla="*/ 266137 h 1692322"/>
              <a:gd name="connsiteX8" fmla="*/ 266137 w 1596788"/>
              <a:gd name="connsiteY8" fmla="*/ 0 h 169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788" h="1692322">
                <a:moveTo>
                  <a:pt x="266137" y="0"/>
                </a:moveTo>
                <a:lnTo>
                  <a:pt x="1330651" y="0"/>
                </a:lnTo>
                <a:cubicBezTo>
                  <a:pt x="1477634" y="0"/>
                  <a:pt x="1596788" y="119154"/>
                  <a:pt x="1596788" y="266137"/>
                </a:cubicBezTo>
                <a:lnTo>
                  <a:pt x="1596788" y="1426185"/>
                </a:lnTo>
                <a:cubicBezTo>
                  <a:pt x="1596788" y="1573168"/>
                  <a:pt x="1477634" y="1692322"/>
                  <a:pt x="1330651" y="1692322"/>
                </a:cubicBezTo>
                <a:lnTo>
                  <a:pt x="266137" y="1692322"/>
                </a:lnTo>
                <a:cubicBezTo>
                  <a:pt x="119154" y="1692322"/>
                  <a:pt x="0" y="1573168"/>
                  <a:pt x="0" y="1426185"/>
                </a:cubicBezTo>
                <a:lnTo>
                  <a:pt x="0" y="266137"/>
                </a:lnTo>
                <a:cubicBezTo>
                  <a:pt x="0" y="119154"/>
                  <a:pt x="119154" y="0"/>
                  <a:pt x="26613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2154E-C471-48D2-A57D-14ABAD3D7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6288" y="0"/>
            <a:ext cx="7807325" cy="5172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2F7F43-BD19-40DE-987A-FF80C950B5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9063" y="1828800"/>
            <a:ext cx="5924550" cy="3138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63B28-0C88-4ECD-9677-36273CE6A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16175" y="900113"/>
            <a:ext cx="4448175" cy="53101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9626F8-B392-4776-8883-6232AFC5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69175" y="1897063"/>
            <a:ext cx="2143315" cy="32337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0297D1-D660-4823-86A7-DCC9932719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17316" y="1897063"/>
            <a:ext cx="1118998" cy="32337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3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EDE880-F9B8-4A5A-9851-CA77FDB02B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3498" y="3821539"/>
            <a:ext cx="2101589" cy="210158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C9A57D5-D8F5-44EE-B3C7-5D5964EACF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3050" y="3821539"/>
            <a:ext cx="2101589" cy="210158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B6761F7-2B29-457A-A9F4-DF863EED0B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2602" y="3821539"/>
            <a:ext cx="2101589" cy="210158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52D6D1A-B1B2-4445-B9F7-7C469D65D2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2804" y="3821539"/>
            <a:ext cx="2101589" cy="21015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F25B23-8131-4849-B4AC-70375559E5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0"/>
            <a:ext cx="5500687" cy="70564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1016A6-E4BB-4035-9E6F-FC5D97A7E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83" y="4189601"/>
            <a:ext cx="2115663" cy="2115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278A53-1431-4B53-A2E7-D0E21FA915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9212" y="2661052"/>
            <a:ext cx="3193576" cy="305709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AF2BACA-37C5-44FF-9806-71C2BA6751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98354" y="4189601"/>
            <a:ext cx="2115663" cy="21156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8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A64F2D-3868-4C44-8B6F-C50D917FA3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336576">
            <a:off x="1606543" y="1460879"/>
            <a:ext cx="1923766" cy="192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42FE793-ABD4-4FAE-8814-4CFC95D70B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336576">
            <a:off x="4728005" y="1584517"/>
            <a:ext cx="2735990" cy="273599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B676578B-FCA2-4FA0-A64B-D81E37DEC9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336576">
            <a:off x="8661691" y="1460879"/>
            <a:ext cx="1923766" cy="19237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5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09F5F4-0E49-4047-BAF6-09DDDBC3B8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887413"/>
            <a:ext cx="7766050" cy="50355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FCDB41-87EA-4637-A67F-A7A2456E8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80525" y="887413"/>
            <a:ext cx="1833563" cy="503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8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E7C8AD-341F-4AD7-9CC9-3F2C765143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2200" y="750888"/>
            <a:ext cx="6837149" cy="53562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FF5F87-6994-4CBC-8987-95A12B262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3249" y="1517745"/>
            <a:ext cx="2856552" cy="16383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F9F7C1F-4299-4F0E-A24F-3A9789E8E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43249" y="3469374"/>
            <a:ext cx="2856552" cy="163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5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668D84-36F5-4B79-BDEA-22A5B8A19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0925" y="368300"/>
            <a:ext cx="3657600" cy="614203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118FCA-92A9-4E88-B8B1-3728B929FE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113" y="3630613"/>
            <a:ext cx="4298950" cy="26193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D9E73A-0C91-4698-8B39-BC1B027EE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5366" y="2112169"/>
            <a:ext cx="3630612" cy="263366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BFB547C-FB9A-40B9-893C-C57AE3CFF9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7851" y="3272228"/>
            <a:ext cx="4803822" cy="2633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FD8596-4AD3-4ADF-8B09-2FD9069BA8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A21CEB-536D-4C39-AE70-7A8DB24EB9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3258" y="3429000"/>
            <a:ext cx="3289300" cy="2524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6D33611A-EF78-45E7-92C0-C53D40C712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9442" y="3429000"/>
            <a:ext cx="3289300" cy="2524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7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8BFCE2-7232-4D5C-B0B6-956F46CA99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35438" y="1518443"/>
            <a:ext cx="3821112" cy="3821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2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BDB26F-C50C-4233-83C8-355A743499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6265" y="0"/>
            <a:ext cx="2743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D22620-393C-4826-BDF7-2AA3119F7B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79465" y="0"/>
            <a:ext cx="2743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DABA2D8-CF68-4FB7-8C4D-66F4BD6C5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93065" y="0"/>
            <a:ext cx="27432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743D08-2035-42FE-B4AE-FB7F2A2456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1201738"/>
            <a:ext cx="6742112" cy="22272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8DC8889-CEF8-4B34-B9EB-E468FEB969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7913" y="3429000"/>
            <a:ext cx="6742112" cy="22272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934E0-3D46-4F60-ACE6-2C0A686A64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0875" y="0"/>
            <a:ext cx="4122738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0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4979EE-16EE-4CA2-A184-A7EDF5C2CE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3313" y="392113"/>
            <a:ext cx="2714625" cy="4035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C8384A6-DDAA-49BB-B00A-A701186815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2686" y="2409825"/>
            <a:ext cx="6836003" cy="403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A5813E-E1AB-4155-A789-BA5D0815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5213" y="1009649"/>
            <a:ext cx="3370309" cy="499536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1994EC2-A960-4A35-874E-F05595C45B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171" y="1009649"/>
            <a:ext cx="3370309" cy="49953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904BB66-783D-4725-8C30-0D036530DF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4765" y="1119116"/>
            <a:ext cx="5445457" cy="4107976"/>
          </a:xfrm>
          <a:custGeom>
            <a:avLst/>
            <a:gdLst>
              <a:gd name="connsiteX0" fmla="*/ 0 w 5445457"/>
              <a:gd name="connsiteY0" fmla="*/ 2129050 h 4107976"/>
              <a:gd name="connsiteX1" fmla="*/ 5445457 w 5445457"/>
              <a:gd name="connsiteY1" fmla="*/ 2129050 h 4107976"/>
              <a:gd name="connsiteX2" fmla="*/ 5445457 w 5445457"/>
              <a:gd name="connsiteY2" fmla="*/ 4107976 h 4107976"/>
              <a:gd name="connsiteX3" fmla="*/ 0 w 5445457"/>
              <a:gd name="connsiteY3" fmla="*/ 4107976 h 4107976"/>
              <a:gd name="connsiteX4" fmla="*/ 0 w 5445457"/>
              <a:gd name="connsiteY4" fmla="*/ 0 h 4107976"/>
              <a:gd name="connsiteX5" fmla="*/ 5445457 w 5445457"/>
              <a:gd name="connsiteY5" fmla="*/ 0 h 4107976"/>
              <a:gd name="connsiteX6" fmla="*/ 5445457 w 5445457"/>
              <a:gd name="connsiteY6" fmla="*/ 1978926 h 4107976"/>
              <a:gd name="connsiteX7" fmla="*/ 0 w 5445457"/>
              <a:gd name="connsiteY7" fmla="*/ 1978926 h 41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5457" h="4107976">
                <a:moveTo>
                  <a:pt x="0" y="2129050"/>
                </a:moveTo>
                <a:lnTo>
                  <a:pt x="5445457" y="2129050"/>
                </a:lnTo>
                <a:lnTo>
                  <a:pt x="5445457" y="4107976"/>
                </a:lnTo>
                <a:lnTo>
                  <a:pt x="0" y="4107976"/>
                </a:lnTo>
                <a:close/>
                <a:moveTo>
                  <a:pt x="0" y="0"/>
                </a:moveTo>
                <a:lnTo>
                  <a:pt x="5445457" y="0"/>
                </a:lnTo>
                <a:lnTo>
                  <a:pt x="5445457" y="1978926"/>
                </a:lnTo>
                <a:lnTo>
                  <a:pt x="0" y="19789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193B7AB-1BDF-4891-813A-5146C4053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3139" y="805217"/>
            <a:ext cx="3425590" cy="5384042"/>
          </a:xfrm>
          <a:custGeom>
            <a:avLst/>
            <a:gdLst>
              <a:gd name="connsiteX0" fmla="*/ 1116850 w 3425590"/>
              <a:gd name="connsiteY0" fmla="*/ 1255594 h 5384042"/>
              <a:gd name="connsiteX1" fmla="*/ 1296538 w 3425590"/>
              <a:gd name="connsiteY1" fmla="*/ 1255594 h 5384042"/>
              <a:gd name="connsiteX2" fmla="*/ 1296538 w 3425590"/>
              <a:gd name="connsiteY2" fmla="*/ 4976876 h 5384042"/>
              <a:gd name="connsiteX3" fmla="*/ 889372 w 3425590"/>
              <a:gd name="connsiteY3" fmla="*/ 5384042 h 5384042"/>
              <a:gd name="connsiteX4" fmla="*/ 709684 w 3425590"/>
              <a:gd name="connsiteY4" fmla="*/ 5384042 h 5384042"/>
              <a:gd name="connsiteX5" fmla="*/ 709684 w 3425590"/>
              <a:gd name="connsiteY5" fmla="*/ 1662760 h 5384042"/>
              <a:gd name="connsiteX6" fmla="*/ 1116850 w 3425590"/>
              <a:gd name="connsiteY6" fmla="*/ 1255594 h 5384042"/>
              <a:gd name="connsiteX7" fmla="*/ 407166 w 3425590"/>
              <a:gd name="connsiteY7" fmla="*/ 1255594 h 5384042"/>
              <a:gd name="connsiteX8" fmla="*/ 586854 w 3425590"/>
              <a:gd name="connsiteY8" fmla="*/ 1255594 h 5384042"/>
              <a:gd name="connsiteX9" fmla="*/ 586854 w 3425590"/>
              <a:gd name="connsiteY9" fmla="*/ 4976876 h 5384042"/>
              <a:gd name="connsiteX10" fmla="*/ 179688 w 3425590"/>
              <a:gd name="connsiteY10" fmla="*/ 5384042 h 5384042"/>
              <a:gd name="connsiteX11" fmla="*/ 0 w 3425590"/>
              <a:gd name="connsiteY11" fmla="*/ 5384042 h 5384042"/>
              <a:gd name="connsiteX12" fmla="*/ 0 w 3425590"/>
              <a:gd name="connsiteY12" fmla="*/ 1662760 h 5384042"/>
              <a:gd name="connsiteX13" fmla="*/ 407166 w 3425590"/>
              <a:gd name="connsiteY13" fmla="*/ 1255594 h 5384042"/>
              <a:gd name="connsiteX14" fmla="*/ 1826534 w 3425590"/>
              <a:gd name="connsiteY14" fmla="*/ 655093 h 5384042"/>
              <a:gd name="connsiteX15" fmla="*/ 2006222 w 3425590"/>
              <a:gd name="connsiteY15" fmla="*/ 655093 h 5384042"/>
              <a:gd name="connsiteX16" fmla="*/ 2006222 w 3425590"/>
              <a:gd name="connsiteY16" fmla="*/ 4376375 h 5384042"/>
              <a:gd name="connsiteX17" fmla="*/ 1599056 w 3425590"/>
              <a:gd name="connsiteY17" fmla="*/ 4783541 h 5384042"/>
              <a:gd name="connsiteX18" fmla="*/ 1419368 w 3425590"/>
              <a:gd name="connsiteY18" fmla="*/ 4783541 h 5384042"/>
              <a:gd name="connsiteX19" fmla="*/ 1419368 w 3425590"/>
              <a:gd name="connsiteY19" fmla="*/ 1062259 h 5384042"/>
              <a:gd name="connsiteX20" fmla="*/ 1826534 w 3425590"/>
              <a:gd name="connsiteY20" fmla="*/ 655093 h 5384042"/>
              <a:gd name="connsiteX21" fmla="*/ 3245902 w 3425590"/>
              <a:gd name="connsiteY21" fmla="*/ 0 h 5384042"/>
              <a:gd name="connsiteX22" fmla="*/ 3425590 w 3425590"/>
              <a:gd name="connsiteY22" fmla="*/ 0 h 5384042"/>
              <a:gd name="connsiteX23" fmla="*/ 3425590 w 3425590"/>
              <a:gd name="connsiteY23" fmla="*/ 3721282 h 5384042"/>
              <a:gd name="connsiteX24" fmla="*/ 3018424 w 3425590"/>
              <a:gd name="connsiteY24" fmla="*/ 4128448 h 5384042"/>
              <a:gd name="connsiteX25" fmla="*/ 2838736 w 3425590"/>
              <a:gd name="connsiteY25" fmla="*/ 4128448 h 5384042"/>
              <a:gd name="connsiteX26" fmla="*/ 2838736 w 3425590"/>
              <a:gd name="connsiteY26" fmla="*/ 407166 h 5384042"/>
              <a:gd name="connsiteX27" fmla="*/ 3245902 w 3425590"/>
              <a:gd name="connsiteY27" fmla="*/ 0 h 5384042"/>
              <a:gd name="connsiteX28" fmla="*/ 2536218 w 3425590"/>
              <a:gd name="connsiteY28" fmla="*/ 0 h 5384042"/>
              <a:gd name="connsiteX29" fmla="*/ 2715906 w 3425590"/>
              <a:gd name="connsiteY29" fmla="*/ 0 h 5384042"/>
              <a:gd name="connsiteX30" fmla="*/ 2715906 w 3425590"/>
              <a:gd name="connsiteY30" fmla="*/ 3721282 h 5384042"/>
              <a:gd name="connsiteX31" fmla="*/ 2308740 w 3425590"/>
              <a:gd name="connsiteY31" fmla="*/ 4128448 h 5384042"/>
              <a:gd name="connsiteX32" fmla="*/ 2129052 w 3425590"/>
              <a:gd name="connsiteY32" fmla="*/ 4128448 h 5384042"/>
              <a:gd name="connsiteX33" fmla="*/ 2129052 w 3425590"/>
              <a:gd name="connsiteY33" fmla="*/ 407166 h 5384042"/>
              <a:gd name="connsiteX34" fmla="*/ 2536218 w 3425590"/>
              <a:gd name="connsiteY34" fmla="*/ 0 h 538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25590" h="5384042">
                <a:moveTo>
                  <a:pt x="1116850" y="1255594"/>
                </a:moveTo>
                <a:lnTo>
                  <a:pt x="1296538" y="1255594"/>
                </a:lnTo>
                <a:lnTo>
                  <a:pt x="1296538" y="4976876"/>
                </a:lnTo>
                <a:cubicBezTo>
                  <a:pt x="1296538" y="5201748"/>
                  <a:pt x="1114244" y="5384042"/>
                  <a:pt x="889372" y="5384042"/>
                </a:cubicBezTo>
                <a:lnTo>
                  <a:pt x="709684" y="5384042"/>
                </a:lnTo>
                <a:lnTo>
                  <a:pt x="709684" y="1662760"/>
                </a:lnTo>
                <a:cubicBezTo>
                  <a:pt x="709684" y="1437888"/>
                  <a:pt x="891978" y="1255594"/>
                  <a:pt x="1116850" y="1255594"/>
                </a:cubicBezTo>
                <a:close/>
                <a:moveTo>
                  <a:pt x="407166" y="1255594"/>
                </a:moveTo>
                <a:lnTo>
                  <a:pt x="586854" y="1255594"/>
                </a:lnTo>
                <a:lnTo>
                  <a:pt x="586854" y="4976876"/>
                </a:lnTo>
                <a:cubicBezTo>
                  <a:pt x="586854" y="5201748"/>
                  <a:pt x="404560" y="5384042"/>
                  <a:pt x="179688" y="5384042"/>
                </a:cubicBezTo>
                <a:lnTo>
                  <a:pt x="0" y="5384042"/>
                </a:lnTo>
                <a:lnTo>
                  <a:pt x="0" y="1662760"/>
                </a:lnTo>
                <a:cubicBezTo>
                  <a:pt x="0" y="1437888"/>
                  <a:pt x="182294" y="1255594"/>
                  <a:pt x="407166" y="1255594"/>
                </a:cubicBezTo>
                <a:close/>
                <a:moveTo>
                  <a:pt x="1826534" y="655093"/>
                </a:moveTo>
                <a:lnTo>
                  <a:pt x="2006222" y="655093"/>
                </a:lnTo>
                <a:lnTo>
                  <a:pt x="2006222" y="4376375"/>
                </a:lnTo>
                <a:cubicBezTo>
                  <a:pt x="2006222" y="4601247"/>
                  <a:pt x="1823928" y="4783541"/>
                  <a:pt x="1599056" y="4783541"/>
                </a:cubicBezTo>
                <a:lnTo>
                  <a:pt x="1419368" y="4783541"/>
                </a:lnTo>
                <a:lnTo>
                  <a:pt x="1419368" y="1062259"/>
                </a:lnTo>
                <a:cubicBezTo>
                  <a:pt x="1419368" y="837387"/>
                  <a:pt x="1601662" y="655093"/>
                  <a:pt x="1826534" y="655093"/>
                </a:cubicBezTo>
                <a:close/>
                <a:moveTo>
                  <a:pt x="3245902" y="0"/>
                </a:moveTo>
                <a:lnTo>
                  <a:pt x="3425590" y="0"/>
                </a:lnTo>
                <a:lnTo>
                  <a:pt x="3425590" y="3721282"/>
                </a:lnTo>
                <a:cubicBezTo>
                  <a:pt x="3425590" y="3946154"/>
                  <a:pt x="3243296" y="4128448"/>
                  <a:pt x="3018424" y="4128448"/>
                </a:cubicBezTo>
                <a:lnTo>
                  <a:pt x="2838736" y="4128448"/>
                </a:lnTo>
                <a:lnTo>
                  <a:pt x="2838736" y="407166"/>
                </a:lnTo>
                <a:cubicBezTo>
                  <a:pt x="2838736" y="182294"/>
                  <a:pt x="3021030" y="0"/>
                  <a:pt x="3245902" y="0"/>
                </a:cubicBezTo>
                <a:close/>
                <a:moveTo>
                  <a:pt x="2536218" y="0"/>
                </a:moveTo>
                <a:lnTo>
                  <a:pt x="2715906" y="0"/>
                </a:lnTo>
                <a:lnTo>
                  <a:pt x="2715906" y="3721282"/>
                </a:lnTo>
                <a:cubicBezTo>
                  <a:pt x="2715906" y="3946154"/>
                  <a:pt x="2533612" y="4128448"/>
                  <a:pt x="2308740" y="4128448"/>
                </a:cubicBezTo>
                <a:lnTo>
                  <a:pt x="2129052" y="4128448"/>
                </a:lnTo>
                <a:lnTo>
                  <a:pt x="2129052" y="407166"/>
                </a:lnTo>
                <a:cubicBezTo>
                  <a:pt x="2129052" y="182294"/>
                  <a:pt x="2311346" y="0"/>
                  <a:pt x="2536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10F3B2-E56C-409D-93F7-FCEC53CAE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4244975"/>
            <a:ext cx="7451725" cy="2101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661FC3-0A92-4AC6-8409-1F229FE0E1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7913" y="300038"/>
            <a:ext cx="2757487" cy="383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33D306E-D709-46C6-B3AA-390E9FF2A0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4325" y="846161"/>
            <a:ext cx="4334319" cy="5622879"/>
          </a:xfrm>
          <a:custGeom>
            <a:avLst/>
            <a:gdLst>
              <a:gd name="connsiteX0" fmla="*/ 0 w 4334319"/>
              <a:gd name="connsiteY0" fmla="*/ 1269243 h 5622879"/>
              <a:gd name="connsiteX1" fmla="*/ 1270397 w 4334319"/>
              <a:gd name="connsiteY1" fmla="*/ 1269243 h 5622879"/>
              <a:gd name="connsiteX2" fmla="*/ 1959609 w 4334319"/>
              <a:gd name="connsiteY2" fmla="*/ 5622879 h 5622879"/>
              <a:gd name="connsiteX3" fmla="*/ 1216383 w 4334319"/>
              <a:gd name="connsiteY3" fmla="*/ 5622879 h 5622879"/>
              <a:gd name="connsiteX4" fmla="*/ 581185 w 4334319"/>
              <a:gd name="connsiteY4" fmla="*/ 1610437 h 5622879"/>
              <a:gd name="connsiteX5" fmla="*/ 54013 w 4334319"/>
              <a:gd name="connsiteY5" fmla="*/ 1610437 h 5622879"/>
              <a:gd name="connsiteX6" fmla="*/ 791570 w 4334319"/>
              <a:gd name="connsiteY6" fmla="*/ 846162 h 5622879"/>
              <a:gd name="connsiteX7" fmla="*/ 2061967 w 4334319"/>
              <a:gd name="connsiteY7" fmla="*/ 846162 h 5622879"/>
              <a:gd name="connsiteX8" fmla="*/ 2751179 w 4334319"/>
              <a:gd name="connsiteY8" fmla="*/ 5199798 h 5622879"/>
              <a:gd name="connsiteX9" fmla="*/ 2007953 w 4334319"/>
              <a:gd name="connsiteY9" fmla="*/ 5199798 h 5622879"/>
              <a:gd name="connsiteX10" fmla="*/ 1372755 w 4334319"/>
              <a:gd name="connsiteY10" fmla="*/ 1187356 h 5622879"/>
              <a:gd name="connsiteX11" fmla="*/ 845583 w 4334319"/>
              <a:gd name="connsiteY11" fmla="*/ 1187356 h 5622879"/>
              <a:gd name="connsiteX12" fmla="*/ 1583140 w 4334319"/>
              <a:gd name="connsiteY12" fmla="*/ 423081 h 5622879"/>
              <a:gd name="connsiteX13" fmla="*/ 2853537 w 4334319"/>
              <a:gd name="connsiteY13" fmla="*/ 423081 h 5622879"/>
              <a:gd name="connsiteX14" fmla="*/ 3542749 w 4334319"/>
              <a:gd name="connsiteY14" fmla="*/ 4776717 h 5622879"/>
              <a:gd name="connsiteX15" fmla="*/ 2799523 w 4334319"/>
              <a:gd name="connsiteY15" fmla="*/ 4776717 h 5622879"/>
              <a:gd name="connsiteX16" fmla="*/ 2164325 w 4334319"/>
              <a:gd name="connsiteY16" fmla="*/ 764275 h 5622879"/>
              <a:gd name="connsiteX17" fmla="*/ 1637153 w 4334319"/>
              <a:gd name="connsiteY17" fmla="*/ 764275 h 5622879"/>
              <a:gd name="connsiteX18" fmla="*/ 2374710 w 4334319"/>
              <a:gd name="connsiteY18" fmla="*/ 0 h 5622879"/>
              <a:gd name="connsiteX19" fmla="*/ 3645107 w 4334319"/>
              <a:gd name="connsiteY19" fmla="*/ 0 h 5622879"/>
              <a:gd name="connsiteX20" fmla="*/ 4334319 w 4334319"/>
              <a:gd name="connsiteY20" fmla="*/ 4353636 h 5622879"/>
              <a:gd name="connsiteX21" fmla="*/ 3591093 w 4334319"/>
              <a:gd name="connsiteY21" fmla="*/ 4353636 h 5622879"/>
              <a:gd name="connsiteX22" fmla="*/ 2955895 w 4334319"/>
              <a:gd name="connsiteY22" fmla="*/ 341194 h 5622879"/>
              <a:gd name="connsiteX23" fmla="*/ 2428723 w 4334319"/>
              <a:gd name="connsiteY23" fmla="*/ 341194 h 562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34319" h="5622879">
                <a:moveTo>
                  <a:pt x="0" y="1269243"/>
                </a:moveTo>
                <a:lnTo>
                  <a:pt x="1270397" y="1269243"/>
                </a:lnTo>
                <a:lnTo>
                  <a:pt x="1959609" y="5622879"/>
                </a:lnTo>
                <a:lnTo>
                  <a:pt x="1216383" y="5622879"/>
                </a:lnTo>
                <a:lnTo>
                  <a:pt x="581185" y="1610437"/>
                </a:lnTo>
                <a:lnTo>
                  <a:pt x="54013" y="1610437"/>
                </a:lnTo>
                <a:close/>
                <a:moveTo>
                  <a:pt x="791570" y="846162"/>
                </a:moveTo>
                <a:lnTo>
                  <a:pt x="2061967" y="846162"/>
                </a:lnTo>
                <a:lnTo>
                  <a:pt x="2751179" y="5199798"/>
                </a:lnTo>
                <a:lnTo>
                  <a:pt x="2007953" y="5199798"/>
                </a:lnTo>
                <a:lnTo>
                  <a:pt x="1372755" y="1187356"/>
                </a:lnTo>
                <a:lnTo>
                  <a:pt x="845583" y="1187356"/>
                </a:lnTo>
                <a:close/>
                <a:moveTo>
                  <a:pt x="1583140" y="423081"/>
                </a:moveTo>
                <a:lnTo>
                  <a:pt x="2853537" y="423081"/>
                </a:lnTo>
                <a:lnTo>
                  <a:pt x="3542749" y="4776717"/>
                </a:lnTo>
                <a:lnTo>
                  <a:pt x="2799523" y="4776717"/>
                </a:lnTo>
                <a:lnTo>
                  <a:pt x="2164325" y="764275"/>
                </a:lnTo>
                <a:lnTo>
                  <a:pt x="1637153" y="764275"/>
                </a:lnTo>
                <a:close/>
                <a:moveTo>
                  <a:pt x="2374710" y="0"/>
                </a:moveTo>
                <a:lnTo>
                  <a:pt x="3645107" y="0"/>
                </a:lnTo>
                <a:lnTo>
                  <a:pt x="4334319" y="4353636"/>
                </a:lnTo>
                <a:lnTo>
                  <a:pt x="3591093" y="4353636"/>
                </a:lnTo>
                <a:lnTo>
                  <a:pt x="2955895" y="341194"/>
                </a:lnTo>
                <a:lnTo>
                  <a:pt x="2428723" y="3411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2770FE-4F5D-4C3D-9A51-708E8646B5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8405" y="464024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1828800" y="914400"/>
                </a:lnTo>
                <a:lnTo>
                  <a:pt x="914400" y="1828800"/>
                </a:lnTo>
                <a:lnTo>
                  <a:pt x="0" y="914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5865E7-AE13-49F6-8F4F-414701F71F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78118" y="1191621"/>
            <a:ext cx="1995986" cy="1995986"/>
          </a:xfrm>
          <a:custGeom>
            <a:avLst/>
            <a:gdLst>
              <a:gd name="connsiteX0" fmla="*/ 997993 w 1995986"/>
              <a:gd name="connsiteY0" fmla="*/ 0 h 1995986"/>
              <a:gd name="connsiteX1" fmla="*/ 1995986 w 1995986"/>
              <a:gd name="connsiteY1" fmla="*/ 997993 h 1995986"/>
              <a:gd name="connsiteX2" fmla="*/ 997993 w 1995986"/>
              <a:gd name="connsiteY2" fmla="*/ 1995986 h 1995986"/>
              <a:gd name="connsiteX3" fmla="*/ 0 w 1995986"/>
              <a:gd name="connsiteY3" fmla="*/ 997993 h 199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86" h="1995986">
                <a:moveTo>
                  <a:pt x="997993" y="0"/>
                </a:moveTo>
                <a:lnTo>
                  <a:pt x="1995986" y="997993"/>
                </a:lnTo>
                <a:lnTo>
                  <a:pt x="997993" y="1995986"/>
                </a:lnTo>
                <a:lnTo>
                  <a:pt x="0" y="997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BE6D8BD-6C2A-4A68-BA19-A89B727874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691" y="1651379"/>
            <a:ext cx="2579427" cy="2579427"/>
          </a:xfrm>
          <a:custGeom>
            <a:avLst/>
            <a:gdLst>
              <a:gd name="connsiteX0" fmla="*/ 1289714 w 2579427"/>
              <a:gd name="connsiteY0" fmla="*/ 0 h 2579427"/>
              <a:gd name="connsiteX1" fmla="*/ 2579427 w 2579427"/>
              <a:gd name="connsiteY1" fmla="*/ 1289714 h 2579427"/>
              <a:gd name="connsiteX2" fmla="*/ 1289714 w 2579427"/>
              <a:gd name="connsiteY2" fmla="*/ 2579427 h 2579427"/>
              <a:gd name="connsiteX3" fmla="*/ 0 w 2579427"/>
              <a:gd name="connsiteY3" fmla="*/ 1289714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7" h="2579427">
                <a:moveTo>
                  <a:pt x="1289714" y="0"/>
                </a:moveTo>
                <a:lnTo>
                  <a:pt x="2579427" y="1289714"/>
                </a:lnTo>
                <a:lnTo>
                  <a:pt x="1289714" y="2579427"/>
                </a:lnTo>
                <a:lnTo>
                  <a:pt x="0" y="1289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FE80827-DD6A-4F99-9BDF-58C460236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9292" y="4024384"/>
            <a:ext cx="1995986" cy="1995986"/>
          </a:xfrm>
          <a:custGeom>
            <a:avLst/>
            <a:gdLst>
              <a:gd name="connsiteX0" fmla="*/ 997993 w 1995986"/>
              <a:gd name="connsiteY0" fmla="*/ 0 h 1995986"/>
              <a:gd name="connsiteX1" fmla="*/ 1995986 w 1995986"/>
              <a:gd name="connsiteY1" fmla="*/ 997993 h 1995986"/>
              <a:gd name="connsiteX2" fmla="*/ 997993 w 1995986"/>
              <a:gd name="connsiteY2" fmla="*/ 1995986 h 1995986"/>
              <a:gd name="connsiteX3" fmla="*/ 0 w 1995986"/>
              <a:gd name="connsiteY3" fmla="*/ 997993 h 199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86" h="1995986">
                <a:moveTo>
                  <a:pt x="997993" y="0"/>
                </a:moveTo>
                <a:lnTo>
                  <a:pt x="1995986" y="997993"/>
                </a:lnTo>
                <a:lnTo>
                  <a:pt x="997993" y="1995986"/>
                </a:lnTo>
                <a:lnTo>
                  <a:pt x="0" y="997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CC69774-C7DD-4A9F-A8AD-3233347E13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5878" y="2842144"/>
            <a:ext cx="3178226" cy="3178226"/>
          </a:xfrm>
          <a:custGeom>
            <a:avLst/>
            <a:gdLst>
              <a:gd name="connsiteX0" fmla="*/ 1589113 w 3178226"/>
              <a:gd name="connsiteY0" fmla="*/ 0 h 3178226"/>
              <a:gd name="connsiteX1" fmla="*/ 3178226 w 3178226"/>
              <a:gd name="connsiteY1" fmla="*/ 1589113 h 3178226"/>
              <a:gd name="connsiteX2" fmla="*/ 1589113 w 3178226"/>
              <a:gd name="connsiteY2" fmla="*/ 3178226 h 3178226"/>
              <a:gd name="connsiteX3" fmla="*/ 0 w 3178226"/>
              <a:gd name="connsiteY3" fmla="*/ 1589113 h 31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226" h="3178226">
                <a:moveTo>
                  <a:pt x="1589113" y="0"/>
                </a:moveTo>
                <a:lnTo>
                  <a:pt x="3178226" y="1589113"/>
                </a:lnTo>
                <a:lnTo>
                  <a:pt x="1589113" y="3178226"/>
                </a:lnTo>
                <a:lnTo>
                  <a:pt x="0" y="15891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2CEED-674F-4F26-B3EB-57D01817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52B2-BE46-456B-836C-CFFC91FD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81AA-DDDA-43E1-96EF-780332B9C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8号-创中黑" panose="00000500000000000000" pitchFamily="2" charset="-122"/>
              </a:defRPr>
            </a:lvl1pPr>
          </a:lstStyle>
          <a:p>
            <a:fld id="{9DF563CF-5E2C-4A9C-B93A-72A7FDC3B4EB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0C6A-C24A-40CD-A129-07B7CE02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8号-创中黑" panose="000005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FDE1-E0D5-43AD-A570-D5452969F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8号-创中黑" panose="00000500000000000000" pitchFamily="2" charset="-122"/>
              </a:defRPr>
            </a:lvl1pPr>
          </a:lstStyle>
          <a:p>
            <a:fld id="{A85B7777-B2D2-4BED-ADA6-DE1106B183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58号-创中黑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58号-创中黑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58号-创中黑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58号-创中黑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8号-创中黑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8号-创中黑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678873" y="0"/>
            <a:ext cx="2312521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Yeseva One" panose="0000050000000000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15C6E7-4FFE-4777-B954-5CA9F1037BE1}"/>
              </a:ext>
            </a:extLst>
          </p:cNvPr>
          <p:cNvGrpSpPr/>
          <p:nvPr/>
        </p:nvGrpSpPr>
        <p:grpSpPr>
          <a:xfrm>
            <a:off x="4652142" y="342167"/>
            <a:ext cx="8117003" cy="4986383"/>
            <a:chOff x="6279772" y="303393"/>
            <a:chExt cx="5265734" cy="4986383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73A1A45A-6BEB-4C2D-9179-78E0401F5560}"/>
                </a:ext>
              </a:extLst>
            </p:cNvPr>
            <p:cNvSpPr txBox="1">
              <a:spLocks/>
            </p:cNvSpPr>
            <p:nvPr/>
          </p:nvSpPr>
          <p:spPr>
            <a:xfrm>
              <a:off x="6279772" y="303393"/>
              <a:ext cx="4628376" cy="46364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4500" dirty="0">
                <a:latin typeface="Yeseva One" panose="00000500000000000000" pitchFamily="2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4732CBB3-EC5E-4189-8E07-86FFF792AE26}"/>
                </a:ext>
              </a:extLst>
            </p:cNvPr>
            <p:cNvSpPr txBox="1">
              <a:spLocks/>
            </p:cNvSpPr>
            <p:nvPr/>
          </p:nvSpPr>
          <p:spPr>
            <a:xfrm>
              <a:off x="7395493" y="4867213"/>
              <a:ext cx="4150013" cy="4225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en-US" sz="1800" dirty="0" err="1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Autor</a:t>
              </a:r>
              <a:r>
                <a:rPr lang="en-US" sz="1800" dirty="0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: Gabriela B. </a:t>
              </a:r>
              <a:r>
                <a:rPr lang="es-ES" sz="1800" dirty="0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Martínez Giraldo</a:t>
              </a:r>
              <a:endParaRPr lang="en-US" sz="18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65621" y="5485256"/>
            <a:ext cx="465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Liberation Sans"/>
              </a:rPr>
              <a:t>Tutores</a:t>
            </a:r>
            <a:r>
              <a:rPr lang="en-US" dirty="0" smtClean="0">
                <a:latin typeface="Liberation Sans"/>
              </a:rPr>
              <a:t>: </a:t>
            </a:r>
            <a:r>
              <a:rPr lang="es-ES" dirty="0">
                <a:latin typeface="Liberation Sans"/>
              </a:rPr>
              <a:t>Camilo Denis González</a:t>
            </a:r>
          </a:p>
          <a:p>
            <a:pPr algn="ctr"/>
            <a:r>
              <a:rPr lang="es-ES" dirty="0" smtClean="0">
                <a:latin typeface="Liberation Sans"/>
              </a:rPr>
              <a:t>      Daniel </a:t>
            </a:r>
            <a:r>
              <a:rPr lang="es-ES" dirty="0">
                <a:latin typeface="Liberation Sans"/>
              </a:rPr>
              <a:t>Mena </a:t>
            </a:r>
            <a:r>
              <a:rPr lang="es-ES" dirty="0" err="1">
                <a:latin typeface="Liberation Sans"/>
              </a:rPr>
              <a:t>Frias</a:t>
            </a:r>
            <a:endParaRPr lang="es-ES" dirty="0">
              <a:latin typeface="Liberation Sans"/>
            </a:endParaRPr>
          </a:p>
          <a:p>
            <a:pPr algn="ctr"/>
            <a:r>
              <a:rPr lang="es-ES" dirty="0">
                <a:latin typeface="Liberation Sans"/>
              </a:rPr>
              <a:t> </a:t>
            </a:r>
            <a:r>
              <a:rPr lang="es-ES" dirty="0" smtClean="0">
                <a:latin typeface="Liberation Sans"/>
              </a:rPr>
              <a:t>        Miguel </a:t>
            </a:r>
            <a:r>
              <a:rPr lang="es-ES" dirty="0" err="1">
                <a:latin typeface="Liberation Sans"/>
              </a:rPr>
              <a:t>Katrib</a:t>
            </a:r>
            <a:r>
              <a:rPr lang="es-ES" dirty="0">
                <a:latin typeface="Liberation Sans"/>
              </a:rPr>
              <a:t> Mora</a:t>
            </a:r>
          </a:p>
          <a:p>
            <a:endParaRPr lang="en-US" dirty="0">
              <a:latin typeface="Liberatio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1920" y="921437"/>
            <a:ext cx="67404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Módulo</a:t>
            </a:r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 fabric-ca-client</a:t>
            </a:r>
          </a:p>
          <a:p>
            <a:pPr lvl="0"/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del </a:t>
            </a: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SDK de Fabric</a:t>
            </a:r>
            <a:b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para </a:t>
            </a:r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gestionar</a:t>
            </a:r>
            <a:endParaRPr lang="en-US" sz="4400" dirty="0">
              <a:solidFill>
                <a:srgbClr val="232220"/>
              </a:solidFill>
              <a:latin typeface="Liberation Sans"/>
              <a:cs typeface="Times New Roman" panose="02020603050405020304" pitchFamily="18" charset="0"/>
            </a:endParaRPr>
          </a:p>
          <a:p>
            <a:pPr lvl="0"/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identidades</a:t>
            </a:r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criptográficas</a:t>
            </a:r>
            <a:endParaRPr lang="en-US" sz="4400" dirty="0">
              <a:solidFill>
                <a:srgbClr val="232220"/>
              </a:solidFill>
              <a:latin typeface="Liberation Sans"/>
              <a:cs typeface="Times New Roman" panose="02020603050405020304" pitchFamily="18" charset="0"/>
            </a:endParaRPr>
          </a:p>
          <a:p>
            <a:pPr lvl="0"/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con </a:t>
            </a: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C#</a:t>
            </a:r>
            <a:endParaRPr lang="en-US" sz="4400" dirty="0">
              <a:solidFill>
                <a:srgbClr val="232220"/>
              </a:solidFill>
              <a:latin typeface="Liberatio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81260" y="6400800"/>
            <a:ext cx="12214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CA3C45-D431-4AEC-8700-0386163F191A}" type="slidenum">
              <a:t>1</a:t>
            </a:fld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06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2475188" y="2943962"/>
            <a:ext cx="1313040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Liberation Sans"/>
              </a:rPr>
              <a:t>MSP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10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23" y="3890555"/>
            <a:ext cx="2133600" cy="2133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524468" y="5360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Liberation Sans"/>
              </a:rPr>
              <a:t>Manejo</a:t>
            </a:r>
            <a:r>
              <a:rPr lang="en-US" dirty="0" smtClean="0">
                <a:latin typeface="Liberation Sans"/>
              </a:rPr>
              <a:t> de </a:t>
            </a:r>
            <a:r>
              <a:rPr lang="en-US" dirty="0" err="1" smtClean="0">
                <a:latin typeface="Liberation Sans"/>
              </a:rPr>
              <a:t>identidades</a:t>
            </a:r>
            <a:endParaRPr lang="en-US" dirty="0">
              <a:latin typeface="Liberation San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5917491" y="2943961"/>
            <a:ext cx="533463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Liberation Sans"/>
              </a:rPr>
              <a:t>+</a:t>
            </a:r>
            <a:endParaRPr lang="en-US" dirty="0">
              <a:latin typeface="Liberation San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8945657" y="2943960"/>
            <a:ext cx="1313040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Liberation Sans"/>
              </a:rPr>
              <a:t>PKI</a:t>
            </a:r>
            <a:endParaRPr lang="en-US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556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10731361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Comunicación </a:t>
            </a:r>
            <a:r>
              <a:rPr lang="es-ES" dirty="0" err="1" smtClean="0">
                <a:latin typeface="Liberation Sans"/>
              </a:rPr>
              <a:t>Fabric</a:t>
            </a:r>
            <a:r>
              <a:rPr lang="es-ES" dirty="0" smtClean="0">
                <a:latin typeface="Liberation Sans"/>
              </a:rPr>
              <a:t> CA </a:t>
            </a:r>
            <a:r>
              <a:rPr lang="en-US" dirty="0" smtClean="0">
                <a:latin typeface="Liberation Sans"/>
              </a:rPr>
              <a:t>– Red de Fabric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11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393014"/>
            <a:ext cx="9470572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128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Registro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Inscripción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Reinscripción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Revocación de certificado</a:t>
            </a:r>
            <a:r>
              <a:rPr lang="es-ES" sz="2600" dirty="0">
                <a:latin typeface="Liberation Sans"/>
              </a:rPr>
              <a:t> </a:t>
            </a:r>
            <a:r>
              <a:rPr lang="es-ES" sz="2600" dirty="0" smtClean="0">
                <a:latin typeface="Liberation Sans"/>
              </a:rPr>
              <a:t>o identidad</a:t>
            </a: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12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CAService</a:t>
            </a:r>
            <a:r>
              <a:rPr lang="es-ES" sz="3400" dirty="0" smtClean="0">
                <a:latin typeface="Liberation Sans"/>
              </a:rPr>
              <a:t> y </a:t>
            </a:r>
            <a:r>
              <a:rPr lang="es-ES" sz="3400" dirty="0" err="1" smtClean="0">
                <a:latin typeface="Liberation Sans"/>
              </a:rPr>
              <a:t>CaClient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80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13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7598" y="2794946"/>
            <a:ext cx="5630091" cy="300496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483563" y="573693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Liberation Sans"/>
              </a:rPr>
              <a:t>Fabric</a:t>
            </a:r>
            <a:r>
              <a:rPr lang="es-ES" dirty="0" smtClean="0">
                <a:latin typeface="Liberation Sans"/>
              </a:rPr>
              <a:t> SDK C#</a:t>
            </a:r>
            <a:endParaRPr lang="en-US" dirty="0">
              <a:latin typeface="Liberation San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4544" y="3276951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265715" y="2214885"/>
            <a:ext cx="31505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Liberation Sans"/>
              </a:rPr>
              <a:t>Módulo </a:t>
            </a:r>
            <a:r>
              <a:rPr lang="es-ES" sz="2400" dirty="0" err="1" smtClean="0">
                <a:latin typeface="Liberation Sans"/>
              </a:rPr>
              <a:t>FabricCaClient</a:t>
            </a:r>
            <a:endParaRPr lang="en-US" sz="2400" dirty="0">
              <a:latin typeface="Liberation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05813" y="4042538"/>
            <a:ext cx="521314" cy="80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923171" y="3305667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4940" y="3288243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6963697" y="3425067"/>
            <a:ext cx="1390461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CaClient</a:t>
            </a:r>
            <a:endParaRPr lang="en-US" sz="2400" dirty="0">
              <a:latin typeface="Liberation San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4011124" y="3387838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CaService</a:t>
            </a:r>
            <a:endParaRPr lang="en-US" sz="2400" dirty="0">
              <a:latin typeface="Liberation San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0396" y="3294346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1961" y="4645838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0063004" y="3413777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</a:t>
            </a:r>
            <a:r>
              <a:rPr lang="es-ES" sz="2400" dirty="0" smtClean="0">
                <a:latin typeface="Liberation Sans"/>
              </a:rPr>
              <a:t> CA</a:t>
            </a:r>
            <a:endParaRPr lang="en-US" sz="2400" dirty="0">
              <a:latin typeface="Liberation San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736976" y="3431170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Client</a:t>
            </a:r>
            <a:r>
              <a:rPr lang="es-ES" sz="2400" dirty="0" smtClean="0">
                <a:latin typeface="Liberation Sans"/>
              </a:rPr>
              <a:t> App</a:t>
            </a:r>
            <a:endParaRPr lang="en-US" sz="2400" dirty="0">
              <a:latin typeface="Liberation San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94950" y="3600065"/>
            <a:ext cx="521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48567" y="3636272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99857" y="3606640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6778182" y="4815115"/>
            <a:ext cx="18926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CryptoSuite</a:t>
            </a:r>
            <a:endParaRPr lang="en-US" sz="2400" dirty="0">
              <a:latin typeface="Liberation San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670831" y="3801038"/>
            <a:ext cx="110068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19540" y="3810219"/>
            <a:ext cx="110068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850219" y="4150746"/>
            <a:ext cx="532073" cy="850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85676" y="3780474"/>
            <a:ext cx="521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CAService</a:t>
            </a:r>
            <a:r>
              <a:rPr lang="es-ES" sz="3400" dirty="0" smtClean="0">
                <a:latin typeface="Liberation Sans"/>
              </a:rPr>
              <a:t>. Registro</a:t>
            </a:r>
            <a:endParaRPr lang="en-US" sz="3400" dirty="0">
              <a:latin typeface="Liberatio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046051"/>
            <a:ext cx="11051178" cy="4145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14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653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CaClient</a:t>
            </a:r>
            <a:r>
              <a:rPr lang="es-ES" sz="3400" dirty="0" smtClean="0">
                <a:latin typeface="Liberation Sans"/>
              </a:rPr>
              <a:t>. Registro</a:t>
            </a:r>
            <a:endParaRPr lang="en-US" sz="3400" dirty="0">
              <a:latin typeface="Liberatio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1763486"/>
            <a:ext cx="11129555" cy="4715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15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80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CaClient</a:t>
            </a:r>
            <a:r>
              <a:rPr lang="es-ES" sz="3400" dirty="0" smtClean="0">
                <a:latin typeface="Liberation Sans"/>
              </a:rPr>
              <a:t>. Registro</a:t>
            </a:r>
            <a:endParaRPr lang="en-US" sz="3400" dirty="0">
              <a:latin typeface="Liberatio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7" y="2046051"/>
            <a:ext cx="11371442" cy="4467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16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78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1"/>
            <a:ext cx="8706268" cy="41478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Solicitud de certificados de inscripción o TLS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Presenta ID y </a:t>
            </a:r>
            <a:r>
              <a:rPr lang="es-ES" sz="2600" dirty="0" err="1" smtClean="0">
                <a:latin typeface="Liberation Sans"/>
              </a:rPr>
              <a:t>secret</a:t>
            </a:r>
            <a:endParaRPr lang="es-ES" sz="2600" dirty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>
                <a:latin typeface="Liberation Sans"/>
              </a:rPr>
              <a:t>Creación de llaves y </a:t>
            </a:r>
            <a:r>
              <a:rPr lang="es-ES" sz="2600" dirty="0" smtClean="0">
                <a:latin typeface="Liberation Sans"/>
              </a:rPr>
              <a:t>CSR (opcional)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Especificación de atributos para el certificado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Resultado</a:t>
            </a:r>
            <a:r>
              <a:rPr lang="en-US" sz="2600" dirty="0" smtClean="0">
                <a:latin typeface="Liberation Sans"/>
              </a:rPr>
              <a:t>:</a:t>
            </a:r>
            <a:r>
              <a:rPr lang="es-ES" sz="2600" dirty="0" smtClean="0">
                <a:latin typeface="Liberation Sans"/>
              </a:rPr>
              <a:t> </a:t>
            </a:r>
            <a:r>
              <a:rPr lang="es-ES" sz="2600" dirty="0" err="1" smtClean="0">
                <a:latin typeface="Liberation Sans"/>
              </a:rPr>
              <a:t>Enrollment</a:t>
            </a:r>
            <a:r>
              <a:rPr lang="es-ES" sz="2600" dirty="0" smtClean="0">
                <a:latin typeface="Liberation Sans"/>
              </a:rPr>
              <a:t> con </a:t>
            </a:r>
            <a:r>
              <a:rPr lang="es-ES" sz="2600" dirty="0" err="1" smtClean="0">
                <a:latin typeface="Liberation Sans"/>
              </a:rPr>
              <a:t>Cert</a:t>
            </a:r>
            <a:r>
              <a:rPr lang="es-ES" sz="2600" dirty="0" smtClean="0">
                <a:latin typeface="Liberation Sans"/>
              </a:rPr>
              <a:t>, </a:t>
            </a:r>
            <a:r>
              <a:rPr lang="es-ES" sz="2600" dirty="0" err="1">
                <a:latin typeface="Liberation Sans"/>
              </a:rPr>
              <a:t>P</a:t>
            </a:r>
            <a:r>
              <a:rPr lang="es-ES" sz="2600" dirty="0" err="1" smtClean="0">
                <a:latin typeface="Liberation Sans"/>
              </a:rPr>
              <a:t>rivateKey</a:t>
            </a:r>
            <a:r>
              <a:rPr lang="es-ES" sz="2600" dirty="0" smtClean="0">
                <a:latin typeface="Liberation Sans"/>
              </a:rPr>
              <a:t> y </a:t>
            </a:r>
            <a:r>
              <a:rPr lang="es-ES" sz="2600" dirty="0" err="1" smtClean="0">
                <a:latin typeface="Liberation Sans"/>
              </a:rPr>
              <a:t>CAChain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Token</a:t>
            </a:r>
            <a:r>
              <a:rPr lang="es-ES" sz="2600" dirty="0" smtClean="0">
                <a:latin typeface="Liberation Sans"/>
              </a:rPr>
              <a:t> de autenticación</a:t>
            </a:r>
            <a:r>
              <a:rPr lang="en-US" sz="2600" dirty="0" smtClean="0">
                <a:latin typeface="Liberation Sans"/>
              </a:rPr>
              <a:t>: ID: Clave </a:t>
            </a:r>
            <a:r>
              <a:rPr lang="en-US" sz="2600" dirty="0" err="1" smtClean="0">
                <a:latin typeface="Liberation Sans"/>
              </a:rPr>
              <a:t>Secreta</a:t>
            </a: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17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8249419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CAService</a:t>
            </a:r>
            <a:r>
              <a:rPr lang="es-ES" sz="3400" dirty="0">
                <a:latin typeface="Liberation Sans"/>
              </a:rPr>
              <a:t>,</a:t>
            </a:r>
            <a:r>
              <a:rPr lang="es-ES" sz="3400" dirty="0" smtClean="0">
                <a:latin typeface="Liberation Sans"/>
              </a:rPr>
              <a:t> </a:t>
            </a:r>
            <a:r>
              <a:rPr lang="es-ES" sz="3400" dirty="0" err="1" smtClean="0">
                <a:latin typeface="Liberation Sans"/>
              </a:rPr>
              <a:t>CaClient</a:t>
            </a:r>
            <a:r>
              <a:rPr lang="es-ES" sz="3400" dirty="0" smtClean="0">
                <a:latin typeface="Liberation Sans"/>
              </a:rPr>
              <a:t>. </a:t>
            </a:r>
            <a:r>
              <a:rPr lang="es-ES" sz="3400" dirty="0" err="1" smtClean="0">
                <a:latin typeface="Liberation Sans"/>
              </a:rPr>
              <a:t>Incripción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734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0"/>
            <a:ext cx="8706268" cy="433437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Renovación de certificados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X509Certificate2 </a:t>
            </a:r>
            <a:r>
              <a:rPr lang="en-US" dirty="0" smtClean="0">
                <a:latin typeface="Liberation Sans"/>
              </a:rPr>
              <a:t>(</a:t>
            </a:r>
            <a:r>
              <a:rPr lang="en-US" dirty="0" err="1" smtClean="0">
                <a:latin typeface="Liberation Sans"/>
              </a:rPr>
              <a:t>SystemSequrityCryptography</a:t>
            </a:r>
            <a:r>
              <a:rPr lang="en-US" dirty="0" smtClean="0">
                <a:latin typeface="Liberation Sans"/>
              </a:rPr>
              <a:t>) </a:t>
            </a:r>
            <a:r>
              <a:rPr lang="es-ES" dirty="0" smtClean="0">
                <a:latin typeface="Liberation Sans"/>
              </a:rPr>
              <a:t>para acceder al </a:t>
            </a:r>
            <a:r>
              <a:rPr lang="es-ES" dirty="0" err="1" smtClean="0">
                <a:latin typeface="Liberation Sans"/>
              </a:rPr>
              <a:t>Subject</a:t>
            </a:r>
            <a:r>
              <a:rPr lang="es-ES" dirty="0" smtClean="0">
                <a:latin typeface="Liberation Sans"/>
              </a:rPr>
              <a:t> del previo </a:t>
            </a:r>
            <a:r>
              <a:rPr lang="es-ES" dirty="0" err="1" smtClean="0">
                <a:latin typeface="Liberation Sans"/>
              </a:rPr>
              <a:t>Enrollment</a:t>
            </a:r>
            <a:r>
              <a:rPr lang="es-ES" dirty="0" smtClean="0">
                <a:latin typeface="Liberation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Liberation Sans"/>
              </a:rPr>
              <a:t>Creación de llaves y </a:t>
            </a:r>
            <a:r>
              <a:rPr lang="es-ES" dirty="0" smtClean="0">
                <a:latin typeface="Liberation Sans"/>
              </a:rPr>
              <a:t>CSR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Especificación de atributos para el certificado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Resultado</a:t>
            </a:r>
            <a:r>
              <a:rPr lang="en-US" dirty="0" smtClean="0">
                <a:latin typeface="Liberation Sans"/>
              </a:rPr>
              <a:t>:</a:t>
            </a:r>
            <a:r>
              <a:rPr lang="es-ES" dirty="0" smtClean="0">
                <a:latin typeface="Liberation Sans"/>
              </a:rPr>
              <a:t> </a:t>
            </a:r>
            <a:r>
              <a:rPr lang="es-ES" dirty="0" err="1" smtClean="0">
                <a:latin typeface="Liberation Sans"/>
              </a:rPr>
              <a:t>Enrollment</a:t>
            </a:r>
            <a:r>
              <a:rPr lang="es-ES" dirty="0" smtClean="0">
                <a:latin typeface="Liberation Sans"/>
              </a:rPr>
              <a:t> con </a:t>
            </a:r>
            <a:r>
              <a:rPr lang="es-ES" dirty="0" err="1" smtClean="0">
                <a:latin typeface="Liberation Sans"/>
              </a:rPr>
              <a:t>Cert</a:t>
            </a:r>
            <a:r>
              <a:rPr lang="es-ES" dirty="0" smtClean="0">
                <a:latin typeface="Liberation Sans"/>
              </a:rPr>
              <a:t>, </a:t>
            </a:r>
            <a:r>
              <a:rPr lang="es-ES" dirty="0" err="1">
                <a:latin typeface="Liberation Sans"/>
              </a:rPr>
              <a:t>P</a:t>
            </a:r>
            <a:r>
              <a:rPr lang="es-ES" dirty="0" err="1" smtClean="0">
                <a:latin typeface="Liberation Sans"/>
              </a:rPr>
              <a:t>rivateKey</a:t>
            </a:r>
            <a:r>
              <a:rPr lang="es-ES" dirty="0" smtClean="0">
                <a:latin typeface="Liberation Sans"/>
              </a:rPr>
              <a:t> y </a:t>
            </a:r>
            <a:r>
              <a:rPr lang="es-ES" dirty="0" err="1" smtClean="0">
                <a:latin typeface="Liberation Sans"/>
              </a:rPr>
              <a:t>CAChain</a:t>
            </a:r>
            <a:endParaRPr lang="es-ES" dirty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dirty="0" err="1">
                <a:latin typeface="Liberation Sans"/>
              </a:rPr>
              <a:t>Token</a:t>
            </a:r>
            <a:r>
              <a:rPr lang="es-ES" dirty="0">
                <a:latin typeface="Liberation Sans"/>
              </a:rPr>
              <a:t> de autenticación</a:t>
            </a:r>
            <a:r>
              <a:rPr lang="en-US" dirty="0">
                <a:latin typeface="Liberation Sans"/>
              </a:rPr>
              <a:t>: </a:t>
            </a:r>
            <a:r>
              <a:rPr lang="en-US" dirty="0" err="1">
                <a:latin typeface="Liberation Sans"/>
              </a:rPr>
              <a:t>Ecert</a:t>
            </a:r>
            <a:r>
              <a:rPr lang="en-US" dirty="0">
                <a:latin typeface="Liberation Sans"/>
              </a:rPr>
              <a:t> + Firma </a:t>
            </a:r>
            <a:r>
              <a:rPr lang="en-US" dirty="0" err="1">
                <a:latin typeface="Liberation Sans"/>
              </a:rPr>
              <a:t>sobre</a:t>
            </a:r>
            <a:r>
              <a:rPr lang="en-US" dirty="0">
                <a:latin typeface="Liberation Sans"/>
              </a:rPr>
              <a:t> </a:t>
            </a:r>
            <a:r>
              <a:rPr lang="en-US" dirty="0" err="1">
                <a:latin typeface="Liberation Sans"/>
              </a:rPr>
              <a:t>mensaje</a:t>
            </a:r>
            <a:r>
              <a:rPr lang="en-US" dirty="0">
                <a:latin typeface="Liberation Sans"/>
              </a:rPr>
              <a:t> y </a:t>
            </a:r>
            <a:r>
              <a:rPr lang="en-US" dirty="0" err="1">
                <a:latin typeface="Liberation Sans"/>
              </a:rPr>
              <a:t>certificado</a:t>
            </a:r>
            <a:endParaRPr lang="en-US" dirty="0">
              <a:latin typeface="Liberation Sans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18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8706268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CAService</a:t>
            </a:r>
            <a:r>
              <a:rPr lang="es-ES" sz="3400" dirty="0">
                <a:latin typeface="Liberation Sans"/>
              </a:rPr>
              <a:t>,</a:t>
            </a:r>
            <a:r>
              <a:rPr lang="es-ES" sz="3400" dirty="0" smtClean="0">
                <a:latin typeface="Liberation Sans"/>
              </a:rPr>
              <a:t> </a:t>
            </a:r>
            <a:r>
              <a:rPr lang="es-ES" sz="3400" dirty="0" err="1" smtClean="0">
                <a:latin typeface="Liberation Sans"/>
              </a:rPr>
              <a:t>CaClient</a:t>
            </a:r>
            <a:r>
              <a:rPr lang="es-ES" sz="3400" dirty="0" smtClean="0">
                <a:latin typeface="Liberation Sans"/>
              </a:rPr>
              <a:t>. Reinscripción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1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6" y="2409700"/>
            <a:ext cx="8961219" cy="43343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Revocación de</a:t>
            </a:r>
            <a:r>
              <a:rPr lang="en-US" dirty="0" smtClean="0">
                <a:latin typeface="Liberation San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 Certificado: AKI + Serial </a:t>
            </a:r>
            <a:r>
              <a:rPr lang="es-ES" dirty="0" err="1" smtClean="0">
                <a:latin typeface="Liberation Sans"/>
              </a:rPr>
              <a:t>Number</a:t>
            </a:r>
            <a:endParaRPr lang="es-ES" dirty="0" smtClean="0">
              <a:latin typeface="Liberation Sans"/>
            </a:endParaRPr>
          </a:p>
          <a:p>
            <a:pPr lvl="1"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 Identidad ( y </a:t>
            </a:r>
            <a:r>
              <a:rPr lang="es-ES" dirty="0" err="1" smtClean="0">
                <a:latin typeface="Liberation Sans"/>
              </a:rPr>
              <a:t>certs</a:t>
            </a:r>
            <a:r>
              <a:rPr lang="es-ES" dirty="0" smtClean="0">
                <a:latin typeface="Liberation Sans"/>
              </a:rPr>
              <a:t> relacionados): ID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Liberation Sans"/>
              </a:rPr>
              <a:t>Justificaci</a:t>
            </a:r>
            <a:r>
              <a:rPr lang="es-ES" dirty="0" err="1" smtClean="0">
                <a:latin typeface="Liberation Sans"/>
              </a:rPr>
              <a:t>ón</a:t>
            </a:r>
            <a:r>
              <a:rPr lang="es-ES" dirty="0" smtClean="0">
                <a:latin typeface="Liberation Sans"/>
              </a:rPr>
              <a:t> de la operación</a:t>
            </a:r>
            <a:r>
              <a:rPr lang="en-US" dirty="0" smtClean="0">
                <a:latin typeface="Liberation Sans"/>
              </a:rPr>
              <a:t>: Reason</a:t>
            </a:r>
            <a:endParaRPr lang="es-ES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Liberation Sans"/>
              </a:rPr>
              <a:t>Indicaci</a:t>
            </a:r>
            <a:r>
              <a:rPr lang="es-ES" dirty="0" err="1" smtClean="0">
                <a:latin typeface="Liberation Sans"/>
              </a:rPr>
              <a:t>ón</a:t>
            </a:r>
            <a:r>
              <a:rPr lang="es-ES" dirty="0" smtClean="0">
                <a:latin typeface="Liberation Sans"/>
              </a:rPr>
              <a:t> para generar o no CRL</a:t>
            </a:r>
          </a:p>
          <a:p>
            <a:pPr>
              <a:lnSpc>
                <a:spcPct val="150000"/>
              </a:lnSpc>
            </a:pPr>
            <a:r>
              <a:rPr lang="es-ES" dirty="0" err="1">
                <a:latin typeface="Liberation Sans"/>
              </a:rPr>
              <a:t>Token</a:t>
            </a:r>
            <a:r>
              <a:rPr lang="es-ES" dirty="0">
                <a:latin typeface="Liberation Sans"/>
              </a:rPr>
              <a:t> de autenticación</a:t>
            </a:r>
            <a:r>
              <a:rPr lang="en-US" dirty="0">
                <a:latin typeface="Liberation Sans"/>
              </a:rPr>
              <a:t>: </a:t>
            </a:r>
            <a:r>
              <a:rPr lang="en-US" dirty="0" err="1">
                <a:latin typeface="Liberation Sans"/>
              </a:rPr>
              <a:t>Ecert</a:t>
            </a:r>
            <a:r>
              <a:rPr lang="en-US" dirty="0">
                <a:latin typeface="Liberation Sans"/>
              </a:rPr>
              <a:t> + Firma </a:t>
            </a:r>
            <a:r>
              <a:rPr lang="en-US" dirty="0" err="1">
                <a:latin typeface="Liberation Sans"/>
              </a:rPr>
              <a:t>sobre</a:t>
            </a:r>
            <a:r>
              <a:rPr lang="en-US" dirty="0">
                <a:latin typeface="Liberation Sans"/>
              </a:rPr>
              <a:t> </a:t>
            </a:r>
            <a:r>
              <a:rPr lang="en-US" dirty="0" err="1">
                <a:latin typeface="Liberation Sans"/>
              </a:rPr>
              <a:t>mensaje</a:t>
            </a:r>
            <a:r>
              <a:rPr lang="en-US" dirty="0">
                <a:latin typeface="Liberation Sans"/>
              </a:rPr>
              <a:t> y </a:t>
            </a:r>
            <a:r>
              <a:rPr lang="en-US" dirty="0" err="1">
                <a:latin typeface="Liberation Sans"/>
              </a:rPr>
              <a:t>certificado</a:t>
            </a:r>
            <a:endParaRPr lang="en-US" dirty="0">
              <a:latin typeface="Liberation Sans"/>
            </a:endParaRPr>
          </a:p>
          <a:p>
            <a:pPr>
              <a:lnSpc>
                <a:spcPct val="150000"/>
              </a:lnSpc>
            </a:pPr>
            <a:endParaRPr lang="en-US" dirty="0">
              <a:latin typeface="Liberation Sans"/>
            </a:endParaRPr>
          </a:p>
          <a:p>
            <a:pPr>
              <a:lnSpc>
                <a:spcPct val="150000"/>
              </a:lnSpc>
            </a:pPr>
            <a:endParaRPr lang="en-US" dirty="0">
              <a:latin typeface="Liberation Sans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19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8706268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CAService</a:t>
            </a:r>
            <a:r>
              <a:rPr lang="es-ES" sz="3400" dirty="0">
                <a:latin typeface="Liberation Sans"/>
              </a:rPr>
              <a:t>,</a:t>
            </a:r>
            <a:r>
              <a:rPr lang="es-ES" sz="3400" dirty="0" smtClean="0">
                <a:latin typeface="Liberation Sans"/>
              </a:rPr>
              <a:t> </a:t>
            </a:r>
            <a:r>
              <a:rPr lang="es-ES" sz="3400" dirty="0" err="1" smtClean="0">
                <a:latin typeface="Liberation Sans"/>
              </a:rPr>
              <a:t>CaClient</a:t>
            </a:r>
            <a:r>
              <a:rPr lang="es-ES" sz="3400" dirty="0" smtClean="0">
                <a:latin typeface="Liberation Sans"/>
              </a:rPr>
              <a:t>. Revocación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3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28040" cy="456586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dirty="0">
                <a:latin typeface="Liberation Sans"/>
              </a:rPr>
              <a:t>T</a:t>
            </a:r>
            <a:r>
              <a:rPr lang="es-ES" dirty="0" smtClean="0">
                <a:latin typeface="Liberation Sans"/>
              </a:rPr>
              <a:t>ecnología </a:t>
            </a:r>
            <a:r>
              <a:rPr lang="es-ES" dirty="0">
                <a:latin typeface="Liberation Sans"/>
              </a:rPr>
              <a:t>de redes </a:t>
            </a:r>
            <a:r>
              <a:rPr lang="es-ES" dirty="0" smtClean="0">
                <a:latin typeface="Liberation Sans"/>
              </a:rPr>
              <a:t>distribuidas (</a:t>
            </a:r>
            <a:r>
              <a:rPr lang="es-ES" dirty="0" err="1" smtClean="0">
                <a:latin typeface="Liberation Sans"/>
              </a:rPr>
              <a:t>Domain</a:t>
            </a:r>
            <a:r>
              <a:rPr lang="es-ES" dirty="0" smtClean="0">
                <a:latin typeface="Liberation Sans"/>
              </a:rPr>
              <a:t> </a:t>
            </a:r>
            <a:r>
              <a:rPr lang="es-ES" dirty="0" err="1" smtClean="0">
                <a:latin typeface="Liberation Sans"/>
              </a:rPr>
              <a:t>Ledger</a:t>
            </a:r>
            <a:r>
              <a:rPr lang="es-ES" dirty="0" smtClean="0">
                <a:latin typeface="Liberation Sans"/>
              </a:rPr>
              <a:t> </a:t>
            </a:r>
            <a:r>
              <a:rPr lang="es-ES" dirty="0" err="1" smtClean="0">
                <a:latin typeface="Liberation Sans"/>
              </a:rPr>
              <a:t>Technology</a:t>
            </a:r>
            <a:r>
              <a:rPr lang="es-ES" dirty="0" smtClean="0">
                <a:latin typeface="Liberation Sans"/>
              </a:rPr>
              <a:t> DLT) 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Liberation Sans"/>
              </a:rPr>
              <a:t>N</a:t>
            </a:r>
            <a:r>
              <a:rPr lang="es-ES" dirty="0" smtClean="0">
                <a:latin typeface="Liberation Sans"/>
              </a:rPr>
              <a:t>aturaleza </a:t>
            </a:r>
            <a:r>
              <a:rPr lang="es-ES" dirty="0" err="1">
                <a:latin typeface="Liberation Sans"/>
              </a:rPr>
              <a:t>permisionada</a:t>
            </a:r>
            <a:r>
              <a:rPr lang="es-ES" dirty="0">
                <a:latin typeface="Liberation San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Privacidad y confidencialidad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Liberation Sans"/>
              </a:rPr>
              <a:t>A</a:t>
            </a:r>
            <a:r>
              <a:rPr lang="es-ES" dirty="0" smtClean="0">
                <a:latin typeface="Liberation Sans"/>
              </a:rPr>
              <a:t>rquitectura </a:t>
            </a:r>
            <a:r>
              <a:rPr lang="es-ES" dirty="0">
                <a:latin typeface="Liberation Sans"/>
              </a:rPr>
              <a:t>modular y altamente configurable</a:t>
            </a:r>
            <a:endParaRPr lang="es-ES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dirty="0" smtClean="0">
                <a:latin typeface="Liberation Sans"/>
              </a:rPr>
              <a:t>Alto rendimiento en cuanto al procesamiento de transacciones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Liberation Sans"/>
              </a:rPr>
              <a:t>Baja latencia de confirmación de transacciones</a:t>
            </a: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Liberation Sans"/>
              </a:rPr>
              <a:t>Hyperledger</a:t>
            </a:r>
            <a:r>
              <a:rPr lang="es-ES" dirty="0">
                <a:latin typeface="Liberation Sans"/>
              </a:rPr>
              <a:t> </a:t>
            </a:r>
            <a:r>
              <a:rPr lang="es-ES" dirty="0" err="1">
                <a:latin typeface="Liberation Sans"/>
              </a:rPr>
              <a:t>Fabric</a:t>
            </a:r>
            <a:r>
              <a:rPr lang="es-ES" dirty="0">
                <a:latin typeface="Liberation Sans"/>
              </a:rPr>
              <a:t> (HLF) 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29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20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87598" y="2794946"/>
            <a:ext cx="5630091" cy="300496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483563" y="573693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Liberation Sans"/>
              </a:rPr>
              <a:t>Fabric</a:t>
            </a:r>
            <a:r>
              <a:rPr lang="es-ES" dirty="0" smtClean="0">
                <a:latin typeface="Liberation Sans"/>
              </a:rPr>
              <a:t> SDK C#</a:t>
            </a:r>
            <a:endParaRPr lang="en-US" dirty="0">
              <a:latin typeface="Liberation San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04544" y="3276951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265715" y="2214885"/>
            <a:ext cx="31505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Liberation Sans"/>
              </a:rPr>
              <a:t>Módulo </a:t>
            </a:r>
            <a:r>
              <a:rPr lang="es-ES" sz="2400" dirty="0" err="1" smtClean="0">
                <a:latin typeface="Liberation Sans"/>
              </a:rPr>
              <a:t>FabricCaClient</a:t>
            </a:r>
            <a:endParaRPr lang="en-US" sz="2400" dirty="0">
              <a:latin typeface="Liberation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05813" y="4042538"/>
            <a:ext cx="521314" cy="807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923171" y="3305667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4940" y="3288243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6963697" y="3425067"/>
            <a:ext cx="1390461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CaClient</a:t>
            </a:r>
            <a:endParaRPr lang="en-US" sz="2400" dirty="0">
              <a:latin typeface="Liberation San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4011124" y="3387838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CaService</a:t>
            </a:r>
            <a:endParaRPr lang="en-US" sz="2400" dirty="0">
              <a:latin typeface="Liberation San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0396" y="3294346"/>
            <a:ext cx="1774149" cy="71125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671961" y="4645838"/>
            <a:ext cx="1774149" cy="711255"/>
          </a:xfrm>
          <a:prstGeom prst="roundRect">
            <a:avLst/>
          </a:prstGeom>
          <a:solidFill>
            <a:srgbClr val="9FD4CE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0063004" y="3413777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</a:t>
            </a:r>
            <a:r>
              <a:rPr lang="es-ES" sz="2400" dirty="0" smtClean="0">
                <a:latin typeface="Liberation Sans"/>
              </a:rPr>
              <a:t> CA</a:t>
            </a:r>
            <a:endParaRPr lang="en-US" sz="2400" dirty="0">
              <a:latin typeface="Liberation Sans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736976" y="3431170"/>
            <a:ext cx="156098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Client</a:t>
            </a:r>
            <a:r>
              <a:rPr lang="es-ES" sz="2400" dirty="0" smtClean="0">
                <a:latin typeface="Liberation Sans"/>
              </a:rPr>
              <a:t> App</a:t>
            </a:r>
            <a:endParaRPr lang="en-US" sz="2400" dirty="0">
              <a:latin typeface="Liberation San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894950" y="3600065"/>
            <a:ext cx="521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48567" y="3636272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699857" y="3606640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6719298" y="4815115"/>
            <a:ext cx="18926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CryptoSuite</a:t>
            </a:r>
            <a:endParaRPr lang="en-US" sz="2400" dirty="0">
              <a:latin typeface="Liberation San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670831" y="3801038"/>
            <a:ext cx="110068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19540" y="3810219"/>
            <a:ext cx="110068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850219" y="4150746"/>
            <a:ext cx="532073" cy="850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885676" y="3780474"/>
            <a:ext cx="521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416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GenrateKeyPair</a:t>
            </a:r>
            <a:r>
              <a:rPr lang="es-ES" sz="2600" dirty="0" smtClean="0">
                <a:latin typeface="Liberation Sans"/>
              </a:rPr>
              <a:t>: Genera par de llaves (ECDSA)</a:t>
            </a:r>
          </a:p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Sign</a:t>
            </a:r>
            <a:r>
              <a:rPr lang="es-ES" sz="2600" dirty="0" smtClean="0">
                <a:latin typeface="Liberation Sans"/>
              </a:rPr>
              <a:t>: Firma un mensaje (algoritmo S</a:t>
            </a:r>
            <a:r>
              <a:rPr lang="en-US" sz="2600" dirty="0" smtClean="0">
                <a:latin typeface="Liberation Sans"/>
              </a:rPr>
              <a:t>HA256withECDSA)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latin typeface="Liberation Sans"/>
              </a:rPr>
              <a:t>GenCSR</a:t>
            </a:r>
            <a:r>
              <a:rPr lang="en-US" sz="2600" dirty="0" smtClean="0">
                <a:latin typeface="Liberation Sans"/>
              </a:rPr>
              <a:t>: Genera </a:t>
            </a:r>
            <a:r>
              <a:rPr lang="en-US" sz="2600" dirty="0" err="1" smtClean="0">
                <a:latin typeface="Liberation Sans"/>
              </a:rPr>
              <a:t>una</a:t>
            </a:r>
            <a:r>
              <a:rPr lang="en-US" sz="2600" dirty="0" smtClean="0">
                <a:latin typeface="Liberation Sans"/>
              </a:rPr>
              <a:t> </a:t>
            </a:r>
            <a:r>
              <a:rPr lang="en-US" sz="2600" dirty="0" err="1" smtClean="0">
                <a:latin typeface="Liberation Sans"/>
              </a:rPr>
              <a:t>solicitud</a:t>
            </a:r>
            <a:r>
              <a:rPr lang="en-US" sz="2600" dirty="0" smtClean="0">
                <a:latin typeface="Liberation Sans"/>
              </a:rPr>
              <a:t> de </a:t>
            </a:r>
            <a:r>
              <a:rPr lang="en-US" sz="2600" dirty="0" err="1" smtClean="0">
                <a:latin typeface="Liberation Sans"/>
              </a:rPr>
              <a:t>certificaci</a:t>
            </a:r>
            <a:r>
              <a:rPr lang="es-ES" sz="2600" dirty="0" err="1" smtClean="0">
                <a:latin typeface="Liberation Sans"/>
              </a:rPr>
              <a:t>ón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Implementación a partir de la biblioteca </a:t>
            </a:r>
            <a:r>
              <a:rPr lang="es-ES" sz="2600" dirty="0" err="1" smtClean="0">
                <a:latin typeface="Liberation Sans"/>
              </a:rPr>
              <a:t>BouncyCastle</a:t>
            </a: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FabricCAClient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21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ICryptoSuite</a:t>
            </a:r>
            <a:r>
              <a:rPr lang="es-ES" sz="3400" dirty="0" smtClean="0">
                <a:latin typeface="Liberation Sans"/>
              </a:rPr>
              <a:t> y </a:t>
            </a:r>
            <a:r>
              <a:rPr lang="es-ES" sz="3400" dirty="0" err="1" smtClean="0">
                <a:latin typeface="Liberation Sans"/>
              </a:rPr>
              <a:t>CryptoPrimitives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21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128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Get</a:t>
            </a:r>
            <a:r>
              <a:rPr lang="en-US" sz="2600" dirty="0" smtClean="0">
                <a:latin typeface="Liberation Sans"/>
              </a:rPr>
              <a:t>: </a:t>
            </a:r>
            <a:r>
              <a:rPr lang="en-US" sz="2600" dirty="0" err="1" smtClean="0">
                <a:latin typeface="Liberation Sans"/>
              </a:rPr>
              <a:t>Recuperar</a:t>
            </a:r>
            <a:r>
              <a:rPr lang="en-US" sz="2600" dirty="0" smtClean="0">
                <a:latin typeface="Liberation Sans"/>
              </a:rPr>
              <a:t> </a:t>
            </a:r>
            <a:r>
              <a:rPr lang="en-US" sz="2600" dirty="0" err="1" smtClean="0">
                <a:latin typeface="Liberation Sans"/>
              </a:rPr>
              <a:t>informaci</a:t>
            </a:r>
            <a:r>
              <a:rPr lang="es-ES" sz="2600" dirty="0" err="1" smtClean="0">
                <a:latin typeface="Liberation Sans"/>
              </a:rPr>
              <a:t>ón</a:t>
            </a:r>
            <a:r>
              <a:rPr lang="es-ES" sz="2600" dirty="0" smtClean="0">
                <a:latin typeface="Liberation Sans"/>
              </a:rPr>
              <a:t> sobre entidad</a:t>
            </a:r>
          </a:p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Put</a:t>
            </a:r>
            <a:r>
              <a:rPr lang="en-US" sz="2600" dirty="0" smtClean="0">
                <a:latin typeface="Liberation Sans"/>
              </a:rPr>
              <a:t>: </a:t>
            </a:r>
            <a:r>
              <a:rPr lang="en-US" sz="2600" dirty="0" err="1" smtClean="0">
                <a:latin typeface="Liberation Sans"/>
              </a:rPr>
              <a:t>Almacenar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Remove</a:t>
            </a:r>
            <a:r>
              <a:rPr lang="es-ES" sz="2600" dirty="0" smtClean="0">
                <a:latin typeface="Liberation Sans"/>
              </a:rPr>
              <a:t>: Remover</a:t>
            </a:r>
          </a:p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List</a:t>
            </a:r>
            <a:r>
              <a:rPr lang="es-ES" sz="2600" dirty="0" smtClean="0">
                <a:latin typeface="Liberation Sans"/>
              </a:rPr>
              <a:t>: Listar entidades existentes</a:t>
            </a:r>
            <a:endParaRPr lang="en-U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Módulo </a:t>
            </a:r>
            <a:r>
              <a:rPr lang="es-ES" dirty="0" err="1" smtClean="0">
                <a:latin typeface="Liberation Sans"/>
              </a:rPr>
              <a:t>FabricNetwork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22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1214846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err="1" smtClean="0">
                <a:latin typeface="Liberation Sans"/>
              </a:rPr>
              <a:t>Wallet</a:t>
            </a:r>
            <a:r>
              <a:rPr lang="es-ES" sz="3400" dirty="0">
                <a:latin typeface="Liberation Sans"/>
              </a:rPr>
              <a:t>,</a:t>
            </a:r>
            <a:r>
              <a:rPr lang="es-ES" sz="3400" dirty="0" smtClean="0">
                <a:latin typeface="Liberation Sans"/>
              </a:rPr>
              <a:t> </a:t>
            </a:r>
            <a:r>
              <a:rPr lang="es-ES" sz="3400" dirty="0" err="1" smtClean="0">
                <a:latin typeface="Liberation Sans"/>
              </a:rPr>
              <a:t>WalletStore</a:t>
            </a:r>
            <a:r>
              <a:rPr lang="es-ES" sz="3400" dirty="0">
                <a:latin typeface="Liberation Sans"/>
              </a:rPr>
              <a:t> </a:t>
            </a:r>
            <a:r>
              <a:rPr lang="es-ES" sz="3400" dirty="0" smtClean="0">
                <a:latin typeface="Liberation Sans"/>
              </a:rPr>
              <a:t>y </a:t>
            </a:r>
            <a:r>
              <a:rPr lang="es-ES" sz="3400" dirty="0" err="1" smtClean="0">
                <a:latin typeface="Liberation Sans"/>
              </a:rPr>
              <a:t>FSWalletStore</a:t>
            </a:r>
            <a:endParaRPr lang="en-US" sz="3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7218803" y="5029200"/>
            <a:ext cx="3923813" cy="7445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Liberation Sans"/>
              </a:rPr>
              <a:t>Persistencia de datos.</a:t>
            </a:r>
          </a:p>
          <a:p>
            <a:r>
              <a:rPr lang="es-ES" sz="2400" dirty="0" smtClean="0">
                <a:latin typeface="Liberation Sans"/>
              </a:rPr>
              <a:t>Acceso a identidades inscritas.</a:t>
            </a:r>
            <a:endParaRPr lang="en-US" sz="2400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23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051" y="1385749"/>
            <a:ext cx="10776857" cy="485938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0343" y="1998616"/>
            <a:ext cx="10032274" cy="2118888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0343" y="4911634"/>
            <a:ext cx="10032274" cy="96665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10789" y="2289263"/>
            <a:ext cx="3944982" cy="43760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524467" y="5360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Liberation Sans"/>
              </a:rPr>
              <a:t>Fabric</a:t>
            </a:r>
            <a:r>
              <a:rPr lang="es-ES" dirty="0" smtClean="0">
                <a:latin typeface="Liberation Sans"/>
              </a:rPr>
              <a:t> SDK C#</a:t>
            </a:r>
            <a:endParaRPr lang="en-US" dirty="0">
              <a:latin typeface="Liberation San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7726" y="3443966"/>
            <a:ext cx="3958045" cy="43760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972491" y="2289263"/>
            <a:ext cx="31505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CaService</a:t>
            </a:r>
            <a:r>
              <a:rPr lang="es-ES" sz="2400" dirty="0" smtClean="0">
                <a:latin typeface="Liberation Sans"/>
              </a:rPr>
              <a:t>, </a:t>
            </a:r>
            <a:r>
              <a:rPr lang="es-ES" sz="2400" dirty="0" err="1" smtClean="0">
                <a:latin typeface="Liberation Sans"/>
              </a:rPr>
              <a:t>CaClient</a:t>
            </a:r>
            <a:endParaRPr lang="en-US" sz="2400" dirty="0">
              <a:latin typeface="Liberation San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429182" y="3488323"/>
            <a:ext cx="4102937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ICryptoSuite</a:t>
            </a:r>
            <a:r>
              <a:rPr lang="es-ES" sz="2400" dirty="0" smtClean="0">
                <a:latin typeface="Liberation Sans"/>
              </a:rPr>
              <a:t>, </a:t>
            </a:r>
            <a:r>
              <a:rPr lang="es-ES" sz="2400" dirty="0" err="1" smtClean="0">
                <a:latin typeface="Liberation Sans"/>
              </a:rPr>
              <a:t>CryptoPrimitives</a:t>
            </a:r>
            <a:endParaRPr lang="en-US" sz="2400" dirty="0">
              <a:latin typeface="Liberation San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110343" y="4379586"/>
            <a:ext cx="31505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FabricNetwork</a:t>
            </a:r>
            <a:endParaRPr lang="en-US" sz="2400" dirty="0">
              <a:latin typeface="Liberation San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110343" y="1546857"/>
            <a:ext cx="3150549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FabricCaClient</a:t>
            </a:r>
            <a:endParaRPr lang="en-US" sz="2400" dirty="0">
              <a:latin typeface="Liberation San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33611" y="5178598"/>
            <a:ext cx="4428308" cy="43760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305086" y="5178597"/>
            <a:ext cx="5499462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Wallet</a:t>
            </a:r>
            <a:r>
              <a:rPr lang="es-ES" sz="2400" dirty="0" smtClean="0">
                <a:latin typeface="Liberation Sans"/>
              </a:rPr>
              <a:t>, </a:t>
            </a:r>
            <a:r>
              <a:rPr lang="es-ES" sz="2400" dirty="0" err="1" smtClean="0">
                <a:latin typeface="Liberation Sans"/>
              </a:rPr>
              <a:t>WalletStore</a:t>
            </a:r>
            <a:r>
              <a:rPr lang="es-ES" sz="2400" dirty="0" smtClean="0">
                <a:latin typeface="Liberation Sans"/>
              </a:rPr>
              <a:t>, </a:t>
            </a:r>
            <a:r>
              <a:rPr lang="es-ES" sz="2400" dirty="0" err="1" smtClean="0">
                <a:latin typeface="Liberation Sans"/>
              </a:rPr>
              <a:t>FSWalletStore</a:t>
            </a:r>
            <a:endParaRPr lang="en-US" sz="2400" dirty="0">
              <a:latin typeface="Liberation San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7218804" y="2070460"/>
            <a:ext cx="3923813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latin typeface="Liberation Sans"/>
              </a:rPr>
              <a:t>Comunicaci</a:t>
            </a:r>
            <a:r>
              <a:rPr lang="es-ES" sz="2400" dirty="0" err="1" smtClean="0">
                <a:latin typeface="Liberation Sans"/>
              </a:rPr>
              <a:t>ón</a:t>
            </a:r>
            <a:r>
              <a:rPr lang="es-ES" sz="2400" dirty="0" smtClean="0">
                <a:latin typeface="Liberation Sans"/>
              </a:rPr>
              <a:t> con la CA para registro, </a:t>
            </a:r>
            <a:r>
              <a:rPr lang="es-ES" sz="2400" dirty="0" err="1" smtClean="0">
                <a:latin typeface="Liberation Sans"/>
              </a:rPr>
              <a:t>incripción</a:t>
            </a:r>
            <a:r>
              <a:rPr lang="es-ES" sz="2400" dirty="0" smtClean="0">
                <a:latin typeface="Liberation Sans"/>
              </a:rPr>
              <a:t> y revocación de identidades.</a:t>
            </a:r>
            <a:endParaRPr lang="en-US" sz="2400" dirty="0">
              <a:latin typeface="Liberation San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7218804" y="3302195"/>
            <a:ext cx="3923812" cy="437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Liberation Sans"/>
              </a:rPr>
              <a:t>Firmas digitales, generación de llaves criptográficas.</a:t>
            </a:r>
            <a:endParaRPr lang="en-US" sz="2400" dirty="0">
              <a:latin typeface="Liberation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6033" y="2508061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01255" y="3662768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79633" y="5394959"/>
            <a:ext cx="1042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Experimentación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24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1214847"/>
            <a:ext cx="110884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128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7870595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Experimentación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25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7" y="1214846"/>
            <a:ext cx="11384504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7879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Módulo </a:t>
            </a:r>
            <a:r>
              <a:rPr lang="es-ES" sz="2600" dirty="0" err="1" smtClean="0">
                <a:latin typeface="Liberation Sans"/>
              </a:rPr>
              <a:t>FabricCAClient</a:t>
            </a:r>
            <a:endParaRPr lang="es-ES" sz="2600" dirty="0" smtClean="0">
              <a:latin typeface="Liberation Sans"/>
            </a:endParaRPr>
          </a:p>
          <a:p>
            <a:pPr lvl="1"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CAService</a:t>
            </a:r>
            <a:r>
              <a:rPr lang="es-ES" sz="2600" dirty="0" smtClean="0">
                <a:latin typeface="Liberation Sans"/>
              </a:rPr>
              <a:t>, </a:t>
            </a:r>
            <a:r>
              <a:rPr lang="es-ES" sz="2600" dirty="0" err="1" smtClean="0">
                <a:latin typeface="Liberation Sans"/>
              </a:rPr>
              <a:t>CaClient</a:t>
            </a:r>
            <a:endParaRPr lang="es-ES" sz="2600" dirty="0" smtClean="0">
              <a:latin typeface="Liberation Sans"/>
            </a:endParaRPr>
          </a:p>
          <a:p>
            <a:pPr lvl="1"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Funcionalidades de </a:t>
            </a:r>
            <a:r>
              <a:rPr lang="es-ES" sz="2600" dirty="0" err="1" smtClean="0">
                <a:latin typeface="Liberation Sans"/>
              </a:rPr>
              <a:t>CryptoSuite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Módulo </a:t>
            </a:r>
            <a:r>
              <a:rPr lang="es-ES" sz="2600" dirty="0" err="1" smtClean="0">
                <a:latin typeface="Liberation Sans"/>
              </a:rPr>
              <a:t>FabricNetwork</a:t>
            </a:r>
            <a:endParaRPr lang="es-ES" sz="2600" dirty="0" smtClean="0">
              <a:latin typeface="Liberation Sans"/>
            </a:endParaRPr>
          </a:p>
          <a:p>
            <a:pPr lvl="1"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Funcionalidades de </a:t>
            </a:r>
            <a:r>
              <a:rPr lang="es-ES" sz="2600" dirty="0" err="1" smtClean="0">
                <a:latin typeface="Liberation Sans"/>
              </a:rPr>
              <a:t>Wallet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Código robusto, extensible, bien comentado, fácil de usar</a:t>
            </a:r>
          </a:p>
          <a:p>
            <a:pPr>
              <a:lnSpc>
                <a:spcPct val="150000"/>
              </a:lnSpc>
            </a:pPr>
            <a:r>
              <a:rPr lang="es-ES" sz="2400" dirty="0" smtClean="0">
                <a:latin typeface="Liberation Sans"/>
              </a:rPr>
              <a:t>Cumple normativas </a:t>
            </a:r>
            <a:r>
              <a:rPr lang="es-ES" sz="2400" dirty="0">
                <a:latin typeface="Liberation Sans"/>
              </a:rPr>
              <a:t>de </a:t>
            </a:r>
            <a:r>
              <a:rPr lang="es-ES" sz="2400" dirty="0" err="1">
                <a:latin typeface="Liberation Sans"/>
              </a:rPr>
              <a:t>Fabric</a:t>
            </a:r>
            <a:r>
              <a:rPr lang="es-ES" sz="2400" dirty="0">
                <a:latin typeface="Liberation Sans"/>
              </a:rPr>
              <a:t> </a:t>
            </a:r>
            <a:r>
              <a:rPr lang="es-ES" sz="2400" dirty="0" smtClean="0">
                <a:latin typeface="Liberation Sans"/>
              </a:rPr>
              <a:t>para </a:t>
            </a:r>
            <a:r>
              <a:rPr lang="es-ES" sz="2400" dirty="0">
                <a:latin typeface="Liberation Sans"/>
              </a:rPr>
              <a:t>el desarrollo </a:t>
            </a:r>
            <a:endParaRPr lang="es-ES" sz="2600" dirty="0">
              <a:latin typeface="Liberation Sans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Conclusiones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26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97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err="1" smtClean="0">
                <a:latin typeface="Liberation Sans"/>
              </a:rPr>
              <a:t>Refactorizar</a:t>
            </a:r>
            <a:r>
              <a:rPr lang="es-ES" sz="2600" dirty="0" smtClean="0">
                <a:latin typeface="Liberation Sans"/>
              </a:rPr>
              <a:t> código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Extender clase </a:t>
            </a:r>
            <a:r>
              <a:rPr lang="es-ES" sz="2600" dirty="0" err="1" smtClean="0">
                <a:latin typeface="Liberation Sans"/>
              </a:rPr>
              <a:t>CryptoPrimitives</a:t>
            </a:r>
            <a:r>
              <a:rPr lang="es-ES" sz="2600" dirty="0" smtClean="0">
                <a:latin typeface="Liberation Sans"/>
              </a:rPr>
              <a:t> </a:t>
            </a:r>
            <a:r>
              <a:rPr lang="en-US" sz="2600" dirty="0" smtClean="0">
                <a:latin typeface="Liberation Sans"/>
              </a:rPr>
              <a:t>(m</a:t>
            </a:r>
            <a:r>
              <a:rPr lang="es-ES" sz="2600" dirty="0" err="1" smtClean="0">
                <a:latin typeface="Liberation Sans"/>
              </a:rPr>
              <a:t>étodos</a:t>
            </a:r>
            <a:r>
              <a:rPr lang="es-ES" sz="2600" dirty="0" smtClean="0">
                <a:latin typeface="Liberation Sans"/>
              </a:rPr>
              <a:t> </a:t>
            </a:r>
            <a:r>
              <a:rPr lang="es-ES" sz="2600" dirty="0" err="1" smtClean="0">
                <a:latin typeface="Liberation Sans"/>
              </a:rPr>
              <a:t>encrypt</a:t>
            </a:r>
            <a:r>
              <a:rPr lang="es-ES" sz="2600" dirty="0" smtClean="0">
                <a:latin typeface="Liberation Sans"/>
              </a:rPr>
              <a:t>, </a:t>
            </a:r>
            <a:r>
              <a:rPr lang="es-ES" sz="2600" dirty="0" err="1" smtClean="0">
                <a:latin typeface="Liberation Sans"/>
              </a:rPr>
              <a:t>decrypt</a:t>
            </a:r>
            <a:r>
              <a:rPr lang="es-ES" sz="2600" dirty="0" smtClean="0">
                <a:latin typeface="Liberation Sans"/>
              </a:rPr>
              <a:t>, </a:t>
            </a:r>
            <a:r>
              <a:rPr lang="es-ES" sz="2600" dirty="0" err="1" smtClean="0">
                <a:latin typeface="Liberation Sans"/>
              </a:rPr>
              <a:t>verify</a:t>
            </a:r>
            <a:r>
              <a:rPr lang="en-US" sz="2600" dirty="0">
                <a:latin typeface="Liberation Sans"/>
              </a:rPr>
              <a:t>)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Añadir soporte para </a:t>
            </a:r>
            <a:r>
              <a:rPr lang="es-ES" sz="2600" dirty="0" err="1" smtClean="0">
                <a:latin typeface="Liberation Sans"/>
              </a:rPr>
              <a:t>Hadware</a:t>
            </a:r>
            <a:r>
              <a:rPr lang="es-ES" sz="2600" dirty="0" smtClean="0">
                <a:latin typeface="Liberation Sans"/>
              </a:rPr>
              <a:t> </a:t>
            </a:r>
            <a:r>
              <a:rPr lang="es-ES" sz="2600" dirty="0" err="1" smtClean="0">
                <a:latin typeface="Liberation Sans"/>
              </a:rPr>
              <a:t>Sequrity</a:t>
            </a:r>
            <a:r>
              <a:rPr lang="es-ES" sz="2600" dirty="0" smtClean="0">
                <a:latin typeface="Liberation Sans"/>
              </a:rPr>
              <a:t> Module </a:t>
            </a:r>
            <a:r>
              <a:rPr lang="en-US" sz="2600" dirty="0" smtClean="0">
                <a:latin typeface="Liberation Sans"/>
              </a:rPr>
              <a:t>(HSM)</a:t>
            </a: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latin typeface="Liberation Sans"/>
              </a:rPr>
              <a:t>Completar</a:t>
            </a:r>
            <a:r>
              <a:rPr lang="en-US" sz="2600" dirty="0" smtClean="0">
                <a:latin typeface="Liberation Sans"/>
              </a:rPr>
              <a:t> </a:t>
            </a:r>
            <a:r>
              <a:rPr lang="en-US" sz="2600" dirty="0" err="1" smtClean="0">
                <a:latin typeface="Liberation Sans"/>
              </a:rPr>
              <a:t>módulos</a:t>
            </a:r>
            <a:r>
              <a:rPr lang="en-US" sz="2600" dirty="0" smtClean="0">
                <a:latin typeface="Liberation Sans"/>
              </a:rPr>
              <a:t> </a:t>
            </a:r>
            <a:r>
              <a:rPr lang="en-US" sz="2600" dirty="0" err="1" smtClean="0">
                <a:latin typeface="Liberation Sans"/>
              </a:rPr>
              <a:t>restantes</a:t>
            </a:r>
            <a:r>
              <a:rPr lang="en-US" sz="2600" dirty="0" smtClean="0">
                <a:latin typeface="Liberation Sans"/>
              </a:rPr>
              <a:t>  (</a:t>
            </a:r>
            <a:r>
              <a:rPr lang="en-US" sz="2600" dirty="0" err="1" smtClean="0">
                <a:latin typeface="Liberation Sans"/>
              </a:rPr>
              <a:t>FabricNetwork</a:t>
            </a:r>
            <a:r>
              <a:rPr lang="en-US" sz="2600" dirty="0" smtClean="0">
                <a:latin typeface="Liberation Sans"/>
              </a:rPr>
              <a:t>, </a:t>
            </a:r>
            <a:r>
              <a:rPr lang="en-US" sz="2600" dirty="0" err="1" smtClean="0">
                <a:latin typeface="Liberation Sans"/>
              </a:rPr>
              <a:t>FabricCommon</a:t>
            </a:r>
            <a:r>
              <a:rPr lang="en-US" sz="2600" dirty="0" smtClean="0">
                <a:latin typeface="Liberation Sans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Recomendaciones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27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53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678873" y="0"/>
            <a:ext cx="2312521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Yeseva One" panose="00000500000000000000" pitchFamily="2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3A1A45A-6BEB-4C2D-9179-78E0401F5560}"/>
              </a:ext>
            </a:extLst>
          </p:cNvPr>
          <p:cNvSpPr txBox="1">
            <a:spLocks/>
          </p:cNvSpPr>
          <p:nvPr/>
        </p:nvSpPr>
        <p:spPr>
          <a:xfrm>
            <a:off x="4599889" y="444152"/>
            <a:ext cx="7134531" cy="46364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>
              <a:latin typeface="Yeseva One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94" y="2762359"/>
            <a:ext cx="381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Gracias</a:t>
            </a:r>
            <a:endParaRPr lang="en-US" sz="6000" dirty="0">
              <a:solidFill>
                <a:srgbClr val="232220"/>
              </a:solidFill>
              <a:latin typeface="Liberatio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28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2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678873" y="0"/>
            <a:ext cx="2312521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Yeseva One" panose="00000500000000000000" pitchFamily="2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3A1A45A-6BEB-4C2D-9179-78E0401F5560}"/>
              </a:ext>
            </a:extLst>
          </p:cNvPr>
          <p:cNvSpPr txBox="1">
            <a:spLocks/>
          </p:cNvSpPr>
          <p:nvPr/>
        </p:nvSpPr>
        <p:spPr>
          <a:xfrm>
            <a:off x="4599889" y="444152"/>
            <a:ext cx="7134531" cy="46364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>
              <a:latin typeface="Yeseva One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0457" y="2762359"/>
            <a:ext cx="4558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Preguntas</a:t>
            </a:r>
            <a:endParaRPr lang="en-US" sz="6000" dirty="0">
              <a:solidFill>
                <a:srgbClr val="232220"/>
              </a:solidFill>
              <a:latin typeface="Liberatio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29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8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Contratos inteligentes en </a:t>
            </a:r>
            <a:r>
              <a:rPr lang="es-ES" sz="2600" dirty="0">
                <a:latin typeface="Liberation Sans"/>
              </a:rPr>
              <a:t>lenguajes de propósito </a:t>
            </a:r>
            <a:r>
              <a:rPr lang="es-ES" sz="2600" dirty="0" smtClean="0">
                <a:latin typeface="Liberation Sans"/>
              </a:rPr>
              <a:t>general</a:t>
            </a:r>
            <a:endParaRPr lang="es-ES" sz="2600" dirty="0">
              <a:latin typeface="Liberation San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ES" sz="2600" dirty="0" smtClean="0">
              <a:latin typeface="Liberation San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600" dirty="0" smtClean="0">
                <a:latin typeface="Liberation Sans"/>
              </a:rPr>
              <a:t>Java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600" dirty="0" smtClean="0">
                <a:latin typeface="Liberation Sans"/>
              </a:rPr>
              <a:t>Node.js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2600" dirty="0" err="1" smtClean="0">
                <a:latin typeface="Liberation Sans"/>
              </a:rPr>
              <a:t>Golang</a:t>
            </a:r>
            <a:endParaRPr lang="es-ES" sz="2600" dirty="0" smtClean="0">
              <a:latin typeface="Liberation San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Liberation Sans"/>
              </a:rPr>
              <a:t>Hyperledger</a:t>
            </a:r>
            <a:r>
              <a:rPr lang="es-ES" dirty="0">
                <a:latin typeface="Liberation Sans"/>
              </a:rPr>
              <a:t> </a:t>
            </a:r>
            <a:r>
              <a:rPr lang="es-ES" dirty="0" err="1">
                <a:latin typeface="Liberation Sans"/>
              </a:rPr>
              <a:t>Fabric</a:t>
            </a:r>
            <a:r>
              <a:rPr lang="es-ES" dirty="0">
                <a:latin typeface="Liberation Sans"/>
              </a:rPr>
              <a:t> (HLF) 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3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0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ES" sz="2600" dirty="0" smtClean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 ¿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Por qué en 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Hyperledger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 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Fabric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 no tiene sentido usar algoritmos de consenso basados en recompensa como 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PoW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 o 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PoS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Preguntas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30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68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600" dirty="0" smtClean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2. Al 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ser la CA de carácter jerárquico, que pasaría si se atacara la entidad principal (padre).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Preguntas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31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931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3. 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¿Por qué implementar un SDK para C# si al final 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Fabric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 CA tiene el binario  "</a:t>
            </a:r>
            <a:r>
              <a:rPr lang="es-ES" sz="2600" dirty="0" err="1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fabric-ca-client</a:t>
            </a:r>
            <a:r>
              <a:rPr lang="es-ES" sz="26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rPr>
              <a:t>" y con este cualquier desarrollador puede conectar su código C# e implementar una especie de CLI para interactuar con el servicio de la CA para gestionar los certificados, sin tener que usar el SDK? ¿Qué ventaja consideras  que brinda el SDK?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Preguntas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32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162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678873" y="0"/>
            <a:ext cx="2312521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Yeseva One" panose="00000500000000000000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15C6E7-4FFE-4777-B954-5CA9F1037BE1}"/>
              </a:ext>
            </a:extLst>
          </p:cNvPr>
          <p:cNvGrpSpPr/>
          <p:nvPr/>
        </p:nvGrpSpPr>
        <p:grpSpPr>
          <a:xfrm>
            <a:off x="4652142" y="342167"/>
            <a:ext cx="8117003" cy="4986383"/>
            <a:chOff x="6279772" y="303393"/>
            <a:chExt cx="5265734" cy="4986383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73A1A45A-6BEB-4C2D-9179-78E0401F5560}"/>
                </a:ext>
              </a:extLst>
            </p:cNvPr>
            <p:cNvSpPr txBox="1">
              <a:spLocks/>
            </p:cNvSpPr>
            <p:nvPr/>
          </p:nvSpPr>
          <p:spPr>
            <a:xfrm>
              <a:off x="6279772" y="303393"/>
              <a:ext cx="4628376" cy="463641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4500" dirty="0">
                <a:latin typeface="Yeseva One" panose="00000500000000000000" pitchFamily="2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4732CBB3-EC5E-4189-8E07-86FFF792AE26}"/>
                </a:ext>
              </a:extLst>
            </p:cNvPr>
            <p:cNvSpPr txBox="1">
              <a:spLocks/>
            </p:cNvSpPr>
            <p:nvPr/>
          </p:nvSpPr>
          <p:spPr>
            <a:xfrm>
              <a:off x="7395493" y="4867213"/>
              <a:ext cx="4150013" cy="42256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buNone/>
              </a:pPr>
              <a:r>
                <a:rPr lang="en-US" sz="1800" dirty="0" err="1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Autor</a:t>
              </a:r>
              <a:r>
                <a:rPr lang="en-US" sz="1800" dirty="0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: Gabriela B. </a:t>
              </a:r>
              <a:r>
                <a:rPr lang="es-ES" sz="1800" dirty="0" smtClean="0">
                  <a:latin typeface="Liberation Sans"/>
                  <a:ea typeface="字魂58号-创中黑" panose="00000500000000000000" pitchFamily="2" charset="-122"/>
                  <a:cs typeface="Lato Light" panose="020F0502020204030203" pitchFamily="34" charset="0"/>
                </a:rPr>
                <a:t>Martínez Giraldo</a:t>
              </a:r>
              <a:endParaRPr lang="en-US" sz="1800" dirty="0">
                <a:latin typeface="Liberation Sans"/>
                <a:ea typeface="字魂58号-创中黑" panose="00000500000000000000" pitchFamily="2" charset="-122"/>
                <a:cs typeface="Lato Light" panose="020F0502020204030203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65621" y="5485256"/>
            <a:ext cx="465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Liberation Sans"/>
              </a:rPr>
              <a:t>Tutores</a:t>
            </a:r>
            <a:r>
              <a:rPr lang="en-US" dirty="0" smtClean="0">
                <a:latin typeface="Liberation Sans"/>
              </a:rPr>
              <a:t>: </a:t>
            </a:r>
            <a:r>
              <a:rPr lang="es-ES" dirty="0">
                <a:latin typeface="Liberation Sans"/>
              </a:rPr>
              <a:t>Camilo Denis González</a:t>
            </a:r>
          </a:p>
          <a:p>
            <a:pPr algn="ctr"/>
            <a:r>
              <a:rPr lang="es-ES" dirty="0" smtClean="0">
                <a:latin typeface="Liberation Sans"/>
              </a:rPr>
              <a:t>      Daniel </a:t>
            </a:r>
            <a:r>
              <a:rPr lang="es-ES" dirty="0">
                <a:latin typeface="Liberation Sans"/>
              </a:rPr>
              <a:t>Mena </a:t>
            </a:r>
            <a:r>
              <a:rPr lang="es-ES" dirty="0" err="1">
                <a:latin typeface="Liberation Sans"/>
              </a:rPr>
              <a:t>Frias</a:t>
            </a:r>
            <a:endParaRPr lang="es-ES" dirty="0">
              <a:latin typeface="Liberation Sans"/>
            </a:endParaRPr>
          </a:p>
          <a:p>
            <a:pPr algn="ctr"/>
            <a:r>
              <a:rPr lang="es-ES" dirty="0">
                <a:latin typeface="Liberation Sans"/>
              </a:rPr>
              <a:t> </a:t>
            </a:r>
            <a:r>
              <a:rPr lang="es-ES" dirty="0" smtClean="0">
                <a:latin typeface="Liberation Sans"/>
              </a:rPr>
              <a:t>        Miguel </a:t>
            </a:r>
            <a:r>
              <a:rPr lang="es-ES" dirty="0" err="1">
                <a:latin typeface="Liberation Sans"/>
              </a:rPr>
              <a:t>Katrib</a:t>
            </a:r>
            <a:r>
              <a:rPr lang="es-ES" dirty="0">
                <a:latin typeface="Liberation Sans"/>
              </a:rPr>
              <a:t> Mora</a:t>
            </a:r>
          </a:p>
          <a:p>
            <a:endParaRPr lang="en-US" dirty="0">
              <a:latin typeface="Liberatio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1920" y="921437"/>
            <a:ext cx="674043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Módulo</a:t>
            </a:r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 fabric-ca-client</a:t>
            </a:r>
          </a:p>
          <a:p>
            <a:pPr lvl="0"/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del </a:t>
            </a: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SDK de Fabric</a:t>
            </a:r>
            <a:b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para </a:t>
            </a:r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gestionar</a:t>
            </a:r>
            <a:endParaRPr lang="en-US" sz="4400" dirty="0">
              <a:solidFill>
                <a:srgbClr val="232220"/>
              </a:solidFill>
              <a:latin typeface="Liberation Sans"/>
              <a:cs typeface="Times New Roman" panose="02020603050405020304" pitchFamily="18" charset="0"/>
            </a:endParaRPr>
          </a:p>
          <a:p>
            <a:pPr lvl="0"/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identidades</a:t>
            </a:r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criptográficas</a:t>
            </a:r>
            <a:endParaRPr lang="en-US" sz="4400" dirty="0">
              <a:solidFill>
                <a:srgbClr val="232220"/>
              </a:solidFill>
              <a:latin typeface="Liberation Sans"/>
              <a:cs typeface="Times New Roman" panose="02020603050405020304" pitchFamily="18" charset="0"/>
            </a:endParaRPr>
          </a:p>
          <a:p>
            <a:pPr lvl="0"/>
            <a:r>
              <a:rPr lang="en-US" sz="4400" dirty="0" smtClean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con </a:t>
            </a:r>
            <a:r>
              <a:rPr lang="en-US" sz="4400" dirty="0">
                <a:solidFill>
                  <a:srgbClr val="232220"/>
                </a:solidFill>
                <a:latin typeface="Liberation Sans"/>
                <a:cs typeface="Times New Roman" panose="02020603050405020304" pitchFamily="18" charset="0"/>
              </a:rPr>
              <a:t>C#</a:t>
            </a:r>
            <a:endParaRPr lang="en-US" sz="4400" dirty="0">
              <a:solidFill>
                <a:srgbClr val="232220"/>
              </a:solidFill>
              <a:latin typeface="Liberatio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81260" y="6400800"/>
            <a:ext cx="12214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CA3C45-D431-4AEC-8700-0386163F191A}" type="slidenum">
              <a:t>33</a:t>
            </a:fld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34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1180729" y="3657834"/>
            <a:ext cx="1666061" cy="692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solidFill>
                  <a:schemeClr val="accent5">
                    <a:lumMod val="50000"/>
                  </a:schemeClr>
                </a:solidFill>
                <a:latin typeface="Liberation Sans"/>
              </a:rPr>
              <a:t>Client</a:t>
            </a:r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  <a:latin typeface="Liberation Sans"/>
              </a:rPr>
              <a:t> App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 smtClean="0">
                <a:latin typeface="Liberation Sans" pitchFamily="18"/>
                <a:ea typeface="Noto Sans CJK SC" pitchFamily="2"/>
                <a:cs typeface="Lohit Devanagari" pitchFamily="2"/>
              </a:rPr>
              <a:t>4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1129390" y="3383281"/>
            <a:ext cx="1666061" cy="966652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8727618" y="1521904"/>
            <a:ext cx="1666061" cy="96665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8727618" y="5258029"/>
            <a:ext cx="1666061" cy="96665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003074" y="3383281"/>
            <a:ext cx="1841862" cy="96665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524468" y="5360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Liberation Sans"/>
              </a:rPr>
              <a:t>Fabric</a:t>
            </a:r>
            <a:r>
              <a:rPr lang="es-ES" dirty="0">
                <a:latin typeface="Liberation Sans"/>
              </a:rPr>
              <a:t> </a:t>
            </a:r>
            <a:r>
              <a:rPr lang="es-ES" dirty="0" err="1">
                <a:latin typeface="Liberation Sans"/>
              </a:rPr>
              <a:t>SDKs</a:t>
            </a:r>
            <a:endParaRPr lang="en-US" dirty="0">
              <a:latin typeface="Liberation San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5564777" y="3618411"/>
            <a:ext cx="1280159" cy="692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solidFill>
                  <a:schemeClr val="bg2"/>
                </a:solidFill>
                <a:latin typeface="Liberation Sans"/>
              </a:rPr>
              <a:t>SDK</a:t>
            </a:r>
            <a:endParaRPr lang="en-US" sz="2400" dirty="0">
              <a:solidFill>
                <a:schemeClr val="bg2"/>
              </a:solidFill>
              <a:latin typeface="Liberation San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8830492" y="1776549"/>
            <a:ext cx="1563188" cy="712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</a:t>
            </a:r>
            <a:r>
              <a:rPr lang="es-ES" sz="2400" dirty="0" smtClean="0">
                <a:latin typeface="Liberation Sans"/>
              </a:rPr>
              <a:t> CA</a:t>
            </a:r>
            <a:endParaRPr lang="en-US" sz="2400" dirty="0">
              <a:latin typeface="Liberation San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8987246" y="5421086"/>
            <a:ext cx="1406434" cy="8035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>
                <a:latin typeface="Liberation Sans"/>
              </a:rPr>
              <a:t>Fabric</a:t>
            </a:r>
            <a:r>
              <a:rPr lang="es-ES" sz="2400" dirty="0" smtClean="0">
                <a:latin typeface="Liberation Sans"/>
              </a:rPr>
              <a:t> Network</a:t>
            </a:r>
            <a:endParaRPr lang="en-US" sz="2400" dirty="0">
              <a:latin typeface="Liberation Sans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305358" y="3618411"/>
            <a:ext cx="1136469" cy="4441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572359">
            <a:off x="7245988" y="2767094"/>
            <a:ext cx="1136469" cy="4441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785759">
            <a:off x="7390496" y="4471199"/>
            <a:ext cx="1136469" cy="4441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Pequeña curva de aprendizaje</a:t>
            </a:r>
            <a:endParaRPr lang="es-ES" sz="2600" dirty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Cercanía con C y C</a:t>
            </a:r>
            <a:r>
              <a:rPr lang="en-US" sz="2600" dirty="0" smtClean="0">
                <a:latin typeface="Liberation Sans"/>
              </a:rPr>
              <a:t>++</a:t>
            </a:r>
            <a:endParaRPr lang="es-E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Versatilidad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Madurez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Amplio soporte</a:t>
            </a:r>
            <a:endParaRPr lang="es-ES" sz="2600" dirty="0">
              <a:latin typeface="Liberation Sans"/>
            </a:endParaRPr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¿Por qué C# ?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5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34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>
                <a:latin typeface="Liberation Sans"/>
              </a:rPr>
              <a:t>Diseñar e implementar el módulo </a:t>
            </a:r>
            <a:r>
              <a:rPr lang="es-ES" sz="2600" dirty="0" err="1">
                <a:latin typeface="Liberation Sans"/>
              </a:rPr>
              <a:t>fabric-ca-client</a:t>
            </a:r>
            <a:r>
              <a:rPr lang="es-ES" sz="2600" dirty="0">
                <a:latin typeface="Liberation Sans"/>
              </a:rPr>
              <a:t> como módulo inicial de un </a:t>
            </a:r>
            <a:r>
              <a:rPr lang="es-ES" sz="2600" dirty="0" err="1">
                <a:latin typeface="Liberation Sans"/>
              </a:rPr>
              <a:t>Fabric</a:t>
            </a:r>
            <a:r>
              <a:rPr lang="es-ES" sz="2600" dirty="0">
                <a:latin typeface="Liberation Sans"/>
              </a:rPr>
              <a:t>-SDK escrito en C#, con el fin de poder interactuar con la </a:t>
            </a:r>
            <a:r>
              <a:rPr lang="es-ES" sz="2600" dirty="0" err="1">
                <a:latin typeface="Liberation Sans"/>
              </a:rPr>
              <a:t>Fabric</a:t>
            </a:r>
            <a:r>
              <a:rPr lang="es-ES" sz="2600" dirty="0">
                <a:latin typeface="Liberation Sans"/>
              </a:rPr>
              <a:t> CA de HLF utilizando el lenguaje </a:t>
            </a:r>
            <a:r>
              <a:rPr lang="es-ES" sz="2600" dirty="0" smtClean="0">
                <a:latin typeface="Liberation Sans"/>
              </a:rPr>
              <a:t>mencionado.</a:t>
            </a:r>
            <a:endParaRPr lang="es-ES" sz="2600" dirty="0" smtClean="0"/>
          </a:p>
          <a:p>
            <a:pPr algn="just">
              <a:lnSpc>
                <a:spcPct val="150000"/>
              </a:lnSpc>
            </a:pPr>
            <a:endParaRPr lang="es-E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Objetivo General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6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6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8" y="1730433"/>
            <a:ext cx="8706268" cy="45658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600" dirty="0">
                <a:latin typeface="Liberation Sans"/>
              </a:rPr>
              <a:t>E</a:t>
            </a:r>
            <a:r>
              <a:rPr lang="es-ES" sz="2600" dirty="0" smtClean="0">
                <a:latin typeface="Liberation Sans"/>
              </a:rPr>
              <a:t>studio </a:t>
            </a:r>
            <a:r>
              <a:rPr lang="es-ES" sz="2600" dirty="0">
                <a:latin typeface="Liberation Sans"/>
              </a:rPr>
              <a:t>de las bibliotecas </a:t>
            </a:r>
            <a:r>
              <a:rPr lang="es-ES" sz="2600" dirty="0" err="1" smtClean="0">
                <a:latin typeface="Liberation Sans"/>
              </a:rPr>
              <a:t>fabric-sdk</a:t>
            </a:r>
            <a:r>
              <a:rPr lang="es-ES" sz="2600" dirty="0" smtClean="0">
                <a:latin typeface="Liberation Sans"/>
              </a:rPr>
              <a:t> existentes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Análisis de aspectos a reutilizar, traducir, agregar</a:t>
            </a:r>
          </a:p>
          <a:p>
            <a:pPr>
              <a:lnSpc>
                <a:spcPct val="150000"/>
              </a:lnSpc>
            </a:pPr>
            <a:r>
              <a:rPr lang="es-ES" sz="2600" dirty="0" smtClean="0">
                <a:latin typeface="Liberation Sans"/>
              </a:rPr>
              <a:t>Diseño e implementación del módulo </a:t>
            </a:r>
            <a:r>
              <a:rPr lang="es-ES" sz="2600" dirty="0" err="1" smtClean="0">
                <a:latin typeface="Liberation Sans"/>
              </a:rPr>
              <a:t>fabric</a:t>
            </a:r>
            <a:r>
              <a:rPr lang="en-US" sz="2600" dirty="0" smtClean="0">
                <a:latin typeface="Liberation Sans"/>
              </a:rPr>
              <a:t>-ca-client (</a:t>
            </a:r>
            <a:r>
              <a:rPr lang="en-US" sz="2600" dirty="0" err="1" smtClean="0">
                <a:latin typeface="Liberation Sans"/>
              </a:rPr>
              <a:t>funciones</a:t>
            </a:r>
            <a:r>
              <a:rPr lang="en-US" sz="2600" dirty="0" smtClean="0">
                <a:latin typeface="Liberation Sans"/>
              </a:rPr>
              <a:t> de </a:t>
            </a:r>
            <a:r>
              <a:rPr lang="es-ES" sz="2600" dirty="0">
                <a:latin typeface="Liberation Sans"/>
              </a:rPr>
              <a:t>registro, inscripción, renovación y revocación de </a:t>
            </a:r>
            <a:r>
              <a:rPr lang="es-ES" sz="2600" dirty="0" smtClean="0">
                <a:latin typeface="Liberation Sans"/>
              </a:rPr>
              <a:t>certificados)</a:t>
            </a:r>
            <a:endParaRPr lang="en-US" sz="2600" dirty="0" smtClean="0">
              <a:latin typeface="Liberation Sans"/>
            </a:endParaRP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latin typeface="Liberation Sans"/>
              </a:rPr>
              <a:t>Prueba</a:t>
            </a:r>
            <a:r>
              <a:rPr lang="en-US" sz="2600" dirty="0" smtClean="0">
                <a:latin typeface="Liberation Sans"/>
              </a:rPr>
              <a:t> y </a:t>
            </a:r>
            <a:r>
              <a:rPr lang="en-US" sz="2600" dirty="0" err="1" smtClean="0">
                <a:latin typeface="Liberation Sans"/>
              </a:rPr>
              <a:t>validaci</a:t>
            </a:r>
            <a:r>
              <a:rPr lang="es-ES" sz="2600" dirty="0" err="1" smtClean="0">
                <a:latin typeface="Liberation Sans"/>
              </a:rPr>
              <a:t>ón</a:t>
            </a:r>
            <a:r>
              <a:rPr lang="es-ES" sz="2600" dirty="0" smtClean="0">
                <a:latin typeface="Liberation Sans"/>
              </a:rPr>
              <a:t> de resultados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8" y="383641"/>
            <a:ext cx="7092736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Objetivos Específicos</a:t>
            </a:r>
            <a:endParaRPr lang="en-US" dirty="0">
              <a:latin typeface="Liberation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FD9D9-52E1-4944-8135-533FD3FCCC9E}"/>
              </a:ext>
            </a:extLst>
          </p:cNvPr>
          <p:cNvSpPr/>
          <p:nvPr/>
        </p:nvSpPr>
        <p:spPr>
          <a:xfrm>
            <a:off x="9333286" y="0"/>
            <a:ext cx="2057526" cy="6858000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D4CE"/>
              </a:solidFill>
              <a:latin typeface="Yeseva One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7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55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128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9372824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Infraestructura de Clave Pública (PKI)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8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1560838"/>
            <a:ext cx="10853282" cy="45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2B54BBC8-CCC9-4376-9328-AC5511C4185D}"/>
              </a:ext>
            </a:extLst>
          </p:cNvPr>
          <p:cNvSpPr txBox="1">
            <a:spLocks/>
          </p:cNvSpPr>
          <p:nvPr/>
        </p:nvSpPr>
        <p:spPr>
          <a:xfrm>
            <a:off x="372067" y="2409702"/>
            <a:ext cx="8706268" cy="3128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ES" sz="2600" dirty="0" smtClean="0">
              <a:latin typeface="Liberation San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sz="1100" dirty="0">
              <a:latin typeface="Yeseva One" panose="00000500000000000000" pitchFamily="2" charset="0"/>
              <a:ea typeface="字魂58号-创中黑" panose="00000500000000000000" pitchFamily="2" charset="-122"/>
              <a:cs typeface="Lato Light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78453F-0D0F-49B2-B7EC-9544A745ACD3}"/>
              </a:ext>
            </a:extLst>
          </p:cNvPr>
          <p:cNvSpPr txBox="1">
            <a:spLocks/>
          </p:cNvSpPr>
          <p:nvPr/>
        </p:nvSpPr>
        <p:spPr>
          <a:xfrm>
            <a:off x="372067" y="383641"/>
            <a:ext cx="10757487" cy="8312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Liberation Sans"/>
              </a:rPr>
              <a:t>Proveedor de Servicios de Membresía </a:t>
            </a:r>
            <a:r>
              <a:rPr lang="en-US" dirty="0" smtClean="0">
                <a:latin typeface="Liberation Sans"/>
              </a:rPr>
              <a:t>(</a:t>
            </a:r>
            <a:r>
              <a:rPr lang="es-ES" dirty="0" smtClean="0">
                <a:latin typeface="Liberation Sans"/>
              </a:rPr>
              <a:t>MSP)</a:t>
            </a:r>
            <a:endParaRPr lang="en-US" dirty="0">
              <a:latin typeface="Liberation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3991" y="6387737"/>
            <a:ext cx="122148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dirty="0">
                <a:latin typeface="Liberation Sans" pitchFamily="18"/>
                <a:ea typeface="Noto Sans CJK SC" pitchFamily="2"/>
                <a:cs typeface="Lohit Devanagari" pitchFamily="2"/>
              </a:rPr>
              <a:t>9</a:t>
            </a:r>
            <a:endParaRPr lang="es-ES" sz="18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1283791"/>
            <a:ext cx="9065624" cy="51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apeShift's Full Color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F06449"/>
      </a:accent1>
      <a:accent2>
        <a:srgbClr val="FFAF87"/>
      </a:accent2>
      <a:accent3>
        <a:srgbClr val="FCD088"/>
      </a:accent3>
      <a:accent4>
        <a:srgbClr val="1B998B"/>
      </a:accent4>
      <a:accent5>
        <a:srgbClr val="377771"/>
      </a:accent5>
      <a:accent6>
        <a:srgbClr val="5BC3EB"/>
      </a:accent6>
      <a:hlink>
        <a:srgbClr val="5B9BD5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774</Words>
  <Application>Microsoft Office PowerPoint</Application>
  <PresentationFormat>Widescreen</PresentationFormat>
  <Paragraphs>189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Lato Light</vt:lpstr>
      <vt:lpstr>Liberation Sans</vt:lpstr>
      <vt:lpstr>Lohit Devanagari</vt:lpstr>
      <vt:lpstr>Noto Sans CJK SC</vt:lpstr>
      <vt:lpstr>Times New Roman</vt:lpstr>
      <vt:lpstr>Yeseva One</vt:lpstr>
      <vt:lpstr>字魂58号-创中黑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JYXD</dc:creator>
  <cp:lastModifiedBy>Gaby</cp:lastModifiedBy>
  <cp:revision>125</cp:revision>
  <dcterms:created xsi:type="dcterms:W3CDTF">2018-11-12T09:40:18Z</dcterms:created>
  <dcterms:modified xsi:type="dcterms:W3CDTF">2023-03-07T11:18:20Z</dcterms:modified>
</cp:coreProperties>
</file>