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rfaz de Usuario de Gestor de Certificados Académic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2DCE89"/>
                    </a:gs>
                    <a:gs pos="100000">
                      <a:srgbClr val="1BDA6B"/>
                    </a:gs>
                  </a:gsLst>
                  <a:lin ang="17343616" scaled="0"/>
                </a:gradFill>
              </a:defRPr>
            </a:lvl1pPr>
          </a:lstStyle>
          <a:p>
            <a:pPr/>
            <a:r>
              <a:t>Interfaz de Usuario de Gestor de Certificados Académicos</a:t>
            </a:r>
          </a:p>
        </p:txBody>
      </p:sp>
      <p:sp>
        <p:nvSpPr>
          <p:cNvPr id="152" name="Autor:…"/>
          <p:cNvSpPr txBox="1"/>
          <p:nvPr>
            <p:ph type="body" idx="21"/>
          </p:nvPr>
        </p:nvSpPr>
        <p:spPr>
          <a:xfrm>
            <a:off x="1483271" y="9816206"/>
            <a:ext cx="8496597" cy="15428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3700"/>
            </a:pPr>
            <a:r>
              <a:t>Autor:</a:t>
            </a:r>
          </a:p>
          <a:p>
            <a:pPr>
              <a:defRPr sz="3700"/>
            </a:pPr>
            <a:r>
              <a:t>Ariel Antonio Huerta Martín</a:t>
            </a:r>
          </a:p>
        </p:txBody>
      </p:sp>
      <p:sp>
        <p:nvSpPr>
          <p:cNvPr id="153" name="Trabajo de Diploma"/>
          <p:cNvSpPr txBox="1"/>
          <p:nvPr>
            <p:ph type="subTitle" sz="quarter" idx="1"/>
          </p:nvPr>
        </p:nvSpPr>
        <p:spPr>
          <a:xfrm>
            <a:off x="1270000" y="6985000"/>
            <a:ext cx="21844000" cy="1542820"/>
          </a:xfrm>
          <a:prstGeom prst="rect">
            <a:avLst/>
          </a:prstGeom>
        </p:spPr>
        <p:txBody>
          <a:bodyPr/>
          <a:lstStyle/>
          <a:p>
            <a:pPr/>
            <a:r>
              <a:t>Trabajo de Diploma</a:t>
            </a:r>
          </a:p>
        </p:txBody>
      </p:sp>
      <p:sp>
        <p:nvSpPr>
          <p:cNvPr id="154" name="Tutores:…"/>
          <p:cNvSpPr txBox="1"/>
          <p:nvPr/>
        </p:nvSpPr>
        <p:spPr>
          <a:xfrm>
            <a:off x="13603329" y="9811037"/>
            <a:ext cx="8496597" cy="3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37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Tutores:</a:t>
            </a:r>
          </a:p>
          <a:p>
            <a:pPr>
              <a:defRPr sz="37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Daniel Menas Frías</a:t>
            </a:r>
          </a:p>
          <a:p>
            <a:pPr>
              <a:defRPr sz="37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Camilo Denis González</a:t>
            </a:r>
          </a:p>
          <a:p>
            <a:pPr>
              <a:defRPr sz="37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Miguel Katrib Mora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BCDiploma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BCDiploma</a:t>
            </a:r>
          </a:p>
        </p:txBody>
      </p:sp>
      <p:pic>
        <p:nvPicPr>
          <p:cNvPr id="234" name="image_2022-12-11_17-43-49.png" descr="image_2022-12-11_17-43-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8129" y="2734066"/>
            <a:ext cx="17747742" cy="9983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34"/>
                                        </p:tgtEl>
                                      </p:cBhvr>
                                      <p:by x="139237" y="13923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63256" origin="layout" pathEditMode="relative">
                                      <p:cBhvr>
                                        <p:cTn id="1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  <p:bldP build="whole" bldLvl="1" animBg="1" rev="0" advAuto="0" spid="23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4294967295"/>
          </p:nvPr>
        </p:nvSpPr>
        <p:spPr>
          <a:xfrm>
            <a:off x="12017019" y="13081000"/>
            <a:ext cx="337262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Blockcert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Blockcerts</a:t>
            </a:r>
          </a:p>
        </p:txBody>
      </p:sp>
      <p:pic>
        <p:nvPicPr>
          <p:cNvPr id="238" name="photo_2022-12-07 22.03.10.jpeg" descr="photo_2022-12-07 22.03.10.jpe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444171" y="3150655"/>
            <a:ext cx="9984281" cy="9149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38"/>
                                        </p:tgtEl>
                                      </p:cBhvr>
                                      <p:by x="141759" y="14175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019 -0.033046" origin="layout" pathEditMode="relative">
                                      <p:cBhvr>
                                        <p:cTn id="1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hoto_2022-12-07 22.03.01.jpeg" descr="photo_2022-12-07 22.03.01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46" t="0" r="146" b="47370"/>
          <a:stretch>
            <a:fillRect/>
          </a:stretch>
        </p:blipFill>
        <p:spPr>
          <a:xfrm>
            <a:off x="4573264" y="3285881"/>
            <a:ext cx="15867233" cy="9589067"/>
          </a:xfrm>
          <a:prstGeom prst="rect">
            <a:avLst/>
          </a:prstGeom>
        </p:spPr>
      </p:pic>
      <p:sp>
        <p:nvSpPr>
          <p:cNvPr id="241" name="Slide Number"/>
          <p:cNvSpPr txBox="1"/>
          <p:nvPr>
            <p:ph type="sldNum" sz="quarter" idx="4294967295"/>
          </p:nvPr>
        </p:nvSpPr>
        <p:spPr>
          <a:xfrm>
            <a:off x="11995365" y="13081000"/>
            <a:ext cx="38057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Gobierno de México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Gobierno de México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40"/>
                                        </p:tgtEl>
                                      </p:cBhvr>
                                      <p:by x="142286" y="14228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2913 -0.092835" origin="layout" pathEditMode="relative">
                                      <p:cBhvr>
                                        <p:cTn id="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2"/>
      <p:bldP build="whole" bldLvl="1" animBg="1" rev="0" advAuto="0" spid="2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hoto_2022-12-07 22.03.06.jpeg" descr="photo_2022-12-07 22.03.06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4359" r="0" b="26216"/>
          <a:stretch>
            <a:fillRect/>
          </a:stretch>
        </p:blipFill>
        <p:spPr>
          <a:xfrm>
            <a:off x="2670571" y="2898596"/>
            <a:ext cx="19042670" cy="10452266"/>
          </a:xfrm>
          <a:prstGeom prst="rect">
            <a:avLst/>
          </a:prstGeom>
        </p:spPr>
      </p:pic>
      <p:sp>
        <p:nvSpPr>
          <p:cNvPr id="245" name="Slide Number"/>
          <p:cNvSpPr txBox="1"/>
          <p:nvPr>
            <p:ph type="sldNum" sz="quarter" idx="4294967295"/>
          </p:nvPr>
        </p:nvSpPr>
        <p:spPr>
          <a:xfrm>
            <a:off x="11988380" y="13081000"/>
            <a:ext cx="39454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6" name="Hacker Rank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Hacker Rank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31225" y="13122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1 -0.093280" origin="layout" pathEditMode="relative">
                                      <p:cBhvr>
                                        <p:cTn id="1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44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iagrama de casos de u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Diagrama de casos de uso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1926112" y="12917170"/>
            <a:ext cx="519076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Head with Shoulders"/>
          <p:cNvSpPr/>
          <p:nvPr/>
        </p:nvSpPr>
        <p:spPr>
          <a:xfrm>
            <a:off x="6369684" y="4350603"/>
            <a:ext cx="1900087" cy="164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4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1" name="Gestor"/>
          <p:cNvSpPr txBox="1"/>
          <p:nvPr/>
        </p:nvSpPr>
        <p:spPr>
          <a:xfrm>
            <a:off x="6441902" y="10051729"/>
            <a:ext cx="1755649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Gestor</a:t>
            </a:r>
          </a:p>
        </p:txBody>
      </p:sp>
      <p:sp>
        <p:nvSpPr>
          <p:cNvPr id="252" name="Head with Shoulders"/>
          <p:cNvSpPr/>
          <p:nvPr/>
        </p:nvSpPr>
        <p:spPr>
          <a:xfrm>
            <a:off x="6369684" y="8422174"/>
            <a:ext cx="1900087" cy="164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4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3" name="Anónimo"/>
          <p:cNvSpPr txBox="1"/>
          <p:nvPr/>
        </p:nvSpPr>
        <p:spPr>
          <a:xfrm>
            <a:off x="6162756" y="6044156"/>
            <a:ext cx="2313941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Anónimo</a:t>
            </a:r>
          </a:p>
        </p:txBody>
      </p:sp>
      <p:sp>
        <p:nvSpPr>
          <p:cNvPr id="254" name="Conocer Títulos"/>
          <p:cNvSpPr/>
          <p:nvPr/>
        </p:nvSpPr>
        <p:spPr>
          <a:xfrm>
            <a:off x="13319428" y="4117835"/>
            <a:ext cx="6570466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Conocer Títulos</a:t>
            </a:r>
          </a:p>
        </p:txBody>
      </p:sp>
      <p:sp>
        <p:nvSpPr>
          <p:cNvPr id="255" name="Autentificación"/>
          <p:cNvSpPr/>
          <p:nvPr/>
        </p:nvSpPr>
        <p:spPr>
          <a:xfrm>
            <a:off x="13319428" y="5488791"/>
            <a:ext cx="65704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Autentificación</a:t>
            </a:r>
          </a:p>
        </p:txBody>
      </p:sp>
      <p:sp>
        <p:nvSpPr>
          <p:cNvPr id="256" name="Listar diplomas emitidos"/>
          <p:cNvSpPr/>
          <p:nvPr/>
        </p:nvSpPr>
        <p:spPr>
          <a:xfrm>
            <a:off x="13319428" y="6859747"/>
            <a:ext cx="65704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Listar diplomas emitidos</a:t>
            </a:r>
          </a:p>
        </p:txBody>
      </p:sp>
      <p:sp>
        <p:nvSpPr>
          <p:cNvPr id="257" name="Listar diplomas revocados"/>
          <p:cNvSpPr/>
          <p:nvPr/>
        </p:nvSpPr>
        <p:spPr>
          <a:xfrm>
            <a:off x="13319428" y="8230703"/>
            <a:ext cx="65704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Listar diplomas revocados</a:t>
            </a:r>
          </a:p>
        </p:txBody>
      </p:sp>
      <p:sp>
        <p:nvSpPr>
          <p:cNvPr id="258" name="Añadir diploma"/>
          <p:cNvSpPr/>
          <p:nvPr/>
        </p:nvSpPr>
        <p:spPr>
          <a:xfrm>
            <a:off x="13319428" y="9601658"/>
            <a:ext cx="65704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Añadir diploma</a:t>
            </a:r>
          </a:p>
        </p:txBody>
      </p:sp>
      <p:sp>
        <p:nvSpPr>
          <p:cNvPr id="259" name="Revocar diploma"/>
          <p:cNvSpPr/>
          <p:nvPr/>
        </p:nvSpPr>
        <p:spPr>
          <a:xfrm>
            <a:off x="13319428" y="10972614"/>
            <a:ext cx="65704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Revocar diploma</a:t>
            </a:r>
          </a:p>
        </p:txBody>
      </p:sp>
      <p:sp>
        <p:nvSpPr>
          <p:cNvPr id="260" name="Line"/>
          <p:cNvSpPr/>
          <p:nvPr/>
        </p:nvSpPr>
        <p:spPr>
          <a:xfrm flipV="1">
            <a:off x="7319726" y="6858000"/>
            <a:ext cx="1" cy="129288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Rectangle"/>
          <p:cNvSpPr/>
          <p:nvPr/>
        </p:nvSpPr>
        <p:spPr>
          <a:xfrm>
            <a:off x="12002272" y="2838050"/>
            <a:ext cx="9204778" cy="964622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2" name="Sistema"/>
          <p:cNvSpPr txBox="1"/>
          <p:nvPr/>
        </p:nvSpPr>
        <p:spPr>
          <a:xfrm>
            <a:off x="12269030" y="3012309"/>
            <a:ext cx="205587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Sistema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8240015" y="4611473"/>
            <a:ext cx="5064841" cy="89419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Line"/>
          <p:cNvSpPr/>
          <p:nvPr/>
        </p:nvSpPr>
        <p:spPr>
          <a:xfrm flipV="1">
            <a:off x="8117397" y="6062583"/>
            <a:ext cx="5180287" cy="318890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 flipV="1">
            <a:off x="8149305" y="7375880"/>
            <a:ext cx="5140270" cy="187586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Line"/>
          <p:cNvSpPr/>
          <p:nvPr/>
        </p:nvSpPr>
        <p:spPr>
          <a:xfrm flipV="1">
            <a:off x="8117065" y="8709289"/>
            <a:ext cx="5176062" cy="55968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>
            <a:off x="8110673" y="9276522"/>
            <a:ext cx="5189731" cy="87797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Line"/>
          <p:cNvSpPr/>
          <p:nvPr/>
        </p:nvSpPr>
        <p:spPr>
          <a:xfrm>
            <a:off x="8117532" y="9279712"/>
            <a:ext cx="5191686" cy="230062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8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8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8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8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8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8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8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8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8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8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8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8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8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8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400"/>
                            </p:stCondLst>
                            <p:childTnLst>
                              <p:par>
                                <p:cTn id="76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8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00"/>
                            </p:stCondLst>
                            <p:childTnLst>
                              <p:par>
                                <p:cTn id="80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8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6"/>
      <p:bldP build="whole" bldLvl="1" animBg="1" rev="0" advAuto="0" spid="252" grpId="7"/>
      <p:bldP build="whole" bldLvl="1" animBg="1" rev="0" advAuto="0" spid="266" grpId="12"/>
      <p:bldP build="whole" bldLvl="1" animBg="1" rev="0" advAuto="0" spid="251" grpId="8"/>
      <p:bldP build="whole" bldLvl="1" animBg="1" rev="0" advAuto="0" spid="253" grpId="4"/>
      <p:bldP build="whole" bldLvl="1" animBg="1" rev="0" advAuto="0" spid="268" grpId="14"/>
      <p:bldP build="whole" bldLvl="1" animBg="1" rev="0" advAuto="0" spid="261" grpId="1"/>
      <p:bldP build="whole" bldLvl="1" animBg="1" rev="0" advAuto="0" spid="250" grpId="3"/>
      <p:bldP build="whole" bldLvl="1" animBg="1" rev="0" advAuto="0" spid="264" grpId="10"/>
      <p:bldP build="whole" bldLvl="1" animBg="1" rev="0" advAuto="0" spid="255" grpId="15"/>
      <p:bldP build="whole" bldLvl="1" animBg="1" rev="0" advAuto="0" spid="257" grpId="17"/>
      <p:bldP build="whole" bldLvl="1" animBg="1" rev="0" advAuto="0" spid="267" grpId="13"/>
      <p:bldP build="whole" bldLvl="1" animBg="1" rev="0" advAuto="0" spid="265" grpId="11"/>
      <p:bldP build="whole" bldLvl="1" animBg="1" rev="0" advAuto="0" spid="260" grpId="9"/>
      <p:bldP build="whole" bldLvl="1" animBg="1" rev="0" advAuto="0" spid="263" grpId="6"/>
      <p:bldP build="whole" bldLvl="1" animBg="1" rev="0" advAuto="0" spid="254" grpId="5"/>
      <p:bldP build="whole" bldLvl="1" animBg="1" rev="0" advAuto="0" spid="258" grpId="18"/>
      <p:bldP build="whole" bldLvl="1" animBg="1" rev="0" advAuto="0" spid="259" grpId="19"/>
      <p:bldP build="whole" bldLvl="1" animBg="1" rev="0" advAuto="0" spid="26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Roles</a:t>
            </a:r>
          </a:p>
        </p:txBody>
      </p:sp>
      <p:sp>
        <p:nvSpPr>
          <p:cNvPr id="271" name="Head with Shoulders"/>
          <p:cNvSpPr/>
          <p:nvPr/>
        </p:nvSpPr>
        <p:spPr>
          <a:xfrm>
            <a:off x="14954827" y="6282947"/>
            <a:ext cx="2175874" cy="188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2" name="Arrow"/>
          <p:cNvSpPr/>
          <p:nvPr/>
        </p:nvSpPr>
        <p:spPr>
          <a:xfrm>
            <a:off x="4749141" y="6723445"/>
            <a:ext cx="159802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2DCE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3" name="Head with Shoulders"/>
          <p:cNvSpPr/>
          <p:nvPr/>
        </p:nvSpPr>
        <p:spPr>
          <a:xfrm>
            <a:off x="6981614" y="6162947"/>
            <a:ext cx="2175874" cy="188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4" name="Head with Shoulders"/>
          <p:cNvSpPr/>
          <p:nvPr/>
        </p:nvSpPr>
        <p:spPr>
          <a:xfrm>
            <a:off x="11087028" y="6282947"/>
            <a:ext cx="2175875" cy="188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5" name="Head with Shoulders"/>
          <p:cNvSpPr/>
          <p:nvPr/>
        </p:nvSpPr>
        <p:spPr>
          <a:xfrm>
            <a:off x="2728875" y="6162947"/>
            <a:ext cx="2175874" cy="188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6" name="Head with Shoulders"/>
          <p:cNvSpPr/>
          <p:nvPr/>
        </p:nvSpPr>
        <p:spPr>
          <a:xfrm>
            <a:off x="19060241" y="6333747"/>
            <a:ext cx="2175875" cy="188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7" name="Rounded Rectangle"/>
          <p:cNvSpPr/>
          <p:nvPr/>
        </p:nvSpPr>
        <p:spPr>
          <a:xfrm>
            <a:off x="7271702" y="5055232"/>
            <a:ext cx="15055094" cy="5340773"/>
          </a:xfrm>
          <a:prstGeom prst="roundRect">
            <a:avLst>
              <a:gd name="adj" fmla="val 924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Administrador…"/>
          <p:cNvSpPr txBox="1"/>
          <p:nvPr/>
        </p:nvSpPr>
        <p:spPr>
          <a:xfrm>
            <a:off x="2363639" y="8140472"/>
            <a:ext cx="2906346" cy="11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Administrador</a:t>
            </a:r>
          </a:p>
          <a:p>
            <a:pPr>
              <a:defRPr sz="3300"/>
            </a:pPr>
            <a:r>
              <a:t>de usuario</a:t>
            </a:r>
          </a:p>
        </p:txBody>
      </p:sp>
      <p:sp>
        <p:nvSpPr>
          <p:cNvPr id="279" name="CRUD"/>
          <p:cNvSpPr txBox="1"/>
          <p:nvPr/>
        </p:nvSpPr>
        <p:spPr>
          <a:xfrm>
            <a:off x="4929190" y="8140925"/>
            <a:ext cx="1264730" cy="6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CRUD</a:t>
            </a:r>
          </a:p>
        </p:txBody>
      </p:sp>
      <p:sp>
        <p:nvSpPr>
          <p:cNvPr id="280" name="Administrador…"/>
          <p:cNvSpPr txBox="1"/>
          <p:nvPr/>
        </p:nvSpPr>
        <p:spPr>
          <a:xfrm>
            <a:off x="6541655" y="8140472"/>
            <a:ext cx="3157387" cy="11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Administrador</a:t>
            </a:r>
          </a:p>
          <a:p>
            <a:pPr>
              <a:defRPr sz="3300"/>
            </a:pPr>
            <a:r>
              <a:t>de certificados </a:t>
            </a:r>
          </a:p>
        </p:txBody>
      </p:sp>
      <p:sp>
        <p:nvSpPr>
          <p:cNvPr id="281" name="Secretario…"/>
          <p:cNvSpPr txBox="1"/>
          <p:nvPr/>
        </p:nvSpPr>
        <p:spPr>
          <a:xfrm>
            <a:off x="11050367" y="8212472"/>
            <a:ext cx="2249196" cy="11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Secretario </a:t>
            </a:r>
          </a:p>
          <a:p>
            <a:pPr>
              <a:defRPr sz="3300"/>
            </a:pPr>
            <a:r>
              <a:t>general</a:t>
            </a:r>
          </a:p>
        </p:txBody>
      </p:sp>
      <p:sp>
        <p:nvSpPr>
          <p:cNvPr id="282" name="Decano de la…"/>
          <p:cNvSpPr txBox="1"/>
          <p:nvPr/>
        </p:nvSpPr>
        <p:spPr>
          <a:xfrm>
            <a:off x="14707988" y="8212472"/>
            <a:ext cx="2669554" cy="11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Decano de la</a:t>
            </a:r>
          </a:p>
          <a:p>
            <a:pPr>
              <a:defRPr sz="3300"/>
            </a:pPr>
            <a:r>
              <a:t>Facultad </a:t>
            </a:r>
          </a:p>
        </p:txBody>
      </p:sp>
      <p:sp>
        <p:nvSpPr>
          <p:cNvPr id="283" name="Rector de…"/>
          <p:cNvSpPr txBox="1"/>
          <p:nvPr/>
        </p:nvSpPr>
        <p:spPr>
          <a:xfrm>
            <a:off x="18952333" y="8212472"/>
            <a:ext cx="2391690" cy="11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Rector de </a:t>
            </a:r>
          </a:p>
          <a:p>
            <a:pPr>
              <a:defRPr sz="3300"/>
            </a:pPr>
            <a:r>
              <a:t>universidad</a:t>
            </a:r>
          </a:p>
        </p:txBody>
      </p:sp>
      <p:sp>
        <p:nvSpPr>
          <p:cNvPr id="284" name="Slide Number"/>
          <p:cNvSpPr txBox="1"/>
          <p:nvPr>
            <p:ph type="sldNum" sz="quarter" idx="4294967295"/>
          </p:nvPr>
        </p:nvSpPr>
        <p:spPr>
          <a:xfrm>
            <a:off x="11928144" y="12917170"/>
            <a:ext cx="515012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3683 0.002526" origin="layout" pathEditMode="relative">
                                      <p:cBhvr>
                                        <p:cTn id="4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2584 0.000000" origin="layout" pathEditMode="relative">
                                      <p:cBhvr>
                                        <p:cTn id="5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1910 -0.000251" origin="layout" pathEditMode="relative">
                                      <p:cBhvr>
                                        <p:cTn id="5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1774 0.000000" origin="layout" pathEditMode="relative">
                                      <p:cBhvr>
                                        <p:cTn id="56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with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2008 0.000000" origin="layout" pathEditMode="relative">
                                      <p:cBhvr>
                                        <p:cTn id="5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1872 0.001852" origin="layout" pathEditMode="relative">
                                      <p:cBhvr>
                                        <p:cTn id="6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with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4826 0.000000" origin="layout" pathEditMode="relative">
                                      <p:cBhvr>
                                        <p:cTn id="6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with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2561 0.000000" origin="layout" pathEditMode="relative">
                                      <p:cBhvr>
                                        <p:cTn id="6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path" nodeType="with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4116 0.000000" origin="layout" pathEditMode="relative">
                                      <p:cBhvr>
                                        <p:cTn id="7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with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1226 0.000000" origin="layout" pathEditMode="relative">
                                      <p:cBhvr>
                                        <p:cTn id="7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4"/>
      <p:bldP build="whole" bldLvl="1" animBg="1" rev="0" advAuto="0" spid="273" grpId="2"/>
      <p:bldP build="whole" bldLvl="1" animBg="1" rev="0" advAuto="0" spid="277" grpId="21"/>
      <p:bldP build="whole" bldLvl="1" animBg="1" rev="0" advAuto="0" spid="279" grpId="23"/>
      <p:bldP build="whole" bldLvl="1" animBg="1" rev="0" advAuto="0" spid="272" grpId="22"/>
      <p:bldP build="whole" bldLvl="1" animBg="1" rev="0" advAuto="0" spid="283" grpId="10"/>
      <p:bldP build="whole" bldLvl="1" animBg="1" rev="0" advAuto="0" spid="282" grpId="9"/>
      <p:bldP build="whole" bldLvl="1" animBg="1" rev="0" advAuto="0" spid="278" grpId="7"/>
      <p:bldP build="whole" bldLvl="1" animBg="1" rev="0" advAuto="0" spid="275" grpId="1"/>
      <p:bldP build="whole" bldLvl="1" animBg="1" rev="0" advAuto="0" spid="274" grpId="3"/>
      <p:bldP build="whole" bldLvl="1" animBg="1" rev="0" advAuto="0" spid="280" grpId="6"/>
      <p:bldP build="whole" bldLvl="1" animBg="1" rev="0" advAuto="0" spid="281" grpId="8"/>
      <p:bldP build="whole" bldLvl="1" animBg="1" rev="0" advAuto="0" spid="276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roceso de valid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Proceso de validación </a:t>
            </a:r>
          </a:p>
        </p:txBody>
      </p:sp>
      <p:sp>
        <p:nvSpPr>
          <p:cNvPr id="287" name="Document"/>
          <p:cNvSpPr/>
          <p:nvPr/>
        </p:nvSpPr>
        <p:spPr>
          <a:xfrm>
            <a:off x="7845485" y="4934374"/>
            <a:ext cx="4899246" cy="6344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</a:path>
            </a:pathLst>
          </a:cu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8" name="Head with Shoulders"/>
          <p:cNvSpPr/>
          <p:nvPr/>
        </p:nvSpPr>
        <p:spPr>
          <a:xfrm>
            <a:off x="14438113" y="6543519"/>
            <a:ext cx="2065631" cy="178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9" name="Administrador…"/>
          <p:cNvSpPr txBox="1"/>
          <p:nvPr/>
        </p:nvSpPr>
        <p:spPr>
          <a:xfrm>
            <a:off x="13725643" y="8429403"/>
            <a:ext cx="3490571" cy="1366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Administrador </a:t>
            </a:r>
          </a:p>
          <a:p>
            <a:pPr>
              <a:defRPr sz="3800"/>
            </a:pPr>
            <a:r>
              <a:t>de certificados</a:t>
            </a:r>
          </a:p>
        </p:txBody>
      </p:sp>
      <p:sp>
        <p:nvSpPr>
          <p:cNvPr id="290" name="Head with Shoulders"/>
          <p:cNvSpPr/>
          <p:nvPr/>
        </p:nvSpPr>
        <p:spPr>
          <a:xfrm>
            <a:off x="14438113" y="6543519"/>
            <a:ext cx="2065631" cy="178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1" name="Secretario…"/>
          <p:cNvSpPr txBox="1"/>
          <p:nvPr/>
        </p:nvSpPr>
        <p:spPr>
          <a:xfrm>
            <a:off x="14248540" y="8429404"/>
            <a:ext cx="2444776" cy="1366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Secretario</a:t>
            </a:r>
          </a:p>
          <a:p>
            <a:pPr>
              <a:defRPr sz="3800"/>
            </a:pPr>
            <a:r>
              <a:t> general</a:t>
            </a:r>
          </a:p>
        </p:txBody>
      </p:sp>
      <p:sp>
        <p:nvSpPr>
          <p:cNvPr id="292" name="Head with Shoulders"/>
          <p:cNvSpPr/>
          <p:nvPr/>
        </p:nvSpPr>
        <p:spPr>
          <a:xfrm>
            <a:off x="14438113" y="6543519"/>
            <a:ext cx="2065631" cy="178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3" name="Decano de…"/>
          <p:cNvSpPr txBox="1"/>
          <p:nvPr/>
        </p:nvSpPr>
        <p:spPr>
          <a:xfrm>
            <a:off x="14198591" y="8429404"/>
            <a:ext cx="2544674" cy="1366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Decano de</a:t>
            </a:r>
          </a:p>
          <a:p>
            <a:pPr>
              <a:defRPr sz="3800"/>
            </a:pPr>
            <a:r>
              <a:t>facultad</a:t>
            </a:r>
          </a:p>
        </p:txBody>
      </p:sp>
      <p:sp>
        <p:nvSpPr>
          <p:cNvPr id="294" name="Head with Shoulders"/>
          <p:cNvSpPr/>
          <p:nvPr/>
        </p:nvSpPr>
        <p:spPr>
          <a:xfrm>
            <a:off x="14438114" y="6543519"/>
            <a:ext cx="2065630" cy="178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5" name="Rector de…"/>
          <p:cNvSpPr txBox="1"/>
          <p:nvPr/>
        </p:nvSpPr>
        <p:spPr>
          <a:xfrm>
            <a:off x="14102554" y="8429404"/>
            <a:ext cx="2736749" cy="1366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Rector de </a:t>
            </a:r>
          </a:p>
          <a:p>
            <a:pPr>
              <a:defRPr sz="3800"/>
            </a:pPr>
            <a:r>
              <a:t>universidad</a:t>
            </a:r>
          </a:p>
        </p:txBody>
      </p:sp>
      <p:sp>
        <p:nvSpPr>
          <p:cNvPr id="296" name="Line"/>
          <p:cNvSpPr/>
          <p:nvPr/>
        </p:nvSpPr>
        <p:spPr>
          <a:xfrm>
            <a:off x="8668677" y="5915753"/>
            <a:ext cx="174312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8668677" y="6273188"/>
            <a:ext cx="174312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8668677" y="6630623"/>
            <a:ext cx="174312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8668677" y="7438325"/>
            <a:ext cx="32528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8668677" y="7839645"/>
            <a:ext cx="32528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>
            <a:off x="8668677" y="8240964"/>
            <a:ext cx="32528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8668677" y="8642284"/>
            <a:ext cx="32528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8684190" y="10208741"/>
            <a:ext cx="97020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>
            <a:off x="9840980" y="10208741"/>
            <a:ext cx="9702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10997769" y="10208741"/>
            <a:ext cx="97020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8668677" y="9043604"/>
            <a:ext cx="32528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Square"/>
          <p:cNvSpPr/>
          <p:nvPr/>
        </p:nvSpPr>
        <p:spPr>
          <a:xfrm>
            <a:off x="6921068" y="1013511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8" name="Ribbon"/>
          <p:cNvSpPr/>
          <p:nvPr/>
        </p:nvSpPr>
        <p:spPr>
          <a:xfrm>
            <a:off x="6879126" y="9902106"/>
            <a:ext cx="1618476" cy="2444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3" h="21600" fill="norm" stroke="1" extrusionOk="0">
                <a:moveTo>
                  <a:pt x="10250" y="0"/>
                </a:moveTo>
                <a:cubicBezTo>
                  <a:pt x="9814" y="0"/>
                  <a:pt x="9433" y="155"/>
                  <a:pt x="9220" y="385"/>
                </a:cubicBezTo>
                <a:cubicBezTo>
                  <a:pt x="9223" y="388"/>
                  <a:pt x="9226" y="391"/>
                  <a:pt x="9230" y="394"/>
                </a:cubicBezTo>
                <a:cubicBezTo>
                  <a:pt x="9058" y="411"/>
                  <a:pt x="8887" y="431"/>
                  <a:pt x="8717" y="453"/>
                </a:cubicBezTo>
                <a:cubicBezTo>
                  <a:pt x="8396" y="278"/>
                  <a:pt x="7949" y="215"/>
                  <a:pt x="7531" y="316"/>
                </a:cubicBezTo>
                <a:lnTo>
                  <a:pt x="6587" y="545"/>
                </a:lnTo>
                <a:cubicBezTo>
                  <a:pt x="6177" y="644"/>
                  <a:pt x="5899" y="876"/>
                  <a:pt x="5817" y="1141"/>
                </a:cubicBezTo>
                <a:cubicBezTo>
                  <a:pt x="5823" y="1143"/>
                  <a:pt x="5828" y="1147"/>
                  <a:pt x="5835" y="1149"/>
                </a:cubicBezTo>
                <a:cubicBezTo>
                  <a:pt x="5683" y="1204"/>
                  <a:pt x="5533" y="1261"/>
                  <a:pt x="5386" y="1321"/>
                </a:cubicBezTo>
                <a:cubicBezTo>
                  <a:pt x="4992" y="1227"/>
                  <a:pt x="4537" y="1270"/>
                  <a:pt x="4194" y="1462"/>
                </a:cubicBezTo>
                <a:lnTo>
                  <a:pt x="3426" y="1891"/>
                </a:lnTo>
                <a:cubicBezTo>
                  <a:pt x="3092" y="2078"/>
                  <a:pt x="2949" y="2358"/>
                  <a:pt x="3008" y="2627"/>
                </a:cubicBezTo>
                <a:cubicBezTo>
                  <a:pt x="3018" y="2628"/>
                  <a:pt x="3026" y="2630"/>
                  <a:pt x="3036" y="2632"/>
                </a:cubicBezTo>
                <a:cubicBezTo>
                  <a:pt x="2922" y="2717"/>
                  <a:pt x="2810" y="2805"/>
                  <a:pt x="2702" y="2895"/>
                </a:cubicBezTo>
                <a:cubicBezTo>
                  <a:pt x="2281" y="2894"/>
                  <a:pt x="1873" y="3038"/>
                  <a:pt x="1648" y="3297"/>
                </a:cubicBezTo>
                <a:lnTo>
                  <a:pt x="1146" y="3876"/>
                </a:lnTo>
                <a:cubicBezTo>
                  <a:pt x="928" y="4128"/>
                  <a:pt x="937" y="4424"/>
                  <a:pt x="1130" y="4662"/>
                </a:cubicBezTo>
                <a:cubicBezTo>
                  <a:pt x="1140" y="4661"/>
                  <a:pt x="1149" y="4662"/>
                  <a:pt x="1159" y="4661"/>
                </a:cubicBezTo>
                <a:cubicBezTo>
                  <a:pt x="1095" y="4767"/>
                  <a:pt x="1035" y="4874"/>
                  <a:pt x="980" y="4983"/>
                </a:cubicBezTo>
                <a:cubicBezTo>
                  <a:pt x="585" y="5078"/>
                  <a:pt x="275" y="5307"/>
                  <a:pt x="197" y="5601"/>
                </a:cubicBezTo>
                <a:lnTo>
                  <a:pt x="23" y="6260"/>
                </a:lnTo>
                <a:cubicBezTo>
                  <a:pt x="-52" y="6546"/>
                  <a:pt x="109" y="6822"/>
                  <a:pt x="414" y="7002"/>
                </a:cubicBezTo>
                <a:cubicBezTo>
                  <a:pt x="423" y="6998"/>
                  <a:pt x="432" y="6997"/>
                  <a:pt x="442" y="6993"/>
                </a:cubicBezTo>
                <a:cubicBezTo>
                  <a:pt x="439" y="7058"/>
                  <a:pt x="437" y="7123"/>
                  <a:pt x="437" y="7189"/>
                </a:cubicBezTo>
                <a:cubicBezTo>
                  <a:pt x="437" y="7238"/>
                  <a:pt x="440" y="7287"/>
                  <a:pt x="442" y="7336"/>
                </a:cubicBezTo>
                <a:cubicBezTo>
                  <a:pt x="118" y="7516"/>
                  <a:pt x="-60" y="7802"/>
                  <a:pt x="18" y="8097"/>
                </a:cubicBezTo>
                <a:lnTo>
                  <a:pt x="194" y="8756"/>
                </a:lnTo>
                <a:cubicBezTo>
                  <a:pt x="270" y="9042"/>
                  <a:pt x="563" y="9265"/>
                  <a:pt x="942" y="9365"/>
                </a:cubicBezTo>
                <a:cubicBezTo>
                  <a:pt x="947" y="9361"/>
                  <a:pt x="954" y="9356"/>
                  <a:pt x="960" y="9352"/>
                </a:cubicBezTo>
                <a:cubicBezTo>
                  <a:pt x="1014" y="9461"/>
                  <a:pt x="1073" y="9569"/>
                  <a:pt x="1136" y="9676"/>
                </a:cubicBezTo>
                <a:cubicBezTo>
                  <a:pt x="927" y="9918"/>
                  <a:pt x="912" y="10224"/>
                  <a:pt x="1136" y="10483"/>
                </a:cubicBezTo>
                <a:lnTo>
                  <a:pt x="1636" y="11061"/>
                </a:lnTo>
                <a:cubicBezTo>
                  <a:pt x="1854" y="11313"/>
                  <a:pt x="2246" y="11456"/>
                  <a:pt x="2653" y="11464"/>
                </a:cubicBezTo>
                <a:cubicBezTo>
                  <a:pt x="2656" y="11459"/>
                  <a:pt x="2661" y="11454"/>
                  <a:pt x="2664" y="11449"/>
                </a:cubicBezTo>
                <a:cubicBezTo>
                  <a:pt x="2771" y="11539"/>
                  <a:pt x="2881" y="11629"/>
                  <a:pt x="2995" y="11715"/>
                </a:cubicBezTo>
                <a:cubicBezTo>
                  <a:pt x="2924" y="11989"/>
                  <a:pt x="3066" y="12279"/>
                  <a:pt x="3409" y="12471"/>
                </a:cubicBezTo>
                <a:lnTo>
                  <a:pt x="4176" y="12900"/>
                </a:lnTo>
                <a:cubicBezTo>
                  <a:pt x="4511" y="13087"/>
                  <a:pt x="4953" y="13131"/>
                  <a:pt x="5340" y="13046"/>
                </a:cubicBezTo>
                <a:cubicBezTo>
                  <a:pt x="5340" y="13043"/>
                  <a:pt x="5340" y="13040"/>
                  <a:pt x="5340" y="13036"/>
                </a:cubicBezTo>
                <a:cubicBezTo>
                  <a:pt x="5487" y="13097"/>
                  <a:pt x="5639" y="13155"/>
                  <a:pt x="5791" y="13211"/>
                </a:cubicBezTo>
                <a:cubicBezTo>
                  <a:pt x="5868" y="13482"/>
                  <a:pt x="6150" y="13721"/>
                  <a:pt x="6567" y="13822"/>
                </a:cubicBezTo>
                <a:lnTo>
                  <a:pt x="7511" y="14050"/>
                </a:lnTo>
                <a:cubicBezTo>
                  <a:pt x="7920" y="14149"/>
                  <a:pt x="8357" y="14090"/>
                  <a:pt x="8676" y="13922"/>
                </a:cubicBezTo>
                <a:cubicBezTo>
                  <a:pt x="8676" y="13921"/>
                  <a:pt x="8675" y="13921"/>
                  <a:pt x="8674" y="13919"/>
                </a:cubicBezTo>
                <a:cubicBezTo>
                  <a:pt x="8844" y="13942"/>
                  <a:pt x="9016" y="13962"/>
                  <a:pt x="9189" y="13980"/>
                </a:cubicBezTo>
                <a:cubicBezTo>
                  <a:pt x="9402" y="14215"/>
                  <a:pt x="9789" y="14372"/>
                  <a:pt x="10230" y="14372"/>
                </a:cubicBezTo>
                <a:lnTo>
                  <a:pt x="11233" y="14372"/>
                </a:lnTo>
                <a:cubicBezTo>
                  <a:pt x="11669" y="14372"/>
                  <a:pt x="12049" y="14217"/>
                  <a:pt x="12263" y="13987"/>
                </a:cubicBezTo>
                <a:cubicBezTo>
                  <a:pt x="12263" y="13987"/>
                  <a:pt x="12263" y="13985"/>
                  <a:pt x="12263" y="13985"/>
                </a:cubicBezTo>
                <a:cubicBezTo>
                  <a:pt x="12437" y="13968"/>
                  <a:pt x="12610" y="13948"/>
                  <a:pt x="12781" y="13926"/>
                </a:cubicBezTo>
                <a:cubicBezTo>
                  <a:pt x="13101" y="14095"/>
                  <a:pt x="13541" y="14154"/>
                  <a:pt x="13952" y="14055"/>
                </a:cubicBezTo>
                <a:lnTo>
                  <a:pt x="14896" y="13827"/>
                </a:lnTo>
                <a:cubicBezTo>
                  <a:pt x="15303" y="13729"/>
                  <a:pt x="15582" y="13498"/>
                  <a:pt x="15666" y="13235"/>
                </a:cubicBezTo>
                <a:cubicBezTo>
                  <a:pt x="15823" y="13178"/>
                  <a:pt x="15979" y="13118"/>
                  <a:pt x="16131" y="13056"/>
                </a:cubicBezTo>
                <a:cubicBezTo>
                  <a:pt x="16516" y="13141"/>
                  <a:pt x="16955" y="13097"/>
                  <a:pt x="17289" y="12910"/>
                </a:cubicBezTo>
                <a:lnTo>
                  <a:pt x="18059" y="12481"/>
                </a:lnTo>
                <a:cubicBezTo>
                  <a:pt x="18391" y="12296"/>
                  <a:pt x="18533" y="12017"/>
                  <a:pt x="18477" y="11751"/>
                </a:cubicBezTo>
                <a:cubicBezTo>
                  <a:pt x="18597" y="11662"/>
                  <a:pt x="18712" y="11569"/>
                  <a:pt x="18824" y="11476"/>
                </a:cubicBezTo>
                <a:cubicBezTo>
                  <a:pt x="19229" y="11467"/>
                  <a:pt x="19620" y="11325"/>
                  <a:pt x="19837" y="11075"/>
                </a:cubicBezTo>
                <a:lnTo>
                  <a:pt x="20337" y="10496"/>
                </a:lnTo>
                <a:cubicBezTo>
                  <a:pt x="20552" y="10248"/>
                  <a:pt x="20546" y="9955"/>
                  <a:pt x="20360" y="9718"/>
                </a:cubicBezTo>
                <a:cubicBezTo>
                  <a:pt x="20427" y="9606"/>
                  <a:pt x="20491" y="9493"/>
                  <a:pt x="20549" y="9377"/>
                </a:cubicBezTo>
                <a:cubicBezTo>
                  <a:pt x="20922" y="9276"/>
                  <a:pt x="21211" y="9052"/>
                  <a:pt x="21286" y="8769"/>
                </a:cubicBezTo>
                <a:lnTo>
                  <a:pt x="21460" y="8112"/>
                </a:lnTo>
                <a:cubicBezTo>
                  <a:pt x="21534" y="7829"/>
                  <a:pt x="21377" y="7554"/>
                  <a:pt x="21080" y="7374"/>
                </a:cubicBezTo>
                <a:cubicBezTo>
                  <a:pt x="21082" y="7312"/>
                  <a:pt x="21082" y="7251"/>
                  <a:pt x="21082" y="7189"/>
                </a:cubicBezTo>
                <a:cubicBezTo>
                  <a:pt x="21082" y="7130"/>
                  <a:pt x="21082" y="7072"/>
                  <a:pt x="21080" y="7014"/>
                </a:cubicBezTo>
                <a:cubicBezTo>
                  <a:pt x="21380" y="6834"/>
                  <a:pt x="21540" y="6557"/>
                  <a:pt x="21465" y="6274"/>
                </a:cubicBezTo>
                <a:lnTo>
                  <a:pt x="21289" y="5616"/>
                </a:lnTo>
                <a:cubicBezTo>
                  <a:pt x="21214" y="5334"/>
                  <a:pt x="20924" y="5112"/>
                  <a:pt x="20551" y="5010"/>
                </a:cubicBezTo>
                <a:cubicBezTo>
                  <a:pt x="20494" y="4896"/>
                  <a:pt x="20434" y="4783"/>
                  <a:pt x="20368" y="4671"/>
                </a:cubicBezTo>
                <a:cubicBezTo>
                  <a:pt x="20557" y="4433"/>
                  <a:pt x="20567" y="4138"/>
                  <a:pt x="20350" y="3888"/>
                </a:cubicBezTo>
                <a:lnTo>
                  <a:pt x="19847" y="3309"/>
                </a:lnTo>
                <a:cubicBezTo>
                  <a:pt x="19630" y="3059"/>
                  <a:pt x="19240" y="2917"/>
                  <a:pt x="18835" y="2908"/>
                </a:cubicBezTo>
                <a:cubicBezTo>
                  <a:pt x="18725" y="2816"/>
                  <a:pt x="18610" y="2726"/>
                  <a:pt x="18493" y="2638"/>
                </a:cubicBezTo>
                <a:cubicBezTo>
                  <a:pt x="18553" y="2370"/>
                  <a:pt x="18409" y="2087"/>
                  <a:pt x="18074" y="1900"/>
                </a:cubicBezTo>
                <a:lnTo>
                  <a:pt x="17307" y="1470"/>
                </a:lnTo>
                <a:cubicBezTo>
                  <a:pt x="16972" y="1284"/>
                  <a:pt x="16530" y="1239"/>
                  <a:pt x="16143" y="1324"/>
                </a:cubicBezTo>
                <a:cubicBezTo>
                  <a:pt x="16143" y="1325"/>
                  <a:pt x="16143" y="1326"/>
                  <a:pt x="16143" y="1326"/>
                </a:cubicBezTo>
                <a:cubicBezTo>
                  <a:pt x="15994" y="1265"/>
                  <a:pt x="15843" y="1207"/>
                  <a:pt x="15689" y="1151"/>
                </a:cubicBezTo>
                <a:cubicBezTo>
                  <a:pt x="15609" y="884"/>
                  <a:pt x="15328" y="650"/>
                  <a:pt x="14916" y="550"/>
                </a:cubicBezTo>
                <a:lnTo>
                  <a:pt x="13972" y="321"/>
                </a:lnTo>
                <a:cubicBezTo>
                  <a:pt x="13562" y="222"/>
                  <a:pt x="13126" y="280"/>
                  <a:pt x="12807" y="448"/>
                </a:cubicBezTo>
                <a:cubicBezTo>
                  <a:pt x="12808" y="450"/>
                  <a:pt x="12808" y="452"/>
                  <a:pt x="12809" y="453"/>
                </a:cubicBezTo>
                <a:cubicBezTo>
                  <a:pt x="12639" y="431"/>
                  <a:pt x="12466" y="411"/>
                  <a:pt x="12294" y="394"/>
                </a:cubicBezTo>
                <a:cubicBezTo>
                  <a:pt x="12082" y="158"/>
                  <a:pt x="11697" y="0"/>
                  <a:pt x="11256" y="0"/>
                </a:cubicBezTo>
                <a:lnTo>
                  <a:pt x="10250" y="0"/>
                </a:lnTo>
                <a:close/>
                <a:moveTo>
                  <a:pt x="10761" y="2494"/>
                </a:moveTo>
                <a:cubicBezTo>
                  <a:pt x="14153" y="2494"/>
                  <a:pt x="16984" y="4085"/>
                  <a:pt x="17666" y="6207"/>
                </a:cubicBezTo>
                <a:cubicBezTo>
                  <a:pt x="17678" y="6243"/>
                  <a:pt x="17689" y="6280"/>
                  <a:pt x="17699" y="6316"/>
                </a:cubicBezTo>
                <a:cubicBezTo>
                  <a:pt x="17710" y="6352"/>
                  <a:pt x="17718" y="6388"/>
                  <a:pt x="17727" y="6425"/>
                </a:cubicBezTo>
                <a:cubicBezTo>
                  <a:pt x="17735" y="6454"/>
                  <a:pt x="17744" y="6482"/>
                  <a:pt x="17750" y="6511"/>
                </a:cubicBezTo>
                <a:cubicBezTo>
                  <a:pt x="17762" y="6564"/>
                  <a:pt x="17770" y="6616"/>
                  <a:pt x="17778" y="6669"/>
                </a:cubicBezTo>
                <a:cubicBezTo>
                  <a:pt x="17785" y="6707"/>
                  <a:pt x="17791" y="6744"/>
                  <a:pt x="17796" y="6781"/>
                </a:cubicBezTo>
                <a:cubicBezTo>
                  <a:pt x="17800" y="6805"/>
                  <a:pt x="17801" y="6830"/>
                  <a:pt x="17804" y="6854"/>
                </a:cubicBezTo>
                <a:cubicBezTo>
                  <a:pt x="17812" y="6927"/>
                  <a:pt x="17817" y="6999"/>
                  <a:pt x="17819" y="7072"/>
                </a:cubicBezTo>
                <a:cubicBezTo>
                  <a:pt x="17820" y="7082"/>
                  <a:pt x="17822" y="7093"/>
                  <a:pt x="17822" y="7104"/>
                </a:cubicBezTo>
                <a:cubicBezTo>
                  <a:pt x="17826" y="7244"/>
                  <a:pt x="17819" y="7385"/>
                  <a:pt x="17804" y="7523"/>
                </a:cubicBezTo>
                <a:lnTo>
                  <a:pt x="17807" y="7523"/>
                </a:lnTo>
                <a:cubicBezTo>
                  <a:pt x="17796" y="7624"/>
                  <a:pt x="17780" y="7723"/>
                  <a:pt x="17761" y="7822"/>
                </a:cubicBezTo>
                <a:lnTo>
                  <a:pt x="17756" y="7822"/>
                </a:lnTo>
                <a:cubicBezTo>
                  <a:pt x="17743" y="7882"/>
                  <a:pt x="17731" y="7943"/>
                  <a:pt x="17715" y="8004"/>
                </a:cubicBezTo>
                <a:cubicBezTo>
                  <a:pt x="17611" y="8394"/>
                  <a:pt x="17437" y="8765"/>
                  <a:pt x="17205" y="9111"/>
                </a:cubicBezTo>
                <a:lnTo>
                  <a:pt x="17212" y="9111"/>
                </a:lnTo>
                <a:cubicBezTo>
                  <a:pt x="17151" y="9202"/>
                  <a:pt x="17086" y="9294"/>
                  <a:pt x="17016" y="9382"/>
                </a:cubicBezTo>
                <a:lnTo>
                  <a:pt x="17006" y="9381"/>
                </a:lnTo>
                <a:cubicBezTo>
                  <a:pt x="16963" y="9435"/>
                  <a:pt x="16919" y="9489"/>
                  <a:pt x="16873" y="9542"/>
                </a:cubicBezTo>
                <a:cubicBezTo>
                  <a:pt x="16575" y="9885"/>
                  <a:pt x="16224" y="10193"/>
                  <a:pt x="15827" y="10466"/>
                </a:cubicBezTo>
                <a:lnTo>
                  <a:pt x="15832" y="10467"/>
                </a:lnTo>
                <a:cubicBezTo>
                  <a:pt x="15727" y="10539"/>
                  <a:pt x="15620" y="10610"/>
                  <a:pt x="15508" y="10678"/>
                </a:cubicBezTo>
                <a:lnTo>
                  <a:pt x="15500" y="10674"/>
                </a:lnTo>
                <a:cubicBezTo>
                  <a:pt x="15433" y="10715"/>
                  <a:pt x="15365" y="10755"/>
                  <a:pt x="15294" y="10795"/>
                </a:cubicBezTo>
                <a:cubicBezTo>
                  <a:pt x="14838" y="11049"/>
                  <a:pt x="14347" y="11259"/>
                  <a:pt x="13835" y="11425"/>
                </a:cubicBezTo>
                <a:lnTo>
                  <a:pt x="13840" y="11430"/>
                </a:lnTo>
                <a:cubicBezTo>
                  <a:pt x="13704" y="11474"/>
                  <a:pt x="13564" y="11512"/>
                  <a:pt x="13424" y="11550"/>
                </a:cubicBezTo>
                <a:lnTo>
                  <a:pt x="13421" y="11547"/>
                </a:lnTo>
                <a:cubicBezTo>
                  <a:pt x="13337" y="11570"/>
                  <a:pt x="13251" y="11592"/>
                  <a:pt x="13164" y="11613"/>
                </a:cubicBezTo>
                <a:cubicBezTo>
                  <a:pt x="12604" y="11749"/>
                  <a:pt x="12037" y="11834"/>
                  <a:pt x="11470" y="11873"/>
                </a:cubicBezTo>
                <a:lnTo>
                  <a:pt x="11470" y="11875"/>
                </a:lnTo>
                <a:cubicBezTo>
                  <a:pt x="11269" y="11888"/>
                  <a:pt x="11066" y="11895"/>
                  <a:pt x="10860" y="11897"/>
                </a:cubicBezTo>
                <a:cubicBezTo>
                  <a:pt x="10824" y="11897"/>
                  <a:pt x="10786" y="11898"/>
                  <a:pt x="10750" y="11899"/>
                </a:cubicBezTo>
                <a:cubicBezTo>
                  <a:pt x="6853" y="11895"/>
                  <a:pt x="3697" y="9792"/>
                  <a:pt x="3697" y="7197"/>
                </a:cubicBezTo>
                <a:cubicBezTo>
                  <a:pt x="3697" y="4600"/>
                  <a:pt x="6859" y="2494"/>
                  <a:pt x="10761" y="2494"/>
                </a:cubicBezTo>
                <a:close/>
                <a:moveTo>
                  <a:pt x="10740" y="2745"/>
                </a:moveTo>
                <a:cubicBezTo>
                  <a:pt x="7061" y="2745"/>
                  <a:pt x="4069" y="4737"/>
                  <a:pt x="4069" y="7185"/>
                </a:cubicBezTo>
                <a:cubicBezTo>
                  <a:pt x="4069" y="9634"/>
                  <a:pt x="7061" y="11625"/>
                  <a:pt x="10740" y="11625"/>
                </a:cubicBezTo>
                <a:cubicBezTo>
                  <a:pt x="14419" y="11625"/>
                  <a:pt x="17414" y="9634"/>
                  <a:pt x="17414" y="7185"/>
                </a:cubicBezTo>
                <a:cubicBezTo>
                  <a:pt x="17414" y="4737"/>
                  <a:pt x="14419" y="2745"/>
                  <a:pt x="10740" y="2745"/>
                </a:cubicBezTo>
                <a:close/>
                <a:moveTo>
                  <a:pt x="16115" y="13233"/>
                </a:moveTo>
                <a:lnTo>
                  <a:pt x="16100" y="13289"/>
                </a:lnTo>
                <a:cubicBezTo>
                  <a:pt x="15983" y="13667"/>
                  <a:pt x="15588" y="13971"/>
                  <a:pt x="15046" y="14102"/>
                </a:cubicBezTo>
                <a:lnTo>
                  <a:pt x="14102" y="14332"/>
                </a:lnTo>
                <a:cubicBezTo>
                  <a:pt x="13920" y="14376"/>
                  <a:pt x="13731" y="14398"/>
                  <a:pt x="13539" y="14398"/>
                </a:cubicBezTo>
                <a:cubicBezTo>
                  <a:pt x="13190" y="14398"/>
                  <a:pt x="12858" y="14324"/>
                  <a:pt x="12585" y="14196"/>
                </a:cubicBezTo>
                <a:cubicBezTo>
                  <a:pt x="12381" y="14389"/>
                  <a:pt x="12098" y="14530"/>
                  <a:pt x="11773" y="14605"/>
                </a:cubicBezTo>
                <a:lnTo>
                  <a:pt x="10965" y="16610"/>
                </a:lnTo>
                <a:lnTo>
                  <a:pt x="12975" y="21600"/>
                </a:lnTo>
                <a:lnTo>
                  <a:pt x="15587" y="20004"/>
                </a:lnTo>
                <a:lnTo>
                  <a:pt x="19049" y="20517"/>
                </a:lnTo>
                <a:lnTo>
                  <a:pt x="16115" y="13233"/>
                </a:lnTo>
                <a:close/>
                <a:moveTo>
                  <a:pt x="5365" y="13294"/>
                </a:moveTo>
                <a:lnTo>
                  <a:pt x="2457" y="20517"/>
                </a:lnTo>
                <a:lnTo>
                  <a:pt x="5921" y="20004"/>
                </a:lnTo>
                <a:lnTo>
                  <a:pt x="8534" y="21600"/>
                </a:lnTo>
                <a:lnTo>
                  <a:pt x="11327" y="14663"/>
                </a:lnTo>
                <a:cubicBezTo>
                  <a:pt x="11296" y="14664"/>
                  <a:pt x="11264" y="14664"/>
                  <a:pt x="11233" y="14664"/>
                </a:cubicBezTo>
                <a:lnTo>
                  <a:pt x="10227" y="14664"/>
                </a:lnTo>
                <a:cubicBezTo>
                  <a:pt x="9666" y="14664"/>
                  <a:pt x="9169" y="14476"/>
                  <a:pt x="8870" y="14191"/>
                </a:cubicBezTo>
                <a:cubicBezTo>
                  <a:pt x="8592" y="14320"/>
                  <a:pt x="8260" y="14393"/>
                  <a:pt x="7921" y="14393"/>
                </a:cubicBezTo>
                <a:cubicBezTo>
                  <a:pt x="7729" y="14393"/>
                  <a:pt x="7541" y="14370"/>
                  <a:pt x="7360" y="14326"/>
                </a:cubicBezTo>
                <a:lnTo>
                  <a:pt x="6416" y="14097"/>
                </a:lnTo>
                <a:cubicBezTo>
                  <a:pt x="6002" y="13997"/>
                  <a:pt x="5669" y="13795"/>
                  <a:pt x="5483" y="13528"/>
                </a:cubicBezTo>
                <a:cubicBezTo>
                  <a:pt x="5429" y="13452"/>
                  <a:pt x="5391" y="13374"/>
                  <a:pt x="5365" y="1329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9" name="Certificado…"/>
          <p:cNvSpPr txBox="1"/>
          <p:nvPr/>
        </p:nvSpPr>
        <p:spPr>
          <a:xfrm>
            <a:off x="13643906" y="7182804"/>
            <a:ext cx="3654045" cy="1847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Certificado</a:t>
            </a:r>
          </a:p>
          <a:p>
            <a:pPr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Válido</a:t>
            </a:r>
          </a:p>
        </p:txBody>
      </p:sp>
      <p:sp>
        <p:nvSpPr>
          <p:cNvPr id="310" name="Slide Number"/>
          <p:cNvSpPr txBox="1"/>
          <p:nvPr>
            <p:ph type="sldNum" sz="quarter" idx="4294967295"/>
          </p:nvPr>
        </p:nvSpPr>
        <p:spPr>
          <a:xfrm>
            <a:off x="11921642" y="12917170"/>
            <a:ext cx="528016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8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8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8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6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8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8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8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Subtype="6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Class="exit" nodeType="afterEffect" presetSubtype="6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Class="entr" nodeType="afterEffect" presetSubtype="3" presetID="2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8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"/>
                            </p:stCondLst>
                            <p:childTnLst>
                              <p:par>
                                <p:cTn id="67" presetClass="entr" nodeType="afterEffect" presetSubtype="3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Subtype="6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"/>
                            </p:stCondLst>
                            <p:childTnLst>
                              <p:par>
                                <p:cTn id="78" presetClass="exit" nodeType="afterEffect" presetSubtype="6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Class="entr" nodeType="afterEffect" presetSubtype="3" presetID="2" grpId="1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8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400"/>
                            </p:stCondLst>
                            <p:childTnLst>
                              <p:par>
                                <p:cTn id="92" presetClass="entr" nodeType="afterEffect" presetSubtype="3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xit" nodeType="clickEffect" presetSubtype="6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Class="exit" nodeType="afterEffect" presetSubtype="6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"/>
                            </p:stCondLst>
                            <p:childTnLst>
                              <p:par>
                                <p:cTn id="108" presetClass="entr" nodeType="afterEffect" presetSubtype="3" presetID="2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13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8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17" presetClass="entr" nodeType="afterEffect" presetSubtype="3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xit" nodeType="clickEffect" presetSubtype="6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"/>
                            </p:stCondLst>
                            <p:childTnLst>
                              <p:par>
                                <p:cTn id="128" presetClass="exit" nodeType="afterEffect" presetSubtype="6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9" dur="8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Class="entr" nodeType="afterEffect" presetSubtype="1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35" dur="8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00"/>
                            </p:stCondLst>
                            <p:childTnLst>
                              <p:par>
                                <p:cTn id="137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400"/>
                            </p:stCondLst>
                            <p:childTnLst>
                              <p:par>
                                <p:cTn id="140" presetClass="entr" nodeType="afterEffect" presetSubtype="1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42" dur="8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16"/>
      <p:bldP build="whole" bldLvl="1" animBg="1" rev="0" advAuto="0" spid="293" grpId="22"/>
      <p:bldP build="whole" bldLvl="1" animBg="1" rev="0" advAuto="0" spid="289" grpId="2"/>
      <p:bldP build="whole" bldLvl="1" animBg="1" rev="0" advAuto="0" spid="296" grpId="3"/>
      <p:bldP build="whole" bldLvl="1" animBg="1" rev="0" advAuto="0" spid="309" grpId="30"/>
      <p:bldP build="whole" bldLvl="1" animBg="1" rev="0" advAuto="0" spid="297" grpId="4"/>
      <p:bldP build="whole" bldLvl="1" animBg="1" rev="0" advAuto="0" spid="291" grpId="15"/>
      <p:bldP build="whole" bldLvl="1" animBg="1" rev="0" advAuto="0" spid="291" grpId="17"/>
      <p:bldP build="whole" bldLvl="1" animBg="1" rev="0" advAuto="0" spid="300" grpId="8"/>
      <p:bldP build="whole" bldLvl="1" animBg="1" rev="0" advAuto="0" spid="303" grpId="14"/>
      <p:bldP build="whole" bldLvl="1" animBg="1" rev="0" advAuto="0" spid="289" grpId="12"/>
      <p:bldP build="whole" bldLvl="1" animBg="1" rev="0" advAuto="0" spid="305" grpId="24"/>
      <p:bldP build="whole" bldLvl="1" animBg="1" rev="0" advAuto="0" spid="292" grpId="18"/>
      <p:bldP build="whole" bldLvl="1" animBg="1" rev="0" advAuto="0" spid="292" grpId="21"/>
      <p:bldP build="whole" bldLvl="1" animBg="1" rev="0" advAuto="0" spid="304" grpId="19"/>
      <p:bldP build="whole" bldLvl="1" animBg="1" rev="0" advAuto="0" spid="302" grpId="10"/>
      <p:bldP build="whole" bldLvl="1" animBg="1" rev="0" advAuto="0" spid="288" grpId="1"/>
      <p:bldP build="whole" bldLvl="1" animBg="1" rev="0" advAuto="0" spid="298" grpId="6"/>
      <p:bldP build="whole" bldLvl="1" animBg="1" rev="0" advAuto="0" spid="306" grpId="5"/>
      <p:bldP build="whole" bldLvl="1" animBg="1" rev="0" advAuto="0" spid="294" grpId="23"/>
      <p:bldP build="whole" bldLvl="1" animBg="1" rev="0" advAuto="0" spid="301" grpId="9"/>
      <p:bldP build="whole" bldLvl="1" animBg="1" rev="0" advAuto="0" spid="294" grpId="26"/>
      <p:bldP build="whole" bldLvl="1" animBg="1" rev="0" advAuto="0" spid="308" grpId="28"/>
      <p:bldP build="whole" bldLvl="1" animBg="1" rev="0" advAuto="0" spid="295" grpId="25"/>
      <p:bldP build="whole" bldLvl="1" animBg="1" rev="0" advAuto="0" spid="288" grpId="11"/>
      <p:bldP build="whole" bldLvl="1" animBg="1" rev="0" advAuto="0" spid="295" grpId="27"/>
      <p:bldP build="whole" bldLvl="1" animBg="1" rev="0" advAuto="0" spid="307" grpId="29"/>
      <p:bldP build="whole" bldLvl="1" animBg="1" rev="0" advAuto="0" spid="299" grpId="7"/>
      <p:bldP build="whole" bldLvl="1" animBg="1" rev="0" advAuto="0" spid="290" grpId="13"/>
      <p:bldP build="whole" bldLvl="1" animBg="1" rev="0" advAuto="0" spid="293" grpId="2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 txBox="1"/>
          <p:nvPr>
            <p:ph type="sldNum" sz="quarter" idx="4294967295"/>
          </p:nvPr>
        </p:nvSpPr>
        <p:spPr>
          <a:xfrm>
            <a:off x="11940743" y="12917170"/>
            <a:ext cx="489814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3" name="Componentes"/>
          <p:cNvSpPr/>
          <p:nvPr/>
        </p:nvSpPr>
        <p:spPr>
          <a:xfrm>
            <a:off x="5219114" y="8046055"/>
            <a:ext cx="2761189" cy="847126"/>
          </a:xfrm>
          <a:prstGeom prst="roundRect">
            <a:avLst>
              <a:gd name="adj" fmla="val 22488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Componentes</a:t>
            </a:r>
          </a:p>
        </p:txBody>
      </p:sp>
      <p:sp>
        <p:nvSpPr>
          <p:cNvPr id="314" name="App.vue"/>
          <p:cNvSpPr/>
          <p:nvPr/>
        </p:nvSpPr>
        <p:spPr>
          <a:xfrm>
            <a:off x="5219114" y="6035711"/>
            <a:ext cx="2761189" cy="847126"/>
          </a:xfrm>
          <a:prstGeom prst="roundRect">
            <a:avLst>
              <a:gd name="adj" fmla="val 22488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App.vue</a:t>
            </a:r>
          </a:p>
        </p:txBody>
      </p:sp>
      <p:sp>
        <p:nvSpPr>
          <p:cNvPr id="315" name="Router"/>
          <p:cNvSpPr/>
          <p:nvPr/>
        </p:nvSpPr>
        <p:spPr>
          <a:xfrm>
            <a:off x="9069483" y="6035711"/>
            <a:ext cx="2761189" cy="847126"/>
          </a:xfrm>
          <a:prstGeom prst="roundRect">
            <a:avLst>
              <a:gd name="adj" fmla="val 22488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Router</a:t>
            </a:r>
          </a:p>
        </p:txBody>
      </p:sp>
      <p:sp>
        <p:nvSpPr>
          <p:cNvPr id="316" name="Vistas"/>
          <p:cNvSpPr/>
          <p:nvPr/>
        </p:nvSpPr>
        <p:spPr>
          <a:xfrm>
            <a:off x="9069483" y="8046055"/>
            <a:ext cx="2761189" cy="847126"/>
          </a:xfrm>
          <a:prstGeom prst="roundRect">
            <a:avLst>
              <a:gd name="adj" fmla="val 22488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Vistas</a:t>
            </a:r>
          </a:p>
        </p:txBody>
      </p:sp>
      <p:sp>
        <p:nvSpPr>
          <p:cNvPr id="317" name="Pinia"/>
          <p:cNvSpPr/>
          <p:nvPr/>
        </p:nvSpPr>
        <p:spPr>
          <a:xfrm>
            <a:off x="5219114" y="10056400"/>
            <a:ext cx="2761189" cy="847126"/>
          </a:xfrm>
          <a:prstGeom prst="roundRect">
            <a:avLst>
              <a:gd name="adj" fmla="val 22488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Pinia</a:t>
            </a:r>
          </a:p>
        </p:txBody>
      </p:sp>
      <p:sp>
        <p:nvSpPr>
          <p:cNvPr id="318" name="M.Solicitudes"/>
          <p:cNvSpPr/>
          <p:nvPr/>
        </p:nvSpPr>
        <p:spPr>
          <a:xfrm>
            <a:off x="9069483" y="10056400"/>
            <a:ext cx="2761189" cy="847126"/>
          </a:xfrm>
          <a:prstGeom prst="roundRect">
            <a:avLst>
              <a:gd name="adj" fmla="val 22488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M.Solicitudes</a:t>
            </a:r>
          </a:p>
        </p:txBody>
      </p:sp>
      <p:sp>
        <p:nvSpPr>
          <p:cNvPr id="319" name="Head with Shoulders"/>
          <p:cNvSpPr/>
          <p:nvPr/>
        </p:nvSpPr>
        <p:spPr>
          <a:xfrm>
            <a:off x="2266118" y="5661666"/>
            <a:ext cx="1353987" cy="1173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1579393" y="3110181"/>
            <a:ext cx="11482344" cy="923087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1" name="Rounded Rectangle"/>
          <p:cNvSpPr/>
          <p:nvPr/>
        </p:nvSpPr>
        <p:spPr>
          <a:xfrm>
            <a:off x="4699805" y="3842602"/>
            <a:ext cx="7650176" cy="7766033"/>
          </a:xfrm>
          <a:prstGeom prst="roundRect">
            <a:avLst>
              <a:gd name="adj" fmla="val 6499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2" name="SPA"/>
          <p:cNvSpPr txBox="1"/>
          <p:nvPr/>
        </p:nvSpPr>
        <p:spPr>
          <a:xfrm>
            <a:off x="7985904" y="4386496"/>
            <a:ext cx="107797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SPA</a:t>
            </a:r>
          </a:p>
        </p:txBody>
      </p:sp>
      <p:sp>
        <p:nvSpPr>
          <p:cNvPr id="323" name="Cliente"/>
          <p:cNvSpPr txBox="1"/>
          <p:nvPr/>
        </p:nvSpPr>
        <p:spPr>
          <a:xfrm>
            <a:off x="1810282" y="3527669"/>
            <a:ext cx="1851661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Cliente</a:t>
            </a:r>
          </a:p>
        </p:txBody>
      </p:sp>
      <p:sp>
        <p:nvSpPr>
          <p:cNvPr id="324" name="Usuario"/>
          <p:cNvSpPr txBox="1"/>
          <p:nvPr/>
        </p:nvSpPr>
        <p:spPr>
          <a:xfrm>
            <a:off x="2256549" y="6998084"/>
            <a:ext cx="1373125" cy="5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Usuario</a:t>
            </a:r>
          </a:p>
        </p:txBody>
      </p:sp>
      <p:sp>
        <p:nvSpPr>
          <p:cNvPr id="325" name="Rectangle"/>
          <p:cNvSpPr/>
          <p:nvPr/>
        </p:nvSpPr>
        <p:spPr>
          <a:xfrm>
            <a:off x="15619362" y="3110181"/>
            <a:ext cx="4125119" cy="9230875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6" name="Servidor"/>
          <p:cNvSpPr txBox="1"/>
          <p:nvPr/>
        </p:nvSpPr>
        <p:spPr>
          <a:xfrm>
            <a:off x="15927610" y="3527669"/>
            <a:ext cx="219100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Servidor</a:t>
            </a:r>
          </a:p>
        </p:txBody>
      </p:sp>
      <p:sp>
        <p:nvSpPr>
          <p:cNvPr id="348" name="Connection Line"/>
          <p:cNvSpPr/>
          <p:nvPr/>
        </p:nvSpPr>
        <p:spPr>
          <a:xfrm>
            <a:off x="2381250" y="9102090"/>
            <a:ext cx="2233931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588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8" name="Actualizar"/>
          <p:cNvSpPr txBox="1"/>
          <p:nvPr/>
        </p:nvSpPr>
        <p:spPr>
          <a:xfrm>
            <a:off x="2561965" y="10653084"/>
            <a:ext cx="1761796" cy="5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Actualizar</a:t>
            </a:r>
          </a:p>
        </p:txBody>
      </p:sp>
      <p:sp>
        <p:nvSpPr>
          <p:cNvPr id="329" name="Line"/>
          <p:cNvSpPr/>
          <p:nvPr/>
        </p:nvSpPr>
        <p:spPr>
          <a:xfrm flipV="1">
            <a:off x="10450076" y="6912807"/>
            <a:ext cx="1" cy="110327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 flipV="1">
            <a:off x="10450076" y="8923151"/>
            <a:ext cx="1" cy="110327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 flipH="1">
            <a:off x="8060131" y="8495227"/>
            <a:ext cx="92952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Line"/>
          <p:cNvSpPr/>
          <p:nvPr/>
        </p:nvSpPr>
        <p:spPr>
          <a:xfrm flipH="1">
            <a:off x="8060131" y="6459274"/>
            <a:ext cx="92952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Line"/>
          <p:cNvSpPr/>
          <p:nvPr/>
        </p:nvSpPr>
        <p:spPr>
          <a:xfrm flipH="1">
            <a:off x="8060131" y="10479962"/>
            <a:ext cx="92952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Line"/>
          <p:cNvSpPr/>
          <p:nvPr/>
        </p:nvSpPr>
        <p:spPr>
          <a:xfrm flipH="1">
            <a:off x="8038677" y="9039314"/>
            <a:ext cx="1077977" cy="107797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Line"/>
          <p:cNvSpPr/>
          <p:nvPr/>
        </p:nvSpPr>
        <p:spPr>
          <a:xfrm flipH="1">
            <a:off x="3761418" y="6459274"/>
            <a:ext cx="137312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Line"/>
          <p:cNvSpPr/>
          <p:nvPr/>
        </p:nvSpPr>
        <p:spPr>
          <a:xfrm flipV="1">
            <a:off x="17681921" y="7490956"/>
            <a:ext cx="1" cy="195732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API"/>
          <p:cNvSpPr/>
          <p:nvPr/>
        </p:nvSpPr>
        <p:spPr>
          <a:xfrm>
            <a:off x="16303970" y="9494741"/>
            <a:ext cx="2755901" cy="1970443"/>
          </a:xfrm>
          <a:prstGeom prst="roundRect">
            <a:avLst>
              <a:gd name="adj" fmla="val 1126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338" name="Line"/>
          <p:cNvSpPr/>
          <p:nvPr/>
        </p:nvSpPr>
        <p:spPr>
          <a:xfrm flipH="1">
            <a:off x="13187533" y="7617836"/>
            <a:ext cx="23126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Aplicación…"/>
          <p:cNvSpPr/>
          <p:nvPr/>
        </p:nvSpPr>
        <p:spPr>
          <a:xfrm>
            <a:off x="16303970" y="5474053"/>
            <a:ext cx="2755901" cy="1970442"/>
          </a:xfrm>
          <a:prstGeom prst="roundRect">
            <a:avLst>
              <a:gd name="adj" fmla="val 1126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Aplicación</a:t>
            </a:r>
          </a:p>
          <a:p>
            <a:pPr defTabSz="457200">
              <a:defRPr sz="28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Servidor</a:t>
            </a:r>
          </a:p>
        </p:txBody>
      </p:sp>
      <p:sp>
        <p:nvSpPr>
          <p:cNvPr id="340" name="Line"/>
          <p:cNvSpPr/>
          <p:nvPr/>
        </p:nvSpPr>
        <p:spPr>
          <a:xfrm flipH="1">
            <a:off x="13187532" y="7859423"/>
            <a:ext cx="231262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Petición"/>
          <p:cNvSpPr txBox="1"/>
          <p:nvPr/>
        </p:nvSpPr>
        <p:spPr>
          <a:xfrm>
            <a:off x="13616213" y="6988164"/>
            <a:ext cx="1455268" cy="5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Petición</a:t>
            </a:r>
          </a:p>
        </p:txBody>
      </p:sp>
      <p:sp>
        <p:nvSpPr>
          <p:cNvPr id="342" name="Respuesta"/>
          <p:cNvSpPr txBox="1"/>
          <p:nvPr/>
        </p:nvSpPr>
        <p:spPr>
          <a:xfrm>
            <a:off x="13426144" y="7895127"/>
            <a:ext cx="1835405" cy="5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Respuesta</a:t>
            </a:r>
          </a:p>
        </p:txBody>
      </p:sp>
      <p:sp>
        <p:nvSpPr>
          <p:cNvPr id="343" name="Line"/>
          <p:cNvSpPr/>
          <p:nvPr/>
        </p:nvSpPr>
        <p:spPr>
          <a:xfrm flipH="1" flipV="1">
            <a:off x="19870276" y="6459274"/>
            <a:ext cx="53334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Blockchain"/>
          <p:cNvSpPr txBox="1"/>
          <p:nvPr/>
        </p:nvSpPr>
        <p:spPr>
          <a:xfrm>
            <a:off x="21151704" y="5784751"/>
            <a:ext cx="1931061" cy="5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Blockchain</a:t>
            </a:r>
          </a:p>
        </p:txBody>
      </p:sp>
      <p:sp>
        <p:nvSpPr>
          <p:cNvPr id="345" name="Line"/>
          <p:cNvSpPr/>
          <p:nvPr/>
        </p:nvSpPr>
        <p:spPr>
          <a:xfrm flipH="1" flipV="1">
            <a:off x="19863683" y="9578302"/>
            <a:ext cx="667438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BD Usuario"/>
          <p:cNvSpPr txBox="1"/>
          <p:nvPr/>
        </p:nvSpPr>
        <p:spPr>
          <a:xfrm>
            <a:off x="21149215" y="8875230"/>
            <a:ext cx="1936039" cy="5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BD Usuario</a:t>
            </a:r>
          </a:p>
        </p:txBody>
      </p:sp>
      <p:sp>
        <p:nvSpPr>
          <p:cNvPr id="347" name="Diagrama de arquitectura"/>
          <p:cNvSpPr txBox="1"/>
          <p:nvPr/>
        </p:nvSpPr>
        <p:spPr>
          <a:xfrm>
            <a:off x="1051635" y="809056"/>
            <a:ext cx="21844001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252" sz="8400"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Diagrama de arquitectura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ID="9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9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8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3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5"/>
      <p:bldP build="whole" bldLvl="1" animBg="1" rev="0" advAuto="0" spid="314" grpId="7"/>
      <p:bldP build="whole" bldLvl="1" animBg="1" rev="0" advAuto="0" spid="326" grpId="23"/>
      <p:bldP build="whole" bldLvl="1" animBg="1" rev="0" advAuto="0" spid="328" grpId="16"/>
      <p:bldP build="whole" bldLvl="1" animBg="1" rev="0" advAuto="0" spid="324" grpId="6"/>
      <p:bldP build="whole" bldLvl="1" animBg="1" rev="0" advAuto="0" spid="320" grpId="1"/>
      <p:bldP build="whole" bldLvl="1" animBg="1" rev="0" advAuto="0" spid="341" grpId="27"/>
      <p:bldP build="whole" bldLvl="1" animBg="1" rev="0" advAuto="0" spid="348" grpId="15"/>
      <p:bldP build="whole" bldLvl="1" animBg="1" rev="0" advAuto="0" spid="332" grpId="10"/>
      <p:bldP build="whole" bldLvl="1" animBg="1" rev="0" advAuto="0" spid="315" grpId="9"/>
      <p:bldP build="whole" bldLvl="1" animBg="1" rev="0" advAuto="0" spid="342" grpId="30"/>
      <p:bldP build="whole" bldLvl="1" animBg="1" rev="0" advAuto="0" spid="339" grpId="24"/>
      <p:bldP build="whole" bldLvl="1" animBg="1" rev="0" advAuto="0" spid="325" grpId="22"/>
      <p:bldP build="whole" bldLvl="1" animBg="1" rev="0" advAuto="0" spid="316" grpId="11"/>
      <p:bldP build="whole" bldLvl="1" animBg="1" rev="0" advAuto="0" spid="329" grpId="12"/>
      <p:bldP build="whole" bldLvl="1" animBg="1" rev="0" advAuto="0" spid="343" grpId="32"/>
      <p:bldP build="whole" bldLvl="1" animBg="1" rev="0" advAuto="0" spid="340" grpId="29"/>
      <p:bldP build="whole" bldLvl="1" animBg="1" rev="0" advAuto="0" spid="336" grpId="25"/>
      <p:bldP build="whole" bldLvl="1" animBg="1" rev="0" advAuto="0" spid="317" grpId="17"/>
      <p:bldP build="whole" bldLvl="1" animBg="1" rev="0" advAuto="0" spid="313" grpId="13"/>
      <p:bldP build="whole" bldLvl="1" animBg="1" rev="0" advAuto="0" spid="333" grpId="21"/>
      <p:bldP build="whole" bldLvl="1" animBg="1" rev="0" advAuto="0" spid="344" grpId="31"/>
      <p:bldP build="whole" bldLvl="1" animBg="1" rev="0" advAuto="0" spid="337" grpId="26"/>
      <p:bldP build="whole" bldLvl="1" animBg="1" rev="0" advAuto="0" spid="330" grpId="20"/>
      <p:bldP build="whole" bldLvl="1" animBg="1" rev="0" advAuto="0" spid="318" grpId="19"/>
      <p:bldP build="whole" bldLvl="1" animBg="1" rev="0" advAuto="0" spid="321" grpId="3"/>
      <p:bldP build="whole" bldLvl="1" animBg="1" rev="0" advAuto="0" spid="334" grpId="18"/>
      <p:bldP build="whole" bldLvl="1" animBg="1" rev="0" advAuto="0" spid="345" grpId="34"/>
      <p:bldP build="whole" bldLvl="1" animBg="1" rev="0" advAuto="0" spid="323" grpId="2"/>
      <p:bldP build="whole" bldLvl="1" animBg="1" rev="0" advAuto="0" spid="331" grpId="14"/>
      <p:bldP build="whole" bldLvl="1" animBg="1" rev="0" advAuto="0" spid="322" grpId="4"/>
      <p:bldP build="whole" bldLvl="1" animBg="1" rev="0" advAuto="0" spid="346" grpId="33"/>
      <p:bldP build="whole" bldLvl="1" animBg="1" rev="0" advAuto="0" spid="338" grpId="28"/>
      <p:bldP build="whole" bldLvl="1" animBg="1" rev="0" advAuto="0" spid="335" grpId="8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flujo1.png" descr="flujo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3563" t="230" r="23563" b="3413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51" name="Slide Number"/>
          <p:cNvSpPr txBox="1"/>
          <p:nvPr>
            <p:ph type="sldNum" sz="quarter" idx="4294967295"/>
          </p:nvPr>
        </p:nvSpPr>
        <p:spPr>
          <a:xfrm>
            <a:off x="11987961" y="13081000"/>
            <a:ext cx="39537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flujo2.png" descr="flujo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6" t="83" r="21516" b="2831"/>
          <a:stretch>
            <a:fillRect/>
          </a:stretch>
        </p:blipFill>
        <p:spPr>
          <a:xfrm>
            <a:off x="-1" y="0"/>
            <a:ext cx="24384001" cy="13716000"/>
          </a:xfrm>
          <a:prstGeom prst="rect">
            <a:avLst/>
          </a:prstGeom>
        </p:spPr>
      </p:pic>
      <p:sp>
        <p:nvSpPr>
          <p:cNvPr id="354" name="Slide Number"/>
          <p:cNvSpPr txBox="1"/>
          <p:nvPr>
            <p:ph type="sldNum" sz="quarter" idx="4294967295"/>
          </p:nvPr>
        </p:nvSpPr>
        <p:spPr>
          <a:xfrm>
            <a:off x="11987542" y="13081000"/>
            <a:ext cx="39621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ayout Document"/>
          <p:cNvSpPr/>
          <p:nvPr/>
        </p:nvSpPr>
        <p:spPr>
          <a:xfrm>
            <a:off x="15857832" y="5185549"/>
            <a:ext cx="3873239" cy="5015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4"/>
                  <a:pt x="0" y="164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7"/>
                </a:lnTo>
                <a:cubicBezTo>
                  <a:pt x="21600" y="5865"/>
                  <a:pt x="21567" y="5839"/>
                  <a:pt x="21525" y="5839"/>
                </a:cubicBezTo>
                <a:lnTo>
                  <a:pt x="14257" y="5839"/>
                </a:lnTo>
                <a:cubicBezTo>
                  <a:pt x="14140" y="5839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2"/>
                  <a:pt x="15185" y="5122"/>
                </a:cubicBezTo>
                <a:lnTo>
                  <a:pt x="21419" y="5122"/>
                </a:lnTo>
                <a:cubicBezTo>
                  <a:pt x="21486" y="5122"/>
                  <a:pt x="21519" y="5059"/>
                  <a:pt x="21472" y="5023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4056" y="7813"/>
                </a:moveTo>
                <a:lnTo>
                  <a:pt x="9151" y="7813"/>
                </a:lnTo>
                <a:cubicBezTo>
                  <a:pt x="9263" y="7813"/>
                  <a:pt x="9352" y="7882"/>
                  <a:pt x="9352" y="7968"/>
                </a:cubicBezTo>
                <a:lnTo>
                  <a:pt x="9352" y="11418"/>
                </a:lnTo>
                <a:cubicBezTo>
                  <a:pt x="9352" y="11504"/>
                  <a:pt x="9263" y="11573"/>
                  <a:pt x="9151" y="11573"/>
                </a:cubicBezTo>
                <a:lnTo>
                  <a:pt x="4056" y="11573"/>
                </a:lnTo>
                <a:cubicBezTo>
                  <a:pt x="3945" y="11573"/>
                  <a:pt x="3853" y="11504"/>
                  <a:pt x="3853" y="11418"/>
                </a:cubicBezTo>
                <a:lnTo>
                  <a:pt x="3853" y="7968"/>
                </a:lnTo>
                <a:cubicBezTo>
                  <a:pt x="3853" y="7882"/>
                  <a:pt x="3945" y="7813"/>
                  <a:pt x="4056" y="7813"/>
                </a:cubicBezTo>
                <a:close/>
                <a:moveTo>
                  <a:pt x="11327" y="7813"/>
                </a:moveTo>
                <a:lnTo>
                  <a:pt x="17677" y="7813"/>
                </a:lnTo>
                <a:cubicBezTo>
                  <a:pt x="17715" y="7813"/>
                  <a:pt x="17747" y="7838"/>
                  <a:pt x="17747" y="7868"/>
                </a:cubicBezTo>
                <a:lnTo>
                  <a:pt x="17747" y="8836"/>
                </a:lnTo>
                <a:cubicBezTo>
                  <a:pt x="17747" y="8866"/>
                  <a:pt x="17715" y="8889"/>
                  <a:pt x="17677" y="8889"/>
                </a:cubicBezTo>
                <a:lnTo>
                  <a:pt x="11329" y="8889"/>
                </a:lnTo>
                <a:cubicBezTo>
                  <a:pt x="11291" y="8889"/>
                  <a:pt x="11259" y="8866"/>
                  <a:pt x="11259" y="8836"/>
                </a:cubicBezTo>
                <a:lnTo>
                  <a:pt x="11259" y="7866"/>
                </a:lnTo>
                <a:cubicBezTo>
                  <a:pt x="11259" y="7837"/>
                  <a:pt x="11291" y="7813"/>
                  <a:pt x="11327" y="7813"/>
                </a:cubicBezTo>
                <a:close/>
                <a:moveTo>
                  <a:pt x="4859" y="8530"/>
                </a:moveTo>
                <a:cubicBezTo>
                  <a:pt x="4817" y="8530"/>
                  <a:pt x="4781" y="8558"/>
                  <a:pt x="4781" y="8590"/>
                </a:cubicBezTo>
                <a:lnTo>
                  <a:pt x="4781" y="10798"/>
                </a:lnTo>
                <a:cubicBezTo>
                  <a:pt x="4781" y="10830"/>
                  <a:pt x="4816" y="10855"/>
                  <a:pt x="4859" y="10856"/>
                </a:cubicBezTo>
                <a:lnTo>
                  <a:pt x="8349" y="10856"/>
                </a:lnTo>
                <a:cubicBezTo>
                  <a:pt x="8391" y="10856"/>
                  <a:pt x="8424" y="10830"/>
                  <a:pt x="8424" y="10798"/>
                </a:cubicBezTo>
                <a:lnTo>
                  <a:pt x="8424" y="8590"/>
                </a:lnTo>
                <a:cubicBezTo>
                  <a:pt x="8424" y="8558"/>
                  <a:pt x="8391" y="8530"/>
                  <a:pt x="8349" y="8530"/>
                </a:cubicBezTo>
                <a:lnTo>
                  <a:pt x="4859" y="8530"/>
                </a:lnTo>
                <a:close/>
                <a:moveTo>
                  <a:pt x="11329" y="10498"/>
                </a:moveTo>
                <a:lnTo>
                  <a:pt x="17677" y="10498"/>
                </a:lnTo>
                <a:cubicBezTo>
                  <a:pt x="17715" y="10498"/>
                  <a:pt x="17747" y="10522"/>
                  <a:pt x="17747" y="10552"/>
                </a:cubicBezTo>
                <a:lnTo>
                  <a:pt x="17747" y="11519"/>
                </a:lnTo>
                <a:cubicBezTo>
                  <a:pt x="17747" y="11548"/>
                  <a:pt x="17715" y="11573"/>
                  <a:pt x="17677" y="11573"/>
                </a:cubicBezTo>
                <a:lnTo>
                  <a:pt x="11329" y="11573"/>
                </a:lnTo>
                <a:cubicBezTo>
                  <a:pt x="11291" y="11573"/>
                  <a:pt x="11259" y="11548"/>
                  <a:pt x="11259" y="11519"/>
                </a:cubicBezTo>
                <a:lnTo>
                  <a:pt x="11259" y="10552"/>
                </a:lnTo>
                <a:cubicBezTo>
                  <a:pt x="11259" y="10522"/>
                  <a:pt x="11291" y="10498"/>
                  <a:pt x="11329" y="10498"/>
                </a:cubicBezTo>
                <a:close/>
                <a:moveTo>
                  <a:pt x="3923" y="13182"/>
                </a:moveTo>
                <a:lnTo>
                  <a:pt x="17677" y="13182"/>
                </a:lnTo>
                <a:cubicBezTo>
                  <a:pt x="17715" y="13182"/>
                  <a:pt x="17747" y="13207"/>
                  <a:pt x="17747" y="13236"/>
                </a:cubicBezTo>
                <a:lnTo>
                  <a:pt x="17747" y="14205"/>
                </a:lnTo>
                <a:cubicBezTo>
                  <a:pt x="17747" y="14234"/>
                  <a:pt x="17715" y="14257"/>
                  <a:pt x="17677" y="14257"/>
                </a:cubicBezTo>
                <a:lnTo>
                  <a:pt x="3923" y="14257"/>
                </a:lnTo>
                <a:cubicBezTo>
                  <a:pt x="3885" y="14257"/>
                  <a:pt x="3853" y="14234"/>
                  <a:pt x="3853" y="14205"/>
                </a:cubicBezTo>
                <a:lnTo>
                  <a:pt x="3853" y="13236"/>
                </a:lnTo>
                <a:cubicBezTo>
                  <a:pt x="3853" y="13207"/>
                  <a:pt x="3885" y="13182"/>
                  <a:pt x="3923" y="13182"/>
                </a:cubicBezTo>
                <a:close/>
                <a:moveTo>
                  <a:pt x="3923" y="15866"/>
                </a:moveTo>
                <a:lnTo>
                  <a:pt x="17677" y="15866"/>
                </a:lnTo>
                <a:cubicBezTo>
                  <a:pt x="17715" y="15866"/>
                  <a:pt x="17747" y="15891"/>
                  <a:pt x="17747" y="15920"/>
                </a:cubicBezTo>
                <a:lnTo>
                  <a:pt x="17747" y="16889"/>
                </a:lnTo>
                <a:cubicBezTo>
                  <a:pt x="17747" y="16918"/>
                  <a:pt x="17715" y="16941"/>
                  <a:pt x="17677" y="16941"/>
                </a:cubicBezTo>
                <a:lnTo>
                  <a:pt x="3923" y="16941"/>
                </a:lnTo>
                <a:cubicBezTo>
                  <a:pt x="3885" y="16941"/>
                  <a:pt x="3853" y="16918"/>
                  <a:pt x="3853" y="16889"/>
                </a:cubicBezTo>
                <a:lnTo>
                  <a:pt x="3853" y="15920"/>
                </a:lnTo>
                <a:cubicBezTo>
                  <a:pt x="3853" y="15891"/>
                  <a:pt x="3885" y="15866"/>
                  <a:pt x="3923" y="15866"/>
                </a:cubicBezTo>
                <a:close/>
              </a:path>
            </a:pathLst>
          </a:custGeom>
          <a:solidFill>
            <a:srgbClr val="FFFFFF"/>
          </a:solidFill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7" name="Credenciales académic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Credenciales académicas</a:t>
            </a:r>
          </a:p>
        </p:txBody>
      </p:sp>
      <p:sp>
        <p:nvSpPr>
          <p:cNvPr id="158" name="Head with Shoulders"/>
          <p:cNvSpPr/>
          <p:nvPr/>
        </p:nvSpPr>
        <p:spPr>
          <a:xfrm>
            <a:off x="10153956" y="6699920"/>
            <a:ext cx="4076088" cy="3531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9" name="Graduation Cap"/>
          <p:cNvSpPr/>
          <p:nvPr/>
        </p:nvSpPr>
        <p:spPr>
          <a:xfrm>
            <a:off x="10903646" y="5200894"/>
            <a:ext cx="2576708" cy="141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6520"/>
                </a:lnTo>
                <a:lnTo>
                  <a:pt x="10800" y="13043"/>
                </a:lnTo>
                <a:lnTo>
                  <a:pt x="18745" y="8243"/>
                </a:lnTo>
                <a:lnTo>
                  <a:pt x="18745" y="10509"/>
                </a:lnTo>
                <a:cubicBezTo>
                  <a:pt x="18606" y="10673"/>
                  <a:pt x="18515" y="10958"/>
                  <a:pt x="18515" y="11282"/>
                </a:cubicBezTo>
                <a:cubicBezTo>
                  <a:pt x="18515" y="11519"/>
                  <a:pt x="18563" y="11733"/>
                  <a:pt x="18643" y="11896"/>
                </a:cubicBezTo>
                <a:cubicBezTo>
                  <a:pt x="18499" y="12008"/>
                  <a:pt x="18399" y="12270"/>
                  <a:pt x="18399" y="12574"/>
                </a:cubicBezTo>
                <a:lnTo>
                  <a:pt x="18399" y="21301"/>
                </a:lnTo>
                <a:cubicBezTo>
                  <a:pt x="18553" y="21484"/>
                  <a:pt x="18772" y="21600"/>
                  <a:pt x="19018" y="21600"/>
                </a:cubicBezTo>
                <a:cubicBezTo>
                  <a:pt x="19264" y="21600"/>
                  <a:pt x="19483" y="21484"/>
                  <a:pt x="19637" y="21301"/>
                </a:cubicBezTo>
                <a:lnTo>
                  <a:pt x="19637" y="12556"/>
                </a:lnTo>
                <a:cubicBezTo>
                  <a:pt x="19637" y="12255"/>
                  <a:pt x="19538" y="11998"/>
                  <a:pt x="19396" y="11887"/>
                </a:cubicBezTo>
                <a:cubicBezTo>
                  <a:pt x="19474" y="11725"/>
                  <a:pt x="19523" y="11515"/>
                  <a:pt x="19523" y="11282"/>
                </a:cubicBezTo>
                <a:cubicBezTo>
                  <a:pt x="19523" y="10958"/>
                  <a:pt x="19430" y="10673"/>
                  <a:pt x="19291" y="10509"/>
                </a:cubicBezTo>
                <a:lnTo>
                  <a:pt x="19291" y="7913"/>
                </a:lnTo>
                <a:lnTo>
                  <a:pt x="21600" y="6520"/>
                </a:lnTo>
                <a:lnTo>
                  <a:pt x="10800" y="0"/>
                </a:lnTo>
                <a:close/>
                <a:moveTo>
                  <a:pt x="10819" y="5598"/>
                </a:moveTo>
                <a:cubicBezTo>
                  <a:pt x="11223" y="5598"/>
                  <a:pt x="11551" y="5819"/>
                  <a:pt x="11551" y="6091"/>
                </a:cubicBezTo>
                <a:cubicBezTo>
                  <a:pt x="11551" y="6364"/>
                  <a:pt x="11223" y="6584"/>
                  <a:pt x="10819" y="6584"/>
                </a:cubicBezTo>
                <a:cubicBezTo>
                  <a:pt x="10414" y="6584"/>
                  <a:pt x="10084" y="6364"/>
                  <a:pt x="10085" y="6091"/>
                </a:cubicBezTo>
                <a:cubicBezTo>
                  <a:pt x="10085" y="5819"/>
                  <a:pt x="10414" y="5598"/>
                  <a:pt x="10819" y="5598"/>
                </a:cubicBezTo>
                <a:close/>
                <a:moveTo>
                  <a:pt x="16068" y="10691"/>
                </a:moveTo>
                <a:lnTo>
                  <a:pt x="10800" y="13872"/>
                </a:lnTo>
                <a:lnTo>
                  <a:pt x="5535" y="10694"/>
                </a:lnTo>
                <a:cubicBezTo>
                  <a:pt x="4861" y="12240"/>
                  <a:pt x="4431" y="14116"/>
                  <a:pt x="4188" y="16122"/>
                </a:cubicBezTo>
                <a:cubicBezTo>
                  <a:pt x="6908" y="16652"/>
                  <a:pt x="9240" y="18095"/>
                  <a:pt x="10748" y="20074"/>
                </a:cubicBezTo>
                <a:cubicBezTo>
                  <a:pt x="12275" y="18069"/>
                  <a:pt x="14648" y="16613"/>
                  <a:pt x="17413" y="16101"/>
                </a:cubicBezTo>
                <a:cubicBezTo>
                  <a:pt x="17170" y="14102"/>
                  <a:pt x="16740" y="12232"/>
                  <a:pt x="16068" y="1069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17847931" y="6883970"/>
            <a:ext cx="1270001" cy="492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1" name="Lic. Ariel"/>
          <p:cNvSpPr txBox="1"/>
          <p:nvPr/>
        </p:nvSpPr>
        <p:spPr>
          <a:xfrm>
            <a:off x="17770308" y="6883970"/>
            <a:ext cx="1425246" cy="492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Lic. Ariel</a:t>
            </a:r>
          </a:p>
        </p:txBody>
      </p:sp>
      <p:sp>
        <p:nvSpPr>
          <p:cNvPr id="162" name="Arrow"/>
          <p:cNvSpPr/>
          <p:nvPr/>
        </p:nvSpPr>
        <p:spPr>
          <a:xfrm>
            <a:off x="10639829" y="6729745"/>
            <a:ext cx="3104342" cy="19274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2DCE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3" name="Slide Number"/>
          <p:cNvSpPr txBox="1"/>
          <p:nvPr>
            <p:ph type="sldNum" sz="quarter" idx="4294967295"/>
          </p:nvPr>
        </p:nvSpPr>
        <p:spPr>
          <a:xfrm>
            <a:off x="12051106" y="12917170"/>
            <a:ext cx="281788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8414 0.000809" origin="layout" pathEditMode="relative">
                                      <p:cBhvr>
                                        <p:cTn id="6" dur="8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8919 -0.000000" origin="layout" pathEditMode="relative">
                                      <p:cBhvr>
                                        <p:cTn id="9" dur="8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8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4"/>
      <p:bldP build="whole" bldLvl="1" animBg="1" rev="0" advAuto="0" spid="162" grpId="3"/>
      <p:bldP build="whole" bldLvl="1" animBg="1" rev="0" advAuto="0" spid="161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flujo3.png" descr="flujo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34" t="745" r="1766" b="15045"/>
          <a:stretch>
            <a:fillRect/>
          </a:stretch>
        </p:blipFill>
        <p:spPr>
          <a:xfrm>
            <a:off x="-1" y="-1"/>
            <a:ext cx="24384001" cy="13716001"/>
          </a:xfrm>
          <a:prstGeom prst="rect">
            <a:avLst/>
          </a:prstGeom>
        </p:spPr>
      </p:pic>
      <p:sp>
        <p:nvSpPr>
          <p:cNvPr id="357" name="Slide Number"/>
          <p:cNvSpPr txBox="1"/>
          <p:nvPr>
            <p:ph type="sldNum" sz="quarter" idx="4294967295"/>
          </p:nvPr>
        </p:nvSpPr>
        <p:spPr>
          <a:xfrm>
            <a:off x="11956668" y="13081000"/>
            <a:ext cx="457963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flujo4.png" descr="flujo4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" r="0" b="0"/>
          <a:stretch>
            <a:fillRect/>
          </a:stretch>
        </p:blipFill>
        <p:spPr>
          <a:xfrm>
            <a:off x="0" y="-1"/>
            <a:ext cx="24904542" cy="12669864"/>
          </a:xfrm>
          <a:prstGeom prst="rect">
            <a:avLst/>
          </a:prstGeom>
        </p:spPr>
      </p:pic>
      <p:sp>
        <p:nvSpPr>
          <p:cNvPr id="360" name="Slide Number"/>
          <p:cNvSpPr txBox="1"/>
          <p:nvPr>
            <p:ph type="sldNum" sz="quarter" idx="4294967295"/>
          </p:nvPr>
        </p:nvSpPr>
        <p:spPr>
          <a:xfrm>
            <a:off x="11995365" y="13081000"/>
            <a:ext cx="38057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flujo6.png" descr="fluj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32" y="-6941"/>
            <a:ext cx="24384001" cy="12647068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lide Number"/>
          <p:cNvSpPr txBox="1"/>
          <p:nvPr>
            <p:ph type="sldNum" sz="quarter" idx="4294967295"/>
          </p:nvPr>
        </p:nvSpPr>
        <p:spPr>
          <a:xfrm>
            <a:off x="11973712" y="13081000"/>
            <a:ext cx="42387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flujo7.png" descr="flujo7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4422" t="0" r="6403" b="0"/>
          <a:stretch>
            <a:fillRect/>
          </a:stretch>
        </p:blipFill>
        <p:spPr>
          <a:xfrm>
            <a:off x="-7312" y="-45776"/>
            <a:ext cx="24760506" cy="14689561"/>
          </a:xfrm>
          <a:prstGeom prst="rect">
            <a:avLst/>
          </a:prstGeom>
        </p:spPr>
      </p:pic>
      <p:sp>
        <p:nvSpPr>
          <p:cNvPr id="366" name="Slide Number"/>
          <p:cNvSpPr txBox="1"/>
          <p:nvPr>
            <p:ph type="sldNum" sz="quarter" idx="4294967295"/>
          </p:nvPr>
        </p:nvSpPr>
        <p:spPr>
          <a:xfrm>
            <a:off x="11966727" y="13081000"/>
            <a:ext cx="43784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flujo8.png" descr="flujo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987" t="108" r="2040" b="0"/>
          <a:stretch>
            <a:fillRect/>
          </a:stretch>
        </p:blipFill>
        <p:spPr>
          <a:xfrm>
            <a:off x="-1" y="0"/>
            <a:ext cx="24384001" cy="12800484"/>
          </a:xfrm>
          <a:prstGeom prst="rect">
            <a:avLst/>
          </a:prstGeom>
        </p:spPr>
      </p:pic>
      <p:sp>
        <p:nvSpPr>
          <p:cNvPr id="369" name="Slide Number"/>
          <p:cNvSpPr txBox="1"/>
          <p:nvPr>
            <p:ph type="sldNum" sz="quarter" idx="4294967295"/>
          </p:nvPr>
        </p:nvSpPr>
        <p:spPr>
          <a:xfrm>
            <a:off x="11969800" y="13081000"/>
            <a:ext cx="43170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flujo9.png" descr="flujo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632" t="0" r="6632" b="0"/>
          <a:stretch>
            <a:fillRect/>
          </a:stretch>
        </p:blipFill>
        <p:spPr>
          <a:xfrm>
            <a:off x="0" y="0"/>
            <a:ext cx="25953940" cy="14599091"/>
          </a:xfrm>
          <a:prstGeom prst="rect">
            <a:avLst/>
          </a:prstGeom>
        </p:spPr>
      </p:pic>
      <p:sp>
        <p:nvSpPr>
          <p:cNvPr id="372" name="Slide Number"/>
          <p:cNvSpPr txBox="1"/>
          <p:nvPr>
            <p:ph type="sldNum" sz="quarter" idx="4294967295"/>
          </p:nvPr>
        </p:nvSpPr>
        <p:spPr>
          <a:xfrm>
            <a:off x="11969102" y="13081000"/>
            <a:ext cx="43309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flujo10.png" descr="flujo1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632" t="0" r="6632" b="0"/>
          <a:stretch>
            <a:fillRect/>
          </a:stretch>
        </p:blipFill>
        <p:spPr>
          <a:xfrm>
            <a:off x="0" y="0"/>
            <a:ext cx="26148389" cy="14708469"/>
          </a:xfrm>
          <a:prstGeom prst="rect">
            <a:avLst/>
          </a:prstGeom>
        </p:spPr>
      </p:pic>
      <p:sp>
        <p:nvSpPr>
          <p:cNvPr id="375" name="Slide Number"/>
          <p:cNvSpPr txBox="1"/>
          <p:nvPr>
            <p:ph type="sldNum" sz="quarter" idx="4294967295"/>
          </p:nvPr>
        </p:nvSpPr>
        <p:spPr>
          <a:xfrm>
            <a:off x="11966028" y="13081000"/>
            <a:ext cx="439244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flujo11.png" descr="flujo1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886" t="0" r="2886" b="0"/>
          <a:stretch>
            <a:fillRect/>
          </a:stretch>
        </p:blipFill>
        <p:spPr>
          <a:xfrm>
            <a:off x="-2967236" y="-1783358"/>
            <a:ext cx="30318300" cy="17054044"/>
          </a:xfrm>
          <a:prstGeom prst="rect">
            <a:avLst/>
          </a:prstGeom>
        </p:spPr>
      </p:pic>
      <p:sp>
        <p:nvSpPr>
          <p:cNvPr id="378" name="Slide Number"/>
          <p:cNvSpPr txBox="1"/>
          <p:nvPr>
            <p:ph type="sldNum" sz="quarter" idx="4294967295"/>
          </p:nvPr>
        </p:nvSpPr>
        <p:spPr>
          <a:xfrm>
            <a:off x="11979160" y="13081000"/>
            <a:ext cx="41298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flujo12.png" descr="flujo1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825" t="0" r="825" b="0"/>
          <a:stretch>
            <a:fillRect/>
          </a:stretch>
        </p:blipFill>
        <p:spPr>
          <a:xfrm>
            <a:off x="-170307" y="-1434705"/>
            <a:ext cx="30130941" cy="16948654"/>
          </a:xfrm>
          <a:prstGeom prst="rect">
            <a:avLst/>
          </a:prstGeom>
        </p:spPr>
      </p:pic>
      <p:sp>
        <p:nvSpPr>
          <p:cNvPr id="381" name="Slide Number"/>
          <p:cNvSpPr txBox="1"/>
          <p:nvPr>
            <p:ph type="sldNum" sz="quarter" idx="4294967295"/>
          </p:nvPr>
        </p:nvSpPr>
        <p:spPr>
          <a:xfrm>
            <a:off x="11967705" y="13081000"/>
            <a:ext cx="43589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Conclusiones</a:t>
            </a:r>
          </a:p>
        </p:txBody>
      </p:sp>
      <p:sp>
        <p:nvSpPr>
          <p:cNvPr id="384" name="Interfaz de usuario simple, atractiva e intuitiva.…"/>
          <p:cNvSpPr txBox="1"/>
          <p:nvPr>
            <p:ph type="body" idx="1"/>
          </p:nvPr>
        </p:nvSpPr>
        <p:spPr>
          <a:xfrm>
            <a:off x="1626016" y="4928145"/>
            <a:ext cx="21844001" cy="843280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defRPr sz="7000"/>
            </a:pPr>
            <a:r>
              <a:t>Interfaz de usuario simple, atractiva e intuitiva.</a:t>
            </a:r>
          </a:p>
          <a:p>
            <a:pPr marL="558800" indent="-558800">
              <a:lnSpc>
                <a:spcPct val="120000"/>
              </a:lnSpc>
              <a:defRPr sz="7000"/>
            </a:pPr>
            <a:r>
              <a:t>Experiencia de usuario rápida y dinámica.</a:t>
            </a:r>
          </a:p>
          <a:p>
            <a:pPr marL="558800" indent="-558800">
              <a:lnSpc>
                <a:spcPct val="120000"/>
              </a:lnSpc>
              <a:defRPr sz="7000"/>
            </a:pPr>
            <a:r>
              <a:t>Arquitectura extensible.</a:t>
            </a:r>
          </a:p>
        </p:txBody>
      </p:sp>
      <p:sp>
        <p:nvSpPr>
          <p:cNvPr id="385" name="Slide Number"/>
          <p:cNvSpPr txBox="1"/>
          <p:nvPr>
            <p:ph type="sldNum" sz="quarter" idx="4294967295"/>
          </p:nvPr>
        </p:nvSpPr>
        <p:spPr>
          <a:xfrm>
            <a:off x="11889943" y="12917170"/>
            <a:ext cx="591414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redenciales digit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Credenciales digitales</a:t>
            </a:r>
          </a:p>
        </p:txBody>
      </p:sp>
      <p:sp>
        <p:nvSpPr>
          <p:cNvPr id="166" name="Computer"/>
          <p:cNvSpPr/>
          <p:nvPr/>
        </p:nvSpPr>
        <p:spPr>
          <a:xfrm>
            <a:off x="9222759" y="4894945"/>
            <a:ext cx="6704793" cy="5410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7" name="Text Document"/>
          <p:cNvSpPr/>
          <p:nvPr/>
        </p:nvSpPr>
        <p:spPr>
          <a:xfrm>
            <a:off x="11780452" y="6085359"/>
            <a:ext cx="1589407" cy="205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8" name="Line"/>
          <p:cNvSpPr/>
          <p:nvPr/>
        </p:nvSpPr>
        <p:spPr>
          <a:xfrm flipV="1">
            <a:off x="7288167" y="8567422"/>
            <a:ext cx="1612965" cy="1284273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 flipV="1">
            <a:off x="12575155" y="9600947"/>
            <a:ext cx="1" cy="1331389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H="1" flipV="1">
            <a:off x="16252705" y="8535780"/>
            <a:ext cx="1611315" cy="1346542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Corrupción de datos"/>
          <p:cNvSpPr txBox="1"/>
          <p:nvPr/>
        </p:nvSpPr>
        <p:spPr>
          <a:xfrm>
            <a:off x="9716300" y="11136118"/>
            <a:ext cx="5715572" cy="85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Corrupción de datos</a:t>
            </a:r>
          </a:p>
        </p:txBody>
      </p:sp>
      <p:sp>
        <p:nvSpPr>
          <p:cNvPr id="172" name="Modificación"/>
          <p:cNvSpPr txBox="1"/>
          <p:nvPr/>
        </p:nvSpPr>
        <p:spPr>
          <a:xfrm>
            <a:off x="17485581" y="10156355"/>
            <a:ext cx="3667888" cy="85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Modificación</a:t>
            </a:r>
          </a:p>
        </p:txBody>
      </p:sp>
      <p:sp>
        <p:nvSpPr>
          <p:cNvPr id="173" name="Falsificación"/>
          <p:cNvSpPr txBox="1"/>
          <p:nvPr/>
        </p:nvSpPr>
        <p:spPr>
          <a:xfrm>
            <a:off x="4127577" y="10156355"/>
            <a:ext cx="3511869" cy="85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Falsificación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12005767" y="12917170"/>
            <a:ext cx="359766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106829" origin="layout" pathEditMode="relative">
                                      <p:cBhvr>
                                        <p:cTn id="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107963" origin="layout" pathEditMode="relative">
                                      <p:cBhvr>
                                        <p:cTn id="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8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8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300"/>
                            </p:stCondLst>
                            <p:childTnLst>
                              <p:par>
                                <p:cTn id="31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8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6"/>
      <p:bldP build="whole" bldLvl="1" animBg="1" rev="0" advAuto="0" spid="170" grpId="3"/>
      <p:bldP build="whole" bldLvl="1" animBg="1" rev="0" advAuto="0" spid="172" grpId="7"/>
      <p:bldP build="whole" bldLvl="1" animBg="1" rev="0" advAuto="0" spid="171" grpId="8"/>
      <p:bldP build="whole" bldLvl="1" animBg="1" rev="0" advAuto="0" spid="168" grpId="4"/>
      <p:bldP build="whole" bldLvl="1" animBg="1" rev="0" advAuto="0" spid="169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omenda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Recomendaciones</a:t>
            </a:r>
          </a:p>
        </p:txBody>
      </p:sp>
      <p:sp>
        <p:nvSpPr>
          <p:cNvPr id="388" name="Slide Number"/>
          <p:cNvSpPr txBox="1"/>
          <p:nvPr>
            <p:ph type="sldNum" sz="quarter" idx="4294967295"/>
          </p:nvPr>
        </p:nvSpPr>
        <p:spPr>
          <a:xfrm>
            <a:off x="11867387" y="12917170"/>
            <a:ext cx="636525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9" name="Probar la solución en un escenario real.…"/>
          <p:cNvSpPr txBox="1"/>
          <p:nvPr/>
        </p:nvSpPr>
        <p:spPr>
          <a:xfrm>
            <a:off x="1543858" y="4079665"/>
            <a:ext cx="21844001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lnSpc>
                <a:spcPct val="120000"/>
              </a:lnSpc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7000"/>
            </a:pPr>
            <a:r>
              <a:t>Probar la solución en un escenario real.</a:t>
            </a:r>
          </a:p>
          <a:p>
            <a:pPr marL="558800" indent="-558800" algn="l" defTabSz="2438400">
              <a:lnSpc>
                <a:spcPct val="120000"/>
              </a:lnSpc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7000"/>
            </a:pPr>
            <a:r>
              <a:t>Mejoras de diseño.</a:t>
            </a:r>
          </a:p>
          <a:p>
            <a:pPr marL="558800" indent="-558800" algn="l" defTabSz="2438400">
              <a:lnSpc>
                <a:spcPct val="120000"/>
              </a:lnSpc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7000"/>
            </a:pPr>
            <a:r>
              <a:t>Permitir búsquedas más complejas.</a:t>
            </a:r>
          </a:p>
          <a:p>
            <a:pPr marL="558800" indent="-558800" algn="l" defTabSz="2438400">
              <a:lnSpc>
                <a:spcPct val="120000"/>
              </a:lnSpc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7000"/>
            </a:pPr>
            <a:r>
              <a:t>Implementar una billetera.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racias"/>
          <p:cNvSpPr txBox="1"/>
          <p:nvPr>
            <p:ph type="title"/>
          </p:nvPr>
        </p:nvSpPr>
        <p:spPr>
          <a:xfrm>
            <a:off x="1270000" y="5088532"/>
            <a:ext cx="21844000" cy="2740622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10000"/>
              </a:lnSpc>
              <a:defRPr spc="-450" sz="15000">
                <a:gradFill flip="none" rotWithShape="1">
                  <a:gsLst>
                    <a:gs pos="0">
                      <a:srgbClr val="2DCE89"/>
                    </a:gs>
                    <a:gs pos="100000">
                      <a:srgbClr val="1BDA6B"/>
                    </a:gs>
                  </a:gsLst>
                  <a:lin ang="17343616" scaled="0"/>
                </a:gradFill>
              </a:defRPr>
            </a:lvl1pPr>
          </a:lstStyle>
          <a:p>
            <a:pPr/>
            <a:r>
              <a:t>Gracias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reguntas de Opon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 de Oponencia</a:t>
            </a:r>
          </a:p>
        </p:txBody>
      </p:sp>
      <p:sp>
        <p:nvSpPr>
          <p:cNvPr id="394" name="En la figura 2.1 se muestra el “Diagrama de casos de uso del sistema” donde quedan definidos los actores Anónimo y Gestor. Posteriormente en el epígrafe 2.2.3. “Lógica del negocio” se definen cinco roles los cuales son: Administrador de Sistemas, Adminis"/>
          <p:cNvSpPr txBox="1"/>
          <p:nvPr>
            <p:ph type="body" idx="1"/>
          </p:nvPr>
        </p:nvSpPr>
        <p:spPr>
          <a:xfrm>
            <a:off x="1269999" y="4267199"/>
            <a:ext cx="21331735" cy="8432801"/>
          </a:xfrm>
          <a:prstGeom prst="rect">
            <a:avLst/>
          </a:prstGeom>
        </p:spPr>
        <p:txBody>
          <a:bodyPr/>
          <a:lstStyle>
            <a:lvl1pPr marL="1111250" indent="-1111250" algn="just" defTabSz="449580">
              <a:lnSpc>
                <a:spcPct val="120000"/>
              </a:lnSpc>
              <a:spcBef>
                <a:spcPts val="0"/>
              </a:spcBef>
              <a:buClrTx/>
              <a:buAutoNum type="arabicPeriod" startAt="1"/>
              <a:defRPr sz="60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 la figura 2.1 se muestra el “Diagrama de casos de uso del sistema” donde quedan definidos los actores Anónimo y Gestor. Posteriormente en el epígrafe 2.2.3. “Lógica del negocio” se definen cinco roles los cuales son: Administrador de Sistemas, Administrador de Certificados, Secretario General, Decano de Facultad y Rector de Universidad. ¿Cuál es el concepto de actor del sistema? ¿Los roles definidos son actores del sistema?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reguntas de Opon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 de Oponencia</a:t>
            </a:r>
          </a:p>
        </p:txBody>
      </p:sp>
      <p:sp>
        <p:nvSpPr>
          <p:cNvPr id="397" name="Actor"/>
          <p:cNvSpPr txBox="1"/>
          <p:nvPr/>
        </p:nvSpPr>
        <p:spPr>
          <a:xfrm>
            <a:off x="5556567" y="6511924"/>
            <a:ext cx="1790066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Actor</a:t>
            </a:r>
          </a:p>
        </p:txBody>
      </p:sp>
      <p:sp>
        <p:nvSpPr>
          <p:cNvPr id="398" name="Rol"/>
          <p:cNvSpPr txBox="1"/>
          <p:nvPr/>
        </p:nvSpPr>
        <p:spPr>
          <a:xfrm>
            <a:off x="10078085" y="6511924"/>
            <a:ext cx="1078231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Rol</a:t>
            </a:r>
          </a:p>
        </p:txBody>
      </p:sp>
      <p:sp>
        <p:nvSpPr>
          <p:cNvPr id="399" name="Responsabilidad"/>
          <p:cNvSpPr txBox="1"/>
          <p:nvPr/>
        </p:nvSpPr>
        <p:spPr>
          <a:xfrm>
            <a:off x="13887767" y="6511924"/>
            <a:ext cx="5120006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Responsabilidad</a:t>
            </a:r>
          </a:p>
        </p:txBody>
      </p:sp>
      <p:sp>
        <p:nvSpPr>
          <p:cNvPr id="400" name="Gestor"/>
          <p:cNvSpPr txBox="1"/>
          <p:nvPr/>
        </p:nvSpPr>
        <p:spPr>
          <a:xfrm>
            <a:off x="2987502" y="7846767"/>
            <a:ext cx="1755649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Gestor</a:t>
            </a:r>
          </a:p>
        </p:txBody>
      </p:sp>
      <p:sp>
        <p:nvSpPr>
          <p:cNvPr id="401" name="Head with Shoulders"/>
          <p:cNvSpPr/>
          <p:nvPr/>
        </p:nvSpPr>
        <p:spPr>
          <a:xfrm>
            <a:off x="2915284" y="6217212"/>
            <a:ext cx="1900087" cy="164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4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2" name="Head with Shoulders"/>
          <p:cNvSpPr/>
          <p:nvPr/>
        </p:nvSpPr>
        <p:spPr>
          <a:xfrm>
            <a:off x="9667157" y="4147403"/>
            <a:ext cx="1900087" cy="164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4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3" name="Secretario"/>
          <p:cNvSpPr txBox="1"/>
          <p:nvPr/>
        </p:nvSpPr>
        <p:spPr>
          <a:xfrm>
            <a:off x="9299194" y="9848529"/>
            <a:ext cx="2636013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Secretario</a:t>
            </a:r>
          </a:p>
        </p:txBody>
      </p:sp>
      <p:sp>
        <p:nvSpPr>
          <p:cNvPr id="404" name="Head with Shoulders"/>
          <p:cNvSpPr/>
          <p:nvPr/>
        </p:nvSpPr>
        <p:spPr>
          <a:xfrm>
            <a:off x="9667157" y="8218974"/>
            <a:ext cx="1900087" cy="164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4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5" name="Admin."/>
          <p:cNvSpPr txBox="1"/>
          <p:nvPr/>
        </p:nvSpPr>
        <p:spPr>
          <a:xfrm>
            <a:off x="9693656" y="5840956"/>
            <a:ext cx="1847089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Admin.</a:t>
            </a:r>
          </a:p>
        </p:txBody>
      </p:sp>
      <p:sp>
        <p:nvSpPr>
          <p:cNvPr id="406" name="Line"/>
          <p:cNvSpPr/>
          <p:nvPr/>
        </p:nvSpPr>
        <p:spPr>
          <a:xfrm flipV="1">
            <a:off x="4860946" y="5141202"/>
            <a:ext cx="4794860" cy="195128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4862262" y="7100776"/>
            <a:ext cx="4693423" cy="195721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" name="Crear Cerificado"/>
          <p:cNvSpPr/>
          <p:nvPr/>
        </p:nvSpPr>
        <p:spPr>
          <a:xfrm>
            <a:off x="15343632" y="3193026"/>
            <a:ext cx="55925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Crear Cerificado</a:t>
            </a:r>
          </a:p>
        </p:txBody>
      </p:sp>
      <p:sp>
        <p:nvSpPr>
          <p:cNvPr id="409" name="Validar Certificado"/>
          <p:cNvSpPr/>
          <p:nvPr/>
        </p:nvSpPr>
        <p:spPr>
          <a:xfrm>
            <a:off x="15343633" y="7537470"/>
            <a:ext cx="5592566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Validar Certificado</a:t>
            </a:r>
          </a:p>
        </p:txBody>
      </p:sp>
      <p:sp>
        <p:nvSpPr>
          <p:cNvPr id="410" name="Eliminar Certificado"/>
          <p:cNvSpPr/>
          <p:nvPr/>
        </p:nvSpPr>
        <p:spPr>
          <a:xfrm>
            <a:off x="15343632" y="5087483"/>
            <a:ext cx="55925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Eliminar Certificado</a:t>
            </a:r>
          </a:p>
        </p:txBody>
      </p:sp>
      <p:sp>
        <p:nvSpPr>
          <p:cNvPr id="411" name="Invalidar Certificado"/>
          <p:cNvSpPr/>
          <p:nvPr/>
        </p:nvSpPr>
        <p:spPr>
          <a:xfrm>
            <a:off x="15343632" y="9412947"/>
            <a:ext cx="5592567" cy="1016001"/>
          </a:xfrm>
          <a:prstGeom prst="roundRect">
            <a:avLst>
              <a:gd name="adj" fmla="val 18750"/>
            </a:avLst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8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Invalidar Certificado</a:t>
            </a:r>
          </a:p>
        </p:txBody>
      </p:sp>
      <p:sp>
        <p:nvSpPr>
          <p:cNvPr id="412" name="Line"/>
          <p:cNvSpPr/>
          <p:nvPr/>
        </p:nvSpPr>
        <p:spPr>
          <a:xfrm flipV="1">
            <a:off x="11439546" y="3828711"/>
            <a:ext cx="3840852" cy="98117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>
            <a:off x="11440862" y="4820028"/>
            <a:ext cx="3837510" cy="80382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11439546" y="8032411"/>
            <a:ext cx="3840852" cy="98117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>
            <a:off x="11440863" y="9023727"/>
            <a:ext cx="3837509" cy="80382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8333 0.340155" origin="layout" pathEditMode="relative">
                                      <p:cBhvr>
                                        <p:cTn id="6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568 0.340155" origin="layout" pathEditMode="relative">
                                      <p:cBhvr>
                                        <p:cTn id="9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2917 0.340155" origin="layout" pathEditMode="relative">
                                      <p:cBhvr>
                                        <p:cTn id="12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8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8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4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8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8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8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0"/>
                            </p:stCondLst>
                            <p:childTnLst>
                              <p:par>
                                <p:cTn id="43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8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4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"/>
                            </p:stCondLst>
                            <p:childTnLst>
                              <p:par>
                                <p:cTn id="5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4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Class="entr" nodeType="afterEffect" presetSubtype="32" presetID="4" grpId="1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8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8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4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4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Class="entr" nodeType="afterEffect" presetSubtype="32" presetID="4" grpId="1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8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8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12"/>
      <p:bldP build="whole" bldLvl="1" animBg="1" rev="0" advAuto="0" spid="407" grpId="7"/>
      <p:bldP build="whole" bldLvl="1" animBg="1" rev="0" advAuto="0" spid="410" grpId="15"/>
      <p:bldP build="whole" bldLvl="1" animBg="1" rev="0" advAuto="0" spid="403" grpId="11"/>
      <p:bldP build="whole" bldLvl="1" animBg="1" rev="0" advAuto="0" spid="402" grpId="8"/>
      <p:bldP build="whole" bldLvl="1" animBg="1" rev="0" advAuto="0" spid="400" grpId="5"/>
      <p:bldP build="whole" bldLvl="1" animBg="1" rev="0" advAuto="0" spid="414" grpId="16"/>
      <p:bldP build="whole" bldLvl="1" animBg="1" rev="0" advAuto="0" spid="405" grpId="9"/>
      <p:bldP build="whole" bldLvl="1" animBg="1" rev="0" advAuto="0" spid="408" grpId="14"/>
      <p:bldP build="whole" bldLvl="1" animBg="1" rev="0" advAuto="0" spid="413" grpId="13"/>
      <p:bldP build="whole" bldLvl="1" animBg="1" rev="0" advAuto="0" spid="401" grpId="4"/>
      <p:bldP build="whole" bldLvl="1" animBg="1" rev="0" advAuto="0" spid="415" grpId="17"/>
      <p:bldP build="whole" bldLvl="1" animBg="1" rev="0" advAuto="0" spid="406" grpId="6"/>
      <p:bldP build="whole" bldLvl="1" animBg="1" rev="0" advAuto="0" spid="409" grpId="18"/>
      <p:bldP build="whole" bldLvl="1" animBg="1" rev="0" advAuto="0" spid="404" grpId="10"/>
      <p:bldP build="whole" bldLvl="1" animBg="1" rev="0" advAuto="0" spid="411" grpId="19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reguntas de Opon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 de Oponencia</a:t>
            </a:r>
          </a:p>
        </p:txBody>
      </p:sp>
      <p:sp>
        <p:nvSpPr>
          <p:cNvPr id="418" name="Dada la importancia que tienen los datos incluidos en los certificados para el poseedor del mismo y para la sociedad: ¿Qué mecanismos de detección y corrección de errores se implementan en la UI desarrollada?"/>
          <p:cNvSpPr txBox="1"/>
          <p:nvPr>
            <p:ph type="body" idx="1"/>
          </p:nvPr>
        </p:nvSpPr>
        <p:spPr>
          <a:xfrm>
            <a:off x="1270000" y="4267200"/>
            <a:ext cx="21331734" cy="8432800"/>
          </a:xfrm>
          <a:prstGeom prst="rect">
            <a:avLst/>
          </a:prstGeom>
        </p:spPr>
        <p:txBody>
          <a:bodyPr/>
          <a:lstStyle>
            <a:lvl1pPr marL="1111250" indent="-1111250" algn="just" defTabSz="449580">
              <a:lnSpc>
                <a:spcPct val="120000"/>
              </a:lnSpc>
              <a:spcBef>
                <a:spcPts val="0"/>
              </a:spcBef>
              <a:buClrTx/>
              <a:buAutoNum type="arabicPeriod" startAt="2"/>
              <a:defRPr sz="60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Dada la importancia que tienen los datos incluidos en los certificados para el poseedor del mismo y para la sociedad: ¿Qué mecanismos de detección y corrección de errores se implementan en la UI desarrollada?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reguntas de Opon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 de Oponencia</a:t>
            </a:r>
          </a:p>
        </p:txBody>
      </p:sp>
      <p:pic>
        <p:nvPicPr>
          <p:cNvPr id="421" name="image_2022-12-11_11-28-07.png" descr="image_2022-12-11_11-28-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261" y="5236567"/>
            <a:ext cx="6502401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Agregar reglas."/>
          <p:cNvSpPr txBox="1"/>
          <p:nvPr/>
        </p:nvSpPr>
        <p:spPr>
          <a:xfrm>
            <a:off x="11189953" y="4720978"/>
            <a:ext cx="12289065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Agregar reglas.</a:t>
            </a:r>
          </a:p>
        </p:txBody>
      </p:sp>
      <p:sp>
        <p:nvSpPr>
          <p:cNvPr id="423" name="Validaciones más comunes"/>
          <p:cNvSpPr txBox="1"/>
          <p:nvPr/>
        </p:nvSpPr>
        <p:spPr>
          <a:xfrm>
            <a:off x="11189954" y="7635249"/>
            <a:ext cx="12289065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Validaciones más comunes</a:t>
            </a:r>
          </a:p>
        </p:txBody>
      </p:sp>
      <p:sp>
        <p:nvSpPr>
          <p:cNvPr id="424" name="Validación de campo cruzado"/>
          <p:cNvSpPr txBox="1"/>
          <p:nvPr/>
        </p:nvSpPr>
        <p:spPr>
          <a:xfrm>
            <a:off x="11193709" y="10562220"/>
            <a:ext cx="10105645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Validación de campo cruzado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2" grpId="2"/>
      <p:bldP build="whole" bldLvl="1" animBg="1" rev="0" advAuto="0" spid="423" grpId="3"/>
      <p:bldP build="whole" bldLvl="1" animBg="1" rev="0" advAuto="0" spid="424" grpId="4"/>
      <p:bldP build="whole" bldLvl="1" animBg="1" rev="0" advAuto="0" spid="42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validacion1.png" descr="validacion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537" r="0" b="11919"/>
          <a:stretch>
            <a:fillRect/>
          </a:stretch>
        </p:blipFill>
        <p:spPr>
          <a:xfrm>
            <a:off x="988951" y="-54769"/>
            <a:ext cx="22406028" cy="13825435"/>
          </a:xfrm>
          <a:prstGeom prst="rect">
            <a:avLst/>
          </a:prstGeom>
        </p:spPr>
      </p:pic>
      <p:sp>
        <p:nvSpPr>
          <p:cNvPr id="427" name="Slide Number"/>
          <p:cNvSpPr txBox="1"/>
          <p:nvPr>
            <p:ph type="sldNum" sz="quarter" idx="4294967295"/>
          </p:nvPr>
        </p:nvSpPr>
        <p:spPr>
          <a:xfrm>
            <a:off x="11957646" y="13081000"/>
            <a:ext cx="45600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validacion2.png" descr="validacion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64" t="1016" r="364" b="12823"/>
          <a:stretch>
            <a:fillRect/>
          </a:stretch>
        </p:blipFill>
        <p:spPr>
          <a:xfrm>
            <a:off x="-84559" y="-19050"/>
            <a:ext cx="24622159" cy="13728595"/>
          </a:xfrm>
          <a:prstGeom prst="rect">
            <a:avLst/>
          </a:prstGeom>
        </p:spPr>
      </p:pic>
      <p:sp>
        <p:nvSpPr>
          <p:cNvPr id="430" name="Slide Number"/>
          <p:cNvSpPr txBox="1"/>
          <p:nvPr>
            <p:ph type="sldNum" sz="quarter" idx="4294967295"/>
          </p:nvPr>
        </p:nvSpPr>
        <p:spPr>
          <a:xfrm>
            <a:off x="11974271" y="13081000"/>
            <a:ext cx="42275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tuación problemáti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Situación problemática</a:t>
            </a:r>
          </a:p>
        </p:txBody>
      </p:sp>
      <p:sp>
        <p:nvSpPr>
          <p:cNvPr id="177" name="Necesidad de las universidades cubanas de un servicio seguro, portable, escalable y sostenible para la gestión, emisión y validación de las credenciales académicas."/>
          <p:cNvSpPr txBox="1"/>
          <p:nvPr>
            <p:ph type="body" idx="1"/>
          </p:nvPr>
        </p:nvSpPr>
        <p:spPr>
          <a:xfrm>
            <a:off x="1270000" y="4480471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8200"/>
            </a:pPr>
            <a:r>
              <a:t>Necesidad de las universidades cubanas de un </a:t>
            </a:r>
            <a:r>
              <a:rPr>
                <a:solidFill>
                  <a:srgbClr val="1BD44E"/>
                </a:solidFill>
              </a:rPr>
              <a:t>servicio seguro</a:t>
            </a:r>
            <a:r>
              <a:t>, portable, escalable y sostenible para la gestión, emisión y validación de las credenciales académicas.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2003125" y="12917170"/>
            <a:ext cx="365050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</a:t>
            </a:r>
          </a:p>
        </p:txBody>
      </p:sp>
      <p:sp>
        <p:nvSpPr>
          <p:cNvPr id="181" name="Cube"/>
          <p:cNvSpPr/>
          <p:nvPr/>
        </p:nvSpPr>
        <p:spPr>
          <a:xfrm>
            <a:off x="6496025" y="3691433"/>
            <a:ext cx="1800699" cy="1800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82" name="Cube"/>
          <p:cNvSpPr/>
          <p:nvPr/>
        </p:nvSpPr>
        <p:spPr>
          <a:xfrm>
            <a:off x="3888544" y="5856499"/>
            <a:ext cx="1800700" cy="1800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83" name="Cube"/>
          <p:cNvSpPr/>
          <p:nvPr/>
        </p:nvSpPr>
        <p:spPr>
          <a:xfrm>
            <a:off x="8942469" y="5484407"/>
            <a:ext cx="1800700" cy="180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84" name="Cube"/>
          <p:cNvSpPr/>
          <p:nvPr/>
        </p:nvSpPr>
        <p:spPr>
          <a:xfrm>
            <a:off x="6353069" y="7393628"/>
            <a:ext cx="1800700" cy="180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85" name="Line"/>
          <p:cNvSpPr/>
          <p:nvPr/>
        </p:nvSpPr>
        <p:spPr>
          <a:xfrm flipV="1">
            <a:off x="5674602" y="5069023"/>
            <a:ext cx="641885" cy="641885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V="1">
            <a:off x="8305525" y="7356608"/>
            <a:ext cx="641885" cy="641884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>
            <a:off x="8377549" y="4976527"/>
            <a:ext cx="640137" cy="640137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>
            <a:off x="5624676" y="7357481"/>
            <a:ext cx="640137" cy="640137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 flipV="1">
            <a:off x="7236667" y="9350974"/>
            <a:ext cx="1" cy="908684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Text Document"/>
          <p:cNvSpPr/>
          <p:nvPr/>
        </p:nvSpPr>
        <p:spPr>
          <a:xfrm>
            <a:off x="6585593" y="10416305"/>
            <a:ext cx="1460527" cy="1891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1" name="Square"/>
          <p:cNvSpPr/>
          <p:nvPr/>
        </p:nvSpPr>
        <p:spPr>
          <a:xfrm>
            <a:off x="7692483" y="11964472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2" name="Ribbon"/>
          <p:cNvSpPr/>
          <p:nvPr/>
        </p:nvSpPr>
        <p:spPr>
          <a:xfrm>
            <a:off x="7665955" y="11946310"/>
            <a:ext cx="695657" cy="105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3" h="21600" fill="norm" stroke="1" extrusionOk="0">
                <a:moveTo>
                  <a:pt x="10250" y="0"/>
                </a:moveTo>
                <a:cubicBezTo>
                  <a:pt x="9814" y="0"/>
                  <a:pt x="9433" y="155"/>
                  <a:pt x="9220" y="385"/>
                </a:cubicBezTo>
                <a:cubicBezTo>
                  <a:pt x="9223" y="388"/>
                  <a:pt x="9226" y="391"/>
                  <a:pt x="9230" y="394"/>
                </a:cubicBezTo>
                <a:cubicBezTo>
                  <a:pt x="9058" y="411"/>
                  <a:pt x="8887" y="431"/>
                  <a:pt x="8717" y="453"/>
                </a:cubicBezTo>
                <a:cubicBezTo>
                  <a:pt x="8396" y="278"/>
                  <a:pt x="7949" y="215"/>
                  <a:pt x="7531" y="316"/>
                </a:cubicBezTo>
                <a:lnTo>
                  <a:pt x="6587" y="545"/>
                </a:lnTo>
                <a:cubicBezTo>
                  <a:pt x="6177" y="644"/>
                  <a:pt x="5899" y="876"/>
                  <a:pt x="5817" y="1141"/>
                </a:cubicBezTo>
                <a:cubicBezTo>
                  <a:pt x="5823" y="1143"/>
                  <a:pt x="5828" y="1147"/>
                  <a:pt x="5835" y="1149"/>
                </a:cubicBezTo>
                <a:cubicBezTo>
                  <a:pt x="5683" y="1204"/>
                  <a:pt x="5533" y="1261"/>
                  <a:pt x="5386" y="1321"/>
                </a:cubicBezTo>
                <a:cubicBezTo>
                  <a:pt x="4992" y="1227"/>
                  <a:pt x="4537" y="1270"/>
                  <a:pt x="4194" y="1462"/>
                </a:cubicBezTo>
                <a:lnTo>
                  <a:pt x="3426" y="1891"/>
                </a:lnTo>
                <a:cubicBezTo>
                  <a:pt x="3092" y="2078"/>
                  <a:pt x="2949" y="2358"/>
                  <a:pt x="3008" y="2627"/>
                </a:cubicBezTo>
                <a:cubicBezTo>
                  <a:pt x="3018" y="2628"/>
                  <a:pt x="3026" y="2630"/>
                  <a:pt x="3036" y="2632"/>
                </a:cubicBezTo>
                <a:cubicBezTo>
                  <a:pt x="2922" y="2717"/>
                  <a:pt x="2810" y="2805"/>
                  <a:pt x="2702" y="2895"/>
                </a:cubicBezTo>
                <a:cubicBezTo>
                  <a:pt x="2281" y="2894"/>
                  <a:pt x="1873" y="3038"/>
                  <a:pt x="1648" y="3297"/>
                </a:cubicBezTo>
                <a:lnTo>
                  <a:pt x="1146" y="3876"/>
                </a:lnTo>
                <a:cubicBezTo>
                  <a:pt x="928" y="4128"/>
                  <a:pt x="937" y="4424"/>
                  <a:pt x="1130" y="4662"/>
                </a:cubicBezTo>
                <a:cubicBezTo>
                  <a:pt x="1140" y="4661"/>
                  <a:pt x="1149" y="4662"/>
                  <a:pt x="1159" y="4661"/>
                </a:cubicBezTo>
                <a:cubicBezTo>
                  <a:pt x="1095" y="4767"/>
                  <a:pt x="1035" y="4874"/>
                  <a:pt x="980" y="4983"/>
                </a:cubicBezTo>
                <a:cubicBezTo>
                  <a:pt x="585" y="5078"/>
                  <a:pt x="275" y="5307"/>
                  <a:pt x="197" y="5601"/>
                </a:cubicBezTo>
                <a:lnTo>
                  <a:pt x="23" y="6260"/>
                </a:lnTo>
                <a:cubicBezTo>
                  <a:pt x="-52" y="6546"/>
                  <a:pt x="109" y="6822"/>
                  <a:pt x="414" y="7002"/>
                </a:cubicBezTo>
                <a:cubicBezTo>
                  <a:pt x="423" y="6998"/>
                  <a:pt x="432" y="6997"/>
                  <a:pt x="442" y="6993"/>
                </a:cubicBezTo>
                <a:cubicBezTo>
                  <a:pt x="439" y="7058"/>
                  <a:pt x="437" y="7123"/>
                  <a:pt x="437" y="7189"/>
                </a:cubicBezTo>
                <a:cubicBezTo>
                  <a:pt x="437" y="7238"/>
                  <a:pt x="440" y="7287"/>
                  <a:pt x="442" y="7336"/>
                </a:cubicBezTo>
                <a:cubicBezTo>
                  <a:pt x="118" y="7516"/>
                  <a:pt x="-60" y="7802"/>
                  <a:pt x="18" y="8097"/>
                </a:cubicBezTo>
                <a:lnTo>
                  <a:pt x="194" y="8756"/>
                </a:lnTo>
                <a:cubicBezTo>
                  <a:pt x="270" y="9042"/>
                  <a:pt x="563" y="9265"/>
                  <a:pt x="942" y="9365"/>
                </a:cubicBezTo>
                <a:cubicBezTo>
                  <a:pt x="947" y="9361"/>
                  <a:pt x="954" y="9356"/>
                  <a:pt x="960" y="9352"/>
                </a:cubicBezTo>
                <a:cubicBezTo>
                  <a:pt x="1014" y="9461"/>
                  <a:pt x="1073" y="9569"/>
                  <a:pt x="1136" y="9676"/>
                </a:cubicBezTo>
                <a:cubicBezTo>
                  <a:pt x="927" y="9918"/>
                  <a:pt x="912" y="10224"/>
                  <a:pt x="1136" y="10483"/>
                </a:cubicBezTo>
                <a:lnTo>
                  <a:pt x="1636" y="11061"/>
                </a:lnTo>
                <a:cubicBezTo>
                  <a:pt x="1854" y="11313"/>
                  <a:pt x="2246" y="11456"/>
                  <a:pt x="2653" y="11464"/>
                </a:cubicBezTo>
                <a:cubicBezTo>
                  <a:pt x="2656" y="11459"/>
                  <a:pt x="2661" y="11454"/>
                  <a:pt x="2664" y="11449"/>
                </a:cubicBezTo>
                <a:cubicBezTo>
                  <a:pt x="2771" y="11539"/>
                  <a:pt x="2881" y="11629"/>
                  <a:pt x="2995" y="11715"/>
                </a:cubicBezTo>
                <a:cubicBezTo>
                  <a:pt x="2924" y="11989"/>
                  <a:pt x="3066" y="12279"/>
                  <a:pt x="3409" y="12471"/>
                </a:cubicBezTo>
                <a:lnTo>
                  <a:pt x="4176" y="12900"/>
                </a:lnTo>
                <a:cubicBezTo>
                  <a:pt x="4511" y="13087"/>
                  <a:pt x="4953" y="13131"/>
                  <a:pt x="5340" y="13046"/>
                </a:cubicBezTo>
                <a:cubicBezTo>
                  <a:pt x="5340" y="13043"/>
                  <a:pt x="5340" y="13040"/>
                  <a:pt x="5340" y="13036"/>
                </a:cubicBezTo>
                <a:cubicBezTo>
                  <a:pt x="5487" y="13097"/>
                  <a:pt x="5639" y="13155"/>
                  <a:pt x="5791" y="13211"/>
                </a:cubicBezTo>
                <a:cubicBezTo>
                  <a:pt x="5868" y="13482"/>
                  <a:pt x="6150" y="13721"/>
                  <a:pt x="6567" y="13822"/>
                </a:cubicBezTo>
                <a:lnTo>
                  <a:pt x="7511" y="14050"/>
                </a:lnTo>
                <a:cubicBezTo>
                  <a:pt x="7920" y="14149"/>
                  <a:pt x="8357" y="14090"/>
                  <a:pt x="8676" y="13922"/>
                </a:cubicBezTo>
                <a:cubicBezTo>
                  <a:pt x="8676" y="13921"/>
                  <a:pt x="8675" y="13921"/>
                  <a:pt x="8674" y="13919"/>
                </a:cubicBezTo>
                <a:cubicBezTo>
                  <a:pt x="8844" y="13942"/>
                  <a:pt x="9016" y="13962"/>
                  <a:pt x="9189" y="13980"/>
                </a:cubicBezTo>
                <a:cubicBezTo>
                  <a:pt x="9402" y="14215"/>
                  <a:pt x="9789" y="14372"/>
                  <a:pt x="10230" y="14372"/>
                </a:cubicBezTo>
                <a:lnTo>
                  <a:pt x="11233" y="14372"/>
                </a:lnTo>
                <a:cubicBezTo>
                  <a:pt x="11669" y="14372"/>
                  <a:pt x="12049" y="14217"/>
                  <a:pt x="12263" y="13987"/>
                </a:cubicBezTo>
                <a:cubicBezTo>
                  <a:pt x="12263" y="13987"/>
                  <a:pt x="12263" y="13985"/>
                  <a:pt x="12263" y="13985"/>
                </a:cubicBezTo>
                <a:cubicBezTo>
                  <a:pt x="12437" y="13968"/>
                  <a:pt x="12610" y="13948"/>
                  <a:pt x="12781" y="13926"/>
                </a:cubicBezTo>
                <a:cubicBezTo>
                  <a:pt x="13101" y="14095"/>
                  <a:pt x="13541" y="14154"/>
                  <a:pt x="13952" y="14055"/>
                </a:cubicBezTo>
                <a:lnTo>
                  <a:pt x="14896" y="13827"/>
                </a:lnTo>
                <a:cubicBezTo>
                  <a:pt x="15303" y="13729"/>
                  <a:pt x="15582" y="13498"/>
                  <a:pt x="15666" y="13235"/>
                </a:cubicBezTo>
                <a:cubicBezTo>
                  <a:pt x="15823" y="13178"/>
                  <a:pt x="15979" y="13118"/>
                  <a:pt x="16131" y="13056"/>
                </a:cubicBezTo>
                <a:cubicBezTo>
                  <a:pt x="16516" y="13141"/>
                  <a:pt x="16955" y="13097"/>
                  <a:pt x="17289" y="12910"/>
                </a:cubicBezTo>
                <a:lnTo>
                  <a:pt x="18059" y="12481"/>
                </a:lnTo>
                <a:cubicBezTo>
                  <a:pt x="18391" y="12296"/>
                  <a:pt x="18533" y="12017"/>
                  <a:pt x="18477" y="11751"/>
                </a:cubicBezTo>
                <a:cubicBezTo>
                  <a:pt x="18597" y="11662"/>
                  <a:pt x="18712" y="11569"/>
                  <a:pt x="18824" y="11476"/>
                </a:cubicBezTo>
                <a:cubicBezTo>
                  <a:pt x="19229" y="11467"/>
                  <a:pt x="19620" y="11325"/>
                  <a:pt x="19837" y="11075"/>
                </a:cubicBezTo>
                <a:lnTo>
                  <a:pt x="20337" y="10496"/>
                </a:lnTo>
                <a:cubicBezTo>
                  <a:pt x="20552" y="10248"/>
                  <a:pt x="20546" y="9955"/>
                  <a:pt x="20360" y="9718"/>
                </a:cubicBezTo>
                <a:cubicBezTo>
                  <a:pt x="20427" y="9606"/>
                  <a:pt x="20491" y="9493"/>
                  <a:pt x="20549" y="9377"/>
                </a:cubicBezTo>
                <a:cubicBezTo>
                  <a:pt x="20922" y="9276"/>
                  <a:pt x="21211" y="9052"/>
                  <a:pt x="21286" y="8769"/>
                </a:cubicBezTo>
                <a:lnTo>
                  <a:pt x="21460" y="8112"/>
                </a:lnTo>
                <a:cubicBezTo>
                  <a:pt x="21534" y="7829"/>
                  <a:pt x="21377" y="7554"/>
                  <a:pt x="21080" y="7374"/>
                </a:cubicBezTo>
                <a:cubicBezTo>
                  <a:pt x="21082" y="7312"/>
                  <a:pt x="21082" y="7251"/>
                  <a:pt x="21082" y="7189"/>
                </a:cubicBezTo>
                <a:cubicBezTo>
                  <a:pt x="21082" y="7130"/>
                  <a:pt x="21082" y="7072"/>
                  <a:pt x="21080" y="7014"/>
                </a:cubicBezTo>
                <a:cubicBezTo>
                  <a:pt x="21380" y="6834"/>
                  <a:pt x="21540" y="6557"/>
                  <a:pt x="21465" y="6274"/>
                </a:cubicBezTo>
                <a:lnTo>
                  <a:pt x="21289" y="5616"/>
                </a:lnTo>
                <a:cubicBezTo>
                  <a:pt x="21214" y="5334"/>
                  <a:pt x="20924" y="5112"/>
                  <a:pt x="20551" y="5010"/>
                </a:cubicBezTo>
                <a:cubicBezTo>
                  <a:pt x="20494" y="4896"/>
                  <a:pt x="20434" y="4783"/>
                  <a:pt x="20368" y="4671"/>
                </a:cubicBezTo>
                <a:cubicBezTo>
                  <a:pt x="20557" y="4433"/>
                  <a:pt x="20567" y="4138"/>
                  <a:pt x="20350" y="3888"/>
                </a:cubicBezTo>
                <a:lnTo>
                  <a:pt x="19847" y="3309"/>
                </a:lnTo>
                <a:cubicBezTo>
                  <a:pt x="19630" y="3059"/>
                  <a:pt x="19240" y="2917"/>
                  <a:pt x="18835" y="2908"/>
                </a:cubicBezTo>
                <a:cubicBezTo>
                  <a:pt x="18725" y="2816"/>
                  <a:pt x="18610" y="2726"/>
                  <a:pt x="18493" y="2638"/>
                </a:cubicBezTo>
                <a:cubicBezTo>
                  <a:pt x="18553" y="2370"/>
                  <a:pt x="18409" y="2087"/>
                  <a:pt x="18074" y="1900"/>
                </a:cubicBezTo>
                <a:lnTo>
                  <a:pt x="17307" y="1470"/>
                </a:lnTo>
                <a:cubicBezTo>
                  <a:pt x="16972" y="1284"/>
                  <a:pt x="16530" y="1239"/>
                  <a:pt x="16143" y="1324"/>
                </a:cubicBezTo>
                <a:cubicBezTo>
                  <a:pt x="16143" y="1325"/>
                  <a:pt x="16143" y="1326"/>
                  <a:pt x="16143" y="1326"/>
                </a:cubicBezTo>
                <a:cubicBezTo>
                  <a:pt x="15994" y="1265"/>
                  <a:pt x="15843" y="1207"/>
                  <a:pt x="15689" y="1151"/>
                </a:cubicBezTo>
                <a:cubicBezTo>
                  <a:pt x="15609" y="884"/>
                  <a:pt x="15328" y="650"/>
                  <a:pt x="14916" y="550"/>
                </a:cubicBezTo>
                <a:lnTo>
                  <a:pt x="13972" y="321"/>
                </a:lnTo>
                <a:cubicBezTo>
                  <a:pt x="13562" y="222"/>
                  <a:pt x="13126" y="280"/>
                  <a:pt x="12807" y="448"/>
                </a:cubicBezTo>
                <a:cubicBezTo>
                  <a:pt x="12808" y="450"/>
                  <a:pt x="12808" y="452"/>
                  <a:pt x="12809" y="453"/>
                </a:cubicBezTo>
                <a:cubicBezTo>
                  <a:pt x="12639" y="431"/>
                  <a:pt x="12466" y="411"/>
                  <a:pt x="12294" y="394"/>
                </a:cubicBezTo>
                <a:cubicBezTo>
                  <a:pt x="12082" y="158"/>
                  <a:pt x="11697" y="0"/>
                  <a:pt x="11256" y="0"/>
                </a:cubicBezTo>
                <a:lnTo>
                  <a:pt x="10250" y="0"/>
                </a:lnTo>
                <a:close/>
                <a:moveTo>
                  <a:pt x="10761" y="2494"/>
                </a:moveTo>
                <a:cubicBezTo>
                  <a:pt x="14153" y="2494"/>
                  <a:pt x="16984" y="4085"/>
                  <a:pt x="17666" y="6207"/>
                </a:cubicBezTo>
                <a:cubicBezTo>
                  <a:pt x="17678" y="6243"/>
                  <a:pt x="17689" y="6280"/>
                  <a:pt x="17699" y="6316"/>
                </a:cubicBezTo>
                <a:cubicBezTo>
                  <a:pt x="17710" y="6352"/>
                  <a:pt x="17718" y="6388"/>
                  <a:pt x="17727" y="6425"/>
                </a:cubicBezTo>
                <a:cubicBezTo>
                  <a:pt x="17735" y="6454"/>
                  <a:pt x="17744" y="6482"/>
                  <a:pt x="17750" y="6511"/>
                </a:cubicBezTo>
                <a:cubicBezTo>
                  <a:pt x="17762" y="6564"/>
                  <a:pt x="17770" y="6616"/>
                  <a:pt x="17778" y="6669"/>
                </a:cubicBezTo>
                <a:cubicBezTo>
                  <a:pt x="17785" y="6707"/>
                  <a:pt x="17791" y="6744"/>
                  <a:pt x="17796" y="6781"/>
                </a:cubicBezTo>
                <a:cubicBezTo>
                  <a:pt x="17800" y="6805"/>
                  <a:pt x="17801" y="6830"/>
                  <a:pt x="17804" y="6854"/>
                </a:cubicBezTo>
                <a:cubicBezTo>
                  <a:pt x="17812" y="6927"/>
                  <a:pt x="17817" y="6999"/>
                  <a:pt x="17819" y="7072"/>
                </a:cubicBezTo>
                <a:cubicBezTo>
                  <a:pt x="17820" y="7082"/>
                  <a:pt x="17822" y="7093"/>
                  <a:pt x="17822" y="7104"/>
                </a:cubicBezTo>
                <a:cubicBezTo>
                  <a:pt x="17826" y="7244"/>
                  <a:pt x="17819" y="7385"/>
                  <a:pt x="17804" y="7523"/>
                </a:cubicBezTo>
                <a:lnTo>
                  <a:pt x="17807" y="7523"/>
                </a:lnTo>
                <a:cubicBezTo>
                  <a:pt x="17796" y="7624"/>
                  <a:pt x="17780" y="7723"/>
                  <a:pt x="17761" y="7822"/>
                </a:cubicBezTo>
                <a:lnTo>
                  <a:pt x="17756" y="7822"/>
                </a:lnTo>
                <a:cubicBezTo>
                  <a:pt x="17743" y="7882"/>
                  <a:pt x="17731" y="7943"/>
                  <a:pt x="17715" y="8004"/>
                </a:cubicBezTo>
                <a:cubicBezTo>
                  <a:pt x="17611" y="8394"/>
                  <a:pt x="17437" y="8765"/>
                  <a:pt x="17205" y="9111"/>
                </a:cubicBezTo>
                <a:lnTo>
                  <a:pt x="17212" y="9111"/>
                </a:lnTo>
                <a:cubicBezTo>
                  <a:pt x="17151" y="9202"/>
                  <a:pt x="17086" y="9294"/>
                  <a:pt x="17016" y="9382"/>
                </a:cubicBezTo>
                <a:lnTo>
                  <a:pt x="17006" y="9381"/>
                </a:lnTo>
                <a:cubicBezTo>
                  <a:pt x="16963" y="9435"/>
                  <a:pt x="16919" y="9489"/>
                  <a:pt x="16873" y="9542"/>
                </a:cubicBezTo>
                <a:cubicBezTo>
                  <a:pt x="16575" y="9885"/>
                  <a:pt x="16224" y="10193"/>
                  <a:pt x="15827" y="10466"/>
                </a:cubicBezTo>
                <a:lnTo>
                  <a:pt x="15832" y="10467"/>
                </a:lnTo>
                <a:cubicBezTo>
                  <a:pt x="15727" y="10539"/>
                  <a:pt x="15620" y="10610"/>
                  <a:pt x="15508" y="10678"/>
                </a:cubicBezTo>
                <a:lnTo>
                  <a:pt x="15500" y="10674"/>
                </a:lnTo>
                <a:cubicBezTo>
                  <a:pt x="15433" y="10715"/>
                  <a:pt x="15365" y="10755"/>
                  <a:pt x="15294" y="10795"/>
                </a:cubicBezTo>
                <a:cubicBezTo>
                  <a:pt x="14838" y="11049"/>
                  <a:pt x="14347" y="11259"/>
                  <a:pt x="13835" y="11425"/>
                </a:cubicBezTo>
                <a:lnTo>
                  <a:pt x="13840" y="11430"/>
                </a:lnTo>
                <a:cubicBezTo>
                  <a:pt x="13704" y="11474"/>
                  <a:pt x="13564" y="11512"/>
                  <a:pt x="13424" y="11550"/>
                </a:cubicBezTo>
                <a:lnTo>
                  <a:pt x="13421" y="11547"/>
                </a:lnTo>
                <a:cubicBezTo>
                  <a:pt x="13337" y="11570"/>
                  <a:pt x="13251" y="11592"/>
                  <a:pt x="13164" y="11613"/>
                </a:cubicBezTo>
                <a:cubicBezTo>
                  <a:pt x="12604" y="11749"/>
                  <a:pt x="12037" y="11834"/>
                  <a:pt x="11470" y="11873"/>
                </a:cubicBezTo>
                <a:lnTo>
                  <a:pt x="11470" y="11875"/>
                </a:lnTo>
                <a:cubicBezTo>
                  <a:pt x="11269" y="11888"/>
                  <a:pt x="11066" y="11895"/>
                  <a:pt x="10860" y="11897"/>
                </a:cubicBezTo>
                <a:cubicBezTo>
                  <a:pt x="10824" y="11897"/>
                  <a:pt x="10786" y="11898"/>
                  <a:pt x="10750" y="11899"/>
                </a:cubicBezTo>
                <a:cubicBezTo>
                  <a:pt x="6853" y="11895"/>
                  <a:pt x="3697" y="9792"/>
                  <a:pt x="3697" y="7197"/>
                </a:cubicBezTo>
                <a:cubicBezTo>
                  <a:pt x="3697" y="4600"/>
                  <a:pt x="6859" y="2494"/>
                  <a:pt x="10761" y="2494"/>
                </a:cubicBezTo>
                <a:close/>
                <a:moveTo>
                  <a:pt x="10740" y="2745"/>
                </a:moveTo>
                <a:cubicBezTo>
                  <a:pt x="7061" y="2745"/>
                  <a:pt x="4069" y="4737"/>
                  <a:pt x="4069" y="7185"/>
                </a:cubicBezTo>
                <a:cubicBezTo>
                  <a:pt x="4069" y="9634"/>
                  <a:pt x="7061" y="11625"/>
                  <a:pt x="10740" y="11625"/>
                </a:cubicBezTo>
                <a:cubicBezTo>
                  <a:pt x="14419" y="11625"/>
                  <a:pt x="17414" y="9634"/>
                  <a:pt x="17414" y="7185"/>
                </a:cubicBezTo>
                <a:cubicBezTo>
                  <a:pt x="17414" y="4737"/>
                  <a:pt x="14419" y="2745"/>
                  <a:pt x="10740" y="2745"/>
                </a:cubicBezTo>
                <a:close/>
                <a:moveTo>
                  <a:pt x="16115" y="13233"/>
                </a:moveTo>
                <a:lnTo>
                  <a:pt x="16100" y="13289"/>
                </a:lnTo>
                <a:cubicBezTo>
                  <a:pt x="15983" y="13667"/>
                  <a:pt x="15588" y="13971"/>
                  <a:pt x="15046" y="14102"/>
                </a:cubicBezTo>
                <a:lnTo>
                  <a:pt x="14102" y="14332"/>
                </a:lnTo>
                <a:cubicBezTo>
                  <a:pt x="13920" y="14376"/>
                  <a:pt x="13731" y="14398"/>
                  <a:pt x="13539" y="14398"/>
                </a:cubicBezTo>
                <a:cubicBezTo>
                  <a:pt x="13190" y="14398"/>
                  <a:pt x="12858" y="14324"/>
                  <a:pt x="12585" y="14196"/>
                </a:cubicBezTo>
                <a:cubicBezTo>
                  <a:pt x="12381" y="14389"/>
                  <a:pt x="12098" y="14530"/>
                  <a:pt x="11773" y="14605"/>
                </a:cubicBezTo>
                <a:lnTo>
                  <a:pt x="10965" y="16610"/>
                </a:lnTo>
                <a:lnTo>
                  <a:pt x="12975" y="21600"/>
                </a:lnTo>
                <a:lnTo>
                  <a:pt x="15587" y="20004"/>
                </a:lnTo>
                <a:lnTo>
                  <a:pt x="19049" y="20517"/>
                </a:lnTo>
                <a:lnTo>
                  <a:pt x="16115" y="13233"/>
                </a:lnTo>
                <a:close/>
                <a:moveTo>
                  <a:pt x="5365" y="13294"/>
                </a:moveTo>
                <a:lnTo>
                  <a:pt x="2457" y="20517"/>
                </a:lnTo>
                <a:lnTo>
                  <a:pt x="5921" y="20004"/>
                </a:lnTo>
                <a:lnTo>
                  <a:pt x="8534" y="21600"/>
                </a:lnTo>
                <a:lnTo>
                  <a:pt x="11327" y="14663"/>
                </a:lnTo>
                <a:cubicBezTo>
                  <a:pt x="11296" y="14664"/>
                  <a:pt x="11264" y="14664"/>
                  <a:pt x="11233" y="14664"/>
                </a:cubicBezTo>
                <a:lnTo>
                  <a:pt x="10227" y="14664"/>
                </a:lnTo>
                <a:cubicBezTo>
                  <a:pt x="9666" y="14664"/>
                  <a:pt x="9169" y="14476"/>
                  <a:pt x="8870" y="14191"/>
                </a:cubicBezTo>
                <a:cubicBezTo>
                  <a:pt x="8592" y="14320"/>
                  <a:pt x="8260" y="14393"/>
                  <a:pt x="7921" y="14393"/>
                </a:cubicBezTo>
                <a:cubicBezTo>
                  <a:pt x="7729" y="14393"/>
                  <a:pt x="7541" y="14370"/>
                  <a:pt x="7360" y="14326"/>
                </a:cubicBezTo>
                <a:lnTo>
                  <a:pt x="6416" y="14097"/>
                </a:lnTo>
                <a:cubicBezTo>
                  <a:pt x="6002" y="13997"/>
                  <a:pt x="5669" y="13795"/>
                  <a:pt x="5483" y="13528"/>
                </a:cubicBezTo>
                <a:cubicBezTo>
                  <a:pt x="5429" y="13452"/>
                  <a:pt x="5391" y="13374"/>
                  <a:pt x="5365" y="1329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3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3" name="Descentralización."/>
          <p:cNvSpPr txBox="1"/>
          <p:nvPr/>
        </p:nvSpPr>
        <p:spPr>
          <a:xfrm>
            <a:off x="13132795" y="6037198"/>
            <a:ext cx="12289065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Descentralización.</a:t>
            </a:r>
          </a:p>
        </p:txBody>
      </p:sp>
      <p:sp>
        <p:nvSpPr>
          <p:cNvPr id="194" name="Trazabilidad."/>
          <p:cNvSpPr txBox="1"/>
          <p:nvPr/>
        </p:nvSpPr>
        <p:spPr>
          <a:xfrm>
            <a:off x="13132795" y="7933045"/>
            <a:ext cx="12289065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Trazabilidad.</a:t>
            </a:r>
          </a:p>
        </p:txBody>
      </p:sp>
      <p:sp>
        <p:nvSpPr>
          <p:cNvPr id="195" name="Seguridad."/>
          <p:cNvSpPr txBox="1"/>
          <p:nvPr/>
        </p:nvSpPr>
        <p:spPr>
          <a:xfrm>
            <a:off x="13137688" y="4141351"/>
            <a:ext cx="3972116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Seguridad.</a:t>
            </a:r>
          </a:p>
        </p:txBody>
      </p:sp>
      <p:sp>
        <p:nvSpPr>
          <p:cNvPr id="196" name="Inmutabilidad."/>
          <p:cNvSpPr txBox="1"/>
          <p:nvPr/>
        </p:nvSpPr>
        <p:spPr>
          <a:xfrm>
            <a:off x="13132795" y="9828892"/>
            <a:ext cx="12289065" cy="103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lnSpc>
                <a:spcPct val="250000"/>
              </a:lnSpc>
              <a:buClr>
                <a:srgbClr val="000000"/>
              </a:buClr>
              <a:buSzPct val="100000"/>
              <a:buChar char="•"/>
              <a:defRPr sz="5500"/>
            </a:lvl1pPr>
          </a:lstStyle>
          <a:p>
            <a:pPr/>
            <a:r>
              <a:t>Inmutabilidad.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09221" y="12917170"/>
            <a:ext cx="352858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194" grpId="3"/>
      <p:bldP build="whole" bldLvl="1" animBg="1" rev="0" advAuto="0" spid="195" grpId="1"/>
      <p:bldP build="whole" bldLvl="1" animBg="1" rev="0" advAuto="0" spid="196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tivo gene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 general</a:t>
            </a:r>
          </a:p>
        </p:txBody>
      </p:sp>
      <p:sp>
        <p:nvSpPr>
          <p:cNvPr id="200" name="Implementar una interfaz de usuario para un sistema de gestión de credenciales académicas basada en blockchain."/>
          <p:cNvSpPr txBox="1"/>
          <p:nvPr>
            <p:ph type="body" sz="half" idx="1"/>
          </p:nvPr>
        </p:nvSpPr>
        <p:spPr>
          <a:xfrm>
            <a:off x="1269999" y="4764832"/>
            <a:ext cx="21844001" cy="5194301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8200"/>
            </a:pPr>
            <a:r>
              <a:t>Implementar una </a:t>
            </a:r>
            <a:r>
              <a:rPr>
                <a:solidFill>
                  <a:srgbClr val="1BDA6B"/>
                </a:solidFill>
              </a:rPr>
              <a:t>interfaz de usuario</a:t>
            </a:r>
            <a:r>
              <a:t> para un sistema de gestión de credenciales académicas basada en blockchain.</a:t>
            </a:r>
          </a:p>
        </p:txBody>
      </p:sp>
      <p:sp>
        <p:nvSpPr>
          <p:cNvPr id="201" name="Slide Number"/>
          <p:cNvSpPr txBox="1"/>
          <p:nvPr>
            <p:ph type="sldNum" sz="quarter" idx="4294967295"/>
          </p:nvPr>
        </p:nvSpPr>
        <p:spPr>
          <a:xfrm>
            <a:off x="12002719" y="12917170"/>
            <a:ext cx="365862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iseño de interfaz de usu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Diseño de interfaz de usuario</a:t>
            </a:r>
          </a:p>
        </p:txBody>
      </p:sp>
      <p:sp>
        <p:nvSpPr>
          <p:cNvPr id="204" name="Slide Number"/>
          <p:cNvSpPr txBox="1"/>
          <p:nvPr>
            <p:ph type="sldNum" sz="quarter" idx="4294967295"/>
          </p:nvPr>
        </p:nvSpPr>
        <p:spPr>
          <a:xfrm>
            <a:off x="12021819" y="12917170"/>
            <a:ext cx="327661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Estética"/>
          <p:cNvSpPr txBox="1"/>
          <p:nvPr>
            <p:ph type="body" sz="quarter" idx="1"/>
          </p:nvPr>
        </p:nvSpPr>
        <p:spPr>
          <a:xfrm>
            <a:off x="10067571" y="6203968"/>
            <a:ext cx="4248858" cy="1308064"/>
          </a:xfrm>
          <a:prstGeom prst="rect">
            <a:avLst/>
          </a:prstGeom>
        </p:spPr>
        <p:txBody>
          <a:bodyPr/>
          <a:lstStyle>
            <a:lvl1pPr marL="0" indent="0" algn="ctr" defTabSz="2170176">
              <a:spcBef>
                <a:spcPts val="2100"/>
              </a:spcBef>
              <a:buClrTx/>
              <a:buSzTx/>
              <a:buNone/>
              <a:defRPr sz="7119"/>
            </a:lvl1pPr>
          </a:lstStyle>
          <a:p>
            <a:pPr/>
            <a:r>
              <a:t>Estética</a:t>
            </a:r>
          </a:p>
        </p:txBody>
      </p:sp>
      <p:sp>
        <p:nvSpPr>
          <p:cNvPr id="206" name="Eficiencia"/>
          <p:cNvSpPr txBox="1"/>
          <p:nvPr/>
        </p:nvSpPr>
        <p:spPr>
          <a:xfrm>
            <a:off x="9844786" y="5957497"/>
            <a:ext cx="4694429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8000"/>
            </a:lvl1pPr>
          </a:lstStyle>
          <a:p>
            <a:pPr/>
            <a:r>
              <a:t>Eficiencia</a:t>
            </a:r>
          </a:p>
        </p:txBody>
      </p:sp>
      <p:sp>
        <p:nvSpPr>
          <p:cNvPr id="207" name="Claridad"/>
          <p:cNvSpPr txBox="1"/>
          <p:nvPr/>
        </p:nvSpPr>
        <p:spPr>
          <a:xfrm>
            <a:off x="10874803" y="6078810"/>
            <a:ext cx="4128517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8000"/>
            </a:lvl1pPr>
          </a:lstStyle>
          <a:p>
            <a:pPr/>
            <a:r>
              <a:t>Claridad</a:t>
            </a:r>
          </a:p>
        </p:txBody>
      </p:sp>
      <p:sp>
        <p:nvSpPr>
          <p:cNvPr id="208" name="Retroalimentación"/>
          <p:cNvSpPr txBox="1"/>
          <p:nvPr/>
        </p:nvSpPr>
        <p:spPr>
          <a:xfrm>
            <a:off x="9381459" y="5690108"/>
            <a:ext cx="5621082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5000"/>
            </a:lvl1pPr>
          </a:lstStyle>
          <a:p>
            <a:pPr/>
            <a:r>
              <a:t>Retroalimentación</a:t>
            </a:r>
          </a:p>
        </p:txBody>
      </p:sp>
      <p:sp>
        <p:nvSpPr>
          <p:cNvPr id="209" name="Usabilidad"/>
          <p:cNvSpPr txBox="1"/>
          <p:nvPr/>
        </p:nvSpPr>
        <p:spPr>
          <a:xfrm>
            <a:off x="9489526" y="5438013"/>
            <a:ext cx="5404947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8000"/>
            </a:lvl1pPr>
          </a:lstStyle>
          <a:p>
            <a:pPr/>
            <a:r>
              <a:t>Usabilidad</a:t>
            </a:r>
          </a:p>
        </p:txBody>
      </p:sp>
      <p:pic>
        <p:nvPicPr>
          <p:cNvPr id="210" name="IMG_2449.PNG" descr="IMG_24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1320" y="3429594"/>
            <a:ext cx="8161360" cy="7263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8996 -0.100176" origin="layout" pathEditMode="relative">
                                      <p:cBhvr>
                                        <p:cTn id="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10759 0.158795" origin="layout" pathEditMode="relative">
                                      <p:cBhvr>
                                        <p:cTn id="1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7113 -0.138050" origin="layout" pathEditMode="relative">
                                      <p:cBhvr>
                                        <p:cTn id="1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7476 0.167932" origin="layout" pathEditMode="relative">
                                      <p:cBhvr>
                                        <p:cTn id="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08"/>
                                        </p:tgtEl>
                                      </p:cBhvr>
                                      <p:by x="153288" y="1532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376010" origin="layout" pathEditMode="relative">
                                      <p:cBhvr>
                                        <p:cTn id="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plicación 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Aplicación Web</a:t>
            </a:r>
          </a:p>
        </p:txBody>
      </p:sp>
      <p:sp>
        <p:nvSpPr>
          <p:cNvPr id="213" name="Slide Number"/>
          <p:cNvSpPr txBox="1"/>
          <p:nvPr>
            <p:ph type="sldNum" sz="quarter" idx="4294967295"/>
          </p:nvPr>
        </p:nvSpPr>
        <p:spPr>
          <a:xfrm>
            <a:off x="12005157" y="12917170"/>
            <a:ext cx="360986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Rectangle"/>
          <p:cNvSpPr/>
          <p:nvPr/>
        </p:nvSpPr>
        <p:spPr>
          <a:xfrm>
            <a:off x="7843322" y="4963169"/>
            <a:ext cx="5845595" cy="280394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5" name="Rectangle"/>
          <p:cNvSpPr/>
          <p:nvPr/>
        </p:nvSpPr>
        <p:spPr>
          <a:xfrm>
            <a:off x="13899012" y="4963169"/>
            <a:ext cx="2635900" cy="280394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Rectangle"/>
          <p:cNvSpPr/>
          <p:nvPr/>
        </p:nvSpPr>
        <p:spPr>
          <a:xfrm>
            <a:off x="13912538" y="8004829"/>
            <a:ext cx="2608848" cy="1693627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7" name="Rectangle"/>
          <p:cNvSpPr/>
          <p:nvPr/>
        </p:nvSpPr>
        <p:spPr>
          <a:xfrm>
            <a:off x="10847680" y="8004829"/>
            <a:ext cx="2821620" cy="1693627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8" name="Rectangle"/>
          <p:cNvSpPr/>
          <p:nvPr/>
        </p:nvSpPr>
        <p:spPr>
          <a:xfrm>
            <a:off x="7856142" y="8004829"/>
            <a:ext cx="2748300" cy="1693627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9" name="Computer"/>
          <p:cNvSpPr/>
          <p:nvPr/>
        </p:nvSpPr>
        <p:spPr>
          <a:xfrm>
            <a:off x="7074180" y="4081892"/>
            <a:ext cx="10235640" cy="8259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0" name="Tradicionales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Tradicionales</a:t>
            </a:r>
          </a:p>
        </p:txBody>
      </p:sp>
      <p:sp>
        <p:nvSpPr>
          <p:cNvPr id="221" name="Update"/>
          <p:cNvSpPr/>
          <p:nvPr/>
        </p:nvSpPr>
        <p:spPr>
          <a:xfrm>
            <a:off x="11207674" y="5938823"/>
            <a:ext cx="1968652" cy="224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58" fill="norm" stroke="1" extrusionOk="0">
                <a:moveTo>
                  <a:pt x="8039" y="6"/>
                </a:moveTo>
                <a:cubicBezTo>
                  <a:pt x="8010" y="17"/>
                  <a:pt x="7988" y="40"/>
                  <a:pt x="7988" y="72"/>
                </a:cubicBezTo>
                <a:lnTo>
                  <a:pt x="7988" y="2948"/>
                </a:lnTo>
                <a:cubicBezTo>
                  <a:pt x="3369" y="4034"/>
                  <a:pt x="-29" y="7745"/>
                  <a:pt x="0" y="12149"/>
                </a:cubicBezTo>
                <a:cubicBezTo>
                  <a:pt x="34" y="17307"/>
                  <a:pt x="4829" y="21521"/>
                  <a:pt x="10706" y="21557"/>
                </a:cubicBezTo>
                <a:cubicBezTo>
                  <a:pt x="16698" y="21595"/>
                  <a:pt x="21571" y="17342"/>
                  <a:pt x="21571" y="12091"/>
                </a:cubicBezTo>
                <a:cubicBezTo>
                  <a:pt x="21571" y="9321"/>
                  <a:pt x="20216" y="6831"/>
                  <a:pt x="18055" y="5100"/>
                </a:cubicBezTo>
                <a:cubicBezTo>
                  <a:pt x="18000" y="5055"/>
                  <a:pt x="17914" y="5057"/>
                  <a:pt x="17859" y="5102"/>
                </a:cubicBezTo>
                <a:lnTo>
                  <a:pt x="15458" y="7091"/>
                </a:lnTo>
                <a:cubicBezTo>
                  <a:pt x="15396" y="7142"/>
                  <a:pt x="15400" y="7228"/>
                  <a:pt x="15465" y="7277"/>
                </a:cubicBezTo>
                <a:cubicBezTo>
                  <a:pt x="17032" y="8452"/>
                  <a:pt x="18020" y="10205"/>
                  <a:pt x="17996" y="12161"/>
                </a:cubicBezTo>
                <a:cubicBezTo>
                  <a:pt x="17953" y="15577"/>
                  <a:pt x="14781" y="18372"/>
                  <a:pt x="10888" y="18419"/>
                </a:cubicBezTo>
                <a:cubicBezTo>
                  <a:pt x="6860" y="18469"/>
                  <a:pt x="3576" y="15616"/>
                  <a:pt x="3576" y="12091"/>
                </a:cubicBezTo>
                <a:cubicBezTo>
                  <a:pt x="3576" y="9467"/>
                  <a:pt x="5397" y="7218"/>
                  <a:pt x="7988" y="6258"/>
                </a:cubicBezTo>
                <a:lnTo>
                  <a:pt x="7988" y="9019"/>
                </a:lnTo>
                <a:cubicBezTo>
                  <a:pt x="7988" y="9083"/>
                  <a:pt x="8076" y="9117"/>
                  <a:pt x="8130" y="9073"/>
                </a:cubicBezTo>
                <a:lnTo>
                  <a:pt x="13473" y="4638"/>
                </a:lnTo>
                <a:cubicBezTo>
                  <a:pt x="13533" y="4589"/>
                  <a:pt x="13533" y="4506"/>
                  <a:pt x="13473" y="4456"/>
                </a:cubicBezTo>
                <a:lnTo>
                  <a:pt x="8127" y="20"/>
                </a:lnTo>
                <a:cubicBezTo>
                  <a:pt x="8101" y="-2"/>
                  <a:pt x="8067" y="-5"/>
                  <a:pt x="8039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2" name="Single Page Application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Single Page Application</a:t>
            </a:r>
          </a:p>
        </p:txBody>
      </p:sp>
      <p:sp>
        <p:nvSpPr>
          <p:cNvPr id="223" name="Update"/>
          <p:cNvSpPr/>
          <p:nvPr/>
        </p:nvSpPr>
        <p:spPr>
          <a:xfrm>
            <a:off x="14521245" y="5572963"/>
            <a:ext cx="1391435" cy="1584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58" fill="norm" stroke="1" extrusionOk="0">
                <a:moveTo>
                  <a:pt x="8039" y="6"/>
                </a:moveTo>
                <a:cubicBezTo>
                  <a:pt x="8010" y="17"/>
                  <a:pt x="7988" y="40"/>
                  <a:pt x="7988" y="72"/>
                </a:cubicBezTo>
                <a:lnTo>
                  <a:pt x="7988" y="2948"/>
                </a:lnTo>
                <a:cubicBezTo>
                  <a:pt x="3369" y="4034"/>
                  <a:pt x="-29" y="7745"/>
                  <a:pt x="0" y="12149"/>
                </a:cubicBezTo>
                <a:cubicBezTo>
                  <a:pt x="34" y="17307"/>
                  <a:pt x="4829" y="21521"/>
                  <a:pt x="10706" y="21557"/>
                </a:cubicBezTo>
                <a:cubicBezTo>
                  <a:pt x="16698" y="21595"/>
                  <a:pt x="21571" y="17342"/>
                  <a:pt x="21571" y="12091"/>
                </a:cubicBezTo>
                <a:cubicBezTo>
                  <a:pt x="21571" y="9321"/>
                  <a:pt x="20216" y="6831"/>
                  <a:pt x="18055" y="5100"/>
                </a:cubicBezTo>
                <a:cubicBezTo>
                  <a:pt x="18000" y="5055"/>
                  <a:pt x="17914" y="5057"/>
                  <a:pt x="17859" y="5102"/>
                </a:cubicBezTo>
                <a:lnTo>
                  <a:pt x="15458" y="7091"/>
                </a:lnTo>
                <a:cubicBezTo>
                  <a:pt x="15396" y="7142"/>
                  <a:pt x="15400" y="7228"/>
                  <a:pt x="15465" y="7277"/>
                </a:cubicBezTo>
                <a:cubicBezTo>
                  <a:pt x="17032" y="8452"/>
                  <a:pt x="18020" y="10205"/>
                  <a:pt x="17996" y="12161"/>
                </a:cubicBezTo>
                <a:cubicBezTo>
                  <a:pt x="17953" y="15577"/>
                  <a:pt x="14781" y="18372"/>
                  <a:pt x="10888" y="18419"/>
                </a:cubicBezTo>
                <a:cubicBezTo>
                  <a:pt x="6860" y="18469"/>
                  <a:pt x="3576" y="15616"/>
                  <a:pt x="3576" y="12091"/>
                </a:cubicBezTo>
                <a:cubicBezTo>
                  <a:pt x="3576" y="9467"/>
                  <a:pt x="5397" y="7218"/>
                  <a:pt x="7988" y="6258"/>
                </a:cubicBezTo>
                <a:lnTo>
                  <a:pt x="7988" y="9019"/>
                </a:lnTo>
                <a:cubicBezTo>
                  <a:pt x="7988" y="9083"/>
                  <a:pt x="8076" y="9117"/>
                  <a:pt x="8130" y="9073"/>
                </a:cubicBezTo>
                <a:lnTo>
                  <a:pt x="13473" y="4638"/>
                </a:lnTo>
                <a:cubicBezTo>
                  <a:pt x="13533" y="4589"/>
                  <a:pt x="13533" y="4506"/>
                  <a:pt x="13473" y="4456"/>
                </a:cubicBezTo>
                <a:lnTo>
                  <a:pt x="8127" y="20"/>
                </a:lnTo>
                <a:cubicBezTo>
                  <a:pt x="8101" y="-2"/>
                  <a:pt x="8067" y="-5"/>
                  <a:pt x="8039" y="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8" grpId="2" fill="hold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9" dur="5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3" dur="indefinite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7" dur="indefinite" fill="hold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1" dur="indefinite" fill="hold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5" dur="indefinite" fill="hold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9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6" dur="indefinite" fill="hold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withEffect" presetID="9" grpId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40" dur="indefinite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mph" nodeType="withEffect" presetID="9" grpId="1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44" dur="indefinite" fill="hold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withEffect" presetID="9" grpId="1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48" dur="indefinite" fill="hold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mph" nodeType="withEffect" presetID="9" grpId="1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52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Subtype="2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afterEffect" presetSubtype="0" presetID="8" grpId="17" fill="hold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70" dur="5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withEffect" presetID="9" grpId="1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4" dur="indefinite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withEffect" presetID="9" grpId="2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81" dur="indefinite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4"/>
      <p:bldP build="whole" bldLvl="1" animBg="1" rev="0" advAuto="0" spid="216" grpId="9"/>
      <p:bldP build="whole" bldLvl="1" animBg="1" rev="0" advAuto="0" spid="214" grpId="11"/>
      <p:bldP build="whole" bldLvl="1" animBg="1" rev="0" advAuto="0" spid="215" grpId="3"/>
      <p:bldP build="whole" bldLvl="1" animBg="1" rev="0" advAuto="0" spid="218" grpId="5"/>
      <p:bldP build="whole" bldLvl="1" animBg="1" rev="0" advAuto="0" spid="221" grpId="1"/>
      <p:bldP build="whole" bldLvl="1" animBg="1" rev="0" advAuto="0" spid="221" grpId="2"/>
      <p:bldP build="whole" bldLvl="1" animBg="1" rev="0" advAuto="0" spid="215" grpId="10"/>
      <p:bldP build="whole" bldLvl="1" animBg="1" rev="0" advAuto="0" spid="218" grpId="12"/>
      <p:bldP build="whole" bldLvl="1" animBg="1" rev="0" advAuto="0" spid="221" grpId="8"/>
      <p:bldP build="whole" bldLvl="1" animBg="1" rev="0" advAuto="0" spid="222" grpId="15"/>
      <p:bldP build="whole" bldLvl="1" animBg="1" rev="0" advAuto="0" spid="215" grpId="18"/>
      <p:bldP build="whole" bldLvl="1" animBg="1" rev="0" advAuto="0" spid="223" grpId="16"/>
      <p:bldP build="whole" bldLvl="1" animBg="1" rev="0" advAuto="0" spid="215" grpId="20"/>
      <p:bldP build="whole" bldLvl="1" animBg="1" rev="0" advAuto="0" spid="223" grpId="17"/>
      <p:bldP build="whole" bldLvl="1" animBg="1" rev="0" advAuto="0" spid="223" grpId="19"/>
      <p:bldP build="whole" bldLvl="1" animBg="1" rev="0" advAuto="0" spid="217" grpId="7"/>
      <p:bldP build="whole" bldLvl="1" animBg="1" rev="0" advAuto="0" spid="217" grpId="13"/>
      <p:bldP build="whole" bldLvl="1" animBg="1" rev="0" advAuto="0" spid="214" grpId="4"/>
      <p:bldP build="whole" bldLvl="1" animBg="1" rev="0" advAuto="0" spid="216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cnologí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Tecnologías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2002515" y="12917170"/>
            <a:ext cx="366269" cy="6309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27" name="1200px-Vue.js_Logo_2.svg.png" descr="1200px-Vue.js_Logo_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1961" y="3763961"/>
            <a:ext cx="3325633" cy="2882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Unknown.jpeg" descr="Unknow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64444" y="2945741"/>
            <a:ext cx="2640741" cy="394676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Basado en componentes.…"/>
          <p:cNvSpPr txBox="1"/>
          <p:nvPr>
            <p:ph type="body" sz="quarter" idx="4294967295"/>
          </p:nvPr>
        </p:nvSpPr>
        <p:spPr>
          <a:xfrm>
            <a:off x="8148142" y="7017212"/>
            <a:ext cx="10103628" cy="4668242"/>
          </a:xfrm>
          <a:prstGeom prst="rect">
            <a:avLst/>
          </a:prstGeom>
        </p:spPr>
        <p:txBody>
          <a:bodyPr/>
          <a:lstStyle/>
          <a:p>
            <a:pPr marL="228600" indent="-228600">
              <a:buClrTx/>
              <a:defRPr sz="5600"/>
            </a:pPr>
            <a:r>
              <a:t> Basado en componentes.</a:t>
            </a:r>
          </a:p>
          <a:p>
            <a:pPr marL="228600" indent="-228600">
              <a:buClrTx/>
              <a:defRPr sz="5600"/>
            </a:pPr>
            <a:r>
              <a:t> Enrutamiento.</a:t>
            </a:r>
          </a:p>
          <a:p>
            <a:pPr marL="228600" indent="-228600">
              <a:buClrTx/>
              <a:defRPr sz="5600"/>
            </a:pPr>
            <a:r>
              <a:t> Administración de estado.</a:t>
            </a:r>
          </a:p>
        </p:txBody>
      </p:sp>
      <p:sp>
        <p:nvSpPr>
          <p:cNvPr id="230" name="Facilidad de uso.…"/>
          <p:cNvSpPr txBox="1"/>
          <p:nvPr/>
        </p:nvSpPr>
        <p:spPr>
          <a:xfrm>
            <a:off x="14647062" y="7017212"/>
            <a:ext cx="8481046" cy="4668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8600" indent="-228600" algn="l" defTabSz="2438400">
              <a:spcBef>
                <a:spcPts val="2400"/>
              </a:spcBef>
              <a:buSzPct val="100000"/>
              <a:buChar char="•"/>
              <a:defRPr sz="5600"/>
            </a:pPr>
            <a:r>
              <a:t> Facilidad de uso.</a:t>
            </a:r>
          </a:p>
          <a:p>
            <a:pPr marL="228600" indent="-228600" algn="l" defTabSz="2438400">
              <a:spcBef>
                <a:spcPts val="2400"/>
              </a:spcBef>
              <a:buSzPct val="100000"/>
              <a:buChar char="•"/>
              <a:defRPr sz="5600"/>
            </a:pPr>
            <a:r>
              <a:t> Diseño modular.</a:t>
            </a:r>
          </a:p>
          <a:p>
            <a:pPr marL="228600" indent="-228600" algn="l" defTabSz="2438400">
              <a:spcBef>
                <a:spcPts val="2400"/>
              </a:spcBef>
              <a:buSzPct val="100000"/>
              <a:buChar char="•"/>
              <a:defRPr sz="5600"/>
            </a:pPr>
            <a:r>
              <a:t> Documentación.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2156 0.003682" origin="layout" pathEditMode="relative">
                                      <p:cBhvr>
                                        <p:cTn id="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59375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8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8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3"/>
      <p:bldP build="whole" bldLvl="1" animBg="1" rev="0" advAuto="0" spid="23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