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h9whfFzwPeuXlxoHoeEWZxjw9K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d66a53ef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1ad66a53ef9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d66a53ef9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ad66a53ef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d66a53ef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1ad66a53ef9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d66a53ef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1ad66a53ef9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d66a53ef9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ad66a53ef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ad66a53ef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1ad66a53ef9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ad66a53ef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g1ad66a53ef9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d66a53e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1ad66a53ef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ad69b941d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1ad69b941db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ad69b941db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ad69b941d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ad66a53ef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g1ad66a53ef9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ad66a53ef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g1ad66a53ef9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ad69b941d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ad69b941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ad69b941d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ad69b941d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d66a53e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1ad66a53ef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" name="Google Shape;26;p5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5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1" name="Google Shape;41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5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5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247882" y="137532"/>
            <a:ext cx="9508356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Módulo fabric-contract-api para implementar contratos inteligentes empleando C#</a:t>
            </a:r>
            <a:endParaRPr sz="54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879348" y="4478767"/>
            <a:ext cx="10726360" cy="214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Autor:</a:t>
            </a:r>
            <a:r>
              <a:rPr lang="en-US"/>
              <a:t> Amalia Ibarra Rodríguez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Tutores:</a:t>
            </a:r>
            <a:r>
              <a:rPr lang="en-US"/>
              <a:t> Ing. Daniel Mena, Ing. Camilo Dennis González, Dr. Miguel Katrib Mora.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Problema a resolver</a:t>
            </a:r>
            <a:endParaRPr/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Crear las condiciones técnicas y documentación necesaria para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2800"/>
              <a:buNone/>
            </a:pPr>
            <a:r>
              <a:rPr lang="en-US"/>
              <a:t> poder programar en C♯</a:t>
            </a:r>
            <a:r>
              <a:rPr i="1" lang="en-US"/>
              <a:t> </a:t>
            </a:r>
            <a:r>
              <a:rPr lang="en-US"/>
              <a:t>contratos inteligentes para Hyperledger Fabric.</a:t>
            </a:r>
            <a:endParaRPr/>
          </a:p>
        </p:txBody>
      </p:sp>
      <p:sp>
        <p:nvSpPr>
          <p:cNvPr id="151" name="Google Shape;15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Objetivo general</a:t>
            </a:r>
            <a:endParaRPr/>
          </a:p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Poder integrar la lógica de los contratos inteligentes programados en </a:t>
            </a:r>
            <a:r>
              <a:rPr i="1" lang="en-US"/>
              <a:t>C♯ </a:t>
            </a:r>
            <a:r>
              <a:rPr lang="en-US"/>
              <a:t>dentro de la arquitectura de una </a:t>
            </a:r>
            <a:r>
              <a:rPr i="1" lang="en-US"/>
              <a:t>blockchain </a:t>
            </a:r>
            <a:r>
              <a:rPr lang="en-US"/>
              <a:t>Hyperledger Fabric.</a:t>
            </a:r>
            <a:endParaRPr/>
          </a:p>
        </p:txBody>
      </p:sp>
      <p:sp>
        <p:nvSpPr>
          <p:cNvPr id="158" name="Google Shape;15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Tareas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Estudio de las herramientas existentes para HLF en los lenguajes actualmente soportados.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Diseño e implementación de una biblioteca fabric-chaincode-api para el lenguaje </a:t>
            </a:r>
            <a:r>
              <a:rPr i="1" lang="en-US"/>
              <a:t>C♯</a:t>
            </a:r>
            <a:r>
              <a:rPr lang="en-US"/>
              <a:t>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Desarrollo de un repositorio de contratos reutilizables.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d66a53ef9_0_17"/>
          <p:cNvSpPr txBox="1"/>
          <p:nvPr>
            <p:ph type="title"/>
          </p:nvPr>
        </p:nvSpPr>
        <p:spPr>
          <a:xfrm>
            <a:off x="624468" y="-2017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Tabla de contenidos</a:t>
            </a:r>
            <a:endParaRPr/>
          </a:p>
        </p:txBody>
      </p:sp>
      <p:sp>
        <p:nvSpPr>
          <p:cNvPr id="171" name="Google Shape;171;g1ad66a53ef9_0_17"/>
          <p:cNvSpPr txBox="1"/>
          <p:nvPr>
            <p:ph idx="1" type="body"/>
          </p:nvPr>
        </p:nvSpPr>
        <p:spPr>
          <a:xfrm>
            <a:off x="624468" y="979991"/>
            <a:ext cx="10515600" cy="57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Char char="●"/>
            </a:pPr>
            <a:r>
              <a:rPr lang="en-US">
                <a:solidFill>
                  <a:srgbClr val="7F7F7F"/>
                </a:solidFill>
              </a:rPr>
              <a:t>Introducción</a:t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●"/>
            </a:pPr>
            <a:r>
              <a:rPr lang="en-US">
                <a:solidFill>
                  <a:srgbClr val="7F7F7F"/>
                </a:solidFill>
              </a:rPr>
              <a:t>Problema a resolver y objetivos</a:t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Chaincode y fabric-chaincode-api</a:t>
            </a:r>
            <a:endParaRPr b="1"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Propuesta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Experimentación y resultados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Conclusiones y recomendaciones</a:t>
            </a:r>
            <a:endParaRPr/>
          </a:p>
        </p:txBody>
      </p:sp>
      <p:sp>
        <p:nvSpPr>
          <p:cNvPr id="172" name="Google Shape;172;g1ad66a53ef9_0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ad66a53ef9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Chaincode y Contratos Inteligentes</a:t>
            </a:r>
            <a:endParaRPr/>
          </a:p>
        </p:txBody>
      </p:sp>
      <p:pic>
        <p:nvPicPr>
          <p:cNvPr id="178" name="Google Shape;178;g1ad66a53ef9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850" y="1735200"/>
            <a:ext cx="11160276" cy="42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ad66a53ef9_0_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Fabric-chaincode-api</a:t>
            </a:r>
            <a:endParaRPr/>
          </a:p>
        </p:txBody>
      </p:sp>
      <p:sp>
        <p:nvSpPr>
          <p:cNvPr id="185" name="Google Shape;185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800"/>
              <a:buChar char="•"/>
            </a:pPr>
            <a:r>
              <a:rPr lang="en-US"/>
              <a:t>Interacción contrato inteligente - peer a través de gRPC.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2800"/>
              <a:buChar char="•"/>
            </a:pPr>
            <a:r>
              <a:rPr lang="en-US"/>
              <a:t>Interfaz Chaincode para acceder a los servicios de invocación del </a:t>
            </a:r>
            <a:r>
              <a:rPr i="1" lang="en-US"/>
              <a:t>ledger.</a:t>
            </a:r>
            <a:endParaRPr i="1"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d66a53ef9_0_28"/>
          <p:cNvSpPr txBox="1"/>
          <p:nvPr>
            <p:ph type="title"/>
          </p:nvPr>
        </p:nvSpPr>
        <p:spPr>
          <a:xfrm>
            <a:off x="624468" y="-2017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Tabla de contenidos</a:t>
            </a:r>
            <a:endParaRPr/>
          </a:p>
        </p:txBody>
      </p:sp>
      <p:sp>
        <p:nvSpPr>
          <p:cNvPr id="192" name="Google Shape;192;g1ad66a53ef9_0_28"/>
          <p:cNvSpPr txBox="1"/>
          <p:nvPr>
            <p:ph idx="1" type="body"/>
          </p:nvPr>
        </p:nvSpPr>
        <p:spPr>
          <a:xfrm>
            <a:off x="624468" y="979991"/>
            <a:ext cx="10515600" cy="57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Char char="●"/>
            </a:pPr>
            <a:r>
              <a:rPr lang="en-US">
                <a:solidFill>
                  <a:srgbClr val="7F7F7F"/>
                </a:solidFill>
              </a:rPr>
              <a:t>Introducción</a:t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●"/>
            </a:pPr>
            <a:r>
              <a:rPr lang="en-US">
                <a:solidFill>
                  <a:srgbClr val="7F7F7F"/>
                </a:solidFill>
              </a:rPr>
              <a:t>Problema a resolver y objetivos</a:t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●"/>
            </a:pPr>
            <a:r>
              <a:rPr lang="en-US">
                <a:solidFill>
                  <a:srgbClr val="7F7F7F"/>
                </a:solidFill>
              </a:rPr>
              <a:t>Chaincode y fabric-chaincode-api</a:t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Propuesta</a:t>
            </a:r>
            <a:endParaRPr b="1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IChaincodeStub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Protocolo de interacción con el peer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Procesamiento concurrente de transacciones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Interacción con el ledger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Experimentación y resultados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Conclusiones y recomendaciones</a:t>
            </a:r>
            <a:endParaRPr/>
          </a:p>
        </p:txBody>
      </p:sp>
      <p:sp>
        <p:nvSpPr>
          <p:cNvPr id="193" name="Google Shape;193;g1ad66a53ef9_0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Propuesta</a:t>
            </a:r>
            <a:endParaRPr/>
          </a:p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Creación de una biblioteca fabric-chaincode-api que permita la implementación de contratos inteligentes en el lenguaje </a:t>
            </a:r>
            <a:r>
              <a:rPr i="1" lang="en-US"/>
              <a:t>C♯</a:t>
            </a:r>
            <a:r>
              <a:rPr lang="en-US"/>
              <a:t>.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(fabric-chaincode-csharp)</a:t>
            </a:r>
            <a:endParaRPr/>
          </a:p>
        </p:txBody>
      </p:sp>
      <p:sp>
        <p:nvSpPr>
          <p:cNvPr id="200" name="Google Shape;20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Fabric-chaincode-csharp</a:t>
            </a:r>
            <a:endParaRPr/>
          </a:p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838200" y="122404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Provee al contrato inteligente la interfaz IChaincodeStub.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 encarga de ejecutar el protocolo de interacción con el peer.</a:t>
            </a:r>
            <a:endParaRPr/>
          </a:p>
        </p:txBody>
      </p: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ad66a53ef9_0_33"/>
          <p:cNvSpPr txBox="1"/>
          <p:nvPr>
            <p:ph type="title"/>
          </p:nvPr>
        </p:nvSpPr>
        <p:spPr>
          <a:xfrm>
            <a:off x="624468" y="-2017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Tabla de contenidos</a:t>
            </a:r>
            <a:endParaRPr/>
          </a:p>
        </p:txBody>
      </p:sp>
      <p:sp>
        <p:nvSpPr>
          <p:cNvPr id="213" name="Google Shape;213;g1ad66a53ef9_0_33"/>
          <p:cNvSpPr txBox="1"/>
          <p:nvPr>
            <p:ph idx="1" type="body"/>
          </p:nvPr>
        </p:nvSpPr>
        <p:spPr>
          <a:xfrm>
            <a:off x="624468" y="979991"/>
            <a:ext cx="10515600" cy="57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Char char="●"/>
            </a:pPr>
            <a:r>
              <a:rPr lang="en-US">
                <a:solidFill>
                  <a:srgbClr val="7F7F7F"/>
                </a:solidFill>
              </a:rPr>
              <a:t>Introducción</a:t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●"/>
            </a:pPr>
            <a:r>
              <a:rPr lang="en-US">
                <a:solidFill>
                  <a:srgbClr val="7F7F7F"/>
                </a:solidFill>
              </a:rPr>
              <a:t>Problema a resolver y objetivos</a:t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●"/>
            </a:pPr>
            <a:r>
              <a:rPr lang="en-US">
                <a:solidFill>
                  <a:srgbClr val="7F7F7F"/>
                </a:solidFill>
              </a:rPr>
              <a:t>Chaincode y fabric-chaincode-api</a:t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Propuesta</a:t>
            </a:r>
            <a:endParaRPr b="1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-US"/>
              <a:t>IChaincodeStub</a:t>
            </a:r>
            <a:endParaRPr b="1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Protocolo de interacción con el peer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Procesamiento concurrente de transacciones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Interacción con el ledger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Experimentación y resultados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Conclusiones y recomendaciones</a:t>
            </a:r>
            <a:endParaRPr/>
          </a:p>
        </p:txBody>
      </p:sp>
      <p:sp>
        <p:nvSpPr>
          <p:cNvPr id="214" name="Google Shape;214;g1ad66a53ef9_0_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624468" y="-2017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Tabla de contenidos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624468" y="979991"/>
            <a:ext cx="10515600" cy="5745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Introducción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Problema a resolver y objetivos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Chaincode  y fabric-chaincode-api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Propuesta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Experimentación y resultados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Conclusiones y recomendaciones</a:t>
            </a:r>
            <a:endParaRPr/>
          </a:p>
        </p:txBody>
      </p:sp>
      <p:sp>
        <p:nvSpPr>
          <p:cNvPr id="92" name="Google Shape;92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ad66a53ef9_0_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IChaincodeStub</a:t>
            </a:r>
            <a:endParaRPr/>
          </a:p>
        </p:txBody>
      </p:sp>
      <p:pic>
        <p:nvPicPr>
          <p:cNvPr id="220" name="Google Shape;220;g1ad66a53ef9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50" y="1690825"/>
            <a:ext cx="10880150" cy="509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ad66a53ef9_0_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ad66a53ef9_0_38"/>
          <p:cNvSpPr txBox="1"/>
          <p:nvPr>
            <p:ph type="title"/>
          </p:nvPr>
        </p:nvSpPr>
        <p:spPr>
          <a:xfrm>
            <a:off x="624468" y="-2017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Tabla de contenidos</a:t>
            </a:r>
            <a:endParaRPr/>
          </a:p>
        </p:txBody>
      </p:sp>
      <p:sp>
        <p:nvSpPr>
          <p:cNvPr id="227" name="Google Shape;227;g1ad66a53ef9_0_38"/>
          <p:cNvSpPr txBox="1"/>
          <p:nvPr>
            <p:ph idx="1" type="body"/>
          </p:nvPr>
        </p:nvSpPr>
        <p:spPr>
          <a:xfrm>
            <a:off x="624468" y="979991"/>
            <a:ext cx="10515600" cy="57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Char char="●"/>
            </a:pPr>
            <a:r>
              <a:rPr lang="en-US">
                <a:solidFill>
                  <a:srgbClr val="7F7F7F"/>
                </a:solidFill>
              </a:rPr>
              <a:t>Introducción</a:t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●"/>
            </a:pPr>
            <a:r>
              <a:rPr lang="en-US">
                <a:solidFill>
                  <a:srgbClr val="7F7F7F"/>
                </a:solidFill>
              </a:rPr>
              <a:t>Problema a resolver y objetivos</a:t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●"/>
            </a:pPr>
            <a:r>
              <a:rPr lang="en-US">
                <a:solidFill>
                  <a:srgbClr val="7F7F7F"/>
                </a:solidFill>
              </a:rPr>
              <a:t>Chaincode y fabric-chaincode-api</a:t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Propuesta</a:t>
            </a:r>
            <a:endParaRPr b="1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○"/>
            </a:pPr>
            <a:r>
              <a:rPr lang="en-US">
                <a:solidFill>
                  <a:srgbClr val="7F7F7F"/>
                </a:solidFill>
              </a:rPr>
              <a:t>IChaincodeStub</a:t>
            </a:r>
            <a:endParaRPr>
              <a:solidFill>
                <a:srgbClr val="7F7F7F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-US"/>
              <a:t>Protocolo de interacción con el peer</a:t>
            </a:r>
            <a:endParaRPr b="1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Procesamiento concurrente de transacciones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Interacción con el ledger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Experimentación y resultados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Conclusiones y recomendaciones</a:t>
            </a:r>
            <a:endParaRPr/>
          </a:p>
        </p:txBody>
      </p:sp>
      <p:sp>
        <p:nvSpPr>
          <p:cNvPr id="228" name="Google Shape;228;g1ad66a53ef9_0_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Protocolo de interacción</a:t>
            </a:r>
            <a:endParaRPr/>
          </a:p>
        </p:txBody>
      </p:sp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Inicialización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Configuración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Ejecución de la transacción</a:t>
            </a:r>
            <a:endParaRPr/>
          </a:p>
        </p:txBody>
      </p:sp>
      <p:sp>
        <p:nvSpPr>
          <p:cNvPr id="235" name="Google Shape;23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2766595" y="215145"/>
            <a:ext cx="72147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Inicialización</a:t>
            </a:r>
            <a:endParaRPr/>
          </a:p>
        </p:txBody>
      </p:sp>
      <p:sp>
        <p:nvSpPr>
          <p:cNvPr id="241" name="Google Shape;241;p25"/>
          <p:cNvSpPr txBox="1"/>
          <p:nvPr>
            <p:ph idx="2" type="body"/>
          </p:nvPr>
        </p:nvSpPr>
        <p:spPr>
          <a:xfrm>
            <a:off x="657223" y="1855950"/>
            <a:ext cx="110361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8443" lvl="0" marL="61722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1470"/>
          </a:p>
          <a:p>
            <a:pPr indent="-394144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607"/>
              <a:buAutoNum type="arabicPeriod"/>
            </a:pPr>
            <a:r>
              <a:rPr lang="en-US" sz="2607"/>
              <a:t>Instanciar </a:t>
            </a:r>
            <a:r>
              <a:rPr lang="en-US" sz="2607"/>
              <a:t>el servidor gRPC.</a:t>
            </a:r>
            <a:endParaRPr sz="3227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7"/>
          </a:p>
          <a:p>
            <a:pPr indent="-394144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607"/>
              <a:buAutoNum type="arabicPeriod"/>
            </a:pPr>
            <a:r>
              <a:rPr lang="en-US" sz="2607"/>
              <a:t>Registro del servicio para interactuar con el peer</a:t>
            </a:r>
            <a:endParaRPr sz="2607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7"/>
          </a:p>
          <a:p>
            <a:pPr indent="-394144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607"/>
              <a:buAutoNum type="arabicPeriod"/>
            </a:pPr>
            <a:r>
              <a:rPr lang="en-US" sz="2607"/>
              <a:t>Iniciar</a:t>
            </a:r>
            <a:r>
              <a:rPr lang="en-US" sz="2607"/>
              <a:t> el servidor gRPC.</a:t>
            </a:r>
            <a:endParaRPr sz="2607"/>
          </a:p>
        </p:txBody>
      </p:sp>
      <p:sp>
        <p:nvSpPr>
          <p:cNvPr id="242" name="Google Shape;24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907050" y="455025"/>
            <a:ext cx="103779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Configuración</a:t>
            </a:r>
            <a:endParaRPr/>
          </a:p>
        </p:txBody>
      </p:sp>
      <p:sp>
        <p:nvSpPr>
          <p:cNvPr id="248" name="Google Shape;248;p26"/>
          <p:cNvSpPr txBox="1"/>
          <p:nvPr>
            <p:ph idx="2" type="body"/>
          </p:nvPr>
        </p:nvSpPr>
        <p:spPr>
          <a:xfrm>
            <a:off x="690704" y="2121400"/>
            <a:ext cx="110097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Inicializar una instancia del Handler .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Enviar el mensaje REGISTER para registrar el </a:t>
            </a:r>
            <a:r>
              <a:rPr i="1" lang="en-US" sz="2600"/>
              <a:t>chaincode </a:t>
            </a:r>
            <a:r>
              <a:rPr lang="en-US" sz="2600"/>
              <a:t>en el </a:t>
            </a:r>
            <a:r>
              <a:rPr i="1" lang="en-US" sz="2600"/>
              <a:t>peer</a:t>
            </a:r>
            <a:r>
              <a:rPr lang="en-US" sz="2600"/>
              <a:t>.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Comenzar el bucle de recepción de mensajes.</a:t>
            </a:r>
            <a:endParaRPr sz="2600"/>
          </a:p>
        </p:txBody>
      </p:sp>
      <p:sp>
        <p:nvSpPr>
          <p:cNvPr id="249" name="Google Shape;2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536975" y="323475"/>
            <a:ext cx="108168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Configuración</a:t>
            </a:r>
            <a:endParaRPr/>
          </a:p>
        </p:txBody>
      </p:sp>
      <p:pic>
        <p:nvPicPr>
          <p:cNvPr descr="Diagram&#10;&#10;Description automatically generated" id="255" name="Google Shape;255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8600" y="1332075"/>
            <a:ext cx="7292700" cy="52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838950" y="121700"/>
            <a:ext cx="105141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Ejecución de la transacción</a:t>
            </a:r>
            <a:endParaRPr/>
          </a:p>
        </p:txBody>
      </p:sp>
      <p:pic>
        <p:nvPicPr>
          <p:cNvPr descr="Graphical user interface, text, application, email&#10;&#10;Description automatically generated" id="262" name="Google Shape;262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50" y="1388375"/>
            <a:ext cx="11594400" cy="53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838200" y="365125"/>
            <a:ext cx="10515600" cy="770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Procesamiento concurrente de transacciones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Diagram&#10;&#10;Description automatically generated" id="269" name="Google Shape;269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796" y="1324967"/>
            <a:ext cx="11794451" cy="545200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ad66a53ef9_1_3"/>
          <p:cNvSpPr txBox="1"/>
          <p:nvPr>
            <p:ph type="title"/>
          </p:nvPr>
        </p:nvSpPr>
        <p:spPr>
          <a:xfrm>
            <a:off x="624468" y="-2017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Tabla de contenidos</a:t>
            </a:r>
            <a:endParaRPr/>
          </a:p>
        </p:txBody>
      </p:sp>
      <p:sp>
        <p:nvSpPr>
          <p:cNvPr id="276" name="Google Shape;276;g1ad66a53ef9_1_3"/>
          <p:cNvSpPr txBox="1"/>
          <p:nvPr>
            <p:ph idx="1" type="body"/>
          </p:nvPr>
        </p:nvSpPr>
        <p:spPr>
          <a:xfrm>
            <a:off x="624468" y="979991"/>
            <a:ext cx="10515600" cy="57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Char char="●"/>
            </a:pPr>
            <a:r>
              <a:rPr lang="en-US">
                <a:solidFill>
                  <a:srgbClr val="7F7F7F"/>
                </a:solidFill>
              </a:rPr>
              <a:t>Introducción</a:t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●"/>
            </a:pPr>
            <a:r>
              <a:rPr lang="en-US">
                <a:solidFill>
                  <a:srgbClr val="7F7F7F"/>
                </a:solidFill>
              </a:rPr>
              <a:t>Problema a resolver y objetivos</a:t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●"/>
            </a:pPr>
            <a:r>
              <a:rPr lang="en-US">
                <a:solidFill>
                  <a:srgbClr val="7F7F7F"/>
                </a:solidFill>
              </a:rPr>
              <a:t>Chaincode y fabric-chaincode-api</a:t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●"/>
            </a:pPr>
            <a:r>
              <a:rPr lang="en-US">
                <a:solidFill>
                  <a:srgbClr val="7F7F7F"/>
                </a:solidFill>
              </a:rPr>
              <a:t>Propuesta</a:t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Experimentación y resultados</a:t>
            </a:r>
            <a:endParaRPr b="1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Conclusiones y recomendaciones</a:t>
            </a:r>
            <a:endParaRPr/>
          </a:p>
        </p:txBody>
      </p:sp>
      <p:sp>
        <p:nvSpPr>
          <p:cNvPr id="277" name="Google Shape;277;g1ad66a53ef9_1_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Ventajas del uso de C# en Hyperledger Fabric</a:t>
            </a:r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80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2400"/>
              <a:buAutoNum type="arabicPeriod"/>
            </a:pPr>
            <a:r>
              <a:rPr lang="en-US" sz="2400"/>
              <a:t>Interfaces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2400"/>
              <a:buAutoNum type="arabicPeriod"/>
            </a:pPr>
            <a:r>
              <a:rPr lang="en-US" sz="2400"/>
              <a:t>Soporte del lenguaje para operaciones asíncronas.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2400"/>
              <a:buAutoNum type="arabicPeriod"/>
            </a:pPr>
            <a:r>
              <a:rPr lang="en-US" sz="2400"/>
              <a:t>Genericidad</a:t>
            </a:r>
            <a:endParaRPr sz="2400"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2400"/>
              <a:buAutoNum type="arabicPeriod"/>
            </a:pPr>
            <a:r>
              <a:rPr lang="en-US" sz="2400"/>
              <a:t>Manejo de excepciones</a:t>
            </a:r>
            <a:endParaRPr sz="2400"/>
          </a:p>
        </p:txBody>
      </p:sp>
      <p:sp>
        <p:nvSpPr>
          <p:cNvPr id="284" name="Google Shape;28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d66a53ef9_0_0"/>
          <p:cNvSpPr txBox="1"/>
          <p:nvPr>
            <p:ph type="title"/>
          </p:nvPr>
        </p:nvSpPr>
        <p:spPr>
          <a:xfrm>
            <a:off x="624468" y="-2017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Tabla de contenidos</a:t>
            </a:r>
            <a:endParaRPr/>
          </a:p>
        </p:txBody>
      </p:sp>
      <p:sp>
        <p:nvSpPr>
          <p:cNvPr id="98" name="Google Shape;98;g1ad66a53ef9_0_0"/>
          <p:cNvSpPr txBox="1"/>
          <p:nvPr>
            <p:ph idx="1" type="body"/>
          </p:nvPr>
        </p:nvSpPr>
        <p:spPr>
          <a:xfrm>
            <a:off x="624468" y="979991"/>
            <a:ext cx="10515600" cy="57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Introducción</a:t>
            </a:r>
            <a:endParaRPr b="1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-US"/>
              <a:t>Preliminares</a:t>
            </a:r>
            <a:endParaRPr b="1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Hyperledger Fabric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Problema a resolver y objetivos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Caincode y fabric-chaincode-api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Propuesta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Experimentación y resultados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Conclusiones y recomendaciones</a:t>
            </a:r>
            <a:endParaRPr/>
          </a:p>
        </p:txBody>
      </p:sp>
      <p:sp>
        <p:nvSpPr>
          <p:cNvPr id="99" name="Google Shape;99;g1ad66a53ef9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303925" y="445125"/>
            <a:ext cx="114159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Ejemplo</a:t>
            </a:r>
            <a:endParaRPr/>
          </a:p>
        </p:txBody>
      </p:sp>
      <p:sp>
        <p:nvSpPr>
          <p:cNvPr id="290" name="Google Shape;29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1" name="Google Shape;2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1562100"/>
            <a:ext cx="11525250" cy="4437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ad69b941db_0_28"/>
          <p:cNvSpPr txBox="1"/>
          <p:nvPr>
            <p:ph type="title"/>
          </p:nvPr>
        </p:nvSpPr>
        <p:spPr>
          <a:xfrm>
            <a:off x="303925" y="445125"/>
            <a:ext cx="114159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Ejemplo</a:t>
            </a:r>
            <a:endParaRPr/>
          </a:p>
        </p:txBody>
      </p:sp>
      <p:sp>
        <p:nvSpPr>
          <p:cNvPr id="297" name="Google Shape;297;g1ad69b941db_0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8" name="Google Shape;298;g1ad69b941db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00" y="1391325"/>
            <a:ext cx="11325225" cy="53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ad69b941db_0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Ejemplo</a:t>
            </a:r>
            <a:endParaRPr/>
          </a:p>
        </p:txBody>
      </p:sp>
      <p:sp>
        <p:nvSpPr>
          <p:cNvPr id="304" name="Google Shape;304;g1ad69b941db_0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5" name="Google Shape;305;g1ad69b941db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13" y="1690825"/>
            <a:ext cx="1136332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Resultados</a:t>
            </a:r>
            <a:endParaRPr/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Desarrollo contratos inteligentes escritos en C# capaces de interactuar con una blockchain de Hyperledger Fabric mediante las operaciones: Crear, Leer, Actualizar y Eliminar.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12" name="Google Shape;312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ad66a53ef9_1_8"/>
          <p:cNvSpPr txBox="1"/>
          <p:nvPr>
            <p:ph type="title"/>
          </p:nvPr>
        </p:nvSpPr>
        <p:spPr>
          <a:xfrm>
            <a:off x="624468" y="-2017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Tabla de contenidos</a:t>
            </a:r>
            <a:endParaRPr/>
          </a:p>
        </p:txBody>
      </p:sp>
      <p:sp>
        <p:nvSpPr>
          <p:cNvPr id="318" name="Google Shape;318;g1ad66a53ef9_1_8"/>
          <p:cNvSpPr txBox="1"/>
          <p:nvPr>
            <p:ph idx="1" type="body"/>
          </p:nvPr>
        </p:nvSpPr>
        <p:spPr>
          <a:xfrm>
            <a:off x="624468" y="979991"/>
            <a:ext cx="10515600" cy="57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Char char="●"/>
            </a:pPr>
            <a:r>
              <a:rPr lang="en-US">
                <a:solidFill>
                  <a:srgbClr val="7F7F7F"/>
                </a:solidFill>
              </a:rPr>
              <a:t>Introducción</a:t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●"/>
            </a:pPr>
            <a:r>
              <a:rPr lang="en-US">
                <a:solidFill>
                  <a:srgbClr val="7F7F7F"/>
                </a:solidFill>
              </a:rPr>
              <a:t>Problema a resolver y objetivos</a:t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●"/>
            </a:pPr>
            <a:r>
              <a:rPr lang="en-US">
                <a:solidFill>
                  <a:srgbClr val="7F7F7F"/>
                </a:solidFill>
              </a:rPr>
              <a:t>Chaincode y fabric-chaincode-api</a:t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●"/>
            </a:pPr>
            <a:r>
              <a:rPr lang="en-US">
                <a:solidFill>
                  <a:srgbClr val="7F7F7F"/>
                </a:solidFill>
              </a:rPr>
              <a:t>Propuesta</a:t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●"/>
            </a:pPr>
            <a:r>
              <a:rPr lang="en-US">
                <a:solidFill>
                  <a:srgbClr val="7F7F7F"/>
                </a:solidFill>
              </a:rPr>
              <a:t>Experimentación y resultados</a:t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Conclusiones y recomendaciones</a:t>
            </a:r>
            <a:endParaRPr b="1"/>
          </a:p>
        </p:txBody>
      </p:sp>
      <p:sp>
        <p:nvSpPr>
          <p:cNvPr id="319" name="Google Shape;319;g1ad66a53ef9_1_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Conclusiones</a:t>
            </a:r>
            <a:endParaRPr/>
          </a:p>
        </p:txBody>
      </p:sp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Estudio de APIs para otros lenguajes.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2800"/>
              <a:buChar char="•"/>
            </a:pPr>
            <a:r>
              <a:rPr lang="en-US"/>
              <a:t>Se crea la biblioteca fabric-chaincode-csharp.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2800"/>
              <a:buChar char="•"/>
            </a:pPr>
            <a:r>
              <a:rPr lang="en-US"/>
              <a:t>Implementación de contrato inteligente escrito en C# con las operaciones: Crear, Leer, Actualizar y Eliminar.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2800"/>
              <a:buChar char="•"/>
            </a:pPr>
            <a:r>
              <a:rPr lang="en-US"/>
              <a:t>Se cumple el objetivo general de este trabajo: integrar la lógica de los contratos inteligentes programados en C♯ dentro de la arquitectura de una blockchain Hyperledger Fabric</a:t>
            </a:r>
            <a:endParaRPr/>
          </a:p>
        </p:txBody>
      </p:sp>
      <p:sp>
        <p:nvSpPr>
          <p:cNvPr id="326" name="Google Shape;326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Recomendaciones</a:t>
            </a:r>
            <a:endParaRPr/>
          </a:p>
        </p:txBody>
      </p:sp>
      <p:sp>
        <p:nvSpPr>
          <p:cNvPr id="332" name="Google Shape;332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Extender las funcionalidades expuestas en el ChaincodeStub para poder r</a:t>
            </a:r>
            <a:r>
              <a:rPr lang="en-US" sz="2800"/>
              <a:t>ealizar consultas enriquecidas, trabajar con datos privados y lanzar eventos a nivel de chaincode.</a:t>
            </a:r>
            <a:endParaRPr sz="2800"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2800"/>
              <a:buChar char="•"/>
            </a:pPr>
            <a:r>
              <a:rPr lang="en-US" sz="2800"/>
              <a:t>Diseño e implementación de la biblioteca fabric-contract-csharp.</a:t>
            </a:r>
            <a:endParaRPr sz="2800"/>
          </a:p>
        </p:txBody>
      </p:sp>
      <p:sp>
        <p:nvSpPr>
          <p:cNvPr id="333" name="Google Shape;33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ad66a53ef9_1_13"/>
          <p:cNvSpPr txBox="1"/>
          <p:nvPr>
            <p:ph type="ctrTitle"/>
          </p:nvPr>
        </p:nvSpPr>
        <p:spPr>
          <a:xfrm>
            <a:off x="1247882" y="137532"/>
            <a:ext cx="95085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Módulo fabric-contract-api para implementar contratos inteligentes empleando C#</a:t>
            </a:r>
            <a:endParaRPr sz="5400"/>
          </a:p>
        </p:txBody>
      </p:sp>
      <p:sp>
        <p:nvSpPr>
          <p:cNvPr id="339" name="Google Shape;339;g1ad66a53ef9_1_13"/>
          <p:cNvSpPr txBox="1"/>
          <p:nvPr>
            <p:ph idx="1" type="subTitle"/>
          </p:nvPr>
        </p:nvSpPr>
        <p:spPr>
          <a:xfrm>
            <a:off x="879348" y="4478767"/>
            <a:ext cx="10726500" cy="21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Autor:</a:t>
            </a:r>
            <a:r>
              <a:rPr lang="en-US"/>
              <a:t> Amalia Ibarra Rodríguez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Tutores:</a:t>
            </a:r>
            <a:r>
              <a:rPr lang="en-US"/>
              <a:t> Ing. Daniel Mena, Ing. Camilo Dennis González, Dr. Miguel Katrib Mora.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ad69b941d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¿Qué es una transacción en HLF y cuál es su diferencia con respecto a otras tecnologías Blockchain?</a:t>
            </a:r>
            <a:endParaRPr/>
          </a:p>
        </p:txBody>
      </p:sp>
      <p:sp>
        <p:nvSpPr>
          <p:cNvPr id="345" name="Google Shape;345;g1ad69b941db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Una transacción define una modificación en los datos de la blockchain.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Los parámetros de cada transacción pueden variar en dependencia de la blockchain.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Ethereum incluye parámetros </a:t>
            </a:r>
            <a:r>
              <a:rPr lang="en-US"/>
              <a:t>(</a:t>
            </a:r>
            <a:r>
              <a:rPr i="1" lang="en-US"/>
              <a:t>gas</a:t>
            </a:r>
            <a:r>
              <a:rPr lang="en-US"/>
              <a:t>) </a:t>
            </a:r>
            <a:r>
              <a:rPr lang="en-US"/>
              <a:t>relacionados con su criptomoneda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/>
              <a:t> </a:t>
            </a:r>
            <a:r>
              <a:rPr lang="en-US"/>
              <a:t>Arquitecturas para la ejecución de transacciones</a:t>
            </a:r>
            <a:r>
              <a:rPr i="1" lang="en-US"/>
              <a:t> </a:t>
            </a:r>
            <a:r>
              <a:rPr i="1" lang="en-US"/>
              <a:t>order-execute</a:t>
            </a:r>
            <a:r>
              <a:rPr lang="en-US"/>
              <a:t> y </a:t>
            </a:r>
            <a:r>
              <a:rPr i="1" lang="en-US"/>
              <a:t>execute-order-validate </a:t>
            </a:r>
            <a:endParaRPr i="1"/>
          </a:p>
        </p:txBody>
      </p:sp>
      <p:sp>
        <p:nvSpPr>
          <p:cNvPr id="346" name="Google Shape;346;g1ad69b941db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ad69b941db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¿Se pueden crear contratos inteligentes en dos lenguajes distintos (C# y Golang por ejemplo) e interactuar entre ellos?</a:t>
            </a:r>
            <a:endParaRPr/>
          </a:p>
        </p:txBody>
      </p:sp>
      <p:sp>
        <p:nvSpPr>
          <p:cNvPr id="352" name="Google Shape;352;g1ad69b941db_0_7"/>
          <p:cNvSpPr txBox="1"/>
          <p:nvPr>
            <p:ph idx="1" type="body"/>
          </p:nvPr>
        </p:nvSpPr>
        <p:spPr>
          <a:xfrm>
            <a:off x="838200" y="2052475"/>
            <a:ext cx="10515600" cy="41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La función </a:t>
            </a:r>
            <a:r>
              <a:rPr b="1" lang="en-US"/>
              <a:t>invokeChaincode </a:t>
            </a:r>
            <a:r>
              <a:rPr lang="en-US"/>
              <a:t>permite invocar una función de un chaincode desde otro chaincode.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Ambos chaincodes deben estar instalados en el mismo peer.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Aunque chaincode no es lo mismo que contrato inteligente, cuando se habla de función de un chaincode se hace referencia a una función de un contrato inteligente incluido en el chaincode.</a:t>
            </a:r>
            <a:endParaRPr/>
          </a:p>
        </p:txBody>
      </p:sp>
      <p:sp>
        <p:nvSpPr>
          <p:cNvPr id="353" name="Google Shape;353;g1ad69b941db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Preliminares</a:t>
            </a:r>
            <a:r>
              <a:rPr lang="en-US"/>
              <a:t>: Ledger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Registro de </a:t>
            </a:r>
            <a:r>
              <a:rPr b="1" lang="en-US"/>
              <a:t>datos </a:t>
            </a:r>
            <a:r>
              <a:rPr lang="en-US"/>
              <a:t>y </a:t>
            </a:r>
            <a:r>
              <a:rPr b="1" lang="en-US"/>
              <a:t>transacciones</a:t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Datos:</a:t>
            </a:r>
            <a:r>
              <a:rPr lang="en-US"/>
              <a:t> estado actual del sistema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Transacciones:</a:t>
            </a:r>
            <a:r>
              <a:rPr lang="en-US"/>
              <a:t> historial de operaciones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Preliminares: Blockchain</a:t>
            </a:r>
            <a:endParaRPr/>
          </a:p>
        </p:txBody>
      </p:sp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21191"/>
          <a:stretch/>
        </p:blipFill>
        <p:spPr>
          <a:xfrm>
            <a:off x="1111950" y="2674127"/>
            <a:ext cx="10560750" cy="3430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Preliminares: Blockchain</a:t>
            </a:r>
            <a:endParaRPr/>
          </a:p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Descentralizado.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Participantes de la red colaboran en su integridad y mantenimiento.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1" name="Google Shape;121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Preliminares: Peers y Contratos inteligentes</a:t>
            </a:r>
            <a:endParaRPr/>
          </a:p>
        </p:txBody>
      </p:sp>
      <p:pic>
        <p:nvPicPr>
          <p:cNvPr descr="Diagram, schematic&#10;&#10;Description automatically generated" id="127" name="Google Shape;12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917" y="1515181"/>
            <a:ext cx="11488907" cy="521681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0"/>
          <p:cNvSpPr/>
          <p:nvPr/>
        </p:nvSpPr>
        <p:spPr>
          <a:xfrm>
            <a:off x="6285675" y="3621425"/>
            <a:ext cx="947400" cy="4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"/>
          <p:cNvSpPr txBox="1"/>
          <p:nvPr/>
        </p:nvSpPr>
        <p:spPr>
          <a:xfrm>
            <a:off x="6280725" y="3515975"/>
            <a:ext cx="95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Peer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Preliminares: </a:t>
            </a:r>
            <a:r>
              <a:rPr lang="en-US" sz="4000">
                <a:solidFill>
                  <a:schemeClr val="dk1"/>
                </a:solidFill>
              </a:rPr>
              <a:t>Hyperledger Fabric</a:t>
            </a:r>
            <a:endParaRPr/>
          </a:p>
        </p:txBody>
      </p:sp>
      <p:sp>
        <p:nvSpPr>
          <p:cNvPr id="136" name="Google Shape;136;p11"/>
          <p:cNvSpPr txBox="1"/>
          <p:nvPr>
            <p:ph idx="1" type="body"/>
          </p:nvPr>
        </p:nvSpPr>
        <p:spPr>
          <a:xfrm>
            <a:off x="1371599" y="1640864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Blockchain de código abierto.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Diseñada para su uso en contextos empresariales.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2800"/>
              <a:buChar char="•"/>
            </a:pPr>
            <a:r>
              <a:rPr lang="en-US"/>
              <a:t>Contratos inteligentes en lenguajes de propósito general.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2800"/>
              <a:buChar char="•"/>
            </a:pPr>
            <a:r>
              <a:rPr lang="en-US"/>
              <a:t>Actualmente son soportados Go, Java y Node.js</a:t>
            </a:r>
            <a:endParaRPr/>
          </a:p>
        </p:txBody>
      </p:sp>
      <p:sp>
        <p:nvSpPr>
          <p:cNvPr id="137" name="Google Shape;137;p11"/>
          <p:cNvSpPr txBox="1"/>
          <p:nvPr>
            <p:ph idx="12" type="sldNum"/>
          </p:nvPr>
        </p:nvSpPr>
        <p:spPr>
          <a:xfrm>
            <a:off x="11425278" y="6251516"/>
            <a:ext cx="445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sz="1100">
                <a:solidFill>
                  <a:srgbClr val="7F7F7F"/>
                </a:solidFill>
              </a:rPr>
              <a:t>‹#›</a:t>
            </a:fld>
            <a:endParaRPr sz="11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d66a53ef9_0_10"/>
          <p:cNvSpPr txBox="1"/>
          <p:nvPr>
            <p:ph type="title"/>
          </p:nvPr>
        </p:nvSpPr>
        <p:spPr>
          <a:xfrm>
            <a:off x="624468" y="-2017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Tabla de contenidos</a:t>
            </a:r>
            <a:endParaRPr/>
          </a:p>
        </p:txBody>
      </p:sp>
      <p:sp>
        <p:nvSpPr>
          <p:cNvPr id="143" name="Google Shape;143;g1ad66a53ef9_0_10"/>
          <p:cNvSpPr txBox="1"/>
          <p:nvPr>
            <p:ph idx="1" type="body"/>
          </p:nvPr>
        </p:nvSpPr>
        <p:spPr>
          <a:xfrm>
            <a:off x="624468" y="979991"/>
            <a:ext cx="10515600" cy="57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Char char="●"/>
            </a:pPr>
            <a:r>
              <a:rPr lang="en-US">
                <a:solidFill>
                  <a:srgbClr val="7F7F7F"/>
                </a:solidFill>
              </a:rPr>
              <a:t>Introducción</a:t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Problema a resolver y objetivos</a:t>
            </a:r>
            <a:endParaRPr b="1"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Chaincode</a:t>
            </a:r>
            <a:r>
              <a:rPr lang="en-US"/>
              <a:t> y fabric-chaincode-api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Propuesta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Experimentación y resultados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Conclusiones y recomendaciones</a:t>
            </a:r>
            <a:endParaRPr/>
          </a:p>
        </p:txBody>
      </p:sp>
      <p:sp>
        <p:nvSpPr>
          <p:cNvPr id="144" name="Google Shape;144;g1ad66a53ef9_0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2022-09-07T03:10:26Z</dcterms:created>
  <dc:creator>Office</dc:creator>
</cp:coreProperties>
</file>