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966834a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966834a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e966834a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e966834a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e966834a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e966834a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e966834a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e966834a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e966834a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e966834a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e96683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e96683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e966834a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e966834a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e966834a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e966834a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e966834a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e966834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e966834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e966834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e921c1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e921c1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921c1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e921c1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966834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966834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966834a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966834a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966834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966834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966834a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966834a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966834a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966834a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921c1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921c1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dc.gov/nchs/fastats/heart-disease.htm" TargetMode="External"/><Relationship Id="rId10" Type="http://schemas.openxmlformats.org/officeDocument/2006/relationships/hyperlink" Target="https://www.cdc.gov/nchs/fastats/heart-disease.htm" TargetMode="External"/><Relationship Id="rId13" Type="http://schemas.openxmlformats.org/officeDocument/2006/relationships/hyperlink" Target="https://www.cdc.gov/media/releases/2017/p0718-diabetes-report.html" TargetMode="External"/><Relationship Id="rId12" Type="http://schemas.openxmlformats.org/officeDocument/2006/relationships/hyperlink" Target="https://www.cdc.gov/media/releases/2017/p0718-diabetes-report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hyperlink" Target="https://www.cdc.gov/dhdsp/data_statistics/fact_sheets/fs_cholesterol.htm" TargetMode="External"/><Relationship Id="rId9" Type="http://schemas.openxmlformats.org/officeDocument/2006/relationships/hyperlink" Target="https://www.cdc.gov/nchs/fastats/cancer.htm" TargetMode="External"/><Relationship Id="rId5" Type="http://schemas.openxmlformats.org/officeDocument/2006/relationships/hyperlink" Target="https://www.cdc.gov/dhdsp/data_statistics/fact_sheets/fs_cholesterol.htm" TargetMode="External"/><Relationship Id="rId6" Type="http://schemas.openxmlformats.org/officeDocument/2006/relationships/hyperlink" Target="https://www.cdc.gov/dhdsp/data_statistics/fact_sheets/fs_bloodpressure.htm" TargetMode="External"/><Relationship Id="rId7" Type="http://schemas.openxmlformats.org/officeDocument/2006/relationships/hyperlink" Target="https://www.cdc.gov/dhdsp/data_statistics/fact_sheets/fs_bloodpressure.htm" TargetMode="External"/><Relationship Id="rId8" Type="http://schemas.openxmlformats.org/officeDocument/2006/relationships/hyperlink" Target="https://www.cdc.gov/nchs/fastats/cancer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Behavioral Risk Factor Surveillance System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50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 Chandrasekharan, </a:t>
            </a:r>
            <a:r>
              <a:rPr lang="en"/>
              <a:t>Kim Kane, Aziz Koyuncu, </a:t>
            </a:r>
            <a:r>
              <a:rPr lang="en"/>
              <a:t>Carmen Wells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" y="233125"/>
            <a:ext cx="8472350" cy="3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50" y="3609675"/>
            <a:ext cx="2956376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03800"/>
            <a:ext cx="8718600" cy="3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800" y="3736525"/>
            <a:ext cx="3148374" cy="1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96750"/>
            <a:ext cx="8314950" cy="39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75" y="3855900"/>
            <a:ext cx="2710150" cy="9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748100"/>
            <a:ext cx="4999251" cy="1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2571750"/>
            <a:ext cx="521208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574775" y="2991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Positive &amp; Negative Behavior on Weight</a:t>
            </a:r>
            <a:endParaRPr b="1" sz="18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50" y="2680600"/>
            <a:ext cx="2571353" cy="2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950" y="581100"/>
            <a:ext cx="3719725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2" y="435425"/>
            <a:ext cx="8406673" cy="40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462650" y="435425"/>
            <a:ext cx="3606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50" y="1075717"/>
            <a:ext cx="4035651" cy="288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75725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536350" y="380725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Most and Least Healthy States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510250" y="45175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people with a higher frequency of positive lifestyle factors have fewer chronic health conditions?		</a:t>
            </a:r>
            <a:r>
              <a:rPr i="1" lang="en" sz="1600">
                <a:solidFill>
                  <a:srgbClr val="0000FF"/>
                </a:solidFill>
              </a:rPr>
              <a:t>In some cases.  Inconsistent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is the correlation between education levels and chronic health conditions? 		</a:t>
            </a:r>
            <a:r>
              <a:rPr i="1" lang="en" sz="1600">
                <a:solidFill>
                  <a:srgbClr val="0000FF"/>
                </a:solidFill>
              </a:rPr>
              <a:t>Most cases higher education fewer chronic diseases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do lifestyle behaviors vary by location and gender?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</a:t>
            </a:r>
            <a:r>
              <a:rPr i="1" lang="en" sz="1600">
                <a:solidFill>
                  <a:srgbClr val="0000FF"/>
                </a:solidFill>
              </a:rPr>
              <a:t>a.) Most cases women practice more positive lifestyle factors. </a:t>
            </a:r>
            <a:endParaRPr i="1" sz="1600"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FF"/>
                </a:solidFill>
              </a:rPr>
              <a:t>b.) 10 least healthy states more negative lifestyle factors.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Validated Findings with CDC 2017</a:t>
            </a:r>
            <a:endParaRPr b="1" sz="2400"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1428750"/>
            <a:ext cx="4499999" cy="31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5483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</a:rPr>
              <a:t>CDC Facts</a:t>
            </a:r>
            <a:endParaRPr b="1"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4"/>
              </a:rPr>
              <a:t>Cholestrol - 71 million American adults (33.5%)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6"/>
              </a:rPr>
              <a:t>Blood Pressure - 75 million American adults (32%)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8"/>
              </a:rPr>
              <a:t>Cancer -23.2 million American Adults (9.4%)</a:t>
            </a:r>
            <a:endParaRPr sz="1200" u="sng">
              <a:solidFill>
                <a:srgbClr val="0366D6"/>
              </a:solidFill>
              <a:hlinkClick r:id="rId9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0"/>
              </a:rPr>
              <a:t>Heart Disease - 28.2 million Americans (11.5%)</a:t>
            </a:r>
            <a:endParaRPr sz="1200" u="sng">
              <a:solidFill>
                <a:srgbClr val="0366D6"/>
              </a:solidFill>
              <a:hlinkClick r:id="rId11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2"/>
              </a:rPr>
              <a:t>Diabetes - 30.3 million Americans Adults (9.4%)</a:t>
            </a:r>
            <a:endParaRPr sz="1200" u="sng">
              <a:solidFill>
                <a:srgbClr val="0366D6"/>
              </a:solidFill>
              <a:hlinkClick r:id="rId13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30675" y="1071138"/>
            <a:ext cx="2789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Post Mortem</a:t>
            </a:r>
            <a:endParaRPr b="1" sz="2400"/>
          </a:p>
        </p:txBody>
      </p:sp>
      <p:sp>
        <p:nvSpPr>
          <p:cNvPr id="252" name="Google Shape;252;p30"/>
          <p:cNvSpPr txBox="1"/>
          <p:nvPr/>
        </p:nvSpPr>
        <p:spPr>
          <a:xfrm>
            <a:off x="625925" y="1300550"/>
            <a:ext cx="75111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Supplemented data with additional sources.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additional years of survey data and statistical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more variables from our source data.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Expanded our topic to include spending  on education and its effects on health.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Further exploration of  demographics.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Usage of better visualization libraries in Python.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/>
        </p:nvSpPr>
        <p:spPr>
          <a:xfrm>
            <a:off x="736425" y="678900"/>
            <a:ext cx="6271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5673975" y="3090700"/>
            <a:ext cx="31023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47725" y="5697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Created in 1984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15 States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 2019: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All 50 States, including 3 territories and D.C.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400,000 annual responses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8150" y="3198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Telephone-based survey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One response limit per household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Core questionnaire plus state add-on options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 Random Digit Dialing Systems (RDD)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Target wellness programs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Track disease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Analyze connections between lifestyle and health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751600" y="637200"/>
            <a:ext cx="78210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Objective: Examine the correlation between health related behaviors and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People who engage in riskier health behaviors have a higher incidence of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" y="2670475"/>
            <a:ext cx="3941800" cy="135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475" y="2670475"/>
            <a:ext cx="2536925" cy="1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42225" y="55400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people with a higher frequency of </a:t>
            </a:r>
            <a:r>
              <a:rPr lang="en" sz="1800"/>
              <a:t>positive</a:t>
            </a:r>
            <a:r>
              <a:rPr lang="en" sz="1800"/>
              <a:t> lifestyle factors have fewer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the correlation between education levels and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lifestyle </a:t>
            </a:r>
            <a:r>
              <a:rPr lang="en" sz="1800"/>
              <a:t>behaviors</a:t>
            </a:r>
            <a:r>
              <a:rPr lang="en" sz="1800"/>
              <a:t> vary by location and gender?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23275" y="3807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Exploration and Cleanup</a:t>
            </a:r>
            <a:endParaRPr b="1"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79" y="985825"/>
            <a:ext cx="3828686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23275" y="1088850"/>
            <a:ext cx="44088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Categorical / Qualitative Data  vs Quantitative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Few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Reference documentation to decipher data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number of 'None/ or 'Refused to Answer'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Removed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Modified python code to improve Jupyter Notebook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154300" y="1717200"/>
            <a:ext cx="1184273" cy="160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023250"/>
            <a:ext cx="8372926" cy="15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2805775"/>
            <a:ext cx="4568198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30675" y="503475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635600"/>
            <a:ext cx="7122951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75" y="2571750"/>
            <a:ext cx="7269001" cy="2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89850" y="353800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 Cleanup Before and After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6226384" y="503975"/>
            <a:ext cx="2635766" cy="3483050"/>
            <a:chOff x="5507749" y="1189775"/>
            <a:chExt cx="3430200" cy="3483050"/>
          </a:xfrm>
        </p:grpSpPr>
        <p:sp>
          <p:nvSpPr>
            <p:cNvPr id="185" name="Google Shape;185;p21"/>
            <p:cNvSpPr/>
            <p:nvPr/>
          </p:nvSpPr>
          <p:spPr>
            <a:xfrm>
              <a:off x="5507749" y="1189775"/>
              <a:ext cx="34302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Diseases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090345" y="2057125"/>
              <a:ext cx="231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iabetes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Blood Pressure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Cholesterol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220993" y="503912"/>
            <a:ext cx="3173411" cy="3483521"/>
            <a:chOff x="0" y="1189989"/>
            <a:chExt cx="3546900" cy="3482824"/>
          </a:xfrm>
        </p:grpSpPr>
        <p:sp>
          <p:nvSpPr>
            <p:cNvPr id="188" name="Google Shape;18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98493" y="2057114"/>
              <a:ext cx="2712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Fruit and Vegetable intake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Minutes of Physical Exercise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Alcohol Consumption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Smoking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114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123527" y="503975"/>
            <a:ext cx="3383715" cy="3483050"/>
            <a:chOff x="2944204" y="1189775"/>
            <a:chExt cx="3305700" cy="3483050"/>
          </a:xfrm>
        </p:grpSpPr>
        <p:sp>
          <p:nvSpPr>
            <p:cNvPr id="191" name="Google Shape;19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Body Mass Index (BMI)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State of Residence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Education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