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healthy.arkansas.gov/programs-services/topics/health-surveys" TargetMode="External"/><Relationship Id="rId3" Type="http://schemas.openxmlformats.org/officeDocument/2006/relationships/hyperlink" Target="https://en.wikipedia.org/wiki/Centers_for_Disease_Control_and_Prevention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healthy.arkansas.gov/programs-services/topics/health-surveys" TargetMode="External"/><Relationship Id="rId3" Type="http://schemas.openxmlformats.org/officeDocument/2006/relationships/hyperlink" Target="https://en.wikipedia.org/wiki/Centers_for_Disease_Control_and_Prevention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healthy.arkansas.gov/programs-services/topics/health-surveys" TargetMode="External"/><Relationship Id="rId3" Type="http://schemas.openxmlformats.org/officeDocument/2006/relationships/hyperlink" Target="https://en.wikipedia.org/wiki/Centers_for_Disease_Control_and_Prevention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ce966834a_4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ce966834a_4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ce966834a_4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ce966834a_4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ce966834a_4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ce966834a_4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Aziz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ce966834a_4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ce966834a_4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Aziz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ce966834a_4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ce966834a_4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Aziz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ce966834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ce966834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Aziz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ce966834a_4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ce966834a_4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ce966834a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ce966834a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ce966834a_4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ce966834a_4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ce966834a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ce966834a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ce921c1e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ce921c1e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https://www.healthy.arkansas.gov/programs-services/topics/health-surveys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https://en.wikipedia.org/wiki/Centers_for_Disease_Control_and_Prevention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ce921c1e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ce921c1e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https://www.healthy.arkansas.gov/programs-services/topics/health-surveys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https://en.wikipedia.org/wiki/Centers_for_Disease_Control_and_Prevention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ce966834a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ce966834a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https://www.healthy.arkansas.gov/programs-services/topics/health-surveys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https://en.wikipedia.org/wiki/Centers_for_Disease_Control_and_Prevention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ce966834a_4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ce966834a_4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ce966834a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ce966834a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ce966834a_4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ce966834a_4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ce966834a_4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ce966834a_4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ce921c1e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ce921c1e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cdc.gov/nchs/fastats/heart-disease.htm" TargetMode="External"/><Relationship Id="rId10" Type="http://schemas.openxmlformats.org/officeDocument/2006/relationships/hyperlink" Target="https://www.cdc.gov/nchs/fastats/heart-disease.htm" TargetMode="External"/><Relationship Id="rId13" Type="http://schemas.openxmlformats.org/officeDocument/2006/relationships/hyperlink" Target="https://www.cdc.gov/media/releases/2017/p0718-diabetes-report.html" TargetMode="External"/><Relationship Id="rId12" Type="http://schemas.openxmlformats.org/officeDocument/2006/relationships/hyperlink" Target="https://www.cdc.gov/media/releases/2017/p0718-diabetes-report.html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hyperlink" Target="https://www.cdc.gov/dhdsp/data_statistics/fact_sheets/fs_cholesterol.htm" TargetMode="External"/><Relationship Id="rId9" Type="http://schemas.openxmlformats.org/officeDocument/2006/relationships/hyperlink" Target="https://www.cdc.gov/nchs/fastats/cancer.htm" TargetMode="External"/><Relationship Id="rId5" Type="http://schemas.openxmlformats.org/officeDocument/2006/relationships/hyperlink" Target="https://www.cdc.gov/dhdsp/data_statistics/fact_sheets/fs_cholesterol.htm" TargetMode="External"/><Relationship Id="rId6" Type="http://schemas.openxmlformats.org/officeDocument/2006/relationships/hyperlink" Target="https://www.cdc.gov/dhdsp/data_statistics/fact_sheets/fs_bloodpressure.htm" TargetMode="External"/><Relationship Id="rId7" Type="http://schemas.openxmlformats.org/officeDocument/2006/relationships/hyperlink" Target="https://www.cdc.gov/dhdsp/data_statistics/fact_sheets/fs_bloodpressure.htm" TargetMode="External"/><Relationship Id="rId8" Type="http://schemas.openxmlformats.org/officeDocument/2006/relationships/hyperlink" Target="https://www.cdc.gov/nchs/fastats/cancer.ht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1236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Behavioral Risk Factor Surveillance System</a:t>
            </a:r>
            <a:endParaRPr sz="30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150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 Chandrasekharan, </a:t>
            </a:r>
            <a:r>
              <a:rPr lang="en"/>
              <a:t>Kim Kane, Aziz Koyuncu, </a:t>
            </a:r>
            <a:r>
              <a:rPr lang="en"/>
              <a:t>Carmen Wells</a:t>
            </a:r>
            <a:endParaRPr/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1858700" y="25717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 Project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75" y="233125"/>
            <a:ext cx="8472350" cy="386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9250" y="3609675"/>
            <a:ext cx="2956376" cy="11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75" y="103800"/>
            <a:ext cx="8718600" cy="39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7800" y="3736525"/>
            <a:ext cx="3148374" cy="11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75" y="196750"/>
            <a:ext cx="8314950" cy="399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9075" y="3855900"/>
            <a:ext cx="2710150" cy="9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75" y="748100"/>
            <a:ext cx="4999251" cy="19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6350" y="2571750"/>
            <a:ext cx="521208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574775" y="2991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Positive &amp; Negative Behavior on Weight</a:t>
            </a:r>
            <a:endParaRPr b="1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62" y="435425"/>
            <a:ext cx="8406673" cy="409575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 txBox="1"/>
          <p:nvPr/>
        </p:nvSpPr>
        <p:spPr>
          <a:xfrm>
            <a:off x="462650" y="435425"/>
            <a:ext cx="36060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50" y="1075717"/>
            <a:ext cx="4035651" cy="2882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075725"/>
            <a:ext cx="42672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536350" y="380725"/>
            <a:ext cx="7415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Most and Least Healthy States</a:t>
            </a:r>
            <a:endParaRPr b="1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510250" y="451750"/>
            <a:ext cx="5262000" cy="25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Do people with a higher frequency of positive lifestyle factors have fewer chronic health conditions?		</a:t>
            </a:r>
            <a:r>
              <a:rPr i="1" lang="en" sz="1600">
                <a:solidFill>
                  <a:srgbClr val="0000FF"/>
                </a:solidFill>
              </a:rPr>
              <a:t>Yes</a:t>
            </a:r>
            <a:endParaRPr i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What is the correlation between education levels and chronic health conditions? 		</a:t>
            </a:r>
            <a:r>
              <a:rPr i="1" lang="en" sz="1600">
                <a:solidFill>
                  <a:srgbClr val="0000FF"/>
                </a:solidFill>
              </a:rPr>
              <a:t>Most cases higher education fewer chronic diseases</a:t>
            </a:r>
            <a:endParaRPr i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How do lifestyle behaviors vary by location and gender?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	</a:t>
            </a:r>
            <a:r>
              <a:rPr i="1" lang="en" sz="1600">
                <a:solidFill>
                  <a:srgbClr val="0000FF"/>
                </a:solidFill>
              </a:rPr>
              <a:t>a.) Most cases women practice more positive lifestyle factors. </a:t>
            </a:r>
            <a:endParaRPr i="1" sz="1600">
              <a:solidFill>
                <a:srgbClr val="0000F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00FF"/>
                </a:solidFill>
              </a:rPr>
              <a:t>b.) 10 least healthy states more negative lifestyle factors.</a:t>
            </a:r>
            <a:endParaRPr i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225" y="1118525"/>
            <a:ext cx="2947200" cy="3326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341650" y="435125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Validated Findings with CDC 2017</a:t>
            </a:r>
            <a:endParaRPr b="1" sz="2400"/>
          </a:p>
        </p:txBody>
      </p:sp>
      <p:pic>
        <p:nvPicPr>
          <p:cNvPr id="242" name="Google Shape;2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75" y="1428750"/>
            <a:ext cx="4499999" cy="31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9"/>
          <p:cNvSpPr txBox="1"/>
          <p:nvPr/>
        </p:nvSpPr>
        <p:spPr>
          <a:xfrm>
            <a:off x="5483675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4292E"/>
                </a:solidFill>
              </a:rPr>
              <a:t>CDC Facts</a:t>
            </a:r>
            <a:endParaRPr b="1" sz="12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366D6"/>
                </a:solidFill>
                <a:hlinkClick r:id="rId4"/>
              </a:rPr>
              <a:t>Cholestrol - 71 million American adults (33.5%)</a:t>
            </a:r>
            <a:endParaRPr sz="1200" u="sng">
              <a:solidFill>
                <a:srgbClr val="0366D6"/>
              </a:solidFill>
              <a:hlinkClick r:id="rId5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366D6"/>
                </a:solidFill>
                <a:hlinkClick r:id="rId6"/>
              </a:rPr>
              <a:t>Blood Pressure - 75 million American adults (32%)</a:t>
            </a:r>
            <a:endParaRPr sz="1200" u="sng">
              <a:solidFill>
                <a:srgbClr val="0366D6"/>
              </a:solidFill>
              <a:hlinkClick r:id="rId7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366D6"/>
                </a:solidFill>
                <a:hlinkClick r:id="rId8"/>
              </a:rPr>
              <a:t>Cancer -23.2 million American Adults (9.4%)</a:t>
            </a:r>
            <a:endParaRPr sz="1200" u="sng">
              <a:solidFill>
                <a:srgbClr val="0366D6"/>
              </a:solidFill>
              <a:hlinkClick r:id="rId9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366D6"/>
                </a:solidFill>
                <a:hlinkClick r:id="rId10"/>
              </a:rPr>
              <a:t>Heart Disease - 28.2 million Americans (11.5%)</a:t>
            </a:r>
            <a:endParaRPr sz="1200" u="sng">
              <a:solidFill>
                <a:srgbClr val="0366D6"/>
              </a:solidFill>
              <a:hlinkClick r:id="rId11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366D6"/>
                </a:solidFill>
                <a:hlinkClick r:id="rId12"/>
              </a:rPr>
              <a:t>Diabetes - 30.3 million Americans Adults (9.4%)</a:t>
            </a:r>
            <a:endParaRPr sz="1200" u="sng">
              <a:solidFill>
                <a:srgbClr val="0366D6"/>
              </a:solidFill>
              <a:hlinkClick r:id="rId13"/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530675" y="1071138"/>
            <a:ext cx="27894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Project Data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341650" y="435125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Post Mortem</a:t>
            </a:r>
            <a:endParaRPr b="1" sz="2400"/>
          </a:p>
        </p:txBody>
      </p:sp>
      <p:sp>
        <p:nvSpPr>
          <p:cNvPr id="250" name="Google Shape;250;p30"/>
          <p:cNvSpPr txBox="1"/>
          <p:nvPr/>
        </p:nvSpPr>
        <p:spPr>
          <a:xfrm>
            <a:off x="625925" y="1300550"/>
            <a:ext cx="7511100" cy="27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Supplemented data with additional sources.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Added additional years of survey data and statistical analysis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Added more variables from our source data.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Expanded our topic to include spending  on education and its effects on health.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Further exploration of  demographics.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/>
        </p:nvSpPr>
        <p:spPr>
          <a:xfrm>
            <a:off x="736425" y="678900"/>
            <a:ext cx="62712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End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328700"/>
            <a:ext cx="2469904" cy="28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447725" y="569750"/>
            <a:ext cx="4373100" cy="3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➔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Created in 1984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◆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15 States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➔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In 2019: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◆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All 50 States, including 3 territories and D.C.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◆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400,000 annual responses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625" y="569750"/>
            <a:ext cx="364807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2925" y="2017525"/>
            <a:ext cx="3248775" cy="2455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458150" y="319850"/>
            <a:ext cx="4373100" cy="3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➔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Process: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Telephone-based survey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One response limit per household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Core questionnaire plus state add-on options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Uses Random Digit Dialing Systems (RDD)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➔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Uses: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Target wellness programs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Track disease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Analyze connections between lifestyle and health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625" y="569750"/>
            <a:ext cx="364807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2925" y="2017525"/>
            <a:ext cx="3248775" cy="2455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751600" y="637200"/>
            <a:ext cx="7821000" cy="3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Objective: Examine the correlation between health related behaviors and chronic health conditions.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Hypothesis: 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People who engage in riskier health behaviors have a higher incidence of chronic health conditions.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00" y="2670475"/>
            <a:ext cx="3941800" cy="1358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0475" y="2670475"/>
            <a:ext cx="2536925" cy="19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442225" y="554000"/>
            <a:ext cx="5262000" cy="25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 people with a higher frequency of </a:t>
            </a:r>
            <a:r>
              <a:rPr lang="en" sz="1800"/>
              <a:t>positive</a:t>
            </a:r>
            <a:r>
              <a:rPr lang="en" sz="1800"/>
              <a:t> lifestyle factors have fewer chronic health conditions?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What is the correlation between education levels and chronic health conditions?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How do lifestyle </a:t>
            </a:r>
            <a:r>
              <a:rPr lang="en" sz="1800"/>
              <a:t>behaviors</a:t>
            </a:r>
            <a:r>
              <a:rPr lang="en" sz="1800"/>
              <a:t> vary by location and gender?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225" y="1118525"/>
            <a:ext cx="2947200" cy="3326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423275" y="380725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Data Exploration and Cleanup</a:t>
            </a:r>
            <a:endParaRPr b="1" sz="1800"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079" y="985825"/>
            <a:ext cx="3828686" cy="285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/>
        </p:nvSpPr>
        <p:spPr>
          <a:xfrm>
            <a:off x="423275" y="1088850"/>
            <a:ext cx="44088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Challenges: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Categorical / Qualitative Data  vs Quantitative Data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Few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continuous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variables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Reference documentation to decipher data set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High number of 'None/ or 'Refused to Answer'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Removed outliers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Modified python code to improve Jupyter Notebook performance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6154300" y="1717200"/>
            <a:ext cx="1184273" cy="160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Jupyter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50" y="1023250"/>
            <a:ext cx="8372926" cy="15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000" y="2805775"/>
            <a:ext cx="4568198" cy="184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530675" y="503475"/>
            <a:ext cx="43134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Original Data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525" y="635600"/>
            <a:ext cx="7122951" cy="20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475" y="2571750"/>
            <a:ext cx="7269001" cy="210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489850" y="353800"/>
            <a:ext cx="43134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Data Cleanup Before and After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1"/>
          <p:cNvGrpSpPr/>
          <p:nvPr/>
        </p:nvGrpSpPr>
        <p:grpSpPr>
          <a:xfrm>
            <a:off x="6226384" y="503975"/>
            <a:ext cx="2635766" cy="3483050"/>
            <a:chOff x="5507749" y="1189775"/>
            <a:chExt cx="3430200" cy="3483050"/>
          </a:xfrm>
        </p:grpSpPr>
        <p:sp>
          <p:nvSpPr>
            <p:cNvPr id="185" name="Google Shape;185;p21"/>
            <p:cNvSpPr/>
            <p:nvPr/>
          </p:nvSpPr>
          <p:spPr>
            <a:xfrm>
              <a:off x="5507749" y="1189775"/>
              <a:ext cx="3430200" cy="669000"/>
            </a:xfrm>
            <a:prstGeom prst="chevron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Diseases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p21"/>
            <p:cNvSpPr txBox="1"/>
            <p:nvPr/>
          </p:nvSpPr>
          <p:spPr>
            <a:xfrm>
              <a:off x="6090345" y="2057125"/>
              <a:ext cx="2313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Heart Disease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Cancer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iabetes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High Blood Pressure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High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Cholesterol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7" name="Google Shape;187;p21"/>
          <p:cNvGrpSpPr/>
          <p:nvPr/>
        </p:nvGrpSpPr>
        <p:grpSpPr>
          <a:xfrm>
            <a:off x="220993" y="503912"/>
            <a:ext cx="3173411" cy="3483521"/>
            <a:chOff x="0" y="1189989"/>
            <a:chExt cx="3546900" cy="3482824"/>
          </a:xfrm>
        </p:grpSpPr>
        <p:sp>
          <p:nvSpPr>
            <p:cNvPr id="188" name="Google Shape;188;p21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Behaviors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" name="Google Shape;189;p21"/>
            <p:cNvSpPr txBox="1"/>
            <p:nvPr/>
          </p:nvSpPr>
          <p:spPr>
            <a:xfrm>
              <a:off x="298493" y="2057114"/>
              <a:ext cx="27123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Fruit and Vegetable intake per Day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Minutes of Physical Exercise per Day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Alcohol Consumption per Day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Smoking per Day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1143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0" name="Google Shape;190;p21"/>
          <p:cNvGrpSpPr/>
          <p:nvPr/>
        </p:nvGrpSpPr>
        <p:grpSpPr>
          <a:xfrm>
            <a:off x="3123527" y="503975"/>
            <a:ext cx="3383715" cy="3483050"/>
            <a:chOff x="2944204" y="1189775"/>
            <a:chExt cx="3305700" cy="3483050"/>
          </a:xfrm>
        </p:grpSpPr>
        <p:sp>
          <p:nvSpPr>
            <p:cNvPr id="191" name="Google Shape;191;p21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Demographics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21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Body Mass Index (BMI)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State of Residence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Education Level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Gender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Age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