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y.arkansas.gov/programs-services/topics/health-surveys" TargetMode="External"/><Relationship Id="rId3" Type="http://schemas.openxmlformats.org/officeDocument/2006/relationships/hyperlink" Target="https://en.wikipedia.org/wiki/Centers_for_Disease_Control_and_Preven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e966834a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e966834a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e966834a_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e966834a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ce966834a_4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ce966834a_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e966834a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e966834a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e966834a_4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ce966834a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e966834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e966834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Aziz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e966834a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ce966834a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ce966834a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ce966834a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ce966834a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ce966834a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ce966834a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ce966834a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e921c1e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e921c1e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ce921c1e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ce921c1e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e966834a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e966834a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https://www.healthy.arkansas.gov/programs-services/topics/health-surveys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https://en.wikipedia.org/wiki/Centers_for_Disease_Control_and_Prevention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e966834a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e966834a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e966834a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e966834a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e966834a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e966834a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e966834a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e966834a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e921c1e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e921c1e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dc.gov/nchs/fastats/heart-disease.htm" TargetMode="External"/><Relationship Id="rId10" Type="http://schemas.openxmlformats.org/officeDocument/2006/relationships/hyperlink" Target="https://www.cdc.gov/nchs/fastats/heart-disease.htm" TargetMode="External"/><Relationship Id="rId13" Type="http://schemas.openxmlformats.org/officeDocument/2006/relationships/hyperlink" Target="https://www.cdc.gov/media/releases/2017/p0718-diabetes-report.html" TargetMode="External"/><Relationship Id="rId12" Type="http://schemas.openxmlformats.org/officeDocument/2006/relationships/hyperlink" Target="https://www.cdc.gov/media/releases/2017/p0718-diabetes-report.html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hyperlink" Target="https://www.cdc.gov/dhdsp/data_statistics/fact_sheets/fs_cholesterol.htm" TargetMode="External"/><Relationship Id="rId9" Type="http://schemas.openxmlformats.org/officeDocument/2006/relationships/hyperlink" Target="https://www.cdc.gov/nchs/fastats/cancer.htm" TargetMode="External"/><Relationship Id="rId5" Type="http://schemas.openxmlformats.org/officeDocument/2006/relationships/hyperlink" Target="https://www.cdc.gov/dhdsp/data_statistics/fact_sheets/fs_cholesterol.htm" TargetMode="External"/><Relationship Id="rId6" Type="http://schemas.openxmlformats.org/officeDocument/2006/relationships/hyperlink" Target="https://www.cdc.gov/dhdsp/data_statistics/fact_sheets/fs_bloodpressure.htm" TargetMode="External"/><Relationship Id="rId7" Type="http://schemas.openxmlformats.org/officeDocument/2006/relationships/hyperlink" Target="https://www.cdc.gov/dhdsp/data_statistics/fact_sheets/fs_bloodpressure.htm" TargetMode="External"/><Relationship Id="rId8" Type="http://schemas.openxmlformats.org/officeDocument/2006/relationships/hyperlink" Target="https://www.cdc.gov/nchs/fastats/cancer.ht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Behavioral Risk Factor Surveillance System</a:t>
            </a:r>
            <a:endParaRPr sz="30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50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 Chandrasekharan, </a:t>
            </a:r>
            <a:r>
              <a:rPr lang="en"/>
              <a:t>Kim Kane, Aziz Koyuncu, </a:t>
            </a:r>
            <a:r>
              <a:rPr lang="en"/>
              <a:t>Carmen Wells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58700" y="2571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 Project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75" y="233125"/>
            <a:ext cx="8472350" cy="38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250" y="3609675"/>
            <a:ext cx="2956376" cy="11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103800"/>
            <a:ext cx="8718600" cy="39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800" y="3736525"/>
            <a:ext cx="3148374" cy="11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" y="196750"/>
            <a:ext cx="8314950" cy="399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075" y="3855900"/>
            <a:ext cx="2710150" cy="9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75" y="748100"/>
            <a:ext cx="4999251" cy="19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350" y="2571750"/>
            <a:ext cx="521208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574775" y="2991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Positive &amp; Negative Behavior on Weight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62" y="435425"/>
            <a:ext cx="8406673" cy="4095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462650" y="435425"/>
            <a:ext cx="3606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50" y="1075717"/>
            <a:ext cx="4035651" cy="288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075725"/>
            <a:ext cx="42672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536350" y="380725"/>
            <a:ext cx="7415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Most and Least Healthy States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510250" y="451750"/>
            <a:ext cx="5262000" cy="25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 people with a higher frequency of positive lifestyle factors have fewer chronic health conditions?		</a:t>
            </a:r>
            <a:r>
              <a:rPr i="1" lang="en" sz="1600">
                <a:solidFill>
                  <a:srgbClr val="0000FF"/>
                </a:solidFill>
              </a:rPr>
              <a:t>Yes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What is the correlation between education levels and chronic health conditions? 		</a:t>
            </a:r>
            <a:r>
              <a:rPr i="1" lang="en" sz="1600">
                <a:solidFill>
                  <a:srgbClr val="0000FF"/>
                </a:solidFill>
              </a:rPr>
              <a:t>Most cases higher education fewer chronic diseases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How do lifestyle behaviors vary by location and gender?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	</a:t>
            </a:r>
            <a:r>
              <a:rPr i="1" lang="en" sz="1600">
                <a:solidFill>
                  <a:srgbClr val="0000FF"/>
                </a:solidFill>
              </a:rPr>
              <a:t>a.) Most cases women practice more positive lifestyle factors. </a:t>
            </a:r>
            <a:endParaRPr i="1" sz="1600">
              <a:solidFill>
                <a:srgbClr val="0000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FF"/>
                </a:solidFill>
              </a:rPr>
              <a:t>b.) 10 least healthy states more negative lifestyle factors.</a:t>
            </a:r>
            <a:endParaRPr i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Validated Findings with CDC 2017</a:t>
            </a:r>
            <a:endParaRPr b="1" sz="2400"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5" y="1428750"/>
            <a:ext cx="4499999" cy="31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/>
        </p:nvSpPr>
        <p:spPr>
          <a:xfrm>
            <a:off x="54836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</a:rPr>
              <a:t>CDC Facts</a:t>
            </a:r>
            <a:endParaRPr b="1"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4"/>
              </a:rPr>
              <a:t>Cholestrol - 71 million American adults (33.5%)</a:t>
            </a:r>
            <a:endParaRPr sz="1200" u="sng">
              <a:solidFill>
                <a:srgbClr val="0366D6"/>
              </a:solidFill>
              <a:hlinkClick r:id="rId5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6"/>
              </a:rPr>
              <a:t>Blood Pressure - 75 million American adults (32%)</a:t>
            </a:r>
            <a:endParaRPr sz="1200" u="sng">
              <a:solidFill>
                <a:srgbClr val="0366D6"/>
              </a:solidFill>
              <a:hlinkClick r:id="rId7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8"/>
              </a:rPr>
              <a:t>Cancer -23.2 million American Adults (9.4%)</a:t>
            </a:r>
            <a:endParaRPr sz="1200" u="sng">
              <a:solidFill>
                <a:srgbClr val="0366D6"/>
              </a:solidFill>
              <a:hlinkClick r:id="rId9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10"/>
              </a:rPr>
              <a:t>Heart Disease - 28.2 million Americans (11.5%)</a:t>
            </a:r>
            <a:endParaRPr sz="1200" u="sng">
              <a:solidFill>
                <a:srgbClr val="0366D6"/>
              </a:solidFill>
              <a:hlinkClick r:id="rId11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366D6"/>
                </a:solidFill>
                <a:hlinkClick r:id="rId12"/>
              </a:rPr>
              <a:t>Diabetes - 30.3 million Americans Adults (9.4%)</a:t>
            </a:r>
            <a:endParaRPr sz="1200" u="sng">
              <a:solidFill>
                <a:srgbClr val="0366D6"/>
              </a:solidFill>
              <a:hlinkClick r:id="rId13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530675" y="1071138"/>
            <a:ext cx="27894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Project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341650" y="4351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Post Mortem</a:t>
            </a:r>
            <a:endParaRPr b="1" sz="2400"/>
          </a:p>
        </p:txBody>
      </p:sp>
      <p:sp>
        <p:nvSpPr>
          <p:cNvPr id="250" name="Google Shape;250;p30"/>
          <p:cNvSpPr txBox="1"/>
          <p:nvPr/>
        </p:nvSpPr>
        <p:spPr>
          <a:xfrm>
            <a:off x="625925" y="1300550"/>
            <a:ext cx="75111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Supplemented data with additional sources.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Added additional years of survey data and statistical analysis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Added more variables from our source data.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Expanded our topic to include spending  on education and its effects on health.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Further exploration of  demographics.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Usage of better visualization libraries in Python.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/>
        </p:nvSpPr>
        <p:spPr>
          <a:xfrm>
            <a:off x="736425" y="678900"/>
            <a:ext cx="62712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328700"/>
            <a:ext cx="2469904" cy="28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 txBox="1"/>
          <p:nvPr/>
        </p:nvSpPr>
        <p:spPr>
          <a:xfrm>
            <a:off x="5673975" y="3090700"/>
            <a:ext cx="31023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47725" y="569750"/>
            <a:ext cx="43731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Created in 1984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15 States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➔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In 2019: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All 50 States, including 3 territories and D.C.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◆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400,000 annual responses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58150" y="319850"/>
            <a:ext cx="43731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Process: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Telephone-based survey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One response limit per household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Core questionnaire plus state add-on options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 Random Digit Dialing Systems (RDD)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Uses: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Target wellness programs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Track disease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◆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Analyze connections between lifestyle and health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25" y="569750"/>
            <a:ext cx="36480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925" y="2017525"/>
            <a:ext cx="3248775" cy="245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751600" y="637200"/>
            <a:ext cx="78210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Objective: Examine the correlation between health related behaviors and chronic health conditions.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Hypothesis: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People who engage in riskier health behaviors have a higher incidence of chronic health conditions.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00" y="2670475"/>
            <a:ext cx="3941800" cy="135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475" y="2670475"/>
            <a:ext cx="2536925" cy="19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42225" y="554000"/>
            <a:ext cx="5262000" cy="25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 people with a higher frequency of </a:t>
            </a:r>
            <a:r>
              <a:rPr lang="en" sz="1800"/>
              <a:t>positive</a:t>
            </a:r>
            <a:r>
              <a:rPr lang="en" sz="1800"/>
              <a:t> lifestyle factors have fewer chronic health conditions?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What is the correlation between education levels and chronic health conditions?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 lifestyle </a:t>
            </a:r>
            <a:r>
              <a:rPr lang="en" sz="1800"/>
              <a:t>behaviors</a:t>
            </a:r>
            <a:r>
              <a:rPr lang="en" sz="1800"/>
              <a:t> vary by location and gender?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5" y="1118525"/>
            <a:ext cx="2947200" cy="332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423275" y="38072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Exploration and Cleanup</a:t>
            </a:r>
            <a:endParaRPr b="1" sz="18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79" y="985825"/>
            <a:ext cx="3828686" cy="28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423275" y="1088850"/>
            <a:ext cx="44088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Categorical / Qualitative Data  vs Quantitative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Few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variables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Reference documentation to decipher data set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High number of 'None/ or 'Refused to Answer'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Removed outliers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Modified python code to improve Jupyter Notebook performance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6154300" y="1717200"/>
            <a:ext cx="1184273" cy="160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Jupyter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0" y="1023250"/>
            <a:ext cx="8372926" cy="15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00" y="2805775"/>
            <a:ext cx="4568198" cy="18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30675" y="503475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Original Data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25" y="635600"/>
            <a:ext cx="7122951" cy="2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475" y="2571750"/>
            <a:ext cx="7269001" cy="21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489850" y="353800"/>
            <a:ext cx="4313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Data Cleanup Before and After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1"/>
          <p:cNvGrpSpPr/>
          <p:nvPr/>
        </p:nvGrpSpPr>
        <p:grpSpPr>
          <a:xfrm>
            <a:off x="6226384" y="503975"/>
            <a:ext cx="2635766" cy="3483050"/>
            <a:chOff x="5507749" y="1189775"/>
            <a:chExt cx="3430200" cy="3483050"/>
          </a:xfrm>
        </p:grpSpPr>
        <p:sp>
          <p:nvSpPr>
            <p:cNvPr id="185" name="Google Shape;185;p21"/>
            <p:cNvSpPr/>
            <p:nvPr/>
          </p:nvSpPr>
          <p:spPr>
            <a:xfrm>
              <a:off x="5507749" y="1189775"/>
              <a:ext cx="34302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Diseases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6090345" y="2057125"/>
              <a:ext cx="2313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Heart Disease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Cancer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iabetes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Blood Pressure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High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Cholesterol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220993" y="503912"/>
            <a:ext cx="3173411" cy="3483521"/>
            <a:chOff x="0" y="1189989"/>
            <a:chExt cx="3546900" cy="3482824"/>
          </a:xfrm>
        </p:grpSpPr>
        <p:sp>
          <p:nvSpPr>
            <p:cNvPr id="188" name="Google Shape;188;p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Behaviors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298493" y="2057114"/>
              <a:ext cx="2712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Fruit and Vegetable intake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Minutes of Physical Exercise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Alcohol Consumption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Smoking per Day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1143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3123527" y="503975"/>
            <a:ext cx="3383715" cy="3483050"/>
            <a:chOff x="2944204" y="1189775"/>
            <a:chExt cx="3305700" cy="3483050"/>
          </a:xfrm>
        </p:grpSpPr>
        <p:sp>
          <p:nvSpPr>
            <p:cNvPr id="191" name="Google Shape;191;p2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Demographics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Body Mass Index (BMI)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State of Residence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Education Level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Gender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AutoNum type="arabicPeriod"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