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6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2B0"/>
    <a:srgbClr val="F78192"/>
    <a:srgbClr val="FD8D98"/>
    <a:srgbClr val="F78598"/>
    <a:srgbClr val="FD959F"/>
    <a:srgbClr val="F8C152"/>
    <a:srgbClr val="F8B152"/>
    <a:srgbClr val="F6981A"/>
    <a:srgbClr val="F2585F"/>
    <a:srgbClr val="EE222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94660"/>
  </p:normalViewPr>
  <p:slideViewPr>
    <p:cSldViewPr>
      <p:cViewPr>
        <p:scale>
          <a:sx n="80" d="100"/>
          <a:sy n="80" d="100"/>
        </p:scale>
        <p:origin x="-1230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198F3-D4B1-4E62-B849-C9D480B95372}" type="datetimeFigureOut">
              <a:rPr lang="ca-ES" smtClean="0"/>
              <a:pPr/>
              <a:t>22/12/2015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0935-2143-43CA-89D9-AF9A3DD6FDDF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16</a:t>
            </a:fld>
            <a:endParaRPr lang="ca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29</a:t>
            </a:fld>
            <a:endParaRPr 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35</a:t>
            </a:fld>
            <a:endParaRPr 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41</a:t>
            </a:fld>
            <a:endParaRPr lang="ca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47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22/12/2015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22/12/2015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22/12/2015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22/12/2015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22/12/2015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22/12/2015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22/12/2015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22/12/2015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22/12/2015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22/12/2015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22/12/2015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FEFC-5D5D-44D1-8813-76243396E2B9}" type="datetimeFigureOut">
              <a:rPr lang="ca-ES" smtClean="0"/>
              <a:pPr/>
              <a:t>22/12/2015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slide" Target="slide9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15.xml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10" Type="http://schemas.openxmlformats.org/officeDocument/2006/relationships/slide" Target="slide12.xml"/><Relationship Id="rId4" Type="http://schemas.openxmlformats.org/officeDocument/2006/relationships/slide" Target="slide21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16.xml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slide" Target="slide10.xml"/><Relationship Id="rId17" Type="http://schemas.openxmlformats.org/officeDocument/2006/relationships/image" Target="../media/image5.jpeg"/><Relationship Id="rId2" Type="http://schemas.openxmlformats.org/officeDocument/2006/relationships/image" Target="../media/image1.png"/><Relationship Id="rId16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slide" Target="slide8.xml"/><Relationship Id="rId5" Type="http://schemas.openxmlformats.org/officeDocument/2006/relationships/image" Target="../media/image12.png"/><Relationship Id="rId15" Type="http://schemas.openxmlformats.org/officeDocument/2006/relationships/slide" Target="slide6.xml"/><Relationship Id="rId10" Type="http://schemas.openxmlformats.org/officeDocument/2006/relationships/image" Target="../media/image14.png"/><Relationship Id="rId19" Type="http://schemas.openxmlformats.org/officeDocument/2006/relationships/slide" Target="slide11.xml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MOLLUSCS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8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500298" y="457200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2937484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>
            <a:stCxn id="1026" idx="1"/>
            <a:endCxn id="17" idx="3"/>
          </p:cNvCxnSpPr>
          <p:nvPr/>
        </p:nvCxnSpPr>
        <p:spPr>
          <a:xfrm flipH="1">
            <a:off x="2935032" y="4653080"/>
            <a:ext cx="609806" cy="882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Flecha arriba y abajo"/>
          <p:cNvSpPr/>
          <p:nvPr/>
        </p:nvSpPr>
        <p:spPr>
          <a:xfrm rot="5400000">
            <a:off x="467544" y="3202343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005" y="1638403"/>
            <a:ext cx="2160000" cy="20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insectes_base_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2354" y="3553680"/>
            <a:ext cx="2160000" cy="1826291"/>
          </a:xfrm>
          <a:prstGeom prst="rect">
            <a:avLst/>
          </a:prstGeom>
        </p:spPr>
      </p:pic>
      <p:grpSp>
        <p:nvGrpSpPr>
          <p:cNvPr id="25" name="24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7" name="46 Imagen" descr="menu_boto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4149080"/>
            <a:ext cx="1008112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20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6156176" y="1700808"/>
            <a:ext cx="187220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Tipografia nom del grup taxó: </a:t>
            </a:r>
            <a:r>
              <a:rPr lang="ca-ES" dirty="0" err="1" smtClean="0"/>
              <a:t>Lobster</a:t>
            </a:r>
            <a:endParaRPr lang="ca-ES" dirty="0"/>
          </a:p>
        </p:txBody>
      </p:sp>
      <p:pic>
        <p:nvPicPr>
          <p:cNvPr id="2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8263" y="234736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34812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28 CuadroTexto"/>
          <p:cNvSpPr txBox="1"/>
          <p:nvPr/>
        </p:nvSpPr>
        <p:spPr>
          <a:xfrm>
            <a:off x="6084168" y="2852936"/>
            <a:ext cx="2592288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En el cas de que només hi hagi una o dues espècies en un grup taxó a continuació ja vindrà el següent grup taxó, és a dir, no hi ha un taxó per pàgina. Si l’usuari </a:t>
            </a:r>
            <a:r>
              <a:rPr lang="ca-ES" dirty="0" err="1" smtClean="0"/>
              <a:t>clicka</a:t>
            </a:r>
            <a:r>
              <a:rPr lang="ca-ES" dirty="0" smtClean="0"/>
              <a:t> </a:t>
            </a:r>
            <a:r>
              <a:rPr lang="ca-ES" dirty="0" err="1" smtClean="0"/>
              <a:t>Bugs</a:t>
            </a:r>
            <a:r>
              <a:rPr lang="ca-ES" dirty="0" smtClean="0"/>
              <a:t> al menú li haurien d’aparèixer els </a:t>
            </a:r>
            <a:r>
              <a:rPr lang="ca-ES" dirty="0" err="1" smtClean="0"/>
              <a:t>bugs</a:t>
            </a:r>
            <a:r>
              <a:rPr lang="ca-ES" dirty="0" smtClean="0"/>
              <a:t> a dalt.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15" name="14 Imagen" descr="flora_mo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8130" y="1628800"/>
            <a:ext cx="2187243" cy="3744416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80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FLORA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9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1" name="20 Grupo"/>
          <p:cNvGrpSpPr/>
          <p:nvPr/>
        </p:nvGrpSpPr>
        <p:grpSpPr>
          <a:xfrm>
            <a:off x="3491880" y="1652550"/>
            <a:ext cx="475489" cy="640081"/>
            <a:chOff x="3635896" y="1700808"/>
            <a:chExt cx="475489" cy="640081"/>
          </a:xfrm>
        </p:grpSpPr>
        <p:sp>
          <p:nvSpPr>
            <p:cNvPr id="22" name="21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3" name="22 Imagen" descr="menu_boto.pn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4" name="2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28263" y="2241247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83875" y="2241247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28263" y="3296859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84633" y="3297617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28263" y="4353229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4353229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USER LIST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285293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67944" y="1772816"/>
            <a:ext cx="149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i="1" dirty="0" smtClean="0">
                <a:latin typeface="Sisco Medium" pitchFamily="50" charset="0"/>
              </a:rPr>
              <a:t>IAS MONTSENY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2996952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Comments:</a:t>
            </a:r>
          </a:p>
          <a:p>
            <a:r>
              <a:rPr lang="en-GB" sz="1400" dirty="0" smtClean="0"/>
              <a:t>IAS list from specific areas selected by the user. </a:t>
            </a:r>
          </a:p>
          <a:p>
            <a:endParaRPr lang="en-GB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3970" y="2299321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3220" y="2305868"/>
            <a:ext cx="99465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35838" y="3356992"/>
            <a:ext cx="997200" cy="103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32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34" name="3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35" name="34 Imagen" descr="menu_boto.png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2" name="21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88830" y="3356992"/>
            <a:ext cx="997200" cy="103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91880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85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SELECCIONAR IAS</a:t>
            </a:r>
          </a:p>
          <a:p>
            <a:r>
              <a:rPr lang="ca-ES" b="1" dirty="0" smtClean="0"/>
              <a:t>D’ALTRES ZONES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156176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67944" y="1772816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i="1" dirty="0" smtClean="0">
                <a:latin typeface="Sisco Medium" pitchFamily="50" charset="0"/>
              </a:rPr>
              <a:t>SELECT OTHER AREAS IAS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5292080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Comments</a:t>
            </a:r>
            <a:r>
              <a:rPr lang="ca-ES" b="1" dirty="0" smtClean="0"/>
              <a:t>:</a:t>
            </a:r>
          </a:p>
          <a:p>
            <a:r>
              <a:rPr lang="ca-ES" sz="1400" dirty="0" err="1" smtClean="0"/>
              <a:t>Screen</a:t>
            </a:r>
            <a:r>
              <a:rPr lang="ca-ES" sz="1400" dirty="0" smtClean="0"/>
              <a:t> for </a:t>
            </a:r>
            <a:r>
              <a:rPr lang="ca-ES" sz="1400" dirty="0" err="1" smtClean="0"/>
              <a:t>selecting</a:t>
            </a:r>
            <a:r>
              <a:rPr lang="ca-ES" sz="1400" dirty="0" smtClean="0"/>
              <a:t> a </a:t>
            </a:r>
            <a:r>
              <a:rPr lang="ca-ES" sz="1400" dirty="0" err="1" smtClean="0"/>
              <a:t>specific</a:t>
            </a:r>
            <a:r>
              <a:rPr lang="ca-ES" sz="1400" dirty="0" smtClean="0"/>
              <a:t> area to </a:t>
            </a:r>
            <a:r>
              <a:rPr lang="ca-ES" sz="1400" dirty="0" err="1" smtClean="0"/>
              <a:t>generate</a:t>
            </a:r>
            <a:r>
              <a:rPr lang="ca-ES" sz="1400" dirty="0" smtClean="0"/>
              <a:t> a </a:t>
            </a:r>
            <a:r>
              <a:rPr lang="ca-ES" sz="1400" dirty="0" err="1" smtClean="0"/>
              <a:t>different</a:t>
            </a:r>
            <a:r>
              <a:rPr lang="ca-ES" sz="1400" dirty="0" smtClean="0"/>
              <a:t> IAS </a:t>
            </a:r>
            <a:r>
              <a:rPr lang="ca-ES" sz="1400" dirty="0" err="1" smtClean="0"/>
              <a:t>list</a:t>
            </a:r>
            <a:r>
              <a:rPr lang="ca-ES" sz="1400" dirty="0" smtClean="0"/>
              <a:t>.</a:t>
            </a:r>
          </a:p>
          <a:p>
            <a:endParaRPr lang="ca-ES" sz="1400" dirty="0" smtClean="0"/>
          </a:p>
          <a:p>
            <a:endParaRPr lang="ca-ES" sz="1600" dirty="0"/>
          </a:p>
        </p:txBody>
      </p:sp>
      <p:pic>
        <p:nvPicPr>
          <p:cNvPr id="26" name="25 Imagen" descr="Seleccio_per_mapa.JP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2420888"/>
            <a:ext cx="2016224" cy="1737437"/>
          </a:xfrm>
          <a:prstGeom prst="rect">
            <a:avLst/>
          </a:prstGeom>
        </p:spPr>
      </p:pic>
      <p:pic>
        <p:nvPicPr>
          <p:cNvPr id="27" name="26 Imagen" descr="localitzac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7984" y="2852936"/>
            <a:ext cx="360040" cy="360040"/>
          </a:xfrm>
          <a:prstGeom prst="rect">
            <a:avLst/>
          </a:prstGeom>
        </p:spPr>
      </p:pic>
      <p:sp>
        <p:nvSpPr>
          <p:cNvPr id="28" name="27 CuadroTexto"/>
          <p:cNvSpPr txBox="1"/>
          <p:nvPr/>
        </p:nvSpPr>
        <p:spPr>
          <a:xfrm>
            <a:off x="3563888" y="422108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err="1" smtClean="0">
                <a:latin typeface="Sisco Book" pitchFamily="50" charset="0"/>
              </a:rPr>
              <a:t>List</a:t>
            </a:r>
            <a:r>
              <a:rPr lang="ca-ES" sz="1200" dirty="0" smtClean="0">
                <a:latin typeface="Sisco Book" pitchFamily="50" charset="0"/>
              </a:rPr>
              <a:t> </a:t>
            </a:r>
            <a:r>
              <a:rPr lang="ca-ES" sz="1200" dirty="0" err="1" smtClean="0">
                <a:latin typeface="Sisco Book" pitchFamily="50" charset="0"/>
              </a:rPr>
              <a:t>name</a:t>
            </a:r>
            <a:r>
              <a:rPr lang="ca-ES" sz="1200" dirty="0" smtClean="0">
                <a:latin typeface="Sisco Book" pitchFamily="50" charset="0"/>
              </a:rPr>
              <a:t>:</a:t>
            </a:r>
            <a:endParaRPr lang="ca-ES" sz="1200" dirty="0">
              <a:latin typeface="Sisco Book" pitchFamily="50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635896" y="4437112"/>
            <a:ext cx="18002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 smtClean="0">
                <a:latin typeface="Sisco Book" pitchFamily="50" charset="0"/>
              </a:rPr>
              <a:t>IAS Montseny</a:t>
            </a:r>
            <a:endParaRPr lang="ca-ES" sz="1200" dirty="0">
              <a:latin typeface="Sisco Book" pitchFamily="50" charset="0"/>
            </a:endParaRPr>
          </a:p>
        </p:txBody>
      </p:sp>
      <p:sp>
        <p:nvSpPr>
          <p:cNvPr id="31" name="30 CuadroTexto">
            <a:hlinkClick r:id="rId7" action="ppaction://hlinksldjump"/>
          </p:cNvPr>
          <p:cNvSpPr txBox="1"/>
          <p:nvPr/>
        </p:nvSpPr>
        <p:spPr>
          <a:xfrm>
            <a:off x="3635896" y="4951801"/>
            <a:ext cx="864096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CANCEL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5436096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2606116" y="4915907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9" name="38 Conector recto de flecha"/>
          <p:cNvCxnSpPr>
            <a:endCxn id="38" idx="3"/>
          </p:cNvCxnSpPr>
          <p:nvPr/>
        </p:nvCxnSpPr>
        <p:spPr>
          <a:xfrm flipH="1" flipV="1">
            <a:off x="2915816" y="5085184"/>
            <a:ext cx="770423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35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37" name="36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0" name="39 Imagen" descr="menu_boto.png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41" name="40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None</a:t>
            </a:r>
          </a:p>
        </p:txBody>
      </p:sp>
      <p:sp>
        <p:nvSpPr>
          <p:cNvPr id="42" name="41 CuadroTexto">
            <a:hlinkClick r:id="rId10" action="ppaction://hlinksldjump"/>
          </p:cNvPr>
          <p:cNvSpPr txBox="1"/>
          <p:nvPr/>
        </p:nvSpPr>
        <p:spPr>
          <a:xfrm>
            <a:off x="4644008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  <a:endParaRPr lang="ca-ES" sz="1200" b="1" dirty="0">
              <a:latin typeface="Sisco Book" pitchFamily="50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876256" y="2924944"/>
            <a:ext cx="1872208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Per seleccionar una altra area hauries de senyalar un punt amb el punter.</a:t>
            </a:r>
          </a:p>
          <a:p>
            <a:r>
              <a:rPr lang="ca-ES" dirty="0" smtClean="0"/>
              <a:t>L’usuari introdueix el nom que li vulgui posar a la llista a </a:t>
            </a:r>
            <a:r>
              <a:rPr lang="ca-ES" dirty="0" err="1" smtClean="0"/>
              <a:t>List</a:t>
            </a:r>
            <a:r>
              <a:rPr lang="ca-ES" dirty="0" smtClean="0"/>
              <a:t> </a:t>
            </a:r>
            <a:r>
              <a:rPr lang="ca-ES" dirty="0" err="1" smtClean="0"/>
              <a:t>name</a:t>
            </a:r>
            <a:r>
              <a:rPr lang="ca-E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91880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UE-fla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869160"/>
            <a:ext cx="576064" cy="380050"/>
          </a:xfrm>
          <a:prstGeom prst="rect">
            <a:avLst/>
          </a:prstGeom>
        </p:spPr>
      </p:pic>
      <p:pic>
        <p:nvPicPr>
          <p:cNvPr id="6" name="5 Imagen" descr="logoIC5Tea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4869160"/>
            <a:ext cx="799143" cy="405081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16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ABOUT IAS TRACKER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170080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i="1" dirty="0" smtClean="0">
                <a:latin typeface="Sisco Medium" pitchFamily="50" charset="0"/>
              </a:rPr>
              <a:t>ABOUT</a:t>
            </a:r>
          </a:p>
          <a:p>
            <a:r>
              <a:rPr lang="ca-ES" sz="1400" b="1" i="1" dirty="0" smtClean="0">
                <a:latin typeface="Sisco Medium" pitchFamily="50" charset="0"/>
              </a:rPr>
              <a:t>IAS TRACKER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Scroll</a:t>
            </a:r>
            <a:r>
              <a:rPr lang="ca-ES" sz="1600" dirty="0" smtClean="0"/>
              <a:t> </a:t>
            </a:r>
            <a:r>
              <a:rPr lang="ca-ES" sz="1600" dirty="0" err="1" smtClean="0"/>
              <a:t>description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sp>
        <p:nvSpPr>
          <p:cNvPr id="35" name="34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36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8" name="37 Conector recto de flecha"/>
          <p:cNvCxnSpPr>
            <a:endCxn id="37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563888" y="2310780"/>
            <a:ext cx="2016224" cy="2400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r>
              <a:rPr lang="en-GB" sz="1000" dirty="0" smtClean="0"/>
              <a:t>Description</a:t>
            </a:r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ca-ES" sz="1000" dirty="0"/>
          </a:p>
        </p:txBody>
      </p:sp>
      <p:pic>
        <p:nvPicPr>
          <p:cNvPr id="20" name="19 Imagen" descr="IASTRACKER-map_H_Out_tx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5896" y="2060848"/>
            <a:ext cx="1809750" cy="1076325"/>
          </a:xfrm>
          <a:prstGeom prst="rect">
            <a:avLst/>
          </a:prstGeom>
        </p:spPr>
      </p:pic>
      <p:grpSp>
        <p:nvGrpSpPr>
          <p:cNvPr id="21" name="20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2" name="21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3" name="22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4" name="23 CuadroTexto"/>
          <p:cNvSpPr txBox="1"/>
          <p:nvPr/>
        </p:nvSpPr>
        <p:spPr>
          <a:xfrm>
            <a:off x="6228184" y="2492896"/>
            <a:ext cx="187220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Pendent passar arxiu de descripció de qui som.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4" y="1628800"/>
            <a:ext cx="217958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DATASHEETS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372200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20537" y="17728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D8D98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508104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736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Scroll</a:t>
            </a:r>
            <a:r>
              <a:rPr lang="ca-ES" sz="1600" dirty="0" smtClean="0"/>
              <a:t> </a:t>
            </a:r>
            <a:r>
              <a:rPr lang="ca-ES" sz="1600" dirty="0" err="1" smtClean="0"/>
              <a:t>description</a:t>
            </a:r>
            <a:r>
              <a:rPr lang="ca-ES" sz="1600" dirty="0" smtClean="0"/>
              <a:t>.</a:t>
            </a:r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  <a:r>
              <a:rPr lang="ca-ES" sz="1600" dirty="0" err="1" smtClean="0"/>
              <a:t>Change</a:t>
            </a:r>
            <a:r>
              <a:rPr lang="ca-ES" sz="1600" dirty="0" smtClean="0"/>
              <a:t> </a:t>
            </a:r>
            <a:r>
              <a:rPr lang="ca-ES" sz="1600" dirty="0" err="1" smtClean="0"/>
              <a:t>specie</a:t>
            </a:r>
            <a:r>
              <a:rPr lang="ca-ES" sz="1600" dirty="0" smtClean="0"/>
              <a:t> </a:t>
            </a:r>
            <a:r>
              <a:rPr lang="ca-ES" sz="1600" dirty="0" err="1" smtClean="0"/>
              <a:t>datasheet</a:t>
            </a:r>
            <a:endParaRPr lang="ca-ES" sz="1600" dirty="0" smtClean="0"/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138" y="1829966"/>
            <a:ext cx="216024" cy="216024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3563888" y="4196580"/>
            <a:ext cx="2016224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00" dirty="0" smtClean="0">
                <a:latin typeface="Sisco Book" pitchFamily="50" charset="0"/>
              </a:rPr>
              <a:t>Adults are large, usually over 2 cm (up to 4 cm) long and 1.5 cm wide, with a long curved rostrum (snout) characteristic of weevils. Colour is reddish-brown with a variable number of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endParaRPr lang="ca-ES" sz="1000" dirty="0">
              <a:latin typeface="Sisco Book" pitchFamily="50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707904" y="3527309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 smtClean="0">
                <a:latin typeface="Sisco Book" pitchFamily="50" charset="0"/>
              </a:rPr>
              <a:t>Adult Asiatic Palm weevil</a:t>
            </a:r>
            <a:endParaRPr lang="en-GB" sz="900" i="1" dirty="0">
              <a:latin typeface="Sisco Book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3288"/>
            <a:ext cx="1584176" cy="10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Rectángulo redondeado">
            <a:hlinkClick r:id="rId6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44 Triángulo isósceles"/>
          <p:cNvSpPr/>
          <p:nvPr/>
        </p:nvSpPr>
        <p:spPr>
          <a:xfrm rot="5400000" flipH="1">
            <a:off x="5140635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758766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22768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000" b="1" i="1" dirty="0" smtClean="0">
                <a:solidFill>
                  <a:schemeClr val="bg1">
                    <a:lumMod val="50000"/>
                  </a:schemeClr>
                </a:solidFill>
                <a:latin typeface="Sisco Book" pitchFamily="50" charset="0"/>
              </a:rPr>
              <a:t>Rhynchophorus ferrugineus</a:t>
            </a:r>
            <a:endParaRPr lang="ca-ES" sz="1000" b="1" i="1" dirty="0">
              <a:solidFill>
                <a:schemeClr val="bg1">
                  <a:lumMod val="50000"/>
                </a:schemeClr>
              </a:solidFill>
              <a:latin typeface="Sisco Book" pitchFamily="50" charset="0"/>
            </a:endParaRPr>
          </a:p>
        </p:txBody>
      </p:sp>
      <p:sp>
        <p:nvSpPr>
          <p:cNvPr id="28" name="27 Pentágono"/>
          <p:cNvSpPr/>
          <p:nvPr/>
        </p:nvSpPr>
        <p:spPr>
          <a:xfrm>
            <a:off x="3779912" y="3789040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3789040"/>
            <a:ext cx="2160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Sisco Medium" pitchFamily="50" charset="0"/>
              </a:rPr>
              <a:t>LOCATE IAS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6660232" y="1628800"/>
            <a:ext cx="187220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El color del text i de la fletxa de LOCATE IAS correspon al color del grup taxó.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52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156176" y="263691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292080" y="2780928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736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r>
              <a:rPr lang="ca-ES" sz="1600" dirty="0" smtClean="0"/>
              <a:t>.</a:t>
            </a:r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pic>
        <p:nvPicPr>
          <p:cNvPr id="205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130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3789040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860032" y="3789040"/>
            <a:ext cx="504056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6599" y="3745607"/>
            <a:ext cx="586498" cy="586498"/>
          </a:xfrm>
          <a:prstGeom prst="rect">
            <a:avLst/>
          </a:prstGeom>
        </p:spPr>
      </p:pic>
      <p:sp>
        <p:nvSpPr>
          <p:cNvPr id="32" name="31 Rectángulo redondeado">
            <a:hlinkClick r:id="rId9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3851920" y="166442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25 CuadroTexto"/>
          <p:cNvSpPr txBox="1"/>
          <p:nvPr/>
        </p:nvSpPr>
        <p:spPr>
          <a:xfrm>
            <a:off x="6143636" y="3321937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>
            <a:stCxn id="49" idx="3"/>
            <a:endCxn id="26" idx="1"/>
          </p:cNvCxnSpPr>
          <p:nvPr/>
        </p:nvCxnSpPr>
        <p:spPr>
          <a:xfrm flipV="1">
            <a:off x="5388596" y="3491214"/>
            <a:ext cx="755040" cy="9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2428860" y="176198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6" name="45 Conector recto de flecha"/>
          <p:cNvCxnSpPr>
            <a:stCxn id="29" idx="1"/>
            <a:endCxn id="45" idx="3"/>
          </p:cNvCxnSpPr>
          <p:nvPr/>
        </p:nvCxnSpPr>
        <p:spPr>
          <a:xfrm rot="10800000" flipV="1">
            <a:off x="2863594" y="1929023"/>
            <a:ext cx="719344" cy="2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3480005" y="4401487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80005" y="4509121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Add a note</a:t>
            </a:r>
            <a:endParaRPr lang="en-GB" sz="1400" dirty="0">
              <a:latin typeface="Sisco Book" pitchFamily="50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80005" y="4904784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3480005" y="4988668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Number of specimens</a:t>
            </a:r>
          </a:p>
        </p:txBody>
      </p:sp>
      <p:sp>
        <p:nvSpPr>
          <p:cNvPr id="50" name="49 Cheurón"/>
          <p:cNvSpPr/>
          <p:nvPr/>
        </p:nvSpPr>
        <p:spPr>
          <a:xfrm>
            <a:off x="5399751" y="4509120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52" name="51 Cheurón"/>
          <p:cNvSpPr/>
          <p:nvPr/>
        </p:nvSpPr>
        <p:spPr>
          <a:xfrm>
            <a:off x="5412346" y="5013176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9" name="48 Pentágono"/>
          <p:cNvSpPr/>
          <p:nvPr/>
        </p:nvSpPr>
        <p:spPr>
          <a:xfrm>
            <a:off x="3804420" y="3356992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38 CuadroTexto"/>
          <p:cNvSpPr txBox="1"/>
          <p:nvPr/>
        </p:nvSpPr>
        <p:spPr>
          <a:xfrm>
            <a:off x="3816295" y="3356992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b="1" i="1" dirty="0" smtClean="0">
                <a:latin typeface="Sisco Medium" pitchFamily="50" charset="0"/>
              </a:rPr>
              <a:t>SEND IAS</a:t>
            </a:r>
            <a:endParaRPr lang="ca-ES" sz="1600" b="1" i="1" dirty="0">
              <a:latin typeface="Sisco Medium" pitchFamily="50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6804248" y="1484784"/>
            <a:ext cx="2160240" cy="36933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Falta dissenyar les pantalles de </a:t>
            </a:r>
            <a:r>
              <a:rPr lang="ca-ES" dirty="0" err="1" smtClean="0"/>
              <a:t>Add</a:t>
            </a:r>
            <a:r>
              <a:rPr lang="ca-ES" dirty="0" smtClean="0"/>
              <a:t> a </a:t>
            </a:r>
            <a:r>
              <a:rPr lang="ca-ES" dirty="0" err="1" smtClean="0"/>
              <a:t>note</a:t>
            </a:r>
            <a:r>
              <a:rPr lang="ca-ES" dirty="0" smtClean="0"/>
              <a:t> i </a:t>
            </a:r>
            <a:r>
              <a:rPr lang="ca-ES" dirty="0" err="1" smtClean="0"/>
              <a:t>Number</a:t>
            </a:r>
            <a:r>
              <a:rPr lang="ca-ES" dirty="0" smtClean="0"/>
              <a:t> of </a:t>
            </a:r>
            <a:r>
              <a:rPr lang="ca-ES" dirty="0" err="1" smtClean="0"/>
              <a:t>specimens</a:t>
            </a:r>
            <a:r>
              <a:rPr lang="ca-ES" dirty="0" smtClean="0"/>
              <a:t>. Isaac crec que ho pots fer tu mateix directament. A </a:t>
            </a:r>
            <a:r>
              <a:rPr lang="ca-ES" dirty="0" err="1" smtClean="0"/>
              <a:t>number</a:t>
            </a:r>
            <a:r>
              <a:rPr lang="ca-ES" dirty="0" smtClean="0"/>
              <a:t> of </a:t>
            </a:r>
            <a:r>
              <a:rPr lang="ca-ES" dirty="0" err="1" smtClean="0"/>
              <a:t>specimens</a:t>
            </a:r>
            <a:r>
              <a:rPr lang="ca-ES" dirty="0" smtClean="0"/>
              <a:t> hi ha d’haver 3 opcions:</a:t>
            </a:r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dirty="0" err="1" smtClean="0"/>
              <a:t>One</a:t>
            </a:r>
            <a:endParaRPr lang="ca-ES" dirty="0" smtClean="0"/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dirty="0" err="1" smtClean="0"/>
              <a:t>Few</a:t>
            </a:r>
            <a:endParaRPr lang="ca-ES" dirty="0" smtClean="0"/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dirty="0" err="1" smtClean="0"/>
              <a:t>Several</a:t>
            </a:r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77022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7" y="112474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4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78598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cxnSp>
        <p:nvCxnSpPr>
          <p:cNvPr id="19" name="18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16288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34" name="33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33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BASEMAPS SELECTION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395536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4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D8D98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79665" y="2463420"/>
            <a:ext cx="110412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>
            <a:hlinkClick r:id="rId9" action="ppaction://hlinksldjump"/>
          </p:cNvPr>
          <p:cNvSpPr/>
          <p:nvPr/>
        </p:nvSpPr>
        <p:spPr>
          <a:xfrm>
            <a:off x="4377242" y="2471630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Rectángulo"/>
          <p:cNvSpPr/>
          <p:nvPr/>
        </p:nvSpPr>
        <p:spPr>
          <a:xfrm>
            <a:off x="4355976" y="3172867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27 CuadroTexto"/>
          <p:cNvSpPr txBox="1"/>
          <p:nvPr/>
        </p:nvSpPr>
        <p:spPr>
          <a:xfrm>
            <a:off x="6732240" y="249289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5292080" y="2636912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33 CuadroTexto"/>
          <p:cNvSpPr txBox="1"/>
          <p:nvPr/>
        </p:nvSpPr>
        <p:spPr>
          <a:xfrm>
            <a:off x="3851920" y="16288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30" name="29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7" y="112474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9819" y="2204865"/>
            <a:ext cx="1889551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sp>
        <p:nvSpPr>
          <p:cNvPr id="26" name="25 CuadroTexto">
            <a:hlinkClick r:id="rId8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A2B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5364088" y="5085184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0" name="29 Conector recto de flecha"/>
          <p:cNvCxnSpPr>
            <a:endCxn id="29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851920" y="16288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37" name="36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PRESENTATION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Goes directly to the next screen.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Options: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sz="1600" b="1" dirty="0" smtClean="0"/>
              <a:t>Option 1: </a:t>
            </a:r>
            <a:r>
              <a:rPr lang="en-GB" sz="1600" dirty="0" smtClean="0"/>
              <a:t>The first time that the user initialize the app</a:t>
            </a:r>
          </a:p>
          <a:p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2:</a:t>
            </a:r>
            <a:r>
              <a:rPr lang="en-GB" sz="1600" dirty="0" smtClean="0"/>
              <a:t> Is not the first time but the user is not registered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3</a:t>
            </a:r>
            <a:r>
              <a:rPr lang="en-GB" sz="1600" dirty="0" smtClean="0"/>
              <a:t>: User not registered and they don’t want to be registered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4: </a:t>
            </a:r>
            <a:r>
              <a:rPr lang="en-GB" sz="1600" dirty="0" smtClean="0"/>
              <a:t>User registered and without starred.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5: </a:t>
            </a:r>
            <a:r>
              <a:rPr lang="en-GB" sz="1600" dirty="0" smtClean="0"/>
              <a:t>User registered and with starred.</a:t>
            </a:r>
            <a:endParaRPr lang="en-GB" sz="1600" dirty="0"/>
          </a:p>
        </p:txBody>
      </p:sp>
      <p:sp>
        <p:nvSpPr>
          <p:cNvPr id="17" name="16 CuadroTexto">
            <a:hlinkClick r:id="rId3" action="ppaction://hlinksldjump"/>
          </p:cNvPr>
          <p:cNvSpPr txBox="1"/>
          <p:nvPr/>
        </p:nvSpPr>
        <p:spPr>
          <a:xfrm>
            <a:off x="8676456" y="227687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1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8316416" y="2348880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>
            <a:hlinkClick r:id="rId4" action="ppaction://hlinksldjump"/>
          </p:cNvPr>
          <p:cNvSpPr txBox="1"/>
          <p:nvPr/>
        </p:nvSpPr>
        <p:spPr>
          <a:xfrm>
            <a:off x="8676456" y="306896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8316416" y="3212976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>
            <a:hlinkClick r:id="rId5" action="ppaction://hlinksldjump"/>
          </p:cNvPr>
          <p:cNvSpPr txBox="1"/>
          <p:nvPr/>
        </p:nvSpPr>
        <p:spPr>
          <a:xfrm>
            <a:off x="8676456" y="393305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8100392" y="407707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>
            <a:hlinkClick r:id="rId5" action="ppaction://hlinksldjump"/>
          </p:cNvPr>
          <p:cNvSpPr txBox="1"/>
          <p:nvPr/>
        </p:nvSpPr>
        <p:spPr>
          <a:xfrm>
            <a:off x="8532440" y="465313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7956376" y="479715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>
            <a:hlinkClick r:id="rId6" action="ppaction://hlinksldjump"/>
          </p:cNvPr>
          <p:cNvSpPr txBox="1"/>
          <p:nvPr/>
        </p:nvSpPr>
        <p:spPr>
          <a:xfrm>
            <a:off x="7884368" y="5445224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 flipV="1">
            <a:off x="7596336" y="551723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29 Imagen" descr="Presentacio_mo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72827" y="1484784"/>
            <a:ext cx="2177201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73037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97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THANKS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707904" y="2996952"/>
            <a:ext cx="18002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1400" dirty="0" smtClean="0"/>
          </a:p>
          <a:p>
            <a:pPr algn="ctr"/>
            <a:r>
              <a:rPr lang="en-GB" sz="1400" noProof="1" smtClean="0">
                <a:latin typeface="Sisco Medium" pitchFamily="50" charset="0"/>
              </a:rPr>
              <a:t>IAS locations succesfuly sended!</a:t>
            </a:r>
          </a:p>
          <a:p>
            <a:pPr algn="ctr"/>
            <a:endParaRPr lang="en-GB" sz="1400" noProof="1" smtClean="0">
              <a:latin typeface="Sisco Medium" pitchFamily="50" charset="0"/>
            </a:endParaRPr>
          </a:p>
          <a:p>
            <a:pPr algn="ctr"/>
            <a:r>
              <a:rPr lang="en-GB" sz="1400" noProof="1" smtClean="0">
                <a:latin typeface="Sisco Medium" pitchFamily="50" charset="0"/>
              </a:rPr>
              <a:t>Thanks for your colaboration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Scroll</a:t>
            </a:r>
            <a:r>
              <a:rPr lang="ca-ES" sz="1600" dirty="0" smtClean="0"/>
              <a:t> </a:t>
            </a:r>
            <a:r>
              <a:rPr lang="ca-ES" sz="1600" dirty="0" err="1" smtClean="0"/>
              <a:t>description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35" name="34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36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8" name="37 Conector recto de flecha"/>
          <p:cNvCxnSpPr>
            <a:endCxn id="37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19" name="18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0" name="19 Imagen" descr="menu_boto.pn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1" name="20 Imagen" descr="IASTRACKER-ombra_H_Out_tx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2175343"/>
            <a:ext cx="1666875" cy="991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7184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7" y="112474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4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latin typeface="Sisco Medium" pitchFamily="50" charset="0"/>
              </a:rPr>
              <a:t>OTHER IAS AREAS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cxnSp>
        <p:nvCxnSpPr>
          <p:cNvPr id="19" name="18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936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BASEMAPS</a:t>
            </a:r>
          </a:p>
          <a:p>
            <a:r>
              <a:rPr lang="ca-ES" b="1" dirty="0" smtClean="0"/>
              <a:t>(</a:t>
            </a:r>
            <a:r>
              <a:rPr lang="ca-ES" b="1" dirty="0" err="1" smtClean="0"/>
              <a:t>from</a:t>
            </a:r>
            <a:r>
              <a:rPr lang="ca-ES" b="1" dirty="0" smtClean="0"/>
              <a:t> </a:t>
            </a:r>
            <a:r>
              <a:rPr lang="ca-ES" b="1" dirty="0" err="1" smtClean="0"/>
              <a:t>other</a:t>
            </a:r>
            <a:r>
              <a:rPr lang="ca-ES" b="1" dirty="0" smtClean="0"/>
              <a:t> </a:t>
            </a:r>
            <a:r>
              <a:rPr lang="ca-ES" b="1" dirty="0" err="1" smtClean="0"/>
              <a:t>areas</a:t>
            </a:r>
            <a:r>
              <a:rPr lang="ca-ES" b="1" dirty="0" smtClean="0"/>
              <a:t>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395536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latin typeface="Sisco Medium" pitchFamily="50" charset="0"/>
              </a:rPr>
              <a:t>OTHER IAS AREAS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79665" y="2463420"/>
            <a:ext cx="110412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>
            <a:hlinkClick r:id="rId8" action="ppaction://hlinksldjump"/>
          </p:cNvPr>
          <p:cNvSpPr/>
          <p:nvPr/>
        </p:nvSpPr>
        <p:spPr>
          <a:xfrm>
            <a:off x="4377242" y="2471630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Rectángulo"/>
          <p:cNvSpPr/>
          <p:nvPr/>
        </p:nvSpPr>
        <p:spPr>
          <a:xfrm>
            <a:off x="4355976" y="3172867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27 CuadroTexto"/>
          <p:cNvSpPr txBox="1"/>
          <p:nvPr/>
        </p:nvSpPr>
        <p:spPr>
          <a:xfrm>
            <a:off x="6732240" y="249289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5292080" y="2636912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>
            <a:hlinkClick r:id="rId9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5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9819" y="2204865"/>
            <a:ext cx="1889551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>
            <a:hlinkClick r:id="rId8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latin typeface="Sisco Medium" pitchFamily="50" charset="0"/>
              </a:rPr>
              <a:t>OTHER IAS AREAS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05374" y="1412776"/>
            <a:ext cx="41520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4400" b="1" dirty="0" smtClean="0"/>
              <a:t>HELP IN ENGLISH</a:t>
            </a:r>
          </a:p>
          <a:p>
            <a:pPr algn="ctr"/>
            <a:endParaRPr lang="ca-ES" sz="4400" b="1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grpSp>
        <p:nvGrpSpPr>
          <p:cNvPr id="2" name="88 Grupo"/>
          <p:cNvGrpSpPr/>
          <p:nvPr/>
        </p:nvGrpSpPr>
        <p:grpSpPr>
          <a:xfrm>
            <a:off x="3477022" y="1628800"/>
            <a:ext cx="2162663" cy="3714940"/>
            <a:chOff x="3482355" y="1638325"/>
            <a:chExt cx="2162663" cy="371494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15000"/>
            </a:blip>
            <a:srcRect/>
            <a:stretch>
              <a:fillRect/>
            </a:stretch>
          </p:blipFill>
          <p:spPr bwMode="auto">
            <a:xfrm>
              <a:off x="3482355" y="1638325"/>
              <a:ext cx="2162663" cy="371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3765" y="2325676"/>
              <a:ext cx="988235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470" y="3330799"/>
              <a:ext cx="990000" cy="102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2323022"/>
              <a:ext cx="99465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82938" y="3331134"/>
              <a:ext cx="990000" cy="10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12 CuadroTexto"/>
          <p:cNvSpPr txBox="1"/>
          <p:nvPr/>
        </p:nvSpPr>
        <p:spPr>
          <a:xfrm>
            <a:off x="745841" y="112474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MENU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1" name="40 Conector recto"/>
          <p:cNvCxnSpPr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IAS current location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My IAS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Flora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Molluscs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Bugs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IAS </a:t>
            </a:r>
            <a:r>
              <a:rPr lang="en-GB" sz="1100" dirty="0" err="1" smtClean="0">
                <a:latin typeface="Sisco Book" pitchFamily="50" charset="0"/>
              </a:rPr>
              <a:t>Montseny</a:t>
            </a:r>
            <a:endParaRPr lang="en-GB" sz="1100" dirty="0" smtClean="0">
              <a:latin typeface="Sisco Book" pitchFamily="50" charset="0"/>
            </a:endParaRP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Select other IAS areas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User profile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About IAS Tracker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Scientific name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Help</a:t>
            </a:r>
            <a:endParaRPr lang="en-GB" sz="1100" dirty="0">
              <a:latin typeface="Sisco Book" pitchFamily="50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61" name="6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>
                <a:latin typeface="MV Boli" pitchFamily="2" charset="0"/>
                <a:cs typeface="MV Boli" pitchFamily="2" charset="0"/>
              </a:rPr>
              <a:t>SWIPE</a:t>
            </a:r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 flipH="1">
            <a:off x="3635896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rot="10800000" flipH="1">
            <a:off x="5076056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3419872" y="3607132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 SHOW OR HIDE THE MENU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91880" y="1639917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827584" y="11247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95936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isco Medium" pitchFamily="50" charset="0"/>
              </a:rPr>
              <a:t>IAS CURRENT LOCATION</a:t>
            </a:r>
            <a:endParaRPr lang="en-GB" sz="1400" b="1" i="1" dirty="0">
              <a:latin typeface="Sisco Medium" pitchFamily="50" charset="0"/>
            </a:endParaRPr>
          </a:p>
        </p:txBody>
      </p:sp>
      <p:pic>
        <p:nvPicPr>
          <p:cNvPr id="205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1008112" cy="101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0138" y="4320320"/>
            <a:ext cx="1008000" cy="10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665" y="220692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0138" y="326123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326199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 rot="20798872">
            <a:off x="3870534" y="213733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MENU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4" name="33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Arco"/>
          <p:cNvSpPr/>
          <p:nvPr/>
        </p:nvSpPr>
        <p:spPr>
          <a:xfrm rot="4888611">
            <a:off x="4963570" y="296811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CuadroTexto"/>
          <p:cNvSpPr txBox="1"/>
          <p:nvPr/>
        </p:nvSpPr>
        <p:spPr>
          <a:xfrm rot="20035072">
            <a:off x="4713102" y="3474257"/>
            <a:ext cx="93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MARK STARRED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V="1">
            <a:off x="4114686" y="4940789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186694" y="487516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UP TO SEE MORE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1" name="40 Arco"/>
          <p:cNvSpPr/>
          <p:nvPr/>
        </p:nvSpPr>
        <p:spPr>
          <a:xfrm rot="14043367">
            <a:off x="3710013" y="340794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CuadroTexto"/>
          <p:cNvSpPr txBox="1"/>
          <p:nvPr/>
        </p:nvSpPr>
        <p:spPr>
          <a:xfrm rot="1085286">
            <a:off x="3454842" y="2830696"/>
            <a:ext cx="12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TAP TO SEE IAS DATASHEETS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7133" y="1124744"/>
            <a:ext cx="213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TAXONOMIES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005" y="1638403"/>
            <a:ext cx="2160000" cy="20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insectes_base_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2354" y="3553680"/>
            <a:ext cx="2160000" cy="1826291"/>
          </a:xfrm>
          <a:prstGeom prst="rect">
            <a:avLst/>
          </a:prstGeom>
        </p:spPr>
      </p:pic>
      <p:grpSp>
        <p:nvGrpSpPr>
          <p:cNvPr id="2" name="24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7" name="46 Imagen" descr="menu_boto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4149080"/>
            <a:ext cx="1008112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8263" y="234736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34812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4572000" y="2564904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3707904" y="3212976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UP AND DOWN TO SEE THE OTHER TAXONOMIC GROUPS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 rot="10800000" flipV="1">
            <a:off x="4572000" y="4221088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4" y="1628800"/>
            <a:ext cx="217958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DATASHEET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20537" y="17728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D8D98"/>
                </a:solidFill>
                <a:latin typeface="Sisco Medium" pitchFamily="50" charset="0"/>
              </a:rPr>
              <a:t>ASIATIC PALM WEEVIL</a:t>
            </a:r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138" y="1829966"/>
            <a:ext cx="216024" cy="216024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3563888" y="4196580"/>
            <a:ext cx="2016224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00" dirty="0" smtClean="0">
                <a:latin typeface="Sisco Book" pitchFamily="50" charset="0"/>
              </a:rPr>
              <a:t>Adults are large, usually over 2 cm (up to 4 cm) long and 1.5 cm wide, with a long curved rostrum (snout) characteristic of weevils. Colour is reddish-brown with a variable number of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endParaRPr lang="ca-ES" sz="1000" dirty="0">
              <a:latin typeface="Sisco Book" pitchFamily="50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707904" y="3527309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 smtClean="0">
                <a:latin typeface="Sisco Book" pitchFamily="50" charset="0"/>
              </a:rPr>
              <a:t>Adult Asiatic Palm weevil</a:t>
            </a:r>
            <a:endParaRPr lang="en-GB" sz="900" i="1" dirty="0">
              <a:latin typeface="Sisco Book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3288"/>
            <a:ext cx="1584176" cy="10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Rectángulo redondeado">
            <a:hlinkClick r:id="rId6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44 Triángulo isósceles"/>
          <p:cNvSpPr/>
          <p:nvPr/>
        </p:nvSpPr>
        <p:spPr>
          <a:xfrm rot="5400000" flipH="1">
            <a:off x="5140635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758766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22768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000" b="1" i="1" dirty="0" smtClean="0">
                <a:solidFill>
                  <a:schemeClr val="bg1">
                    <a:lumMod val="50000"/>
                  </a:schemeClr>
                </a:solidFill>
                <a:latin typeface="Sisco Book" pitchFamily="50" charset="0"/>
              </a:rPr>
              <a:t>Rhynchophorus ferrugineus</a:t>
            </a:r>
            <a:endParaRPr lang="ca-ES" sz="1000" b="1" i="1" dirty="0">
              <a:solidFill>
                <a:schemeClr val="bg1">
                  <a:lumMod val="50000"/>
                </a:schemeClr>
              </a:solidFill>
              <a:latin typeface="Sisco Book" pitchFamily="50" charset="0"/>
            </a:endParaRPr>
          </a:p>
        </p:txBody>
      </p:sp>
      <p:sp>
        <p:nvSpPr>
          <p:cNvPr id="28" name="27 Pentágono"/>
          <p:cNvSpPr/>
          <p:nvPr/>
        </p:nvSpPr>
        <p:spPr>
          <a:xfrm>
            <a:off x="3779912" y="3789040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3789040"/>
            <a:ext cx="2160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Sisco Medium" pitchFamily="50" charset="0"/>
              </a:rPr>
              <a:t>LOCATE IAS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 rot="20798872">
            <a:off x="3553302" y="2110826"/>
            <a:ext cx="127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BACK TO THE LAST SCREEN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0" name="29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3815916" y="4941168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923928" y="4869161"/>
            <a:ext cx="184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UP TO CONTINUE THE DESCRIPTION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H="1">
            <a:off x="3563888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10800000" flipH="1">
            <a:off x="5148064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347864" y="3513641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 SEE OTHER IAS DATASHEETS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4139952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SWIPE</a:t>
            </a:r>
            <a:endParaRPr lang="ca-ES" sz="14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8648686">
            <a:off x="4787967" y="2476655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0" name="49 CuadroTexto"/>
          <p:cNvSpPr txBox="1"/>
          <p:nvPr/>
        </p:nvSpPr>
        <p:spPr>
          <a:xfrm rot="20798872">
            <a:off x="3816046" y="2633369"/>
            <a:ext cx="127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VIEW MORE PICTURES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Arco"/>
          <p:cNvSpPr/>
          <p:nvPr/>
        </p:nvSpPr>
        <p:spPr>
          <a:xfrm rot="4888611">
            <a:off x="5122480" y="1809699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54 CuadroTexto"/>
          <p:cNvSpPr txBox="1"/>
          <p:nvPr/>
        </p:nvSpPr>
        <p:spPr>
          <a:xfrm rot="1435726">
            <a:off x="4826758" y="2156002"/>
            <a:ext cx="93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MARK STARRED 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755404" y="4149080"/>
            <a:ext cx="184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TAP TO CONTINUE WITH THE LOCATION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9" name="58 Arco"/>
          <p:cNvSpPr/>
          <p:nvPr/>
        </p:nvSpPr>
        <p:spPr>
          <a:xfrm rot="8894508" flipV="1">
            <a:off x="3717517" y="3964633"/>
            <a:ext cx="457734" cy="380503"/>
          </a:xfrm>
          <a:prstGeom prst="arc">
            <a:avLst>
              <a:gd name="adj1" fmla="val 16200000"/>
              <a:gd name="adj2" fmla="val 20021652"/>
            </a:avLst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3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SEND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130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3789040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860032" y="3789040"/>
            <a:ext cx="504056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6599" y="3745607"/>
            <a:ext cx="586498" cy="586498"/>
          </a:xfrm>
          <a:prstGeom prst="rect">
            <a:avLst/>
          </a:prstGeom>
        </p:spPr>
      </p:pic>
      <p:sp>
        <p:nvSpPr>
          <p:cNvPr id="32" name="31 Rectángulo redondeado">
            <a:hlinkClick r:id="rId9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3851920" y="166442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42 Rectángulo"/>
          <p:cNvSpPr/>
          <p:nvPr/>
        </p:nvSpPr>
        <p:spPr>
          <a:xfrm>
            <a:off x="3480005" y="4401487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80005" y="4509121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Add a note</a:t>
            </a:r>
            <a:endParaRPr lang="en-GB" sz="1400" dirty="0">
              <a:latin typeface="Sisco Book" pitchFamily="50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80005" y="4904784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3480005" y="4988668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Number of specimens</a:t>
            </a:r>
          </a:p>
        </p:txBody>
      </p:sp>
      <p:sp>
        <p:nvSpPr>
          <p:cNvPr id="50" name="49 Cheurón"/>
          <p:cNvSpPr/>
          <p:nvPr/>
        </p:nvSpPr>
        <p:spPr>
          <a:xfrm>
            <a:off x="5399751" y="4509120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52" name="51 Cheurón"/>
          <p:cNvSpPr/>
          <p:nvPr/>
        </p:nvSpPr>
        <p:spPr>
          <a:xfrm>
            <a:off x="5412346" y="5013176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9" name="48 Pentágono"/>
          <p:cNvSpPr/>
          <p:nvPr/>
        </p:nvSpPr>
        <p:spPr>
          <a:xfrm>
            <a:off x="3804420" y="3356992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38 CuadroTexto"/>
          <p:cNvSpPr txBox="1"/>
          <p:nvPr/>
        </p:nvSpPr>
        <p:spPr>
          <a:xfrm>
            <a:off x="3816295" y="3356992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b="1" i="1" dirty="0" smtClean="0">
                <a:latin typeface="Sisco Medium" pitchFamily="50" charset="0"/>
              </a:rPr>
              <a:t>SEND IAS</a:t>
            </a:r>
            <a:endParaRPr lang="ca-ES" sz="1600" b="1" i="1" dirty="0">
              <a:latin typeface="Sisco Medium" pitchFamily="50" charset="0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13730565">
            <a:off x="4417761" y="2388560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1" name="50 CuadroTexto"/>
          <p:cNvSpPr txBox="1"/>
          <p:nvPr/>
        </p:nvSpPr>
        <p:spPr>
          <a:xfrm rot="1435726">
            <a:off x="4263300" y="1818809"/>
            <a:ext cx="98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USER CURRENT LOCATION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 rot="1132311">
            <a:off x="4542544" y="2745714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SEND LOCATION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Arco"/>
          <p:cNvSpPr/>
          <p:nvPr/>
        </p:nvSpPr>
        <p:spPr>
          <a:xfrm rot="4844582">
            <a:off x="4978371" y="3030762"/>
            <a:ext cx="360040" cy="504056"/>
          </a:xfrm>
          <a:prstGeom prst="arc">
            <a:avLst/>
          </a:prstGeom>
          <a:ln w="2540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9" name="58 CuadroTexto"/>
          <p:cNvSpPr txBox="1"/>
          <p:nvPr/>
        </p:nvSpPr>
        <p:spPr>
          <a:xfrm>
            <a:off x="3995936" y="4437112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ADD A PICTURE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4" name="63 Conector recto de flecha"/>
          <p:cNvCxnSpPr/>
          <p:nvPr/>
        </p:nvCxnSpPr>
        <p:spPr>
          <a:xfrm flipH="1" flipV="1">
            <a:off x="4211960" y="4149080"/>
            <a:ext cx="144016" cy="216024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4844287" y="4128821"/>
            <a:ext cx="171636" cy="22440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95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USER AGREEMENT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1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None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Options: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sz="1600" b="1" dirty="0" smtClean="0"/>
              <a:t>Option 1: </a:t>
            </a:r>
            <a:r>
              <a:rPr lang="en-GB" sz="1600" dirty="0" smtClean="0"/>
              <a:t>The user accepts the conditions.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pPr>
              <a:buFontTx/>
              <a:buChar char="-"/>
            </a:pPr>
            <a:r>
              <a:rPr lang="en-GB" sz="1600" b="1" dirty="0" smtClean="0"/>
              <a:t> Option 2:</a:t>
            </a:r>
            <a:r>
              <a:rPr lang="en-GB" sz="1600" dirty="0" smtClean="0"/>
              <a:t> If they don’t agree, they exit.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endParaRPr lang="ca-ES" sz="16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244408" y="249289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7884368" y="2564904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17 Imagen" descr="Presentacio_mod.jpg"/>
          <p:cNvPicPr>
            <a:picLocks noChangeAspect="1"/>
          </p:cNvPicPr>
          <p:nvPr/>
        </p:nvPicPr>
        <p:blipFill>
          <a:blip r:embed="rId3" cstate="print">
            <a:lum bright="23000"/>
            <a:grayscl/>
          </a:blip>
          <a:stretch>
            <a:fillRect/>
          </a:stretch>
        </p:blipFill>
        <p:spPr>
          <a:xfrm>
            <a:off x="3474919" y="1628800"/>
            <a:ext cx="217720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32 CuadroTexto"/>
          <p:cNvSpPr txBox="1"/>
          <p:nvPr/>
        </p:nvSpPr>
        <p:spPr>
          <a:xfrm>
            <a:off x="6156176" y="491990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4" name="33 Conector recto de flecha"/>
          <p:cNvCxnSpPr>
            <a:stCxn id="31" idx="3"/>
            <a:endCxn id="33" idx="1"/>
          </p:cNvCxnSpPr>
          <p:nvPr/>
        </p:nvCxnSpPr>
        <p:spPr>
          <a:xfrm>
            <a:off x="5411588" y="5079668"/>
            <a:ext cx="744588" cy="9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3546927" y="1695475"/>
            <a:ext cx="2016224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563888" y="184482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Sisco Book" pitchFamily="50" charset="0"/>
              </a:rPr>
              <a:t>Agreement of terms and conditions.</a:t>
            </a:r>
            <a:endParaRPr lang="en-GB" dirty="0">
              <a:latin typeface="Sisco Book" pitchFamily="50" charset="0"/>
            </a:endParaRPr>
          </a:p>
        </p:txBody>
      </p:sp>
      <p:sp>
        <p:nvSpPr>
          <p:cNvPr id="31" name="30 CuadroTexto">
            <a:hlinkClick r:id="rId4" action="ppaction://hlinksldjump"/>
          </p:cNvPr>
          <p:cNvSpPr txBox="1"/>
          <p:nvPr/>
        </p:nvSpPr>
        <p:spPr>
          <a:xfrm>
            <a:off x="4691508" y="4941168"/>
            <a:ext cx="720080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AGREE</a:t>
            </a:r>
          </a:p>
        </p:txBody>
      </p:sp>
      <p:sp>
        <p:nvSpPr>
          <p:cNvPr id="21" name="20 CuadroTexto">
            <a:hlinkClick r:id="rId5" action="ppaction://hlinksldjump"/>
          </p:cNvPr>
          <p:cNvSpPr txBox="1"/>
          <p:nvPr/>
        </p:nvSpPr>
        <p:spPr>
          <a:xfrm>
            <a:off x="3708662" y="4941168"/>
            <a:ext cx="720080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EXIT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1560" y="2852936"/>
            <a:ext cx="187220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Pendent redactar. Ho fem nosaltres.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51720" y="1412776"/>
            <a:ext cx="505939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4400" b="1" dirty="0" smtClean="0"/>
              <a:t>AJUDA EN GABACHO</a:t>
            </a:r>
          </a:p>
          <a:p>
            <a:pPr algn="ctr"/>
            <a:endParaRPr lang="ca-ES" sz="4400" b="1" dirty="0" smtClean="0"/>
          </a:p>
          <a:p>
            <a:pPr algn="ctr"/>
            <a:r>
              <a:rPr lang="ca-ES" sz="4400" b="1" dirty="0" smtClean="0"/>
              <a:t>AIDE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grpSp>
        <p:nvGrpSpPr>
          <p:cNvPr id="2" name="88 Grupo"/>
          <p:cNvGrpSpPr/>
          <p:nvPr/>
        </p:nvGrpSpPr>
        <p:grpSpPr>
          <a:xfrm>
            <a:off x="3477022" y="1628800"/>
            <a:ext cx="2162663" cy="3714940"/>
            <a:chOff x="3482355" y="1638325"/>
            <a:chExt cx="2162663" cy="371494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15000"/>
            </a:blip>
            <a:srcRect/>
            <a:stretch>
              <a:fillRect/>
            </a:stretch>
          </p:blipFill>
          <p:spPr bwMode="auto">
            <a:xfrm>
              <a:off x="3482355" y="1638325"/>
              <a:ext cx="2162663" cy="371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3765" y="2325676"/>
              <a:ext cx="988235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470" y="3330799"/>
              <a:ext cx="990000" cy="102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2323022"/>
              <a:ext cx="99465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82938" y="3331134"/>
              <a:ext cx="990000" cy="10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12 CuadroTexto"/>
          <p:cNvSpPr txBox="1"/>
          <p:nvPr/>
        </p:nvSpPr>
        <p:spPr>
          <a:xfrm>
            <a:off x="745841" y="1124744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AIDE - MENU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1" name="40 Conector recto"/>
          <p:cNvCxnSpPr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IAS current location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My IAS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Flora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Molluscs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Bugs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IAS </a:t>
            </a:r>
            <a:r>
              <a:rPr lang="en-GB" sz="1100" dirty="0" err="1" smtClean="0">
                <a:latin typeface="Sisco Book" pitchFamily="50" charset="0"/>
              </a:rPr>
              <a:t>Montseny</a:t>
            </a:r>
            <a:endParaRPr lang="en-GB" sz="1100" dirty="0" smtClean="0">
              <a:latin typeface="Sisco Book" pitchFamily="50" charset="0"/>
            </a:endParaRP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Select other IAS areas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User profile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About IAS Tracker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Scientific name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Help</a:t>
            </a:r>
            <a:endParaRPr lang="en-GB" sz="1100" dirty="0">
              <a:latin typeface="Sisco Book" pitchFamily="50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61" name="6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>
                <a:latin typeface="MV Boli" pitchFamily="2" charset="0"/>
                <a:cs typeface="MV Boli" pitchFamily="2" charset="0"/>
              </a:rPr>
              <a:t>GLISSER</a:t>
            </a:r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 flipH="1">
            <a:off x="3635896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rot="10800000" flipH="1">
            <a:off x="5076056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3419872" y="3607132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POUR MONTRER/CACHER MENU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91880" y="1639917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827584" y="11247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AIDE -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95936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isco Medium" pitchFamily="50" charset="0"/>
              </a:rPr>
              <a:t>IAS CURRENT LOCATION</a:t>
            </a:r>
            <a:endParaRPr lang="en-GB" sz="1400" b="1" i="1" dirty="0">
              <a:latin typeface="Sisco Medium" pitchFamily="50" charset="0"/>
            </a:endParaRPr>
          </a:p>
        </p:txBody>
      </p:sp>
      <p:pic>
        <p:nvPicPr>
          <p:cNvPr id="205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1008112" cy="101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0138" y="4320320"/>
            <a:ext cx="1008000" cy="10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665" y="220692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0138" y="326123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326199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 rot="20798872">
            <a:off x="3870534" y="213733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MENU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4" name="33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Arco"/>
          <p:cNvSpPr/>
          <p:nvPr/>
        </p:nvSpPr>
        <p:spPr>
          <a:xfrm rot="4888611">
            <a:off x="4963570" y="296811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CuadroTexto"/>
          <p:cNvSpPr txBox="1"/>
          <p:nvPr/>
        </p:nvSpPr>
        <p:spPr>
          <a:xfrm rot="20035072">
            <a:off x="4441526" y="3397917"/>
            <a:ext cx="1007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MARQUER COMME ESPÈCE FAVORITE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V="1">
            <a:off x="4114686" y="4940789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211960" y="4578602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VERS LE HAUT POUR VOIR PLUS D’ESPÈCES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1" name="40 Arco"/>
          <p:cNvSpPr/>
          <p:nvPr/>
        </p:nvSpPr>
        <p:spPr>
          <a:xfrm rot="14043367">
            <a:off x="3710013" y="340794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CuadroTexto"/>
          <p:cNvSpPr txBox="1"/>
          <p:nvPr/>
        </p:nvSpPr>
        <p:spPr>
          <a:xfrm rot="1085286">
            <a:off x="3466717" y="2690863"/>
            <a:ext cx="126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APPUYER POUR AFFICHER INFO ESPÈCE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7133" y="1124744"/>
            <a:ext cx="21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AIDE - TAXONOMIES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005" y="1638403"/>
            <a:ext cx="2160000" cy="20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insectes_base_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2354" y="3553680"/>
            <a:ext cx="2160000" cy="1826291"/>
          </a:xfrm>
          <a:prstGeom prst="rect">
            <a:avLst/>
          </a:prstGeom>
        </p:spPr>
      </p:pic>
      <p:grpSp>
        <p:nvGrpSpPr>
          <p:cNvPr id="2" name="24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7" name="46 Imagen" descr="menu_boto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4149080"/>
            <a:ext cx="1008112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8263" y="234736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34812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4572000" y="2564904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3707904" y="3212976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HAUT/BAS POUR VOIR D’AUTRES GROUPES TAXONOMIQUES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 rot="10800000" flipV="1">
            <a:off x="4572000" y="4221088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4" y="1628800"/>
            <a:ext cx="217958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AIDE – FICHE </a:t>
            </a:r>
          </a:p>
          <a:p>
            <a:r>
              <a:rPr lang="ca-ES" b="1" dirty="0" smtClean="0"/>
              <a:t>DESCRIPTIVE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20537" y="17728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D8D98"/>
                </a:solidFill>
                <a:latin typeface="Sisco Medium" pitchFamily="50" charset="0"/>
              </a:rPr>
              <a:t>ASIATIC PALM WEEVIL</a:t>
            </a:r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138" y="1829966"/>
            <a:ext cx="216024" cy="216024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3563888" y="4196580"/>
            <a:ext cx="2016224" cy="1176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00" noProof="1" smtClean="0">
                <a:latin typeface="Sisco Book" pitchFamily="50" charset="0"/>
              </a:rPr>
              <a:t>Adults are large, usually over 2 cm (up to 4 cm) long and 1.5 cm wide, with a long curved rostrum (snout) characteristic of weevils. Colour is reddish-brown with a variable number of bla bla bla bla bla bla bla bla</a:t>
            </a:r>
            <a:endParaRPr lang="en-GB" sz="1000" noProof="1">
              <a:latin typeface="Sisco Book" pitchFamily="50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707904" y="3527309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 smtClean="0">
                <a:latin typeface="Sisco Book" pitchFamily="50" charset="0"/>
              </a:rPr>
              <a:t>Adult Asiatic Palm weevil</a:t>
            </a:r>
            <a:endParaRPr lang="en-GB" sz="900" i="1" dirty="0">
              <a:latin typeface="Sisco Book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3288"/>
            <a:ext cx="1584176" cy="10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Rectángulo redondeado">
            <a:hlinkClick r:id="rId6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44 Triángulo isósceles"/>
          <p:cNvSpPr/>
          <p:nvPr/>
        </p:nvSpPr>
        <p:spPr>
          <a:xfrm rot="5400000" flipH="1">
            <a:off x="5140635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758766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22768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000" b="1" i="1" dirty="0" smtClean="0">
                <a:solidFill>
                  <a:schemeClr val="bg1">
                    <a:lumMod val="50000"/>
                  </a:schemeClr>
                </a:solidFill>
                <a:latin typeface="Sisco Book" pitchFamily="50" charset="0"/>
              </a:rPr>
              <a:t>Rhynchophorus ferrugineus</a:t>
            </a:r>
            <a:endParaRPr lang="ca-ES" sz="1000" b="1" i="1" dirty="0">
              <a:solidFill>
                <a:schemeClr val="bg1">
                  <a:lumMod val="50000"/>
                </a:schemeClr>
              </a:solidFill>
              <a:latin typeface="Sisco Book" pitchFamily="50" charset="0"/>
            </a:endParaRPr>
          </a:p>
        </p:txBody>
      </p:sp>
      <p:sp>
        <p:nvSpPr>
          <p:cNvPr id="28" name="27 Pentágono"/>
          <p:cNvSpPr/>
          <p:nvPr/>
        </p:nvSpPr>
        <p:spPr>
          <a:xfrm>
            <a:off x="3779912" y="3789040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3789040"/>
            <a:ext cx="2160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Sisco Medium" pitchFamily="50" charset="0"/>
              </a:rPr>
              <a:t>LOCATE IAS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 rot="20798872">
            <a:off x="3453218" y="2081129"/>
            <a:ext cx="147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RETOUR DERNIER ÉCRAN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0" name="29 Arco"/>
          <p:cNvSpPr/>
          <p:nvPr/>
        </p:nvSpPr>
        <p:spPr>
          <a:xfrm>
            <a:off x="3419872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3635896" y="4941168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779912" y="4869161"/>
            <a:ext cx="184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VERS LE HAUT POUR PLUS D’INFO ESPÈCE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H="1">
            <a:off x="3563888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10800000" flipH="1">
            <a:off x="5148064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347864" y="3513641"/>
            <a:ext cx="2448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POUR VOIR D’AUTRES FICHES ESPÈCES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4139952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GLISSER</a:t>
            </a:r>
            <a:endParaRPr lang="ca-ES" sz="14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8648686">
            <a:off x="4787967" y="2476655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0" name="49 CuadroTexto"/>
          <p:cNvSpPr txBox="1"/>
          <p:nvPr/>
        </p:nvSpPr>
        <p:spPr>
          <a:xfrm rot="20798872">
            <a:off x="3816048" y="2705377"/>
            <a:ext cx="127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VOIR PLUS D’IMAGES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Arco"/>
          <p:cNvSpPr/>
          <p:nvPr/>
        </p:nvSpPr>
        <p:spPr>
          <a:xfrm rot="4888611">
            <a:off x="5122480" y="1809699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54 CuadroTexto"/>
          <p:cNvSpPr txBox="1"/>
          <p:nvPr/>
        </p:nvSpPr>
        <p:spPr>
          <a:xfrm rot="1435726">
            <a:off x="4730055" y="2157254"/>
            <a:ext cx="10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MARQUERFAVORIS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755404" y="4149080"/>
            <a:ext cx="184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CLIQUER POUR LOCALISER ESPÈCE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9" name="58 Arco"/>
          <p:cNvSpPr/>
          <p:nvPr/>
        </p:nvSpPr>
        <p:spPr>
          <a:xfrm rot="8894508" flipV="1">
            <a:off x="3717517" y="3964633"/>
            <a:ext cx="457734" cy="380503"/>
          </a:xfrm>
          <a:prstGeom prst="arc">
            <a:avLst>
              <a:gd name="adj1" fmla="val 16200000"/>
              <a:gd name="adj2" fmla="val 20021652"/>
            </a:avLst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52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ENVOYER LOCALISATION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130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3789040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860032" y="3789040"/>
            <a:ext cx="504056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6599" y="3745607"/>
            <a:ext cx="586498" cy="586498"/>
          </a:xfrm>
          <a:prstGeom prst="rect">
            <a:avLst/>
          </a:prstGeom>
        </p:spPr>
      </p:pic>
      <p:sp>
        <p:nvSpPr>
          <p:cNvPr id="32" name="31 Rectángulo redondeado">
            <a:hlinkClick r:id="rId9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3851920" y="166442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42 Rectángulo"/>
          <p:cNvSpPr/>
          <p:nvPr/>
        </p:nvSpPr>
        <p:spPr>
          <a:xfrm>
            <a:off x="3480005" y="4401487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80005" y="4509121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Add a note</a:t>
            </a:r>
            <a:endParaRPr lang="en-GB" sz="1400" dirty="0">
              <a:latin typeface="Sisco Book" pitchFamily="50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80005" y="4904784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3480005" y="4988668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Number of specimens</a:t>
            </a:r>
          </a:p>
        </p:txBody>
      </p:sp>
      <p:sp>
        <p:nvSpPr>
          <p:cNvPr id="50" name="49 Cheurón"/>
          <p:cNvSpPr/>
          <p:nvPr/>
        </p:nvSpPr>
        <p:spPr>
          <a:xfrm>
            <a:off x="5399751" y="4509120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52" name="51 Cheurón"/>
          <p:cNvSpPr/>
          <p:nvPr/>
        </p:nvSpPr>
        <p:spPr>
          <a:xfrm>
            <a:off x="5412346" y="5013176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9" name="48 Pentágono"/>
          <p:cNvSpPr/>
          <p:nvPr/>
        </p:nvSpPr>
        <p:spPr>
          <a:xfrm>
            <a:off x="3804420" y="3356992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38 CuadroTexto"/>
          <p:cNvSpPr txBox="1"/>
          <p:nvPr/>
        </p:nvSpPr>
        <p:spPr>
          <a:xfrm>
            <a:off x="3816295" y="3356992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b="1" i="1" dirty="0" smtClean="0">
                <a:latin typeface="Sisco Medium" pitchFamily="50" charset="0"/>
              </a:rPr>
              <a:t>SEND IAS</a:t>
            </a:r>
            <a:endParaRPr lang="ca-ES" sz="1600" b="1" i="1" dirty="0">
              <a:latin typeface="Sisco Medium" pitchFamily="50" charset="0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13730565">
            <a:off x="4417761" y="2388560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1" name="50 CuadroTexto"/>
          <p:cNvSpPr txBox="1"/>
          <p:nvPr/>
        </p:nvSpPr>
        <p:spPr>
          <a:xfrm rot="1435726">
            <a:off x="3954542" y="1845714"/>
            <a:ext cx="130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LOCALISATION UTILISATEUR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 rot="1132311">
            <a:off x="4423873" y="2636571"/>
            <a:ext cx="136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CONFIRMER ENVOI LOCALISATION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Arco"/>
          <p:cNvSpPr/>
          <p:nvPr/>
        </p:nvSpPr>
        <p:spPr>
          <a:xfrm rot="4844582">
            <a:off x="4885708" y="3107158"/>
            <a:ext cx="360040" cy="504056"/>
          </a:xfrm>
          <a:prstGeom prst="arc">
            <a:avLst/>
          </a:prstGeom>
          <a:ln w="2540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9" name="58 CuadroTexto"/>
          <p:cNvSpPr txBox="1"/>
          <p:nvPr/>
        </p:nvSpPr>
        <p:spPr>
          <a:xfrm>
            <a:off x="3995936" y="4437112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AJOUTER UNE IMAGE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4" name="63 Conector recto de flecha"/>
          <p:cNvCxnSpPr/>
          <p:nvPr/>
        </p:nvCxnSpPr>
        <p:spPr>
          <a:xfrm flipH="1" flipV="1">
            <a:off x="4211960" y="4149080"/>
            <a:ext cx="144016" cy="216024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4844287" y="4128821"/>
            <a:ext cx="171636" cy="22440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366424" y="1412776"/>
            <a:ext cx="44299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4400" b="1" dirty="0" smtClean="0"/>
              <a:t>AJUDA EN CATALÀ</a:t>
            </a:r>
          </a:p>
          <a:p>
            <a:pPr algn="ctr"/>
            <a:endParaRPr lang="ca-ES" sz="4400" b="1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grpSp>
        <p:nvGrpSpPr>
          <p:cNvPr id="2" name="88 Grupo"/>
          <p:cNvGrpSpPr/>
          <p:nvPr/>
        </p:nvGrpSpPr>
        <p:grpSpPr>
          <a:xfrm>
            <a:off x="3477022" y="1628800"/>
            <a:ext cx="2162663" cy="3714940"/>
            <a:chOff x="3482355" y="1638325"/>
            <a:chExt cx="2162663" cy="371494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15000"/>
            </a:blip>
            <a:srcRect/>
            <a:stretch>
              <a:fillRect/>
            </a:stretch>
          </p:blipFill>
          <p:spPr bwMode="auto">
            <a:xfrm>
              <a:off x="3482355" y="1638325"/>
              <a:ext cx="2162663" cy="371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3765" y="2325676"/>
              <a:ext cx="988235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470" y="3330799"/>
              <a:ext cx="990000" cy="102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2323022"/>
              <a:ext cx="99465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82938" y="3331134"/>
              <a:ext cx="990000" cy="10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12 CuadroTexto"/>
          <p:cNvSpPr txBox="1"/>
          <p:nvPr/>
        </p:nvSpPr>
        <p:spPr>
          <a:xfrm>
            <a:off x="745841" y="112474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MENU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1" name="40 Conector recto"/>
          <p:cNvCxnSpPr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IAS current location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My IAS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Flora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Molluscs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Bugs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IAS </a:t>
            </a:r>
            <a:r>
              <a:rPr lang="en-GB" sz="1100" dirty="0" err="1" smtClean="0">
                <a:latin typeface="Sisco Book" pitchFamily="50" charset="0"/>
              </a:rPr>
              <a:t>Montseny</a:t>
            </a:r>
            <a:endParaRPr lang="en-GB" sz="1100" dirty="0" smtClean="0">
              <a:latin typeface="Sisco Book" pitchFamily="50" charset="0"/>
            </a:endParaRP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Select other IAS areas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User profile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About IAS Tracker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Scientific name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Help</a:t>
            </a:r>
            <a:endParaRPr lang="en-GB" sz="1100" dirty="0">
              <a:latin typeface="Sisco Book" pitchFamily="50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61" name="6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>
                <a:latin typeface="MV Boli" pitchFamily="2" charset="0"/>
                <a:cs typeface="MV Boli" pitchFamily="2" charset="0"/>
              </a:rPr>
              <a:t>ARROSEGA</a:t>
            </a:r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 flipH="1">
            <a:off x="3491880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rot="10800000" flipH="1">
            <a:off x="5220072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3347864" y="3573016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PER VEURE O</a:t>
            </a:r>
          </a:p>
          <a:p>
            <a:pPr algn="ctr"/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 AMAGAR EL MENÚ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91880" y="1639917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827584" y="11247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95936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isco Medium" pitchFamily="50" charset="0"/>
              </a:rPr>
              <a:t>IAS CURRENT LOCATION</a:t>
            </a:r>
            <a:endParaRPr lang="en-GB" sz="1400" b="1" i="1" dirty="0">
              <a:latin typeface="Sisco Medium" pitchFamily="50" charset="0"/>
            </a:endParaRPr>
          </a:p>
        </p:txBody>
      </p:sp>
      <p:pic>
        <p:nvPicPr>
          <p:cNvPr id="205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1008112" cy="101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0138" y="4320320"/>
            <a:ext cx="1008000" cy="10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665" y="220692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0138" y="326123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326199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 rot="20798872">
            <a:off x="3870534" y="213733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MENÚ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4" name="33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Arco"/>
          <p:cNvSpPr/>
          <p:nvPr/>
        </p:nvSpPr>
        <p:spPr>
          <a:xfrm rot="4888611">
            <a:off x="4963570" y="296811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CuadroTexto"/>
          <p:cNvSpPr txBox="1"/>
          <p:nvPr/>
        </p:nvSpPr>
        <p:spPr>
          <a:xfrm rot="20035072">
            <a:off x="4551170" y="3474257"/>
            <a:ext cx="93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MARCA COM A FAVORIT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V="1">
            <a:off x="4114686" y="4940789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186694" y="472514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PUJA PER VEURE  MÉS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1" name="40 Arco"/>
          <p:cNvSpPr/>
          <p:nvPr/>
        </p:nvSpPr>
        <p:spPr>
          <a:xfrm rot="14043367">
            <a:off x="3710013" y="340794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CuadroTexto"/>
          <p:cNvSpPr txBox="1"/>
          <p:nvPr/>
        </p:nvSpPr>
        <p:spPr>
          <a:xfrm rot="1085286">
            <a:off x="3454842" y="2678988"/>
            <a:ext cx="126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TOCA PER VEURE LES FITXES DE LES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7133" y="1124744"/>
            <a:ext cx="213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TAXONOMIES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005" y="1638403"/>
            <a:ext cx="2160000" cy="20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insectes_base_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2354" y="3553680"/>
            <a:ext cx="2160000" cy="1826291"/>
          </a:xfrm>
          <a:prstGeom prst="rect">
            <a:avLst/>
          </a:prstGeom>
        </p:spPr>
      </p:pic>
      <p:grpSp>
        <p:nvGrpSpPr>
          <p:cNvPr id="2" name="24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7" name="46 Imagen" descr="menu_boto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4149080"/>
            <a:ext cx="1008112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8263" y="234736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34812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4572000" y="2564904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3707904" y="3212976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PUJA I BAIXA PER VEURE ALTRES GRUPS TAXONÒMICS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 rot="10800000" flipV="1">
            <a:off x="4572000" y="4221088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r>
              <a:rPr lang="ca-ES" dirty="0" err="1" smtClean="0"/>
              <a:t>None</a:t>
            </a:r>
            <a:endParaRPr lang="ca-ES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Comments:</a:t>
            </a:r>
          </a:p>
          <a:p>
            <a:r>
              <a:rPr lang="en-GB" dirty="0" smtClean="0"/>
              <a:t>Help only showed first time the user initialize the app, from there they will directly access to the main menu.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endParaRPr lang="en-GB" sz="16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86916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364088" y="501317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35896" y="19168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Sisco Book" pitchFamily="50" charset="0"/>
              </a:rPr>
              <a:t>Help about the of the app</a:t>
            </a:r>
            <a:endParaRPr lang="en-GB" dirty="0">
              <a:latin typeface="Sisco Book" pitchFamily="50" charset="0"/>
            </a:endParaRPr>
          </a:p>
        </p:txBody>
      </p:sp>
      <p:sp>
        <p:nvSpPr>
          <p:cNvPr id="32" name="31 CuadroTexto">
            <a:hlinkClick r:id="rId3" action="ppaction://hlinksldjump"/>
          </p:cNvPr>
          <p:cNvSpPr txBox="1"/>
          <p:nvPr/>
        </p:nvSpPr>
        <p:spPr>
          <a:xfrm>
            <a:off x="4572000" y="4869160"/>
            <a:ext cx="864096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SKIP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11560" y="2852936"/>
            <a:ext cx="1872208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Isaac això ho faràs tu? No m’acabo d’imaginar com serà, però si ho veus just ja m’espavilaré i miraré ajudes d’altres </a:t>
            </a:r>
            <a:r>
              <a:rPr lang="ca-ES" dirty="0" err="1" smtClean="0"/>
              <a:t>apps</a:t>
            </a:r>
            <a:r>
              <a:rPr lang="ca-ES" dirty="0" smtClean="0"/>
              <a:t>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4" y="1628800"/>
            <a:ext cx="217958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DATASHEET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20537" y="17728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D8D98"/>
                </a:solidFill>
                <a:latin typeface="Sisco Medium" pitchFamily="50" charset="0"/>
              </a:rPr>
              <a:t>ASIATIC PALM WEEVIL</a:t>
            </a:r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138" y="1829966"/>
            <a:ext cx="216024" cy="216024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3563888" y="4196580"/>
            <a:ext cx="2016224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00" noProof="1" smtClean="0">
                <a:latin typeface="Sisco Book" pitchFamily="50" charset="0"/>
              </a:rPr>
              <a:t>Adults are large, usually over 2 cm (up to 4 cm) long and 1.5 cm wide, with a long curved rostrum (snout) characteristic of weevils. Colour is reddish-brown with a variable number of bla bla bla bla bla bla bla bla</a:t>
            </a:r>
            <a:endParaRPr lang="en-GB" sz="1000" noProof="1">
              <a:latin typeface="Sisco Book" pitchFamily="50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707904" y="3527309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 smtClean="0">
                <a:latin typeface="Sisco Book" pitchFamily="50" charset="0"/>
              </a:rPr>
              <a:t>Adult Asiatic Palm weevil</a:t>
            </a:r>
            <a:endParaRPr lang="en-GB" sz="900" i="1" dirty="0">
              <a:latin typeface="Sisco Book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3288"/>
            <a:ext cx="1584176" cy="10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Rectángulo redondeado">
            <a:hlinkClick r:id="rId6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44 Triángulo isósceles"/>
          <p:cNvSpPr/>
          <p:nvPr/>
        </p:nvSpPr>
        <p:spPr>
          <a:xfrm rot="5400000" flipH="1">
            <a:off x="5140635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758766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22768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000" b="1" i="1" dirty="0" smtClean="0">
                <a:solidFill>
                  <a:schemeClr val="bg1">
                    <a:lumMod val="50000"/>
                  </a:schemeClr>
                </a:solidFill>
                <a:latin typeface="Sisco Book" pitchFamily="50" charset="0"/>
              </a:rPr>
              <a:t>Rhynchophorus ferrugineus</a:t>
            </a:r>
            <a:endParaRPr lang="ca-ES" sz="1000" b="1" i="1" dirty="0">
              <a:solidFill>
                <a:schemeClr val="bg1">
                  <a:lumMod val="50000"/>
                </a:schemeClr>
              </a:solidFill>
              <a:latin typeface="Sisco Book" pitchFamily="50" charset="0"/>
            </a:endParaRPr>
          </a:p>
        </p:txBody>
      </p:sp>
      <p:sp>
        <p:nvSpPr>
          <p:cNvPr id="28" name="27 Pentágono"/>
          <p:cNvSpPr/>
          <p:nvPr/>
        </p:nvSpPr>
        <p:spPr>
          <a:xfrm>
            <a:off x="3779912" y="3789040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3789040"/>
            <a:ext cx="2160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Sisco Medium" pitchFamily="50" charset="0"/>
              </a:rPr>
              <a:t>LOCATE IAS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480005" y="1496659"/>
            <a:ext cx="2183990" cy="387655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 rot="20798872">
            <a:off x="3553302" y="2054118"/>
            <a:ext cx="127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TORNA A LA ÚLTIMA PANTALLA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0" name="29 Arco"/>
          <p:cNvSpPr/>
          <p:nvPr/>
        </p:nvSpPr>
        <p:spPr>
          <a:xfrm>
            <a:off x="3491880" y="1916832"/>
            <a:ext cx="576064" cy="288032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3815916" y="4941168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888303" y="4763268"/>
            <a:ext cx="184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PUJA PER CONTINUAR AMB LA DESCRIPCIÓ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H="1">
            <a:off x="3563888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10800000" flipH="1">
            <a:off x="5148064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347864" y="3513641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PER VEURE MES FITXES D’IAS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923928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ARROSEGA</a:t>
            </a:r>
            <a:endParaRPr lang="ca-ES" sz="14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8648686">
            <a:off x="4787967" y="2476655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0" name="49 CuadroTexto"/>
          <p:cNvSpPr txBox="1"/>
          <p:nvPr/>
        </p:nvSpPr>
        <p:spPr>
          <a:xfrm rot="20798872">
            <a:off x="3744796" y="2704619"/>
            <a:ext cx="127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VEURE MÉS IMATGES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Arco"/>
          <p:cNvSpPr/>
          <p:nvPr/>
        </p:nvSpPr>
        <p:spPr>
          <a:xfrm rot="4888611">
            <a:off x="5122480" y="1809699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54 CuadroTexto"/>
          <p:cNvSpPr txBox="1"/>
          <p:nvPr/>
        </p:nvSpPr>
        <p:spPr>
          <a:xfrm rot="1435726">
            <a:off x="4803008" y="2134919"/>
            <a:ext cx="93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MARCA COM A FAVORITS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719779" y="4077072"/>
            <a:ext cx="184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TOCA PER A CONTINUAR AMB LA LOCALITZACIÓ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9" name="58 Arco"/>
          <p:cNvSpPr/>
          <p:nvPr/>
        </p:nvSpPr>
        <p:spPr>
          <a:xfrm rot="8894508" flipV="1">
            <a:off x="3812851" y="3937513"/>
            <a:ext cx="411081" cy="578757"/>
          </a:xfrm>
          <a:prstGeom prst="arc">
            <a:avLst>
              <a:gd name="adj1" fmla="val 16200000"/>
              <a:gd name="adj2" fmla="val 20021652"/>
            </a:avLst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3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SEND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130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3789040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860032" y="3789040"/>
            <a:ext cx="504056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6599" y="3745607"/>
            <a:ext cx="586498" cy="586498"/>
          </a:xfrm>
          <a:prstGeom prst="rect">
            <a:avLst/>
          </a:prstGeom>
        </p:spPr>
      </p:pic>
      <p:sp>
        <p:nvSpPr>
          <p:cNvPr id="32" name="31 Rectángulo redondeado">
            <a:hlinkClick r:id="rId9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3851920" y="166442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42 Rectángulo"/>
          <p:cNvSpPr/>
          <p:nvPr/>
        </p:nvSpPr>
        <p:spPr>
          <a:xfrm>
            <a:off x="3480005" y="4401487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80005" y="4509121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Add a note</a:t>
            </a:r>
            <a:endParaRPr lang="en-GB" sz="1400" dirty="0">
              <a:latin typeface="Sisco Book" pitchFamily="50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80005" y="4904784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3480005" y="4988668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Number of specimens</a:t>
            </a:r>
          </a:p>
        </p:txBody>
      </p:sp>
      <p:sp>
        <p:nvSpPr>
          <p:cNvPr id="50" name="49 Cheurón"/>
          <p:cNvSpPr/>
          <p:nvPr/>
        </p:nvSpPr>
        <p:spPr>
          <a:xfrm>
            <a:off x="5399751" y="4509120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52" name="51 Cheurón"/>
          <p:cNvSpPr/>
          <p:nvPr/>
        </p:nvSpPr>
        <p:spPr>
          <a:xfrm>
            <a:off x="5412346" y="5013176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9" name="48 Pentágono"/>
          <p:cNvSpPr/>
          <p:nvPr/>
        </p:nvSpPr>
        <p:spPr>
          <a:xfrm>
            <a:off x="3804420" y="3356992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38 CuadroTexto"/>
          <p:cNvSpPr txBox="1"/>
          <p:nvPr/>
        </p:nvSpPr>
        <p:spPr>
          <a:xfrm>
            <a:off x="3816295" y="3356992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b="1" i="1" dirty="0" smtClean="0">
                <a:latin typeface="Sisco Medium" pitchFamily="50" charset="0"/>
              </a:rPr>
              <a:t>SEND IAS</a:t>
            </a:r>
            <a:endParaRPr lang="ca-ES" sz="1600" b="1" i="1" dirty="0">
              <a:latin typeface="Sisco Medium" pitchFamily="50" charset="0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13730565">
            <a:off x="4417761" y="2388560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1" name="50 CuadroTexto"/>
          <p:cNvSpPr txBox="1"/>
          <p:nvPr/>
        </p:nvSpPr>
        <p:spPr>
          <a:xfrm rot="1435726">
            <a:off x="3891551" y="1740033"/>
            <a:ext cx="137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LOCALITZACIÓ ACTUAL DE L’USUARI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 rot="1132311">
            <a:off x="4542544" y="2745714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ENVIA LA OBSERVACIÓ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Arco"/>
          <p:cNvSpPr/>
          <p:nvPr/>
        </p:nvSpPr>
        <p:spPr>
          <a:xfrm rot="4844582">
            <a:off x="4978371" y="3030762"/>
            <a:ext cx="360040" cy="504056"/>
          </a:xfrm>
          <a:prstGeom prst="arc">
            <a:avLst/>
          </a:prstGeom>
          <a:ln w="2540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9" name="58 CuadroTexto"/>
          <p:cNvSpPr txBox="1"/>
          <p:nvPr/>
        </p:nvSpPr>
        <p:spPr>
          <a:xfrm>
            <a:off x="3995936" y="4437112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AFEGEIX FOTOS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4" name="63 Conector recto de flecha"/>
          <p:cNvCxnSpPr/>
          <p:nvPr/>
        </p:nvCxnSpPr>
        <p:spPr>
          <a:xfrm flipH="1" flipV="1">
            <a:off x="4211960" y="4149080"/>
            <a:ext cx="144016" cy="216024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4844287" y="4128821"/>
            <a:ext cx="171636" cy="22440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02589" y="1412776"/>
            <a:ext cx="57576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4400" b="1" dirty="0" smtClean="0"/>
              <a:t>AYUDA EN CASTELLANO</a:t>
            </a:r>
          </a:p>
          <a:p>
            <a:pPr algn="ctr"/>
            <a:endParaRPr lang="ca-ES" sz="4400" b="1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grpSp>
        <p:nvGrpSpPr>
          <p:cNvPr id="2" name="88 Grupo"/>
          <p:cNvGrpSpPr/>
          <p:nvPr/>
        </p:nvGrpSpPr>
        <p:grpSpPr>
          <a:xfrm>
            <a:off x="3477022" y="1628800"/>
            <a:ext cx="2162663" cy="3714940"/>
            <a:chOff x="3482355" y="1638325"/>
            <a:chExt cx="2162663" cy="371494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15000"/>
            </a:blip>
            <a:srcRect/>
            <a:stretch>
              <a:fillRect/>
            </a:stretch>
          </p:blipFill>
          <p:spPr bwMode="auto">
            <a:xfrm>
              <a:off x="3482355" y="1638325"/>
              <a:ext cx="2162663" cy="371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3765" y="2325676"/>
              <a:ext cx="988235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470" y="3330799"/>
              <a:ext cx="990000" cy="102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2323022"/>
              <a:ext cx="99465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82938" y="3331134"/>
              <a:ext cx="990000" cy="10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12 CuadroTexto"/>
          <p:cNvSpPr txBox="1"/>
          <p:nvPr/>
        </p:nvSpPr>
        <p:spPr>
          <a:xfrm>
            <a:off x="745841" y="112474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MENU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1" name="40 Conector recto"/>
          <p:cNvCxnSpPr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IAS current location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My IAS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Flora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Molluscs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Bugs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IAS </a:t>
            </a:r>
            <a:r>
              <a:rPr lang="en-GB" sz="1100" dirty="0" err="1" smtClean="0">
                <a:latin typeface="Sisco Book" pitchFamily="50" charset="0"/>
              </a:rPr>
              <a:t>Montseny</a:t>
            </a:r>
            <a:endParaRPr lang="en-GB" sz="1100" dirty="0" smtClean="0">
              <a:latin typeface="Sisco Book" pitchFamily="50" charset="0"/>
            </a:endParaRP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Select other IAS areas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User profile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About IAS Tracker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Scientific name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Help</a:t>
            </a:r>
            <a:endParaRPr lang="en-GB" sz="1100" dirty="0">
              <a:latin typeface="Sisco Book" pitchFamily="50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61" name="6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>
                <a:latin typeface="MV Boli" pitchFamily="2" charset="0"/>
                <a:cs typeface="MV Boli" pitchFamily="2" charset="0"/>
              </a:rPr>
              <a:t>ARRASTRA</a:t>
            </a:r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 flipH="1">
            <a:off x="3491880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rot="10800000" flipH="1">
            <a:off x="5220072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3275856" y="3607132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PARA VER O </a:t>
            </a:r>
          </a:p>
          <a:p>
            <a:pPr algn="ctr"/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OCULTAR EL MENÚ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91880" y="1639917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827584" y="11247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95936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isco Medium" pitchFamily="50" charset="0"/>
              </a:rPr>
              <a:t>IAS CURRENT LOCATION</a:t>
            </a:r>
            <a:endParaRPr lang="en-GB" sz="1400" b="1" i="1" dirty="0">
              <a:latin typeface="Sisco Medium" pitchFamily="50" charset="0"/>
            </a:endParaRPr>
          </a:p>
        </p:txBody>
      </p:sp>
      <p:pic>
        <p:nvPicPr>
          <p:cNvPr id="205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1008112" cy="101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0138" y="4320320"/>
            <a:ext cx="1008000" cy="10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665" y="220692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0138" y="326123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326199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 rot="20798872">
            <a:off x="3870534" y="213733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MENÚ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4" name="33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Arco"/>
          <p:cNvSpPr/>
          <p:nvPr/>
        </p:nvSpPr>
        <p:spPr>
          <a:xfrm rot="4888611">
            <a:off x="4963570" y="296811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CuadroTexto"/>
          <p:cNvSpPr txBox="1"/>
          <p:nvPr/>
        </p:nvSpPr>
        <p:spPr>
          <a:xfrm rot="20035072">
            <a:off x="4517996" y="3454865"/>
            <a:ext cx="102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MARCA COMO FAVORITO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V="1">
            <a:off x="4114686" y="4940789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186694" y="473626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SUBE PARA VER MÁS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1" name="40 Arco"/>
          <p:cNvSpPr/>
          <p:nvPr/>
        </p:nvSpPr>
        <p:spPr>
          <a:xfrm rot="14043367">
            <a:off x="3710013" y="340794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CuadroTexto"/>
          <p:cNvSpPr txBox="1"/>
          <p:nvPr/>
        </p:nvSpPr>
        <p:spPr>
          <a:xfrm rot="1085286">
            <a:off x="3454842" y="2655238"/>
            <a:ext cx="126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PULSA PARA VER LAS FICHAS DE LAS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7133" y="1124744"/>
            <a:ext cx="213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TAXONOMIES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005" y="1638403"/>
            <a:ext cx="2160000" cy="20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insectes_base_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2354" y="3553680"/>
            <a:ext cx="2160000" cy="1826291"/>
          </a:xfrm>
          <a:prstGeom prst="rect">
            <a:avLst/>
          </a:prstGeom>
        </p:spPr>
      </p:pic>
      <p:grpSp>
        <p:nvGrpSpPr>
          <p:cNvPr id="2" name="24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7" name="46 Imagen" descr="menu_boto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4149080"/>
            <a:ext cx="1008112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8263" y="234736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34812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4572000" y="2564904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3707904" y="3212976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SUBE Y BAJA PARA VER OTROS GRUPOS TAXONÓMICOS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 rot="10800000" flipV="1">
            <a:off x="4572000" y="4221088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4" y="1628800"/>
            <a:ext cx="217958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DATASHEET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20537" y="17728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D8D98"/>
                </a:solidFill>
                <a:latin typeface="Sisco Medium" pitchFamily="50" charset="0"/>
              </a:rPr>
              <a:t>ASIATIC PALM WEEVIL</a:t>
            </a:r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138" y="1829966"/>
            <a:ext cx="216024" cy="216024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3563888" y="4196580"/>
            <a:ext cx="2016224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00" noProof="1" smtClean="0">
                <a:latin typeface="Sisco Book" pitchFamily="50" charset="0"/>
              </a:rPr>
              <a:t>Adults are large, usually over 2 cm (up to 4 cm) long and 1.5 cm wide, with a long curved rostrum (snout) characteristic of weevils. Colour is reddish-brown with a variable number of bla bla bla bla bla bla bla bla</a:t>
            </a:r>
            <a:endParaRPr lang="en-GB" sz="1000" noProof="1">
              <a:latin typeface="Sisco Book" pitchFamily="50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707904" y="3527309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 smtClean="0">
                <a:latin typeface="Sisco Book" pitchFamily="50" charset="0"/>
              </a:rPr>
              <a:t>Adult Asiatic Palm weevil</a:t>
            </a:r>
            <a:endParaRPr lang="en-GB" sz="900" i="1" dirty="0">
              <a:latin typeface="Sisco Book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3288"/>
            <a:ext cx="1584176" cy="10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Rectángulo redondeado">
            <a:hlinkClick r:id="rId6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44 Triángulo isósceles"/>
          <p:cNvSpPr/>
          <p:nvPr/>
        </p:nvSpPr>
        <p:spPr>
          <a:xfrm rot="5400000" flipH="1">
            <a:off x="5140635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758766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22768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000" b="1" i="1" dirty="0" smtClean="0">
                <a:solidFill>
                  <a:schemeClr val="bg1">
                    <a:lumMod val="50000"/>
                  </a:schemeClr>
                </a:solidFill>
                <a:latin typeface="Sisco Book" pitchFamily="50" charset="0"/>
              </a:rPr>
              <a:t>Rhynchophorus ferrugineus</a:t>
            </a:r>
            <a:endParaRPr lang="ca-ES" sz="1000" b="1" i="1" dirty="0">
              <a:solidFill>
                <a:schemeClr val="bg1">
                  <a:lumMod val="50000"/>
                </a:schemeClr>
              </a:solidFill>
              <a:latin typeface="Sisco Book" pitchFamily="50" charset="0"/>
            </a:endParaRPr>
          </a:p>
        </p:txBody>
      </p:sp>
      <p:sp>
        <p:nvSpPr>
          <p:cNvPr id="28" name="27 Pentágono"/>
          <p:cNvSpPr/>
          <p:nvPr/>
        </p:nvSpPr>
        <p:spPr>
          <a:xfrm>
            <a:off x="3779912" y="3789040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3789040"/>
            <a:ext cx="2160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Sisco Medium" pitchFamily="50" charset="0"/>
              </a:rPr>
              <a:t>LOCATE IAS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480005" y="1496659"/>
            <a:ext cx="2183990" cy="387655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 rot="20798872">
            <a:off x="3529552" y="2079318"/>
            <a:ext cx="127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VUELVE A LA ÚLTIMA PANTALLA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0" name="29 Arco"/>
          <p:cNvSpPr/>
          <p:nvPr/>
        </p:nvSpPr>
        <p:spPr>
          <a:xfrm>
            <a:off x="3491880" y="1916832"/>
            <a:ext cx="648072" cy="36004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3815916" y="4941168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900178" y="4762286"/>
            <a:ext cx="184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SUBE PARA CONTINUAR CON LA DESCRIPCIÓN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H="1">
            <a:off x="3563888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10800000" flipH="1">
            <a:off x="5148064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347864" y="3513641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PARA VER MÁS FICHAS DE IAS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923928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ARRASTRA</a:t>
            </a:r>
            <a:endParaRPr lang="ca-ES" sz="14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8648686">
            <a:off x="4787967" y="2476655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0" name="49 CuadroTexto"/>
          <p:cNvSpPr txBox="1"/>
          <p:nvPr/>
        </p:nvSpPr>
        <p:spPr>
          <a:xfrm rot="20798872">
            <a:off x="3744796" y="2763994"/>
            <a:ext cx="127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VER MÁS IMÁGENES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Arco"/>
          <p:cNvSpPr/>
          <p:nvPr/>
        </p:nvSpPr>
        <p:spPr>
          <a:xfrm rot="4888611">
            <a:off x="5122480" y="1809699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54 CuadroTexto"/>
          <p:cNvSpPr txBox="1"/>
          <p:nvPr/>
        </p:nvSpPr>
        <p:spPr>
          <a:xfrm rot="1435726">
            <a:off x="4731680" y="2133606"/>
            <a:ext cx="102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MARCA COMO FAVORITO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755404" y="4149080"/>
            <a:ext cx="184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PULSA PARA CONTINUAR CON LA LOCALIZACIÓN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9" name="58 Arco"/>
          <p:cNvSpPr/>
          <p:nvPr/>
        </p:nvSpPr>
        <p:spPr>
          <a:xfrm rot="8894508" flipV="1">
            <a:off x="3751738" y="3933336"/>
            <a:ext cx="533536" cy="532104"/>
          </a:xfrm>
          <a:prstGeom prst="arc">
            <a:avLst>
              <a:gd name="adj1" fmla="val 16200000"/>
              <a:gd name="adj2" fmla="val 20021652"/>
            </a:avLst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3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SEND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130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3789040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860032" y="3789040"/>
            <a:ext cx="504056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6599" y="3745607"/>
            <a:ext cx="586498" cy="586498"/>
          </a:xfrm>
          <a:prstGeom prst="rect">
            <a:avLst/>
          </a:prstGeom>
        </p:spPr>
      </p:pic>
      <p:sp>
        <p:nvSpPr>
          <p:cNvPr id="32" name="31 Rectángulo redondeado">
            <a:hlinkClick r:id="rId9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3851920" y="166442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42 Rectángulo"/>
          <p:cNvSpPr/>
          <p:nvPr/>
        </p:nvSpPr>
        <p:spPr>
          <a:xfrm>
            <a:off x="3480005" y="4401487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80005" y="4509121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Add a note</a:t>
            </a:r>
            <a:endParaRPr lang="en-GB" sz="1400" dirty="0">
              <a:latin typeface="Sisco Book" pitchFamily="50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80005" y="4904784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3480005" y="4988668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Number of specimens</a:t>
            </a:r>
          </a:p>
        </p:txBody>
      </p:sp>
      <p:sp>
        <p:nvSpPr>
          <p:cNvPr id="50" name="49 Cheurón"/>
          <p:cNvSpPr/>
          <p:nvPr/>
        </p:nvSpPr>
        <p:spPr>
          <a:xfrm>
            <a:off x="5399751" y="4509120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52" name="51 Cheurón"/>
          <p:cNvSpPr/>
          <p:nvPr/>
        </p:nvSpPr>
        <p:spPr>
          <a:xfrm>
            <a:off x="5412346" y="5013176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9" name="48 Pentágono"/>
          <p:cNvSpPr/>
          <p:nvPr/>
        </p:nvSpPr>
        <p:spPr>
          <a:xfrm>
            <a:off x="3804420" y="3356992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38 CuadroTexto"/>
          <p:cNvSpPr txBox="1"/>
          <p:nvPr/>
        </p:nvSpPr>
        <p:spPr>
          <a:xfrm>
            <a:off x="3816295" y="3356992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b="1" i="1" dirty="0" smtClean="0">
                <a:latin typeface="Sisco Medium" pitchFamily="50" charset="0"/>
              </a:rPr>
              <a:t>SEND IAS</a:t>
            </a:r>
            <a:endParaRPr lang="ca-ES" sz="1600" b="1" i="1" dirty="0">
              <a:latin typeface="Sisco Medium" pitchFamily="50" charset="0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13730565">
            <a:off x="4417761" y="2388560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1" name="50 CuadroTexto"/>
          <p:cNvSpPr txBox="1"/>
          <p:nvPr/>
        </p:nvSpPr>
        <p:spPr>
          <a:xfrm rot="1435726">
            <a:off x="3891551" y="1740033"/>
            <a:ext cx="137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LOCALIZACIÓN ACTUAL DEL USUARIO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 rot="1132311">
            <a:off x="4429717" y="2709775"/>
            <a:ext cx="133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ENVIA LA OBSERVACIÓN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Arco"/>
          <p:cNvSpPr/>
          <p:nvPr/>
        </p:nvSpPr>
        <p:spPr>
          <a:xfrm rot="4844582">
            <a:off x="4978371" y="3030762"/>
            <a:ext cx="360040" cy="504056"/>
          </a:xfrm>
          <a:prstGeom prst="arc">
            <a:avLst/>
          </a:prstGeom>
          <a:ln w="2540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9" name="58 CuadroTexto"/>
          <p:cNvSpPr txBox="1"/>
          <p:nvPr/>
        </p:nvSpPr>
        <p:spPr>
          <a:xfrm>
            <a:off x="3995936" y="4437112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AÑADE FOTOS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4" name="63 Conector recto de flecha"/>
          <p:cNvCxnSpPr/>
          <p:nvPr/>
        </p:nvCxnSpPr>
        <p:spPr>
          <a:xfrm flipH="1" flipV="1">
            <a:off x="4211960" y="4149080"/>
            <a:ext cx="144016" cy="216024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4844287" y="4128821"/>
            <a:ext cx="171636" cy="22440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26 CuadroTexto"/>
          <p:cNvSpPr txBox="1"/>
          <p:nvPr/>
        </p:nvSpPr>
        <p:spPr>
          <a:xfrm>
            <a:off x="3563888" y="2132856"/>
            <a:ext cx="2016224" cy="25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ca-ES" sz="1000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11560" y="1124744"/>
            <a:ext cx="23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USUARI NO REGISTRAT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3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r>
              <a:rPr lang="ca-ES" dirty="0" smtClean="0"/>
              <a:t>Cap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29309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5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4437112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35896" y="224068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Sisco Medium" pitchFamily="50" charset="0"/>
              </a:rPr>
              <a:t>You are not registered. To register enter your email.</a:t>
            </a:r>
            <a:endParaRPr lang="en-GB" sz="1200" dirty="0">
              <a:latin typeface="Sisco Medium" pitchFamily="50" charset="0"/>
            </a:endParaRPr>
          </a:p>
        </p:txBody>
      </p:sp>
      <p:sp>
        <p:nvSpPr>
          <p:cNvPr id="32" name="31 CuadroTexto">
            <a:hlinkClick r:id="rId4" action="ppaction://hlinksldjump"/>
          </p:cNvPr>
          <p:cNvSpPr txBox="1"/>
          <p:nvPr/>
        </p:nvSpPr>
        <p:spPr>
          <a:xfrm>
            <a:off x="3635896" y="2960762"/>
            <a:ext cx="86409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latin typeface="Sisco Book" pitchFamily="50" charset="0"/>
              </a:rPr>
              <a:t>Not now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11" name="10 CuadroTexto">
            <a:hlinkClick r:id="rId4" action="ppaction://hlinksldjump"/>
          </p:cNvPr>
          <p:cNvSpPr txBox="1"/>
          <p:nvPr/>
        </p:nvSpPr>
        <p:spPr>
          <a:xfrm>
            <a:off x="4572000" y="4259188"/>
            <a:ext cx="936104" cy="276999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i="1" dirty="0" smtClean="0">
                <a:latin typeface="Sisco Book" pitchFamily="50" charset="0"/>
              </a:rPr>
              <a:t>SIGN IN</a:t>
            </a:r>
            <a:endParaRPr lang="ca-ES" sz="1200" b="1" i="1" dirty="0">
              <a:latin typeface="Sisco Book" pitchFamily="50" charset="0"/>
            </a:endParaRPr>
          </a:p>
        </p:txBody>
      </p:sp>
      <p:sp>
        <p:nvSpPr>
          <p:cNvPr id="12" name="11 CuadroTexto">
            <a:hlinkClick r:id="rId4" action="ppaction://hlinksldjump"/>
          </p:cNvPr>
          <p:cNvSpPr txBox="1"/>
          <p:nvPr/>
        </p:nvSpPr>
        <p:spPr>
          <a:xfrm>
            <a:off x="3635896" y="3309769"/>
            <a:ext cx="187220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latin typeface="Sisco Book" pitchFamily="50" charset="0"/>
              </a:rPr>
              <a:t>No, don’t ask me again</a:t>
            </a:r>
            <a:endParaRPr lang="en-GB" sz="1100" dirty="0">
              <a:latin typeface="Sisco Book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627784" y="259881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stCxn id="32" idx="1"/>
            <a:endCxn id="18" idx="3"/>
          </p:cNvCxnSpPr>
          <p:nvPr/>
        </p:nvCxnSpPr>
        <p:spPr>
          <a:xfrm flipH="1" flipV="1">
            <a:off x="2937484" y="2768089"/>
            <a:ext cx="698412" cy="32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553158" y="325972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4" name="23 Conector recto de flecha"/>
          <p:cNvCxnSpPr>
            <a:endCxn id="23" idx="3"/>
          </p:cNvCxnSpPr>
          <p:nvPr/>
        </p:nvCxnSpPr>
        <p:spPr>
          <a:xfrm flipH="1" flipV="1">
            <a:off x="2862858" y="3429000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563888" y="364502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100" dirty="0" smtClean="0">
                <a:latin typeface="Sisco Book" pitchFamily="50" charset="0"/>
              </a:rPr>
              <a:t>Correu electrònic</a:t>
            </a:r>
            <a:r>
              <a:rPr lang="ca-ES" sz="1100" b="1" dirty="0" smtClean="0">
                <a:solidFill>
                  <a:srgbClr val="FF0000"/>
                </a:solidFill>
                <a:latin typeface="Sisco Book" pitchFamily="50" charset="0"/>
              </a:rPr>
              <a:t> *</a:t>
            </a:r>
            <a:endParaRPr lang="ca-ES" sz="1100" dirty="0">
              <a:latin typeface="Sisco Book" pitchFamily="50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635896" y="3861048"/>
            <a:ext cx="18002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dirty="0" err="1" smtClean="0">
                <a:latin typeface="Sisco Book" pitchFamily="50" charset="0"/>
              </a:rPr>
              <a:t>pepito</a:t>
            </a:r>
            <a:r>
              <a:rPr lang="ca-ES" sz="1100" dirty="0" smtClean="0">
                <a:latin typeface="Sisco Book" pitchFamily="50" charset="0"/>
              </a:rPr>
              <a:t>@</a:t>
            </a:r>
            <a:r>
              <a:rPr lang="ca-ES" sz="1100" dirty="0" err="1" smtClean="0">
                <a:latin typeface="Sisco Book" pitchFamily="50" charset="0"/>
              </a:rPr>
              <a:t>fake.com</a:t>
            </a:r>
            <a:endParaRPr lang="ca-ES" sz="1100" dirty="0">
              <a:latin typeface="Sisco Book" pitchFamily="50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6732240" y="3645024"/>
            <a:ext cx="187220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Quan fas SIGN IN s’envia un correu a l’usuari i aquest ha de confirmar el registre.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21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USER PROFILE FORM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None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941168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585154" y="170080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User name </a:t>
            </a:r>
            <a:r>
              <a:rPr lang="en-GB" sz="1100" b="1" dirty="0" smtClean="0">
                <a:solidFill>
                  <a:srgbClr val="FF0000"/>
                </a:solidFill>
                <a:latin typeface="Sisco Book" pitchFamily="50" charset="0"/>
              </a:rPr>
              <a:t>*</a:t>
            </a:r>
            <a:endParaRPr lang="en-GB" sz="1100" b="1" dirty="0">
              <a:solidFill>
                <a:srgbClr val="FF0000"/>
              </a:solidFill>
              <a:latin typeface="Sisco Book" pitchFamily="50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657162" y="1916832"/>
            <a:ext cx="864096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err="1" smtClean="0">
                <a:latin typeface="Sisco Book" pitchFamily="50" charset="0"/>
              </a:rPr>
              <a:t>Pepito</a:t>
            </a:r>
            <a:endParaRPr lang="en-GB" sz="1100" dirty="0">
              <a:latin typeface="Sisco Book" pitchFamily="50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585154" y="220486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Name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657162" y="2420888"/>
            <a:ext cx="864096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Pep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585154" y="270892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Surname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657162" y="2924944"/>
            <a:ext cx="18002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Itó Garcia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585154" y="3224009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Email </a:t>
            </a:r>
            <a:r>
              <a:rPr lang="en-GB" sz="1100" b="1" smtClean="0">
                <a:solidFill>
                  <a:srgbClr val="FF0000"/>
                </a:solidFill>
                <a:latin typeface="Sisco Book" pitchFamily="50" charset="0"/>
              </a:rPr>
              <a:t>*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657162" y="3440033"/>
            <a:ext cx="18002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pepito@fake.com</a:t>
            </a:r>
            <a:endParaRPr lang="en-GB" sz="1100">
              <a:latin typeface="Sisco Book" pitchFamily="50" charset="0"/>
            </a:endParaRPr>
          </a:p>
        </p:txBody>
      </p:sp>
      <p:pic>
        <p:nvPicPr>
          <p:cNvPr id="28" name="27 Imagen" descr="Us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5274" y="1916832"/>
            <a:ext cx="854428" cy="7920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30" name="29 CuadroTexto"/>
          <p:cNvSpPr txBox="1"/>
          <p:nvPr/>
        </p:nvSpPr>
        <p:spPr>
          <a:xfrm>
            <a:off x="3585154" y="371703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Password </a:t>
            </a:r>
            <a:r>
              <a:rPr lang="en-GB" sz="1100" b="1" smtClean="0">
                <a:solidFill>
                  <a:srgbClr val="FF0000"/>
                </a:solidFill>
                <a:latin typeface="Sisco Book" pitchFamily="50" charset="0"/>
              </a:rPr>
              <a:t> *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3657162" y="3933056"/>
            <a:ext cx="1800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/>
              <a:t>**********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585154" y="424235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Are you an expert?</a:t>
            </a:r>
            <a:endParaRPr lang="en-GB" sz="1100">
              <a:latin typeface="Sisco Book" pitchFamily="50" charset="0"/>
            </a:endParaRPr>
          </a:p>
        </p:txBody>
      </p:sp>
      <p:pic>
        <p:nvPicPr>
          <p:cNvPr id="34" name="33 Imagen" descr="OF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45063" y="4261197"/>
            <a:ext cx="614561" cy="240908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3585154" y="45811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latin typeface="Sisco Book" pitchFamily="50" charset="0"/>
              </a:rPr>
              <a:t>Language</a:t>
            </a:r>
            <a:endParaRPr lang="en-GB" sz="1200">
              <a:latin typeface="Sisco Book" pitchFamily="50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499992" y="4559862"/>
            <a:ext cx="95737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English</a:t>
            </a:r>
            <a:endParaRPr lang="en-GB" sz="1100" dirty="0">
              <a:latin typeface="Sisco Book" pitchFamily="50" charset="0"/>
            </a:endParaRPr>
          </a:p>
        </p:txBody>
      </p:sp>
      <p:sp>
        <p:nvSpPr>
          <p:cNvPr id="37" name="36 Triángulo isósceles"/>
          <p:cNvSpPr/>
          <p:nvPr/>
        </p:nvSpPr>
        <p:spPr>
          <a:xfrm flipV="1">
            <a:off x="5241338" y="4631870"/>
            <a:ext cx="108000" cy="108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100"/>
          </a:p>
        </p:txBody>
      </p:sp>
      <p:sp>
        <p:nvSpPr>
          <p:cNvPr id="38" name="37 CuadroTexto">
            <a:hlinkClick r:id="rId5" action="ppaction://hlinksldjump"/>
          </p:cNvPr>
          <p:cNvSpPr txBox="1"/>
          <p:nvPr/>
        </p:nvSpPr>
        <p:spPr>
          <a:xfrm>
            <a:off x="3635896" y="4951801"/>
            <a:ext cx="864096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CANCEL</a:t>
            </a:r>
          </a:p>
        </p:txBody>
      </p:sp>
      <p:sp>
        <p:nvSpPr>
          <p:cNvPr id="39" name="38 CuadroTexto">
            <a:hlinkClick r:id="rId5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  <a:endParaRPr lang="ca-ES" sz="1200" b="1" dirty="0">
              <a:latin typeface="Sisco Book" pitchFamily="50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084169" y="1628800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Comments</a:t>
            </a:r>
            <a:r>
              <a:rPr lang="ca-ES" b="1" dirty="0" smtClean="0"/>
              <a:t>:</a:t>
            </a:r>
          </a:p>
          <a:p>
            <a:r>
              <a:rPr lang="ca-ES" sz="1400" dirty="0" err="1" smtClean="0"/>
              <a:t>Fields</a:t>
            </a:r>
            <a:r>
              <a:rPr lang="ca-ES" sz="1400" dirty="0" smtClean="0"/>
              <a:t> </a:t>
            </a:r>
            <a:r>
              <a:rPr lang="ca-ES" sz="1400" b="1" dirty="0" smtClean="0">
                <a:solidFill>
                  <a:srgbClr val="FF0000"/>
                </a:solidFill>
              </a:rPr>
              <a:t>* </a:t>
            </a:r>
            <a:r>
              <a:rPr lang="ca-ES" sz="1400" dirty="0" err="1" smtClean="0"/>
              <a:t>are</a:t>
            </a:r>
            <a:r>
              <a:rPr lang="ca-ES" sz="1400" dirty="0" smtClean="0"/>
              <a:t> </a:t>
            </a:r>
            <a:r>
              <a:rPr lang="ca-ES" sz="1400" dirty="0" err="1" smtClean="0"/>
              <a:t>mandatory</a:t>
            </a:r>
            <a:endParaRPr lang="ca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04632" y="491990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2" name="41 Conector recto de flecha"/>
          <p:cNvCxnSpPr>
            <a:stCxn id="38" idx="1"/>
            <a:endCxn id="41" idx="3"/>
          </p:cNvCxnSpPr>
          <p:nvPr/>
        </p:nvCxnSpPr>
        <p:spPr>
          <a:xfrm flipH="1" flipV="1">
            <a:off x="2814332" y="5089179"/>
            <a:ext cx="821564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539552" y="2564904"/>
            <a:ext cx="187220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Només s’hi accedeix a partir de la opció de perfil d’usuari del menú.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91880" y="1639917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248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CURRENT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5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sp>
        <p:nvSpPr>
          <p:cNvPr id="17" name="16 CuadroTexto">
            <a:hlinkClick r:id="rId4" action="ppaction://hlinksldjump"/>
          </p:cNvPr>
          <p:cNvSpPr txBox="1"/>
          <p:nvPr/>
        </p:nvSpPr>
        <p:spPr>
          <a:xfrm>
            <a:off x="6372200" y="292494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95936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isco Medium" pitchFamily="50" charset="0"/>
              </a:rPr>
              <a:t>IAS CURRENT LOCATION</a:t>
            </a:r>
            <a:endParaRPr lang="en-GB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508104" y="3068960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Comments:</a:t>
            </a:r>
          </a:p>
          <a:p>
            <a:r>
              <a:rPr lang="en-GB" sz="1400" dirty="0" smtClean="0"/>
              <a:t>IAS list of user current location</a:t>
            </a:r>
          </a:p>
          <a:p>
            <a:r>
              <a:rPr lang="en-GB" sz="1400" dirty="0" smtClean="0"/>
              <a:t>Main screen for not registered users or registered user without starred</a:t>
            </a:r>
            <a:r>
              <a:rPr lang="ca-ES" sz="1400" dirty="0" smtClean="0"/>
              <a:t>.</a:t>
            </a:r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5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1008112" cy="101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0138" y="4320320"/>
            <a:ext cx="1008000" cy="10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665" y="220692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0138" y="326123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326199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CuadroTexto"/>
          <p:cNvSpPr txBox="1"/>
          <p:nvPr/>
        </p:nvSpPr>
        <p:spPr>
          <a:xfrm>
            <a:off x="6839744" y="2636912"/>
            <a:ext cx="1980728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Tipografia títol pantalla: </a:t>
            </a:r>
            <a:r>
              <a:rPr lang="ca-ES" dirty="0" err="1" smtClean="0"/>
              <a:t>Sisco</a:t>
            </a:r>
            <a:r>
              <a:rPr lang="ca-ES" dirty="0" smtClean="0"/>
              <a:t> </a:t>
            </a:r>
            <a:r>
              <a:rPr lang="ca-ES" dirty="0" err="1" smtClean="0"/>
              <a:t>Medium</a:t>
            </a:r>
            <a:endParaRPr lang="ca-ES" dirty="0" smtClean="0"/>
          </a:p>
          <a:p>
            <a:r>
              <a:rPr lang="ca-ES" dirty="0" smtClean="0"/>
              <a:t> Tipografia nom </a:t>
            </a:r>
            <a:r>
              <a:rPr lang="ca-ES" dirty="0" err="1" smtClean="0"/>
              <a:t>especie</a:t>
            </a:r>
            <a:r>
              <a:rPr lang="ca-ES" dirty="0" smtClean="0"/>
              <a:t>: Cisco </a:t>
            </a:r>
            <a:r>
              <a:rPr lang="ca-ES" dirty="0" err="1" smtClean="0"/>
              <a:t>Book</a:t>
            </a:r>
            <a:endParaRPr lang="ca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228184" y="4509120"/>
            <a:ext cx="2592288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El fons de pantalla és el fons de la pantalla d’inici de color gris molt claret. La imatge que et passaré és taronja, si no ho pots canviar tu a grisos t’ho canvio jo. 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4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STARRED IAS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28184" y="278092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197102" y="1744241"/>
            <a:ext cx="149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>
                <a:latin typeface="Sisco Medium" pitchFamily="50" charset="0"/>
              </a:rPr>
              <a:t>MY IAS</a:t>
            </a:r>
            <a:endParaRPr lang="en-GB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364088" y="292494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Comments</a:t>
            </a:r>
            <a:r>
              <a:rPr lang="ca-ES" b="1" dirty="0" smtClean="0"/>
              <a:t>:</a:t>
            </a:r>
          </a:p>
          <a:p>
            <a:r>
              <a:rPr lang="ca-ES" sz="1400" dirty="0" err="1" smtClean="0"/>
              <a:t>Main</a:t>
            </a:r>
            <a:r>
              <a:rPr lang="ca-ES" sz="1400" dirty="0" smtClean="0"/>
              <a:t> </a:t>
            </a:r>
            <a:r>
              <a:rPr lang="ca-ES" sz="1400" dirty="0" err="1" smtClean="0"/>
              <a:t>screen</a:t>
            </a:r>
            <a:r>
              <a:rPr lang="ca-ES" sz="1400" dirty="0" smtClean="0"/>
              <a:t> for </a:t>
            </a:r>
            <a:r>
              <a:rPr lang="ca-ES" sz="1400" dirty="0" err="1" smtClean="0"/>
              <a:t>users</a:t>
            </a:r>
            <a:r>
              <a:rPr lang="ca-ES" sz="1400" dirty="0" smtClean="0"/>
              <a:t> </a:t>
            </a:r>
            <a:r>
              <a:rPr lang="ca-ES" sz="1400" dirty="0" err="1" smtClean="0"/>
              <a:t>with</a:t>
            </a:r>
            <a:r>
              <a:rPr lang="ca-ES" sz="1400" dirty="0" smtClean="0"/>
              <a:t> </a:t>
            </a:r>
            <a:r>
              <a:rPr lang="ca-ES" sz="1400" dirty="0" err="1" smtClean="0"/>
              <a:t>starred</a:t>
            </a:r>
            <a:r>
              <a:rPr lang="ca-ES" sz="1400" dirty="0" smtClean="0"/>
              <a:t> IAS.</a:t>
            </a:r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02343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65" y="232567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1522" y="3373663"/>
            <a:ext cx="990000" cy="102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91050" y="2323022"/>
            <a:ext cx="99465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3378759"/>
            <a:ext cx="990000" cy="10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6" name="25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grpSp>
        <p:nvGrpSpPr>
          <p:cNvPr id="89" name="88 Grupo"/>
          <p:cNvGrpSpPr/>
          <p:nvPr/>
        </p:nvGrpSpPr>
        <p:grpSpPr>
          <a:xfrm>
            <a:off x="3477022" y="1628800"/>
            <a:ext cx="2162663" cy="3714940"/>
            <a:chOff x="3482355" y="1638325"/>
            <a:chExt cx="2162663" cy="371494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15000"/>
            </a:blip>
            <a:srcRect/>
            <a:stretch>
              <a:fillRect/>
            </a:stretch>
          </p:blipFill>
          <p:spPr bwMode="auto">
            <a:xfrm>
              <a:off x="3482355" y="1638325"/>
              <a:ext cx="2162663" cy="371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3765" y="2325676"/>
              <a:ext cx="988235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470" y="3330799"/>
              <a:ext cx="990000" cy="102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2323022"/>
              <a:ext cx="99465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82938" y="3331134"/>
              <a:ext cx="990000" cy="10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12 CuadroTexto"/>
          <p:cNvSpPr txBox="1"/>
          <p:nvPr/>
        </p:nvSpPr>
        <p:spPr>
          <a:xfrm>
            <a:off x="611560" y="112474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MENU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23528" y="1988840"/>
            <a:ext cx="25922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en-GB" sz="1600" dirty="0" smtClean="0"/>
              <a:t>Top list items </a:t>
            </a:r>
          </a:p>
          <a:p>
            <a:r>
              <a:rPr lang="en-GB" sz="1600" dirty="0" smtClean="0"/>
              <a:t>          </a:t>
            </a:r>
            <a:r>
              <a:rPr lang="en-GB" sz="1600" dirty="0" err="1" smtClean="0"/>
              <a:t>movible</a:t>
            </a:r>
            <a:r>
              <a:rPr lang="en-GB" sz="1600" dirty="0" smtClean="0"/>
              <a:t>   and </a:t>
            </a:r>
          </a:p>
          <a:p>
            <a:r>
              <a:rPr lang="en-GB" sz="1600" dirty="0" smtClean="0"/>
              <a:t>     bottom items fixed</a:t>
            </a:r>
          </a:p>
          <a:p>
            <a:endParaRPr lang="en-GB" sz="1600" dirty="0" smtClean="0"/>
          </a:p>
          <a:p>
            <a:r>
              <a:rPr lang="en-GB" sz="1600" dirty="0" smtClean="0"/>
              <a:t>          Show and hide</a:t>
            </a:r>
          </a:p>
          <a:p>
            <a:r>
              <a:rPr lang="en-GB" sz="1600" dirty="0" smtClean="0"/>
              <a:t>          the menu</a:t>
            </a:r>
          </a:p>
          <a:p>
            <a:r>
              <a:rPr lang="ca-ES" sz="1600" dirty="0" smtClean="0"/>
              <a:t>          </a:t>
            </a:r>
          </a:p>
        </p:txBody>
      </p:sp>
      <p:sp>
        <p:nvSpPr>
          <p:cNvPr id="18" name="17 CuadroTexto">
            <a:hlinkClick r:id="rId8" action="ppaction://hlinksldjump"/>
          </p:cNvPr>
          <p:cNvSpPr txBox="1"/>
          <p:nvPr/>
        </p:nvSpPr>
        <p:spPr>
          <a:xfrm>
            <a:off x="2667491" y="164786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1" name="40 Conector recto"/>
          <p:cNvCxnSpPr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467544" y="2636912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sp>
        <p:nvSpPr>
          <p:cNvPr id="67" name="66 Flecha arriba y abajo"/>
          <p:cNvSpPr/>
          <p:nvPr/>
        </p:nvSpPr>
        <p:spPr>
          <a:xfrm rot="5400000">
            <a:off x="395536" y="357301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IAS current location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My IAS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Flora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Molluscs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Bugs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IAS </a:t>
            </a:r>
            <a:r>
              <a:rPr lang="en-GB" sz="1100" dirty="0" err="1" smtClean="0">
                <a:latin typeface="Sisco Book" pitchFamily="50" charset="0"/>
              </a:rPr>
              <a:t>Montseny</a:t>
            </a:r>
            <a:endParaRPr lang="en-GB" sz="1100" dirty="0" smtClean="0">
              <a:latin typeface="Sisco Book" pitchFamily="50" charset="0"/>
            </a:endParaRP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Select other IAS areas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User profile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About IAS Tracker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Scientific name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Help</a:t>
            </a:r>
            <a:endParaRPr lang="en-GB" sz="1100" dirty="0">
              <a:latin typeface="Sisco Book" pitchFamily="50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>
            <a:off x="2977191" y="1802292"/>
            <a:ext cx="5866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>
            <a:hlinkClick r:id="rId11" action="ppaction://hlinksldjump"/>
          </p:cNvPr>
          <p:cNvSpPr txBox="1"/>
          <p:nvPr/>
        </p:nvSpPr>
        <p:spPr>
          <a:xfrm>
            <a:off x="2670316" y="203958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6</a:t>
            </a:r>
          </a:p>
        </p:txBody>
      </p:sp>
      <p:cxnSp>
        <p:nvCxnSpPr>
          <p:cNvPr id="55" name="54 Conector recto de flecha"/>
          <p:cNvCxnSpPr>
            <a:endCxn id="54" idx="3"/>
          </p:cNvCxnSpPr>
          <p:nvPr/>
        </p:nvCxnSpPr>
        <p:spPr>
          <a:xfrm flipH="1">
            <a:off x="2980016" y="2194011"/>
            <a:ext cx="586699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>
            <a:hlinkClick r:id="rId12" action="ppaction://hlinksldjump"/>
          </p:cNvPr>
          <p:cNvSpPr txBox="1"/>
          <p:nvPr/>
        </p:nvSpPr>
        <p:spPr>
          <a:xfrm>
            <a:off x="2667893" y="270892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62" name="61 Conector recto de flecha"/>
          <p:cNvCxnSpPr>
            <a:endCxn id="56" idx="3"/>
          </p:cNvCxnSpPr>
          <p:nvPr/>
        </p:nvCxnSpPr>
        <p:spPr>
          <a:xfrm flipH="1">
            <a:off x="2977593" y="2863349"/>
            <a:ext cx="5867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Flecha arriba y abajo"/>
          <p:cNvSpPr/>
          <p:nvPr/>
        </p:nvSpPr>
        <p:spPr>
          <a:xfrm>
            <a:off x="5940152" y="1668909"/>
            <a:ext cx="360040" cy="20162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68" name="67 Flecha arriba y abajo"/>
          <p:cNvSpPr/>
          <p:nvPr/>
        </p:nvSpPr>
        <p:spPr>
          <a:xfrm>
            <a:off x="5940152" y="3687556"/>
            <a:ext cx="360040" cy="158417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9" name="68 CuadroTexto"/>
          <p:cNvSpPr txBox="1"/>
          <p:nvPr/>
        </p:nvSpPr>
        <p:spPr>
          <a:xfrm rot="5400000">
            <a:off x="5626816" y="250420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 smtClean="0"/>
              <a:t>Movible</a:t>
            </a:r>
            <a:r>
              <a:rPr lang="en-GB" sz="1050" dirty="0" smtClean="0"/>
              <a:t> (scroll)</a:t>
            </a:r>
            <a:endParaRPr lang="en-GB" sz="1050" dirty="0"/>
          </a:p>
        </p:txBody>
      </p:sp>
      <p:sp>
        <p:nvSpPr>
          <p:cNvPr id="71" name="70 CuadroTexto"/>
          <p:cNvSpPr txBox="1"/>
          <p:nvPr/>
        </p:nvSpPr>
        <p:spPr>
          <a:xfrm rot="5400000">
            <a:off x="5774274" y="4320823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err="1" smtClean="0"/>
              <a:t>Fixed</a:t>
            </a:r>
            <a:r>
              <a:rPr lang="ca-ES" sz="1050" dirty="0" smtClean="0"/>
              <a:t> part</a:t>
            </a:r>
            <a:endParaRPr lang="ca-ES" sz="1050" dirty="0"/>
          </a:p>
        </p:txBody>
      </p:sp>
      <p:sp>
        <p:nvSpPr>
          <p:cNvPr id="72" name="71 CuadroTexto">
            <a:hlinkClick r:id="rId13" action="ppaction://hlinksldjump"/>
          </p:cNvPr>
          <p:cNvSpPr txBox="1"/>
          <p:nvPr/>
        </p:nvSpPr>
        <p:spPr>
          <a:xfrm>
            <a:off x="2667487" y="335699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3" name="72 Conector recto de flecha"/>
          <p:cNvCxnSpPr>
            <a:endCxn id="72" idx="3"/>
          </p:cNvCxnSpPr>
          <p:nvPr/>
        </p:nvCxnSpPr>
        <p:spPr>
          <a:xfrm flipH="1">
            <a:off x="3102221" y="3511421"/>
            <a:ext cx="461670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>
            <a:hlinkClick r:id="rId12" action="ppaction://hlinksldjump"/>
          </p:cNvPr>
          <p:cNvSpPr txBox="1"/>
          <p:nvPr/>
        </p:nvSpPr>
        <p:spPr>
          <a:xfrm>
            <a:off x="2267744" y="3028851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5" name="74 Conector recto de flecha"/>
          <p:cNvCxnSpPr>
            <a:endCxn id="74" idx="3"/>
          </p:cNvCxnSpPr>
          <p:nvPr/>
        </p:nvCxnSpPr>
        <p:spPr>
          <a:xfrm flipH="1">
            <a:off x="2577444" y="3172867"/>
            <a:ext cx="9864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>
            <a:hlinkClick r:id="rId14" action="ppaction://hlinksldjump"/>
          </p:cNvPr>
          <p:cNvSpPr txBox="1"/>
          <p:nvPr/>
        </p:nvSpPr>
        <p:spPr>
          <a:xfrm>
            <a:off x="2195736" y="371703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8" name="77 Conector recto de flecha"/>
          <p:cNvCxnSpPr>
            <a:endCxn id="77" idx="3"/>
          </p:cNvCxnSpPr>
          <p:nvPr/>
        </p:nvCxnSpPr>
        <p:spPr>
          <a:xfrm flipH="1">
            <a:off x="2630470" y="3861048"/>
            <a:ext cx="9334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CuadroTexto">
            <a:hlinkClick r:id="rId15" action="ppaction://hlinksldjump"/>
          </p:cNvPr>
          <p:cNvSpPr txBox="1"/>
          <p:nvPr/>
        </p:nvSpPr>
        <p:spPr>
          <a:xfrm>
            <a:off x="2689159" y="403696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1" name="80 Conector recto de flecha"/>
          <p:cNvCxnSpPr>
            <a:endCxn id="80" idx="3"/>
          </p:cNvCxnSpPr>
          <p:nvPr/>
        </p:nvCxnSpPr>
        <p:spPr>
          <a:xfrm flipH="1">
            <a:off x="2998859" y="4191392"/>
            <a:ext cx="586699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>
            <a:hlinkClick r:id="rId16" action="ppaction://hlinksldjump"/>
          </p:cNvPr>
          <p:cNvSpPr txBox="1"/>
          <p:nvPr/>
        </p:nvSpPr>
        <p:spPr>
          <a:xfrm>
            <a:off x="2670316" y="438637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3" name="82 Conector recto de flecha"/>
          <p:cNvCxnSpPr>
            <a:endCxn id="82" idx="3"/>
          </p:cNvCxnSpPr>
          <p:nvPr/>
        </p:nvCxnSpPr>
        <p:spPr>
          <a:xfrm flipH="1">
            <a:off x="3105050" y="4540799"/>
            <a:ext cx="461668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87" name="86 CuadroTexto">
            <a:hlinkClick r:id="rId18" action="ppaction://hlinksldjump"/>
          </p:cNvPr>
          <p:cNvSpPr txBox="1"/>
          <p:nvPr/>
        </p:nvSpPr>
        <p:spPr>
          <a:xfrm>
            <a:off x="2646627" y="505328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8" name="87 Conector recto de flecha"/>
          <p:cNvCxnSpPr>
            <a:endCxn id="87" idx="3"/>
          </p:cNvCxnSpPr>
          <p:nvPr/>
        </p:nvCxnSpPr>
        <p:spPr>
          <a:xfrm flipH="1">
            <a:off x="2956327" y="5207714"/>
            <a:ext cx="586704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>
            <a:hlinkClick r:id="rId19" action="ppaction://hlinksldjump"/>
          </p:cNvPr>
          <p:cNvSpPr txBox="1"/>
          <p:nvPr/>
        </p:nvSpPr>
        <p:spPr>
          <a:xfrm>
            <a:off x="2285984" y="235743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59" name="58 Conector recto de flecha"/>
          <p:cNvCxnSpPr>
            <a:endCxn id="57" idx="3"/>
          </p:cNvCxnSpPr>
          <p:nvPr/>
        </p:nvCxnSpPr>
        <p:spPr>
          <a:xfrm rot="10800000" flipV="1">
            <a:off x="2595684" y="2500305"/>
            <a:ext cx="904746" cy="2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1698</Words>
  <Application>Microsoft Office PowerPoint</Application>
  <PresentationFormat>Presentación en pantalla (4:3)</PresentationFormat>
  <Paragraphs>614</Paragraphs>
  <Slides>47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MASTER</dc:creator>
  <cp:lastModifiedBy>ARI</cp:lastModifiedBy>
  <cp:revision>220</cp:revision>
  <dcterms:created xsi:type="dcterms:W3CDTF">2015-08-14T11:26:24Z</dcterms:created>
  <dcterms:modified xsi:type="dcterms:W3CDTF">2015-12-22T21:37:48Z</dcterms:modified>
</cp:coreProperties>
</file>