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5" r:id="rId7"/>
    <p:sldId id="263" r:id="rId8"/>
    <p:sldId id="278" r:id="rId9"/>
    <p:sldId id="264" r:id="rId10"/>
    <p:sldId id="267" r:id="rId11"/>
    <p:sldId id="266" r:id="rId12"/>
    <p:sldId id="268" r:id="rId13"/>
    <p:sldId id="269" r:id="rId14"/>
    <p:sldId id="259" r:id="rId15"/>
    <p:sldId id="260" r:id="rId16"/>
    <p:sldId id="270" r:id="rId17"/>
    <p:sldId id="271" r:id="rId18"/>
    <p:sldId id="272" r:id="rId19"/>
    <p:sldId id="273" r:id="rId20"/>
    <p:sldId id="274" r:id="rId21"/>
    <p:sldId id="277" r:id="rId22"/>
    <p:sldId id="275" r:id="rId23"/>
    <p:sldId id="276" r:id="rId24"/>
  </p:sldIdLst>
  <p:sldSz cx="11430000" cy="59817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Poppins" panose="00000500000000000000" pitchFamily="2" charset="0"/>
      <p:regular r:id="rId29"/>
      <p:bold r:id="rId30"/>
      <p:italic r:id="rId31"/>
      <p:boldItalic r:id="rId32"/>
    </p:embeddedFont>
    <p:embeddedFont>
      <p:font typeface="Poppins Black" panose="00000A00000000000000" pitchFamily="2" charset="0"/>
      <p:bold r:id="rId33"/>
      <p:boldItalic r:id="rId34"/>
    </p:embeddedFont>
    <p:embeddedFont>
      <p:font typeface="Poppins ExtraBold" panose="00000900000000000000" pitchFamily="2" charset="0"/>
      <p:regular r:id="rId35"/>
      <p:bold r:id="rId36"/>
      <p:boldItalic r:id="rId37"/>
    </p:embeddedFont>
    <p:embeddedFont>
      <p:font typeface="Poppins Medium" panose="00000600000000000000" pitchFamily="2" charset="0"/>
      <p:regular r:id="rId38"/>
      <p:italic r:id="rId39"/>
    </p:embeddedFont>
    <p:embeddedFont>
      <p:font typeface="Poppins Medium Bold" panose="020B0604020202020204" charset="0"/>
      <p:regular r:id="rId4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2B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100" d="100"/>
          <a:sy n="100" d="100"/>
        </p:scale>
        <p:origin x="48" y="-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B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208413" y="274937"/>
            <a:ext cx="3815119" cy="330961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V="1">
            <a:off x="3624917" y="201484"/>
            <a:ext cx="1221917" cy="64761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208413" y="3584553"/>
            <a:ext cx="3815119" cy="330961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112168" y="-1453324"/>
            <a:ext cx="3815119" cy="330961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112168" y="1893354"/>
            <a:ext cx="3815119" cy="3309616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 flipV="1">
            <a:off x="4426848" y="4890331"/>
            <a:ext cx="1534117" cy="813082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305363" y="4538875"/>
            <a:ext cx="3984569" cy="132819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622096" y="3009900"/>
            <a:ext cx="4496266" cy="391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 dirty="0">
                <a:solidFill>
                  <a:srgbClr val="FFFFFF"/>
                </a:solidFill>
                <a:latin typeface="Poppins Medium Bold"/>
              </a:rPr>
              <a:t>WEEK 2 – Review of Java Basics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98170" y="1572725"/>
            <a:ext cx="5779732" cy="574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45"/>
              </a:lnSpc>
            </a:pPr>
            <a:r>
              <a:rPr lang="en-US" sz="4479" dirty="0">
                <a:solidFill>
                  <a:srgbClr val="FFFFFF"/>
                </a:solidFill>
                <a:latin typeface="Poppins ExtraBold"/>
              </a:rPr>
              <a:t>Intermediate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98170" y="2248241"/>
            <a:ext cx="4595737" cy="618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45"/>
              </a:lnSpc>
            </a:pPr>
            <a:r>
              <a:rPr lang="en-US" sz="4479">
                <a:solidFill>
                  <a:srgbClr val="F5C90E"/>
                </a:solidFill>
                <a:latin typeface="Poppins ExtraBold"/>
              </a:rPr>
              <a:t>Programming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148717" y="-1642625"/>
            <a:ext cx="3815119" cy="3309616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98170" y="573736"/>
            <a:ext cx="8204108" cy="574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45"/>
              </a:lnSpc>
            </a:pPr>
            <a:r>
              <a:rPr lang="en-US" sz="4479" dirty="0">
                <a:solidFill>
                  <a:srgbClr val="142B94"/>
                </a:solidFill>
                <a:latin typeface="Poppins ExtraBold"/>
              </a:rPr>
              <a:t>Increment/Decrement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A9A7340-BE7B-15E6-6BC1-AB869F840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71650"/>
            <a:ext cx="10744200" cy="3206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017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148717" y="-1642625"/>
            <a:ext cx="3815119" cy="3309616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98170" y="573736"/>
            <a:ext cx="8204108" cy="574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45"/>
              </a:lnSpc>
            </a:pPr>
            <a:r>
              <a:rPr lang="en-US" sz="4479" dirty="0">
                <a:solidFill>
                  <a:srgbClr val="142B94"/>
                </a:solidFill>
                <a:latin typeface="Poppins ExtraBold"/>
              </a:rPr>
              <a:t>Relational Operators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243EFF0-0134-87D0-FBE1-1FCDD18DC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57388"/>
            <a:ext cx="114300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805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148717" y="-1642625"/>
            <a:ext cx="3815119" cy="3309616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98170" y="573736"/>
            <a:ext cx="8204108" cy="574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45"/>
              </a:lnSpc>
            </a:pPr>
            <a:r>
              <a:rPr lang="en-US" sz="4479" dirty="0">
                <a:solidFill>
                  <a:srgbClr val="142B94"/>
                </a:solidFill>
                <a:latin typeface="Poppins ExtraBold"/>
              </a:rPr>
              <a:t>Logical Operators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56309C0-C284-49DC-1CF6-FFA7CCF72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176463"/>
            <a:ext cx="1028700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254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148717" y="-1642625"/>
            <a:ext cx="3815119" cy="3309616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98170" y="573736"/>
            <a:ext cx="8204108" cy="574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45"/>
              </a:lnSpc>
            </a:pPr>
            <a:r>
              <a:rPr lang="en-US" sz="4479" dirty="0">
                <a:solidFill>
                  <a:srgbClr val="142B94"/>
                </a:solidFill>
                <a:latin typeface="Poppins ExtraBold"/>
              </a:rPr>
              <a:t>Selection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6933E6-7AD7-B7B8-B881-CEFD199CCF9E}"/>
              </a:ext>
            </a:extLst>
          </p:cNvPr>
          <p:cNvSpPr txBox="1"/>
          <p:nvPr/>
        </p:nvSpPr>
        <p:spPr>
          <a:xfrm>
            <a:off x="685800" y="1641796"/>
            <a:ext cx="10058400" cy="2234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If statement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If-else statement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Nested if-else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Switch-case</a:t>
            </a:r>
          </a:p>
        </p:txBody>
      </p:sp>
    </p:spTree>
    <p:extLst>
      <p:ext uri="{BB962C8B-B14F-4D97-AF65-F5344CB8AC3E}">
        <p14:creationId xmlns:p14="http://schemas.microsoft.com/office/powerpoint/2010/main" val="858534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B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36ED07-6F54-FD4C-0765-E69F5611D5C8}"/>
              </a:ext>
            </a:extLst>
          </p:cNvPr>
          <p:cNvSpPr txBox="1"/>
          <p:nvPr/>
        </p:nvSpPr>
        <p:spPr>
          <a:xfrm>
            <a:off x="2590800" y="1771650"/>
            <a:ext cx="624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Poppins Black" panose="020B0502040204020203" pitchFamily="2" charset="0"/>
                <a:cs typeface="Poppins Black" panose="020B0502040204020203" pitchFamily="2" charset="0"/>
              </a:rPr>
              <a:t>SCENARIO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534400" y="-2500860"/>
            <a:ext cx="3815119" cy="3309616"/>
          </a:xfrm>
          <a:prstGeom prst="rect">
            <a:avLst/>
          </a:prstGeom>
        </p:spPr>
      </p:pic>
      <p:pic>
        <p:nvPicPr>
          <p:cNvPr id="7170" name="Picture 2" descr="Netflix's Wednesday shares first look at the Addams family | EW.com">
            <a:extLst>
              <a:ext uri="{FF2B5EF4-FFF2-40B4-BE49-F238E27FC236}">
                <a16:creationId xmlns:a16="http://schemas.microsoft.com/office/drawing/2014/main" id="{B96BF3FD-01F5-CC72-90F9-989174F6C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808756"/>
            <a:ext cx="2908300" cy="436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3511C9-73D5-768F-B4E0-D7CF55AC0A56}"/>
              </a:ext>
            </a:extLst>
          </p:cNvPr>
          <p:cNvSpPr txBox="1"/>
          <p:nvPr/>
        </p:nvSpPr>
        <p:spPr>
          <a:xfrm>
            <a:off x="3886200" y="704850"/>
            <a:ext cx="7086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Scenario: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You </a:t>
            </a:r>
            <a:r>
              <a:rPr lang="en-US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are curious about the story of </a:t>
            </a:r>
            <a:r>
              <a:rPr lang="en-US" b="1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Wednesday</a:t>
            </a:r>
            <a:r>
              <a:rPr lang="en-US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because you are seeing a lot of videos and ads in your social media pages about it. However, you don’t have a Netflix subscription and you don’t want to ask your friends/family what’s their Netflix password. So, you decided to save money from your daily “</a:t>
            </a:r>
            <a:r>
              <a:rPr lang="en-US" dirty="0" err="1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baon</a:t>
            </a:r>
            <a:r>
              <a:rPr lang="en-US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” and track your expenses. To do this, you want to:</a:t>
            </a:r>
          </a:p>
          <a:p>
            <a:pPr marL="342900" indent="-342900" algn="l"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Write a Java p</a:t>
            </a:r>
            <a:r>
              <a:rPr lang="en-US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rogram that lets you input your daily “</a:t>
            </a:r>
            <a:r>
              <a:rPr lang="en-US" dirty="0" err="1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baon</a:t>
            </a:r>
            <a:r>
              <a:rPr lang="en-US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”</a:t>
            </a:r>
          </a:p>
          <a:p>
            <a:pPr marL="342900" indent="-342900" algn="l">
              <a:buAutoNum type="arabicPeriod"/>
            </a:pPr>
            <a:r>
              <a:rPr lang="en-US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Let’s you select how you spend your “</a:t>
            </a:r>
            <a:r>
              <a:rPr lang="en-US" dirty="0" err="1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baon</a:t>
            </a:r>
            <a:r>
              <a:rPr lang="en-US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” (</a:t>
            </a:r>
            <a:r>
              <a:rPr lang="en-US" dirty="0" err="1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transpo</a:t>
            </a:r>
            <a:r>
              <a:rPr lang="en-US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and food) </a:t>
            </a:r>
          </a:p>
          <a:p>
            <a:pPr marL="342900" indent="-342900" algn="l"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When spending, you have multiple options on where to spend it specifically. </a:t>
            </a:r>
          </a:p>
          <a:p>
            <a:pPr marL="342900" indent="-342900" algn="l">
              <a:buAutoNum type="arabicPeriod"/>
            </a:pPr>
            <a:r>
              <a:rPr lang="en-US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Compute your daily savings</a:t>
            </a:r>
          </a:p>
          <a:p>
            <a:pPr marL="342900" indent="-342900" algn="l">
              <a:buAutoNum type="arabicPeriod"/>
            </a:pPr>
            <a:endParaRPr lang="en-US" b="0" i="0" dirty="0">
              <a:solidFill>
                <a:srgbClr val="000000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534400" y="-2500860"/>
            <a:ext cx="3815119" cy="33096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3511C9-73D5-768F-B4E0-D7CF55AC0A56}"/>
              </a:ext>
            </a:extLst>
          </p:cNvPr>
          <p:cNvSpPr txBox="1"/>
          <p:nvPr/>
        </p:nvSpPr>
        <p:spPr>
          <a:xfrm>
            <a:off x="762000" y="704850"/>
            <a:ext cx="102108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Suppose you are only looking at one single day of your expenses and savings. 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Write an algorithm to create the desired program. 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1. READ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baon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(input)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2. SELECT spending options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3. COMPUTE savings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4. </a:t>
            </a:r>
            <a:r>
              <a:rPr lang="en-US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PRINT savings</a:t>
            </a:r>
            <a:endParaRPr lang="en-US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373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534400" y="-2500860"/>
            <a:ext cx="3815119" cy="33096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3511C9-73D5-768F-B4E0-D7CF55AC0A56}"/>
              </a:ext>
            </a:extLst>
          </p:cNvPr>
          <p:cNvSpPr txBox="1"/>
          <p:nvPr/>
        </p:nvSpPr>
        <p:spPr>
          <a:xfrm>
            <a:off x="762000" y="704850"/>
            <a:ext cx="10210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Here are your specific expenses (options):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Transportation: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E5F7352-CE41-5C70-45DF-24EBD56A0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396608"/>
              </p:ext>
            </p:extLst>
          </p:nvPr>
        </p:nvGraphicFramePr>
        <p:xfrm>
          <a:off x="1905000" y="1652146"/>
          <a:ext cx="762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0">
                  <a:extLst>
                    <a:ext uri="{9D8B030D-6E8A-4147-A177-3AD203B41FA5}">
                      <a16:colId xmlns:a16="http://schemas.microsoft.com/office/drawing/2014/main" val="1668924556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935475938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734687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Transportation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Going to 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Going 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101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Jeep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012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765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Angkas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18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918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568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534400" y="-2500860"/>
            <a:ext cx="3815119" cy="33096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3511C9-73D5-768F-B4E0-D7CF55AC0A56}"/>
              </a:ext>
            </a:extLst>
          </p:cNvPr>
          <p:cNvSpPr txBox="1"/>
          <p:nvPr/>
        </p:nvSpPr>
        <p:spPr>
          <a:xfrm>
            <a:off x="762000" y="704850"/>
            <a:ext cx="10210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Here are your specific expenses (options):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Food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E5F7352-CE41-5C70-45DF-24EBD56A0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0700"/>
              </p:ext>
            </p:extLst>
          </p:nvPr>
        </p:nvGraphicFramePr>
        <p:xfrm>
          <a:off x="1905000" y="1652146"/>
          <a:ext cx="7620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1041996145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1668924556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935475938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734687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Breakfast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Merienda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101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7eleven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012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Canteen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765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Eatery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18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Alfamart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918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McDonalds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072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Jollibee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861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6075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148717" y="-1642625"/>
            <a:ext cx="3815119" cy="3309616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98170" y="573736"/>
            <a:ext cx="8204108" cy="574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45"/>
              </a:lnSpc>
            </a:pPr>
            <a:r>
              <a:rPr lang="en-US" sz="4479" dirty="0">
                <a:solidFill>
                  <a:srgbClr val="142B94"/>
                </a:solidFill>
                <a:latin typeface="Poppins ExtraBold"/>
              </a:rPr>
              <a:t>Iteration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6933E6-7AD7-B7B8-B881-CEFD199CCF9E}"/>
              </a:ext>
            </a:extLst>
          </p:cNvPr>
          <p:cNvSpPr txBox="1"/>
          <p:nvPr/>
        </p:nvSpPr>
        <p:spPr>
          <a:xfrm>
            <a:off x="685800" y="1641796"/>
            <a:ext cx="10058400" cy="1680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While loop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Do-while loop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For loop</a:t>
            </a:r>
            <a:endParaRPr lang="en-US" b="0" i="0" dirty="0">
              <a:solidFill>
                <a:srgbClr val="000000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774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B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112168" y="-1453324"/>
            <a:ext cx="3815119" cy="330961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V="1">
            <a:off x="1288854" y="1495935"/>
            <a:ext cx="526274" cy="27892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V="1">
            <a:off x="1288854" y="2001636"/>
            <a:ext cx="526274" cy="278925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V="1">
            <a:off x="1288854" y="2507731"/>
            <a:ext cx="526274" cy="27892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V="1">
            <a:off x="1288854" y="3013827"/>
            <a:ext cx="526274" cy="278925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V="1">
            <a:off x="1288854" y="3519922"/>
            <a:ext cx="526274" cy="278925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V="1">
            <a:off x="1288854" y="4026017"/>
            <a:ext cx="526274" cy="278925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7119884" y="4504252"/>
            <a:ext cx="3984569" cy="132819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598170" y="561553"/>
            <a:ext cx="5779732" cy="618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45"/>
              </a:lnSpc>
            </a:pPr>
            <a:r>
              <a:rPr lang="en-US" sz="4479">
                <a:solidFill>
                  <a:srgbClr val="FFFFFF"/>
                </a:solidFill>
                <a:latin typeface="Poppins ExtraBold"/>
              </a:rPr>
              <a:t>Outline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019382" y="1410925"/>
            <a:ext cx="3667836" cy="391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 dirty="0">
                <a:solidFill>
                  <a:srgbClr val="FFFFFF"/>
                </a:solidFill>
                <a:latin typeface="Poppins Medium Bold"/>
              </a:rPr>
              <a:t>Variables and Data Types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019382" y="1916627"/>
            <a:ext cx="3667836" cy="391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 dirty="0">
                <a:solidFill>
                  <a:srgbClr val="FFFFFF"/>
                </a:solidFill>
                <a:latin typeface="Poppins Medium"/>
              </a:rPr>
              <a:t>Basic I/O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019382" y="2422722"/>
            <a:ext cx="3667836" cy="3770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 dirty="0">
                <a:solidFill>
                  <a:srgbClr val="FFFFFF"/>
                </a:solidFill>
                <a:latin typeface="Poppins Medium Bold"/>
              </a:rPr>
              <a:t>Basic operators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019382" y="2928817"/>
            <a:ext cx="3667836" cy="391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 dirty="0">
                <a:solidFill>
                  <a:srgbClr val="FFFFFF"/>
                </a:solidFill>
                <a:latin typeface="Poppins Medium Bold"/>
              </a:rPr>
              <a:t>Selection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019382" y="3434912"/>
            <a:ext cx="3667836" cy="391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 dirty="0">
                <a:solidFill>
                  <a:srgbClr val="FFFFFF"/>
                </a:solidFill>
                <a:latin typeface="Poppins Medium Bold"/>
              </a:rPr>
              <a:t>Iteration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019382" y="3941007"/>
            <a:ext cx="3667836" cy="391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 dirty="0">
                <a:solidFill>
                  <a:srgbClr val="FFFFFF"/>
                </a:solidFill>
                <a:latin typeface="Poppins Medium Bold"/>
              </a:rPr>
              <a:t>Arrays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148717" y="-1642625"/>
            <a:ext cx="3815119" cy="3309616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447800" y="2152223"/>
            <a:ext cx="8204108" cy="16772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45"/>
              </a:lnSpc>
            </a:pPr>
            <a:r>
              <a:rPr lang="en-US" sz="4479" dirty="0">
                <a:solidFill>
                  <a:srgbClr val="142B94"/>
                </a:solidFill>
                <a:latin typeface="Poppins ExtraBold"/>
              </a:rPr>
              <a:t>Now you want to compute your daily expenses and savings for 5 days. </a:t>
            </a:r>
          </a:p>
        </p:txBody>
      </p:sp>
    </p:spTree>
    <p:extLst>
      <p:ext uri="{BB962C8B-B14F-4D97-AF65-F5344CB8AC3E}">
        <p14:creationId xmlns:p14="http://schemas.microsoft.com/office/powerpoint/2010/main" val="819275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148717" y="-1642625"/>
            <a:ext cx="3815119" cy="3309616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98170" y="573736"/>
            <a:ext cx="8204108" cy="574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45"/>
              </a:lnSpc>
            </a:pPr>
            <a:r>
              <a:rPr lang="en-US" sz="4479" dirty="0">
                <a:solidFill>
                  <a:srgbClr val="142B94"/>
                </a:solidFill>
                <a:latin typeface="Poppins ExtraBold"/>
              </a:rPr>
              <a:t>Arrays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6933E6-7AD7-B7B8-B881-CEFD199CCF9E}"/>
              </a:ext>
            </a:extLst>
          </p:cNvPr>
          <p:cNvSpPr txBox="1"/>
          <p:nvPr/>
        </p:nvSpPr>
        <p:spPr>
          <a:xfrm>
            <a:off x="762000" y="3264522"/>
            <a:ext cx="100584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>
                <a:latin typeface="Poppins" panose="00000500000000000000" pitchFamily="2" charset="0"/>
                <a:cs typeface="Poppins" panose="00000500000000000000" pitchFamily="2" charset="0"/>
              </a:rPr>
              <a:t>An </a:t>
            </a:r>
            <a:r>
              <a:rPr lang="en-PH" b="1" i="1" dirty="0">
                <a:latin typeface="Poppins" panose="00000500000000000000" pitchFamily="2" charset="0"/>
                <a:cs typeface="Poppins" panose="00000500000000000000" pitchFamily="2" charset="0"/>
              </a:rPr>
              <a:t>array</a:t>
            </a:r>
            <a:r>
              <a:rPr lang="en-PH" dirty="0">
                <a:latin typeface="Poppins" panose="00000500000000000000" pitchFamily="2" charset="0"/>
                <a:cs typeface="Poppins" panose="00000500000000000000" pitchFamily="2" charset="0"/>
              </a:rPr>
              <a:t> is a container object that holds a fixed number of values of a single type. The length of an array is established when the array is created. After creation, its length is fixed.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>
                <a:latin typeface="Poppins" panose="00000500000000000000" pitchFamily="2" charset="0"/>
                <a:cs typeface="Poppins" panose="00000500000000000000" pitchFamily="2" charset="0"/>
              </a:rPr>
              <a:t>Each item in an array is called an </a:t>
            </a:r>
            <a:r>
              <a:rPr lang="en-PH" i="1" dirty="0">
                <a:latin typeface="Poppins" panose="00000500000000000000" pitchFamily="2" charset="0"/>
                <a:cs typeface="Poppins" panose="00000500000000000000" pitchFamily="2" charset="0"/>
              </a:rPr>
              <a:t>element</a:t>
            </a:r>
            <a:r>
              <a:rPr lang="en-PH" dirty="0">
                <a:latin typeface="Poppins" panose="00000500000000000000" pitchFamily="2" charset="0"/>
                <a:cs typeface="Poppins" panose="00000500000000000000" pitchFamily="2" charset="0"/>
              </a:rPr>
              <a:t>, and each element is accessed by its numerical </a:t>
            </a:r>
            <a:r>
              <a:rPr lang="en-PH" i="1" dirty="0">
                <a:latin typeface="Poppins" panose="00000500000000000000" pitchFamily="2" charset="0"/>
                <a:cs typeface="Poppins" panose="00000500000000000000" pitchFamily="2" charset="0"/>
              </a:rPr>
              <a:t>index</a:t>
            </a:r>
            <a:r>
              <a:rPr lang="en-PH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</p:txBody>
      </p:sp>
      <p:pic>
        <p:nvPicPr>
          <p:cNvPr id="5" name="Picture 2" descr="array">
            <a:extLst>
              <a:ext uri="{FF2B5EF4-FFF2-40B4-BE49-F238E27FC236}">
                <a16:creationId xmlns:a16="http://schemas.microsoft.com/office/drawing/2014/main" id="{BF3AE822-FC96-F1D0-EA09-8C9B952A6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239850"/>
            <a:ext cx="4086225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00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148717" y="-1642625"/>
            <a:ext cx="3815119" cy="3309616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524000" y="1876506"/>
            <a:ext cx="8204108" cy="22286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45"/>
              </a:lnSpc>
            </a:pPr>
            <a:r>
              <a:rPr lang="en-US" sz="4479" dirty="0">
                <a:solidFill>
                  <a:srgbClr val="142B94"/>
                </a:solidFill>
                <a:latin typeface="Poppins ExtraBold"/>
              </a:rPr>
              <a:t>You then want to save your savings for each day and identify the day with the most savings</a:t>
            </a:r>
          </a:p>
        </p:txBody>
      </p:sp>
    </p:spTree>
    <p:extLst>
      <p:ext uri="{BB962C8B-B14F-4D97-AF65-F5344CB8AC3E}">
        <p14:creationId xmlns:p14="http://schemas.microsoft.com/office/powerpoint/2010/main" val="2842699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B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208413" y="274937"/>
            <a:ext cx="3815119" cy="330961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V="1">
            <a:off x="3624917" y="201484"/>
            <a:ext cx="1221917" cy="64761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208413" y="3584553"/>
            <a:ext cx="3815119" cy="330961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112168" y="-1453324"/>
            <a:ext cx="3815119" cy="330961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112168" y="1893354"/>
            <a:ext cx="3815119" cy="3309616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 flipV="1">
            <a:off x="4426848" y="4890331"/>
            <a:ext cx="1534117" cy="813082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305363" y="4538875"/>
            <a:ext cx="3984569" cy="132819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622096" y="3009900"/>
            <a:ext cx="4496266" cy="391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 dirty="0">
                <a:solidFill>
                  <a:srgbClr val="FFFFFF"/>
                </a:solidFill>
                <a:latin typeface="Poppins Medium Bold"/>
              </a:rPr>
              <a:t>WEEK 2 – Review of Java Basics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98170" y="1572725"/>
            <a:ext cx="5779732" cy="574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45"/>
              </a:lnSpc>
            </a:pPr>
            <a:r>
              <a:rPr lang="en-US" sz="4479" dirty="0">
                <a:solidFill>
                  <a:srgbClr val="FFFFFF"/>
                </a:solidFill>
                <a:latin typeface="Poppins ExtraBold"/>
              </a:rPr>
              <a:t>Intermediate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98170" y="2248241"/>
            <a:ext cx="4595737" cy="618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45"/>
              </a:lnSpc>
            </a:pPr>
            <a:r>
              <a:rPr lang="en-US" sz="4479">
                <a:solidFill>
                  <a:srgbClr val="F5C90E"/>
                </a:solidFill>
                <a:latin typeface="Poppins ExtraBold"/>
              </a:rPr>
              <a:t>Programming</a:t>
            </a:r>
          </a:p>
        </p:txBody>
      </p:sp>
    </p:spTree>
    <p:extLst>
      <p:ext uri="{BB962C8B-B14F-4D97-AF65-F5344CB8AC3E}">
        <p14:creationId xmlns:p14="http://schemas.microsoft.com/office/powerpoint/2010/main" val="1132938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148717" y="-1642625"/>
            <a:ext cx="3815119" cy="3309616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98170" y="573736"/>
            <a:ext cx="8204108" cy="574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45"/>
              </a:lnSpc>
            </a:pPr>
            <a:r>
              <a:rPr lang="en-US" sz="4479" dirty="0">
                <a:solidFill>
                  <a:srgbClr val="142B94"/>
                </a:solidFill>
                <a:latin typeface="Poppins ExtraBold"/>
              </a:rPr>
              <a:t>Variable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98170" y="1377729"/>
            <a:ext cx="8204108" cy="4651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72"/>
              </a:lnSpc>
            </a:pPr>
            <a:r>
              <a:rPr lang="en-US" sz="3579" dirty="0">
                <a:solidFill>
                  <a:srgbClr val="F5C90E"/>
                </a:solidFill>
                <a:latin typeface="Poppins ExtraBold"/>
              </a:rPr>
              <a:t>A way to store data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98170" y="1997788"/>
            <a:ext cx="9458936" cy="3073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28"/>
              </a:lnSpc>
            </a:pPr>
            <a:r>
              <a:rPr lang="en-US" sz="2400" dirty="0">
                <a:solidFill>
                  <a:srgbClr val="142B94"/>
                </a:solidFill>
                <a:latin typeface="Poppins ExtraBold"/>
              </a:rPr>
              <a:t>A program can be viewed as a sequence of instructions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B5CC81-99E9-FBCF-8F27-F114167AC922}"/>
              </a:ext>
            </a:extLst>
          </p:cNvPr>
          <p:cNvSpPr txBox="1"/>
          <p:nvPr/>
        </p:nvSpPr>
        <p:spPr>
          <a:xfrm>
            <a:off x="762000" y="2635976"/>
            <a:ext cx="10058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Read a value representing the radius of a circle from the standard input source/stream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Compute the area of a circle with this radius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Print the area to the standard output stream (i.e., the console window)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148717" y="-1642625"/>
            <a:ext cx="3815119" cy="3309616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98170" y="573736"/>
            <a:ext cx="8204108" cy="574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45"/>
              </a:lnSpc>
            </a:pPr>
            <a:r>
              <a:rPr lang="en-US" sz="4479" dirty="0">
                <a:solidFill>
                  <a:srgbClr val="142B94"/>
                </a:solidFill>
                <a:latin typeface="Poppins ExtraBold"/>
              </a:rPr>
              <a:t>Data Types</a:t>
            </a:r>
          </a:p>
        </p:txBody>
      </p:sp>
      <p:pic>
        <p:nvPicPr>
          <p:cNvPr id="1026" name="Picture 2" descr="Java Data Types - Javatpoint">
            <a:extLst>
              <a:ext uri="{FF2B5EF4-FFF2-40B4-BE49-F238E27FC236}">
                <a16:creationId xmlns:a16="http://schemas.microsoft.com/office/drawing/2014/main" id="{92A5B21A-B33D-B350-5434-92DC4213E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25" y="1132761"/>
            <a:ext cx="7600950" cy="418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617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148717" y="-1642625"/>
            <a:ext cx="3815119" cy="3309616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98170" y="573736"/>
            <a:ext cx="8204108" cy="574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45"/>
              </a:lnSpc>
            </a:pPr>
            <a:r>
              <a:rPr lang="en-US" sz="4479" dirty="0">
                <a:solidFill>
                  <a:srgbClr val="142B94"/>
                </a:solidFill>
                <a:latin typeface="Poppins ExtraBold"/>
              </a:rPr>
              <a:t>Basic Operators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B5CC81-99E9-FBCF-8F27-F114167AC922}"/>
              </a:ext>
            </a:extLst>
          </p:cNvPr>
          <p:cNvSpPr txBox="1"/>
          <p:nvPr/>
        </p:nvSpPr>
        <p:spPr>
          <a:xfrm>
            <a:off x="685800" y="1641796"/>
            <a:ext cx="10058400" cy="2234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Assignment </a:t>
            </a:r>
            <a:r>
              <a:rPr lang="en-US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operators</a:t>
            </a:r>
            <a:endParaRPr lang="en-US" b="0" i="0" dirty="0">
              <a:solidFill>
                <a:srgbClr val="000000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Arithmetic operators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Relational operators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Logical operators</a:t>
            </a:r>
          </a:p>
        </p:txBody>
      </p:sp>
    </p:spTree>
    <p:extLst>
      <p:ext uri="{BB962C8B-B14F-4D97-AF65-F5344CB8AC3E}">
        <p14:creationId xmlns:p14="http://schemas.microsoft.com/office/powerpoint/2010/main" val="2632878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148717" y="-1642625"/>
            <a:ext cx="3815119" cy="3309616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98170" y="573736"/>
            <a:ext cx="8204108" cy="574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45"/>
              </a:lnSpc>
            </a:pPr>
            <a:r>
              <a:rPr lang="en-US" sz="4479" dirty="0">
                <a:solidFill>
                  <a:srgbClr val="142B94"/>
                </a:solidFill>
                <a:latin typeface="Poppins ExtraBold"/>
              </a:rPr>
              <a:t>Assignment Operator (=)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A2E228-3F66-0A4B-A513-8E6BFCC092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313" y="1767402"/>
            <a:ext cx="10597373" cy="330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829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148717" y="-1642625"/>
            <a:ext cx="3815119" cy="3309616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98170" y="573736"/>
            <a:ext cx="8204108" cy="574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45"/>
              </a:lnSpc>
            </a:pPr>
            <a:r>
              <a:rPr lang="en-US" sz="4479" dirty="0">
                <a:solidFill>
                  <a:srgbClr val="142B94"/>
                </a:solidFill>
                <a:latin typeface="Poppins ExtraBold"/>
              </a:rPr>
              <a:t>Arithmetic Operators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19F6BD4-BECC-F776-0F2D-A190EF9253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3" t="8166" r="16166" b="25780"/>
          <a:stretch/>
        </p:blipFill>
        <p:spPr bwMode="auto">
          <a:xfrm>
            <a:off x="190500" y="1771650"/>
            <a:ext cx="110490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182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148717" y="-1642625"/>
            <a:ext cx="3815119" cy="3309616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98170" y="573736"/>
            <a:ext cx="8204108" cy="574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45"/>
              </a:lnSpc>
            </a:pPr>
            <a:r>
              <a:rPr lang="en-US" sz="4479" dirty="0">
                <a:solidFill>
                  <a:srgbClr val="142B94"/>
                </a:solidFill>
                <a:latin typeface="Poppins ExtraBold"/>
              </a:rPr>
              <a:t>Level of Precedence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E2757-CB51-F99F-699B-01559A1F01AD}"/>
              </a:ext>
            </a:extLst>
          </p:cNvPr>
          <p:cNvSpPr txBox="1"/>
          <p:nvPr/>
        </p:nvSpPr>
        <p:spPr>
          <a:xfrm>
            <a:off x="685800" y="1641796"/>
            <a:ext cx="10058400" cy="33424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Parenthesis ( )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Unary operators (negate, positive)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Multiplicative ( * , / , % )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Additive ( + , - )</a:t>
            </a:r>
          </a:p>
          <a:p>
            <a:pPr algn="l"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If the operators in the expression are of the same level, they are evaluated from </a:t>
            </a:r>
            <a:r>
              <a:rPr lang="en-US" b="1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left to right</a:t>
            </a:r>
            <a:r>
              <a:rPr lang="en-US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  <a:endParaRPr lang="en-US" b="0" i="0" dirty="0">
              <a:solidFill>
                <a:srgbClr val="000000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22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148717" y="-1642625"/>
            <a:ext cx="3815119" cy="3309616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98170" y="573736"/>
            <a:ext cx="8204108" cy="574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45"/>
              </a:lnSpc>
            </a:pPr>
            <a:r>
              <a:rPr lang="en-US" sz="4479" dirty="0">
                <a:solidFill>
                  <a:srgbClr val="142B94"/>
                </a:solidFill>
                <a:latin typeface="Poppins ExtraBold"/>
              </a:rPr>
              <a:t>Increment/Decrement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D2C8161-4F1E-64A1-643E-704F80B4E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03400"/>
            <a:ext cx="11430000" cy="237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387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523</Words>
  <Application>Microsoft Office PowerPoint</Application>
  <PresentationFormat>Custom</PresentationFormat>
  <Paragraphs>115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Poppins</vt:lpstr>
      <vt:lpstr>Arial</vt:lpstr>
      <vt:lpstr>Poppins Medium Bold</vt:lpstr>
      <vt:lpstr>Calibri</vt:lpstr>
      <vt:lpstr>Poppins ExtraBold</vt:lpstr>
      <vt:lpstr>Poppins Medium</vt:lpstr>
      <vt:lpstr>Poppins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CCPRGG1L: Week 1 - Introduction to Java</dc:title>
  <cp:lastModifiedBy>Angelica H. De La Cruz</cp:lastModifiedBy>
  <cp:revision>9</cp:revision>
  <dcterms:created xsi:type="dcterms:W3CDTF">2006-08-16T00:00:00Z</dcterms:created>
  <dcterms:modified xsi:type="dcterms:W3CDTF">2022-12-05T06:41:46Z</dcterms:modified>
  <dc:identifier>DAFTkmniB6Q</dc:identifier>
</cp:coreProperties>
</file>