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310" r:id="rId3"/>
    <p:sldId id="284" r:id="rId4"/>
    <p:sldId id="296" r:id="rId5"/>
    <p:sldId id="258" r:id="rId6"/>
    <p:sldId id="311" r:id="rId7"/>
    <p:sldId id="312" r:id="rId8"/>
    <p:sldId id="313" r:id="rId9"/>
    <p:sldId id="314" r:id="rId10"/>
    <p:sldId id="315" r:id="rId11"/>
    <p:sldId id="290" r:id="rId12"/>
    <p:sldId id="309" r:id="rId13"/>
    <p:sldId id="293" r:id="rId14"/>
    <p:sldId id="316" r:id="rId15"/>
    <p:sldId id="317" r:id="rId16"/>
    <p:sldId id="291" r:id="rId17"/>
  </p:sldIdLst>
  <p:sldSz cx="11430000" cy="5981700"/>
  <p:notesSz cx="6858000" cy="9144000"/>
  <p:embeddedFontLst>
    <p:embeddedFont>
      <p:font typeface="Calibri" panose="020F0502020204030204" pitchFamily="34" charset="0"/>
      <p:regular r:id="rId19"/>
      <p:bold r:id="rId20"/>
      <p:italic r:id="rId21"/>
      <p:boldItalic r:id="rId22"/>
    </p:embeddedFont>
    <p:embeddedFont>
      <p:font typeface="Poppins" pitchFamily="2" charset="77"/>
      <p:regular r:id="rId23"/>
      <p:bold r:id="rId24"/>
      <p:italic r:id="rId25"/>
      <p:boldItalic r:id="rId26"/>
    </p:embeddedFont>
    <p:embeddedFont>
      <p:font typeface="Poppins Black" panose="020B0604020202020204" pitchFamily="34" charset="0"/>
      <p:bold r:id="rId27"/>
      <p:italic r:id="rId28"/>
      <p:boldItalic r:id="rId29"/>
    </p:embeddedFont>
    <p:embeddedFont>
      <p:font typeface="Poppins ExtraBold" panose="020B0604020202020204" pitchFamily="34" charset="0"/>
      <p:regular r:id="rId30"/>
      <p:bold r:id="rId31"/>
      <p:italic r:id="rId32"/>
      <p:boldItalic r:id="rId33"/>
    </p:embeddedFont>
    <p:embeddedFont>
      <p:font typeface="Poppins Medium Bold" pitchFamily="2" charset="77"/>
      <p:regular r:id="rId34"/>
      <p:bold r:id="rId35"/>
    </p:embeddedFont>
    <p:embeddedFont>
      <p:font typeface="Roboto" panose="02000000000000000000" pitchFamily="2"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4" autoAdjust="0"/>
    <p:restoredTop sz="94648" autoAdjust="0"/>
  </p:normalViewPr>
  <p:slideViewPr>
    <p:cSldViewPr>
      <p:cViewPr varScale="1">
        <p:scale>
          <a:sx n="124" d="100"/>
          <a:sy n="124" d="100"/>
        </p:scale>
        <p:origin x="184"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3D4D0-FFEC-8C42-B088-33345DE924C6}" type="datetimeFigureOut">
              <a:rPr lang="en-US" smtClean="0"/>
              <a:t>2/6/23</a:t>
            </a:fld>
            <a:endParaRPr lang="en-US"/>
          </a:p>
        </p:txBody>
      </p:sp>
      <p:sp>
        <p:nvSpPr>
          <p:cNvPr id="4" name="Slide Image Placeholder 3"/>
          <p:cNvSpPr>
            <a:spLocks noGrp="1" noRot="1" noChangeAspect="1"/>
          </p:cNvSpPr>
          <p:nvPr>
            <p:ph type="sldImg" idx="2"/>
          </p:nvPr>
        </p:nvSpPr>
        <p:spPr>
          <a:xfrm>
            <a:off x="481013" y="1143000"/>
            <a:ext cx="58959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2D37C-300A-BC40-91E2-7C474AB94C12}" type="slidenum">
              <a:rPr lang="en-US" smtClean="0"/>
              <a:t>‹#›</a:t>
            </a:fld>
            <a:endParaRPr lang="en-US"/>
          </a:p>
        </p:txBody>
      </p:sp>
    </p:spTree>
    <p:extLst>
      <p:ext uri="{BB962C8B-B14F-4D97-AF65-F5344CB8AC3E}">
        <p14:creationId xmlns:p14="http://schemas.microsoft.com/office/powerpoint/2010/main" val="391881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D2D37C-300A-BC40-91E2-7C474AB94C12}" type="slidenum">
              <a:rPr lang="en-US" smtClean="0"/>
              <a:t>5</a:t>
            </a:fld>
            <a:endParaRPr lang="en-US"/>
          </a:p>
        </p:txBody>
      </p:sp>
    </p:spTree>
    <p:extLst>
      <p:ext uri="{BB962C8B-B14F-4D97-AF65-F5344CB8AC3E}">
        <p14:creationId xmlns:p14="http://schemas.microsoft.com/office/powerpoint/2010/main" val="1945794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D2D37C-300A-BC40-91E2-7C474AB94C12}" type="slidenum">
              <a:rPr lang="en-US" smtClean="0"/>
              <a:t>6</a:t>
            </a:fld>
            <a:endParaRPr lang="en-US"/>
          </a:p>
        </p:txBody>
      </p:sp>
    </p:spTree>
    <p:extLst>
      <p:ext uri="{BB962C8B-B14F-4D97-AF65-F5344CB8AC3E}">
        <p14:creationId xmlns:p14="http://schemas.microsoft.com/office/powerpoint/2010/main" val="4146326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D2D37C-300A-BC40-91E2-7C474AB94C12}" type="slidenum">
              <a:rPr lang="en-US" smtClean="0"/>
              <a:t>7</a:t>
            </a:fld>
            <a:endParaRPr lang="en-US"/>
          </a:p>
        </p:txBody>
      </p:sp>
    </p:spTree>
    <p:extLst>
      <p:ext uri="{BB962C8B-B14F-4D97-AF65-F5344CB8AC3E}">
        <p14:creationId xmlns:p14="http://schemas.microsoft.com/office/powerpoint/2010/main" val="3852421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D2D37C-300A-BC40-91E2-7C474AB94C12}" type="slidenum">
              <a:rPr lang="en-US" smtClean="0"/>
              <a:t>8</a:t>
            </a:fld>
            <a:endParaRPr lang="en-US"/>
          </a:p>
        </p:txBody>
      </p:sp>
    </p:spTree>
    <p:extLst>
      <p:ext uri="{BB962C8B-B14F-4D97-AF65-F5344CB8AC3E}">
        <p14:creationId xmlns:p14="http://schemas.microsoft.com/office/powerpoint/2010/main" val="394841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D2D37C-300A-BC40-91E2-7C474AB94C12}" type="slidenum">
              <a:rPr lang="en-US" smtClean="0"/>
              <a:t>9</a:t>
            </a:fld>
            <a:endParaRPr lang="en-US"/>
          </a:p>
        </p:txBody>
      </p:sp>
    </p:spTree>
    <p:extLst>
      <p:ext uri="{BB962C8B-B14F-4D97-AF65-F5344CB8AC3E}">
        <p14:creationId xmlns:p14="http://schemas.microsoft.com/office/powerpoint/2010/main" val="325033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D2D37C-300A-BC40-91E2-7C474AB94C12}" type="slidenum">
              <a:rPr lang="en-US" smtClean="0"/>
              <a:t>10</a:t>
            </a:fld>
            <a:endParaRPr lang="en-US"/>
          </a:p>
        </p:txBody>
      </p:sp>
    </p:spTree>
    <p:extLst>
      <p:ext uri="{BB962C8B-B14F-4D97-AF65-F5344CB8AC3E}">
        <p14:creationId xmlns:p14="http://schemas.microsoft.com/office/powerpoint/2010/main" val="197439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quiz.geeksforgeeks.org/interfaces-in-java/" TargetMode="External"/><Relationship Id="rId5" Type="http://schemas.openxmlformats.org/officeDocument/2006/relationships/hyperlink" Target="https://www.geeksforgeeks.org/java-and-multiple-inheritance/" TargetMode="Externa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274937"/>
            <a:ext cx="3815119" cy="330961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3624917" y="201484"/>
            <a:ext cx="1221917" cy="647616"/>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3584553"/>
            <a:ext cx="3815119" cy="3309616"/>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453324"/>
            <a:ext cx="3815119" cy="3309616"/>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893354"/>
            <a:ext cx="3815119" cy="330961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flipV="1">
            <a:off x="4426848" y="4890331"/>
            <a:ext cx="1534117" cy="813082"/>
          </a:xfrm>
          <a:prstGeom prst="rect">
            <a:avLst/>
          </a:prstGeom>
        </p:spPr>
      </p:pic>
      <p:pic>
        <p:nvPicPr>
          <p:cNvPr id="8" name="Picture 8"/>
          <p:cNvPicPr>
            <a:picLocks noChangeAspect="1"/>
          </p:cNvPicPr>
          <p:nvPr/>
        </p:nvPicPr>
        <p:blipFill>
          <a:blip r:embed="rId6"/>
          <a:srcRect/>
          <a:stretch>
            <a:fillRect/>
          </a:stretch>
        </p:blipFill>
        <p:spPr>
          <a:xfrm>
            <a:off x="305363" y="4538875"/>
            <a:ext cx="3984569" cy="1328190"/>
          </a:xfrm>
          <a:prstGeom prst="rect">
            <a:avLst/>
          </a:prstGeom>
        </p:spPr>
      </p:pic>
      <p:sp>
        <p:nvSpPr>
          <p:cNvPr id="9" name="TextBox 9"/>
          <p:cNvSpPr txBox="1"/>
          <p:nvPr/>
        </p:nvSpPr>
        <p:spPr>
          <a:xfrm>
            <a:off x="622096" y="3009900"/>
            <a:ext cx="4496266" cy="780278"/>
          </a:xfrm>
          <a:prstGeom prst="rect">
            <a:avLst/>
          </a:prstGeom>
        </p:spPr>
        <p:txBody>
          <a:bodyPr lIns="0" tIns="0" rIns="0" bIns="0" rtlCol="0" anchor="t">
            <a:spAutoFit/>
          </a:bodyPr>
          <a:lstStyle/>
          <a:p>
            <a:pPr>
              <a:lnSpc>
                <a:spcPts val="3079"/>
              </a:lnSpc>
            </a:pPr>
            <a:r>
              <a:rPr lang="en-US" sz="2199" dirty="0">
                <a:solidFill>
                  <a:srgbClr val="FFFFFF"/>
                </a:solidFill>
                <a:latin typeface="Poppins Medium Bold"/>
              </a:rPr>
              <a:t>WEEK 8 – Inheritance and Association in Java</a:t>
            </a:r>
          </a:p>
        </p:txBody>
      </p:sp>
      <p:sp>
        <p:nvSpPr>
          <p:cNvPr id="10" name="TextBox 10"/>
          <p:cNvSpPr txBox="1"/>
          <p:nvPr/>
        </p:nvSpPr>
        <p:spPr>
          <a:xfrm>
            <a:off x="598170" y="1572725"/>
            <a:ext cx="5779732" cy="574388"/>
          </a:xfrm>
          <a:prstGeom prst="rect">
            <a:avLst/>
          </a:prstGeom>
        </p:spPr>
        <p:txBody>
          <a:bodyPr lIns="0" tIns="0" rIns="0" bIns="0" rtlCol="0" anchor="t">
            <a:spAutoFit/>
          </a:bodyPr>
          <a:lstStyle/>
          <a:p>
            <a:pPr>
              <a:lnSpc>
                <a:spcPts val="4345"/>
              </a:lnSpc>
            </a:pPr>
            <a:r>
              <a:rPr lang="en-US" sz="4479" dirty="0">
                <a:solidFill>
                  <a:srgbClr val="FFFFFF"/>
                </a:solidFill>
                <a:latin typeface="Poppins ExtraBold"/>
              </a:rPr>
              <a:t>Intermediate </a:t>
            </a:r>
          </a:p>
        </p:txBody>
      </p:sp>
      <p:sp>
        <p:nvSpPr>
          <p:cNvPr id="11" name="TextBox 11"/>
          <p:cNvSpPr txBox="1"/>
          <p:nvPr/>
        </p:nvSpPr>
        <p:spPr>
          <a:xfrm>
            <a:off x="598170" y="2248241"/>
            <a:ext cx="4595737" cy="618458"/>
          </a:xfrm>
          <a:prstGeom prst="rect">
            <a:avLst/>
          </a:prstGeom>
        </p:spPr>
        <p:txBody>
          <a:bodyPr lIns="0" tIns="0" rIns="0" bIns="0" rtlCol="0" anchor="t">
            <a:spAutoFit/>
          </a:bodyPr>
          <a:lstStyle/>
          <a:p>
            <a:pPr>
              <a:lnSpc>
                <a:spcPts val="4345"/>
              </a:lnSpc>
            </a:pPr>
            <a:r>
              <a:rPr lang="en-US" sz="4479">
                <a:solidFill>
                  <a:srgbClr val="F5C90E"/>
                </a:solidFill>
                <a:latin typeface="Poppins ExtraBold"/>
              </a:rPr>
              <a:t>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0" y="-2266950"/>
            <a:ext cx="3815119" cy="3309616"/>
          </a:xfrm>
          <a:prstGeom prst="rect">
            <a:avLst/>
          </a:prstGeom>
        </p:spPr>
      </p:pic>
      <p:sp>
        <p:nvSpPr>
          <p:cNvPr id="4" name="TextBox 4"/>
          <p:cNvSpPr txBox="1"/>
          <p:nvPr/>
        </p:nvSpPr>
        <p:spPr>
          <a:xfrm>
            <a:off x="598170" y="573736"/>
            <a:ext cx="8204108" cy="585866"/>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IS-A relationship</a:t>
            </a:r>
          </a:p>
        </p:txBody>
      </p:sp>
      <p:sp>
        <p:nvSpPr>
          <p:cNvPr id="3" name="TextBox 2">
            <a:extLst>
              <a:ext uri="{FF2B5EF4-FFF2-40B4-BE49-F238E27FC236}">
                <a16:creationId xmlns:a16="http://schemas.microsoft.com/office/drawing/2014/main" id="{173EDE89-E412-3663-992D-77B90D4E7B6F}"/>
              </a:ext>
            </a:extLst>
          </p:cNvPr>
          <p:cNvSpPr txBox="1"/>
          <p:nvPr/>
        </p:nvSpPr>
        <p:spPr>
          <a:xfrm>
            <a:off x="598170" y="1467355"/>
            <a:ext cx="9841230" cy="1036181"/>
          </a:xfrm>
          <a:prstGeom prst="rect">
            <a:avLst/>
          </a:prstGeom>
          <a:noFill/>
        </p:spPr>
        <p:txBody>
          <a:bodyPr wrap="square">
            <a:spAutoFit/>
          </a:bodyPr>
          <a:lstStyle/>
          <a:p>
            <a:pPr marL="342900" indent="-342900" rtl="0">
              <a:spcBef>
                <a:spcPts val="0"/>
              </a:spcBef>
              <a:spcAft>
                <a:spcPts val="1600"/>
              </a:spcAft>
              <a:buFont typeface="Arial" panose="020B0604020202020204" pitchFamily="34" charset="0"/>
              <a:buChar char="•"/>
            </a:pPr>
            <a:r>
              <a:rPr lang="en-PH" sz="2400" b="0" i="0" u="none" strike="noStrike" dirty="0">
                <a:solidFill>
                  <a:srgbClr val="000000"/>
                </a:solidFill>
                <a:effectLst/>
                <a:latin typeface="Poppins" pitchFamily="2" charset="77"/>
                <a:cs typeface="Poppins" pitchFamily="2" charset="77"/>
              </a:rPr>
              <a:t>Inheritance is an </a:t>
            </a:r>
            <a:r>
              <a:rPr lang="en-PH" sz="2400" b="1" i="0" u="none" strike="noStrike" dirty="0">
                <a:solidFill>
                  <a:srgbClr val="000000"/>
                </a:solidFill>
                <a:effectLst/>
                <a:latin typeface="Poppins" pitchFamily="2" charset="77"/>
                <a:cs typeface="Poppins" pitchFamily="2" charset="77"/>
              </a:rPr>
              <a:t>IS-A</a:t>
            </a:r>
            <a:r>
              <a:rPr lang="en-PH" sz="2400" i="0" u="none" strike="noStrike" dirty="0">
                <a:solidFill>
                  <a:srgbClr val="000000"/>
                </a:solidFill>
                <a:effectLst/>
                <a:latin typeface="Poppins" pitchFamily="2" charset="77"/>
                <a:cs typeface="Poppins" pitchFamily="2" charset="77"/>
              </a:rPr>
              <a:t> relationship</a:t>
            </a:r>
          </a:p>
          <a:p>
            <a:pPr marL="342900" indent="-342900" rtl="0">
              <a:spcBef>
                <a:spcPts val="0"/>
              </a:spcBef>
              <a:spcAft>
                <a:spcPts val="1600"/>
              </a:spcAft>
              <a:buFont typeface="Arial" panose="020B0604020202020204" pitchFamily="34" charset="0"/>
              <a:buChar char="•"/>
            </a:pPr>
            <a:r>
              <a:rPr lang="en-PH" sz="2400" b="0" dirty="0">
                <a:solidFill>
                  <a:srgbClr val="000000"/>
                </a:solidFill>
                <a:latin typeface="Poppins" pitchFamily="2" charset="77"/>
                <a:cs typeface="Poppins" pitchFamily="2" charset="77"/>
              </a:rPr>
              <a:t>It means that </a:t>
            </a:r>
            <a:r>
              <a:rPr lang="en-PH" sz="2400" b="1" dirty="0">
                <a:solidFill>
                  <a:srgbClr val="000000"/>
                </a:solidFill>
                <a:latin typeface="Poppins" pitchFamily="2" charset="77"/>
                <a:cs typeface="Poppins" pitchFamily="2" charset="77"/>
              </a:rPr>
              <a:t>“one object is a type of another”</a:t>
            </a:r>
            <a:endParaRPr lang="en-PH" sz="2400" b="1" dirty="0">
              <a:effectLst/>
              <a:latin typeface="Poppins" pitchFamily="2" charset="77"/>
              <a:cs typeface="Poppins" pitchFamily="2" charset="77"/>
            </a:endParaRPr>
          </a:p>
        </p:txBody>
      </p:sp>
      <p:pic>
        <p:nvPicPr>
          <p:cNvPr id="5" name="Picture 4">
            <a:extLst>
              <a:ext uri="{FF2B5EF4-FFF2-40B4-BE49-F238E27FC236}">
                <a16:creationId xmlns:a16="http://schemas.microsoft.com/office/drawing/2014/main" id="{93277577-3877-6D11-EFA6-35729EF7DADD}"/>
              </a:ext>
            </a:extLst>
          </p:cNvPr>
          <p:cNvPicPr>
            <a:picLocks noChangeAspect="1"/>
          </p:cNvPicPr>
          <p:nvPr/>
        </p:nvPicPr>
        <p:blipFill>
          <a:blip r:embed="rId5"/>
          <a:stretch>
            <a:fillRect/>
          </a:stretch>
        </p:blipFill>
        <p:spPr>
          <a:xfrm>
            <a:off x="2623185" y="2503536"/>
            <a:ext cx="5791200" cy="3149600"/>
          </a:xfrm>
          <a:prstGeom prst="rect">
            <a:avLst/>
          </a:prstGeom>
        </p:spPr>
      </p:pic>
    </p:spTree>
    <p:extLst>
      <p:ext uri="{BB962C8B-B14F-4D97-AF65-F5344CB8AC3E}">
        <p14:creationId xmlns:p14="http://schemas.microsoft.com/office/powerpoint/2010/main" val="21082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6ED07-6F54-FD4C-0765-E69F5611D5C8}"/>
              </a:ext>
            </a:extLst>
          </p:cNvPr>
          <p:cNvSpPr txBox="1"/>
          <p:nvPr/>
        </p:nvSpPr>
        <p:spPr>
          <a:xfrm>
            <a:off x="914400" y="2000250"/>
            <a:ext cx="6248400" cy="1477328"/>
          </a:xfrm>
          <a:prstGeom prst="rect">
            <a:avLst/>
          </a:prstGeom>
          <a:noFill/>
        </p:spPr>
        <p:txBody>
          <a:bodyPr wrap="square" rtlCol="0">
            <a:spAutoFit/>
          </a:bodyPr>
          <a:lstStyle/>
          <a:p>
            <a:r>
              <a:rPr lang="en-US" sz="9000" dirty="0">
                <a:solidFill>
                  <a:schemeClr val="bg1"/>
                </a:solidFill>
                <a:latin typeface="Poppins Black" panose="020B0502040204020203" pitchFamily="2" charset="0"/>
                <a:cs typeface="Poppins Black" panose="020B0502040204020203" pitchFamily="2" charset="0"/>
              </a:rPr>
              <a:t>DEMO</a:t>
            </a:r>
          </a:p>
        </p:txBody>
      </p:sp>
    </p:spTree>
    <p:extLst>
      <p:ext uri="{BB962C8B-B14F-4D97-AF65-F5344CB8AC3E}">
        <p14:creationId xmlns:p14="http://schemas.microsoft.com/office/powerpoint/2010/main" val="156007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4000" y="-2266950"/>
            <a:ext cx="3815119" cy="3309616"/>
          </a:xfrm>
          <a:prstGeom prst="rect">
            <a:avLst/>
          </a:prstGeom>
        </p:spPr>
      </p:pic>
      <p:sp>
        <p:nvSpPr>
          <p:cNvPr id="4" name="TextBox 4"/>
          <p:cNvSpPr txBox="1"/>
          <p:nvPr/>
        </p:nvSpPr>
        <p:spPr>
          <a:xfrm>
            <a:off x="475180" y="486980"/>
            <a:ext cx="8915400" cy="585866"/>
          </a:xfrm>
          <a:prstGeom prst="rect">
            <a:avLst/>
          </a:prstGeom>
        </p:spPr>
        <p:txBody>
          <a:bodyPr wrap="square" lIns="0" tIns="0" rIns="0" bIns="0" rtlCol="0" anchor="t">
            <a:spAutoFit/>
          </a:bodyPr>
          <a:lstStyle/>
          <a:p>
            <a:pPr>
              <a:lnSpc>
                <a:spcPts val="4345"/>
              </a:lnSpc>
            </a:pPr>
            <a:r>
              <a:rPr lang="en-US" sz="4479" dirty="0">
                <a:solidFill>
                  <a:srgbClr val="142B94"/>
                </a:solidFill>
                <a:latin typeface="Poppins ExtraBold"/>
              </a:rPr>
              <a:t>Programming Exercise</a:t>
            </a:r>
          </a:p>
        </p:txBody>
      </p:sp>
      <p:sp>
        <p:nvSpPr>
          <p:cNvPr id="3" name="TextBox 2">
            <a:extLst>
              <a:ext uri="{FF2B5EF4-FFF2-40B4-BE49-F238E27FC236}">
                <a16:creationId xmlns:a16="http://schemas.microsoft.com/office/drawing/2014/main" id="{173EDE89-E412-3663-992D-77B90D4E7B6F}"/>
              </a:ext>
            </a:extLst>
          </p:cNvPr>
          <p:cNvSpPr txBox="1"/>
          <p:nvPr/>
        </p:nvSpPr>
        <p:spPr>
          <a:xfrm>
            <a:off x="457200" y="1466850"/>
            <a:ext cx="9525000" cy="1996957"/>
          </a:xfrm>
          <a:prstGeom prst="rect">
            <a:avLst/>
          </a:prstGeom>
          <a:noFill/>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Poppins" panose="00000500000000000000" pitchFamily="2" charset="0"/>
                <a:ea typeface="Calibri" panose="020F0502020204030204" pitchFamily="34" charset="0"/>
                <a:cs typeface="Poppins" panose="00000500000000000000" pitchFamily="2" charset="0"/>
              </a:rPr>
              <a:t>Create an </a:t>
            </a:r>
            <a:r>
              <a:rPr lang="en-US" sz="2000" b="1" dirty="0">
                <a:effectLst/>
                <a:latin typeface="Poppins" panose="00000500000000000000" pitchFamily="2" charset="0"/>
                <a:ea typeface="Calibri" panose="020F0502020204030204" pitchFamily="34" charset="0"/>
                <a:cs typeface="Poppins" panose="00000500000000000000" pitchFamily="2" charset="0"/>
              </a:rPr>
              <a:t>Employee</a:t>
            </a:r>
            <a:r>
              <a:rPr lang="en-US" sz="2000" dirty="0">
                <a:effectLst/>
                <a:latin typeface="Poppins" panose="00000500000000000000" pitchFamily="2" charset="0"/>
                <a:ea typeface="Calibri" panose="020F0502020204030204" pitchFamily="34" charset="0"/>
                <a:cs typeface="Poppins" panose="00000500000000000000" pitchFamily="2" charset="0"/>
              </a:rPr>
              <a:t> class with the following attributes and methods:</a:t>
            </a:r>
          </a:p>
          <a:p>
            <a:pPr marL="800100" lvl="1" indent="-342900" algn="just">
              <a:lnSpc>
                <a:spcPct val="107000"/>
              </a:lnSpc>
              <a:buFont typeface="Symbol" panose="05050102010706020507" pitchFamily="18" charset="2"/>
              <a:buChar char=""/>
            </a:pPr>
            <a:r>
              <a:rPr lang="en-PH" sz="1800" b="0" u="none" strike="noStrike" dirty="0">
                <a:solidFill>
                  <a:srgbClr val="000000"/>
                </a:solidFill>
                <a:effectLst/>
                <a:latin typeface="Poppins" pitchFamily="2" charset="77"/>
                <a:cs typeface="Poppins" pitchFamily="2" charset="77"/>
              </a:rPr>
              <a:t>Data fields: </a:t>
            </a:r>
            <a:r>
              <a:rPr lang="en-PH" sz="1800" b="0" i="1" u="none" strike="noStrike" dirty="0" err="1">
                <a:solidFill>
                  <a:srgbClr val="000000"/>
                </a:solidFill>
                <a:effectLst/>
                <a:latin typeface="Poppins" pitchFamily="2" charset="77"/>
                <a:cs typeface="Poppins" pitchFamily="2" charset="77"/>
              </a:rPr>
              <a:t>firstName</a:t>
            </a:r>
            <a:r>
              <a:rPr lang="en-PH" sz="1800" b="0" i="1" u="none" strike="noStrike" dirty="0">
                <a:solidFill>
                  <a:srgbClr val="000000"/>
                </a:solidFill>
                <a:effectLst/>
                <a:latin typeface="Poppins" pitchFamily="2" charset="77"/>
                <a:cs typeface="Poppins" pitchFamily="2" charset="77"/>
              </a:rPr>
              <a:t>, </a:t>
            </a:r>
            <a:r>
              <a:rPr lang="en-PH" sz="1800" b="0" i="1" u="none" strike="noStrike" dirty="0" err="1">
                <a:solidFill>
                  <a:srgbClr val="000000"/>
                </a:solidFill>
                <a:effectLst/>
                <a:latin typeface="Poppins" pitchFamily="2" charset="77"/>
                <a:cs typeface="Poppins" pitchFamily="2" charset="77"/>
              </a:rPr>
              <a:t>lastName</a:t>
            </a:r>
            <a:r>
              <a:rPr lang="en-PH" sz="1800" b="0" i="1" u="none" strike="noStrike" dirty="0">
                <a:solidFill>
                  <a:srgbClr val="000000"/>
                </a:solidFill>
                <a:effectLst/>
                <a:latin typeface="Poppins" pitchFamily="2" charset="77"/>
                <a:cs typeface="Poppins" pitchFamily="2" charset="77"/>
              </a:rPr>
              <a:t>, </a:t>
            </a:r>
            <a:r>
              <a:rPr lang="en-PH" sz="1800" b="0" i="1" u="none" strike="noStrike" dirty="0" err="1">
                <a:solidFill>
                  <a:srgbClr val="000000"/>
                </a:solidFill>
                <a:effectLst/>
                <a:latin typeface="Poppins" pitchFamily="2" charset="77"/>
                <a:cs typeface="Poppins" pitchFamily="2" charset="77"/>
              </a:rPr>
              <a:t>employeeID</a:t>
            </a:r>
            <a:r>
              <a:rPr lang="en-PH" sz="1800" b="0" i="1" u="none" strike="noStrike" dirty="0">
                <a:solidFill>
                  <a:srgbClr val="000000"/>
                </a:solidFill>
                <a:effectLst/>
                <a:latin typeface="Poppins" pitchFamily="2" charset="77"/>
                <a:cs typeface="Poppins" pitchFamily="2" charset="77"/>
              </a:rPr>
              <a:t>, </a:t>
            </a:r>
            <a:r>
              <a:rPr lang="en-PH" sz="1800" b="0" i="1" u="none" strike="noStrike" dirty="0" err="1">
                <a:solidFill>
                  <a:srgbClr val="000000"/>
                </a:solidFill>
                <a:effectLst/>
                <a:latin typeface="Poppins" pitchFamily="2" charset="77"/>
                <a:cs typeface="Poppins" pitchFamily="2" charset="77"/>
              </a:rPr>
              <a:t>dateOfHire</a:t>
            </a:r>
            <a:r>
              <a:rPr lang="en-PH" sz="1800" b="0" i="1" u="none" strike="noStrike" dirty="0">
                <a:solidFill>
                  <a:srgbClr val="000000"/>
                </a:solidFill>
                <a:effectLst/>
                <a:latin typeface="Poppins" pitchFamily="2" charset="77"/>
                <a:cs typeface="Poppins" pitchFamily="2" charset="77"/>
              </a:rPr>
              <a:t>, </a:t>
            </a:r>
            <a:r>
              <a:rPr lang="en-PH" sz="1800" b="0" i="1" u="none" strike="noStrike" dirty="0" err="1">
                <a:solidFill>
                  <a:srgbClr val="000000"/>
                </a:solidFill>
                <a:effectLst/>
                <a:latin typeface="Poppins" pitchFamily="2" charset="77"/>
                <a:cs typeface="Poppins" pitchFamily="2" charset="77"/>
              </a:rPr>
              <a:t>rateOfPay</a:t>
            </a:r>
            <a:endParaRPr lang="en-PH" sz="1800" b="0" i="1" u="none" strike="noStrike" dirty="0">
              <a:solidFill>
                <a:srgbClr val="000000"/>
              </a:solidFill>
              <a:effectLst/>
              <a:latin typeface="Poppins" pitchFamily="2" charset="77"/>
              <a:cs typeface="Poppins" pitchFamily="2" charset="77"/>
            </a:endParaRPr>
          </a:p>
          <a:p>
            <a:pPr marL="800100" lvl="1" indent="-342900" algn="just">
              <a:lnSpc>
                <a:spcPct val="107000"/>
              </a:lnSpc>
              <a:buFont typeface="Symbol" panose="05050102010706020507" pitchFamily="18" charset="2"/>
              <a:buChar char=""/>
            </a:pPr>
            <a:r>
              <a:rPr lang="en-PH" dirty="0">
                <a:solidFill>
                  <a:srgbClr val="000000"/>
                </a:solidFill>
                <a:latin typeface="Poppins" pitchFamily="2" charset="77"/>
                <a:cs typeface="Poppins" pitchFamily="2" charset="77"/>
              </a:rPr>
              <a:t>Methods: work(), </a:t>
            </a:r>
            <a:r>
              <a:rPr lang="en-PH" dirty="0" err="1">
                <a:solidFill>
                  <a:srgbClr val="000000"/>
                </a:solidFill>
                <a:latin typeface="Poppins" pitchFamily="2" charset="77"/>
                <a:cs typeface="Poppins" pitchFamily="2" charset="77"/>
              </a:rPr>
              <a:t>displayRateOfPay</a:t>
            </a:r>
            <a:r>
              <a:rPr lang="en-PH" dirty="0">
                <a:solidFill>
                  <a:srgbClr val="000000"/>
                </a:solidFill>
                <a:latin typeface="Poppins" pitchFamily="2" charset="77"/>
                <a:cs typeface="Poppins" pitchFamily="2" charset="77"/>
              </a:rPr>
              <a:t>()</a:t>
            </a:r>
          </a:p>
          <a:p>
            <a:pPr marL="342900" indent="-342900" algn="just">
              <a:lnSpc>
                <a:spcPct val="107000"/>
              </a:lnSpc>
              <a:buFont typeface="Symbol" panose="05050102010706020507" pitchFamily="18" charset="2"/>
              <a:buChar char=""/>
            </a:pPr>
            <a:r>
              <a:rPr lang="en-PH" sz="2000" dirty="0">
                <a:solidFill>
                  <a:srgbClr val="000000"/>
                </a:solidFill>
                <a:latin typeface="Poppins" pitchFamily="2" charset="77"/>
                <a:cs typeface="Poppins" pitchFamily="2" charset="77"/>
              </a:rPr>
              <a:t>Create a subclass of Employee named </a:t>
            </a:r>
            <a:r>
              <a:rPr lang="en-PH" sz="2000" b="1" dirty="0" err="1">
                <a:solidFill>
                  <a:srgbClr val="000000"/>
                </a:solidFill>
                <a:latin typeface="Poppins" pitchFamily="2" charset="77"/>
                <a:cs typeface="Poppins" pitchFamily="2" charset="77"/>
              </a:rPr>
              <a:t>HourlyEmployee</a:t>
            </a:r>
            <a:r>
              <a:rPr lang="en-PH" sz="2000" b="1" dirty="0">
                <a:solidFill>
                  <a:srgbClr val="000000"/>
                </a:solidFill>
                <a:latin typeface="Poppins" pitchFamily="2" charset="77"/>
                <a:cs typeface="Poppins" pitchFamily="2" charset="77"/>
              </a:rPr>
              <a:t> </a:t>
            </a:r>
            <a:r>
              <a:rPr lang="en-PH" sz="2000" dirty="0">
                <a:solidFill>
                  <a:srgbClr val="000000"/>
                </a:solidFill>
                <a:latin typeface="Poppins" pitchFamily="2" charset="77"/>
                <a:cs typeface="Poppins" pitchFamily="2" charset="77"/>
              </a:rPr>
              <a:t>and</a:t>
            </a:r>
            <a:r>
              <a:rPr lang="en-PH" sz="2000" b="1" dirty="0">
                <a:solidFill>
                  <a:srgbClr val="000000"/>
                </a:solidFill>
                <a:latin typeface="Poppins" pitchFamily="2" charset="77"/>
                <a:cs typeface="Poppins" pitchFamily="2" charset="77"/>
              </a:rPr>
              <a:t> </a:t>
            </a:r>
            <a:r>
              <a:rPr lang="en-PH" sz="2000" b="1" dirty="0" err="1">
                <a:solidFill>
                  <a:srgbClr val="000000"/>
                </a:solidFill>
                <a:latin typeface="Poppins" pitchFamily="2" charset="77"/>
                <a:cs typeface="Poppins" pitchFamily="2" charset="77"/>
              </a:rPr>
              <a:t>ContractEmployee</a:t>
            </a:r>
            <a:endParaRPr lang="en-PH" sz="2000" b="1" dirty="0">
              <a:solidFill>
                <a:srgbClr val="000000"/>
              </a:solidFill>
              <a:latin typeface="Poppins" pitchFamily="2" charset="77"/>
              <a:cs typeface="Poppins" pitchFamily="2" charset="77"/>
            </a:endParaRPr>
          </a:p>
          <a:p>
            <a:pPr marL="800100" lvl="1" indent="-342900" algn="just">
              <a:lnSpc>
                <a:spcPct val="107000"/>
              </a:lnSpc>
              <a:buFont typeface="Symbol" panose="05050102010706020507" pitchFamily="18" charset="2"/>
              <a:buChar char=""/>
            </a:pPr>
            <a:r>
              <a:rPr lang="en-PH" sz="2000" dirty="0">
                <a:solidFill>
                  <a:srgbClr val="000000"/>
                </a:solidFill>
                <a:latin typeface="Poppins" pitchFamily="2" charset="77"/>
                <a:cs typeface="Poppins" pitchFamily="2" charset="77"/>
              </a:rPr>
              <a:t>Override the method </a:t>
            </a:r>
            <a:r>
              <a:rPr lang="en-PH" sz="2000" dirty="0" err="1">
                <a:solidFill>
                  <a:srgbClr val="000000"/>
                </a:solidFill>
                <a:latin typeface="Poppins" pitchFamily="2" charset="77"/>
                <a:cs typeface="Poppins" pitchFamily="2" charset="77"/>
              </a:rPr>
              <a:t>displayRateOfPay</a:t>
            </a:r>
            <a:r>
              <a:rPr lang="en-PH" sz="2000" dirty="0">
                <a:solidFill>
                  <a:srgbClr val="000000"/>
                </a:solidFill>
                <a:latin typeface="Poppins" pitchFamily="2" charset="77"/>
                <a:cs typeface="Poppins" pitchFamily="2" charset="77"/>
              </a:rPr>
              <a:t>()</a:t>
            </a:r>
          </a:p>
        </p:txBody>
      </p:sp>
    </p:spTree>
    <p:extLst>
      <p:ext uri="{BB962C8B-B14F-4D97-AF65-F5344CB8AC3E}">
        <p14:creationId xmlns:p14="http://schemas.microsoft.com/office/powerpoint/2010/main" val="481422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6ED07-6F54-FD4C-0765-E69F5611D5C8}"/>
              </a:ext>
            </a:extLst>
          </p:cNvPr>
          <p:cNvSpPr txBox="1"/>
          <p:nvPr/>
        </p:nvSpPr>
        <p:spPr>
          <a:xfrm>
            <a:off x="914400" y="2000250"/>
            <a:ext cx="6248400" cy="1477328"/>
          </a:xfrm>
          <a:prstGeom prst="rect">
            <a:avLst/>
          </a:prstGeom>
          <a:noFill/>
        </p:spPr>
        <p:txBody>
          <a:bodyPr wrap="square" rtlCol="0">
            <a:spAutoFit/>
          </a:bodyPr>
          <a:lstStyle/>
          <a:p>
            <a:r>
              <a:rPr lang="en-US" sz="9000" dirty="0">
                <a:solidFill>
                  <a:schemeClr val="bg1"/>
                </a:solidFill>
                <a:latin typeface="Poppins Black" panose="020B0502040204020203" pitchFamily="2" charset="0"/>
                <a:cs typeface="Poppins Black" panose="020B0502040204020203" pitchFamily="2" charset="0"/>
              </a:rPr>
              <a:t>Hands-on</a:t>
            </a:r>
          </a:p>
        </p:txBody>
      </p:sp>
    </p:spTree>
    <p:extLst>
      <p:ext uri="{BB962C8B-B14F-4D97-AF65-F5344CB8AC3E}">
        <p14:creationId xmlns:p14="http://schemas.microsoft.com/office/powerpoint/2010/main" val="1256968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A55791-0988-F61A-25B5-2AD0C910C55C}"/>
              </a:ext>
            </a:extLst>
          </p:cNvPr>
          <p:cNvSpPr txBox="1"/>
          <p:nvPr/>
        </p:nvSpPr>
        <p:spPr>
          <a:xfrm>
            <a:off x="533400" y="323850"/>
            <a:ext cx="10210800" cy="4985980"/>
          </a:xfrm>
          <a:prstGeom prst="rect">
            <a:avLst/>
          </a:prstGeom>
          <a:noFill/>
        </p:spPr>
        <p:txBody>
          <a:bodyPr wrap="square" rtlCol="0">
            <a:spAutoFit/>
          </a:bodyPr>
          <a:lstStyle/>
          <a:p>
            <a:pPr algn="ctr"/>
            <a:r>
              <a:rPr lang="en-US" sz="4800" b="1" dirty="0">
                <a:solidFill>
                  <a:schemeClr val="bg1"/>
                </a:solidFill>
                <a:latin typeface="Poppins" panose="00000500000000000000" pitchFamily="2" charset="0"/>
                <a:cs typeface="Poppins" panose="00000500000000000000" pitchFamily="2" charset="0"/>
              </a:rPr>
              <a:t>Association</a:t>
            </a:r>
          </a:p>
          <a:p>
            <a:endParaRPr lang="en-US" sz="2800" dirty="0">
              <a:solidFill>
                <a:schemeClr val="bg1"/>
              </a:solidFill>
              <a:latin typeface="Poppins" panose="00000500000000000000" pitchFamily="2" charset="0"/>
              <a:cs typeface="Poppins" panose="00000500000000000000" pitchFamily="2" charset="0"/>
            </a:endParaRPr>
          </a:p>
          <a:p>
            <a:pPr marL="285750" indent="-285750" rtl="0" fontAlgn="base">
              <a:spcBef>
                <a:spcPts val="0"/>
              </a:spcBef>
              <a:spcAft>
                <a:spcPts val="1600"/>
              </a:spcAft>
              <a:buFont typeface="Arial" panose="020B0604020202020204" pitchFamily="34" charset="0"/>
              <a:buChar char="•"/>
            </a:pPr>
            <a:r>
              <a:rPr lang="en-PH" sz="2000" b="0" i="0" u="none" strike="noStrike" dirty="0">
                <a:solidFill>
                  <a:schemeClr val="bg1"/>
                </a:solidFill>
                <a:effectLst/>
                <a:latin typeface="Poppins" pitchFamily="2" charset="77"/>
                <a:cs typeface="Poppins" pitchFamily="2" charset="77"/>
              </a:rPr>
              <a:t>Mechanism in Java which allows us to define the connection/relationship (</a:t>
            </a:r>
            <a:r>
              <a:rPr lang="en-PH" sz="2000" b="1" i="0" u="none" strike="noStrike" dirty="0">
                <a:solidFill>
                  <a:schemeClr val="bg1"/>
                </a:solidFill>
                <a:effectLst/>
                <a:latin typeface="Poppins" pitchFamily="2" charset="77"/>
                <a:cs typeface="Poppins" pitchFamily="2" charset="77"/>
              </a:rPr>
              <a:t>HAS-A)</a:t>
            </a:r>
            <a:r>
              <a:rPr lang="en-PH" sz="2000" b="0" i="0" u="none" strike="noStrike" dirty="0">
                <a:solidFill>
                  <a:schemeClr val="bg1"/>
                </a:solidFill>
                <a:effectLst/>
                <a:latin typeface="Poppins" pitchFamily="2" charset="77"/>
                <a:cs typeface="Poppins" pitchFamily="2" charset="77"/>
              </a:rPr>
              <a:t> of two separate classes with each other. </a:t>
            </a:r>
          </a:p>
          <a:p>
            <a:pPr marL="285750" indent="-285750" rtl="0" fontAlgn="base">
              <a:spcBef>
                <a:spcPts val="0"/>
              </a:spcBef>
              <a:spcAft>
                <a:spcPts val="0"/>
              </a:spcAft>
              <a:buFont typeface="Arial" panose="020B0604020202020204" pitchFamily="34" charset="0"/>
              <a:buChar char="•"/>
            </a:pPr>
            <a:r>
              <a:rPr lang="en-PH" sz="2000" b="0" i="0" u="none" strike="noStrike" dirty="0">
                <a:solidFill>
                  <a:schemeClr val="bg1"/>
                </a:solidFill>
                <a:effectLst/>
                <a:latin typeface="Poppins" pitchFamily="2" charset="77"/>
                <a:cs typeface="Poppins" pitchFamily="2" charset="77"/>
              </a:rPr>
              <a:t>Forms of association</a:t>
            </a:r>
          </a:p>
          <a:p>
            <a:pPr marL="742950" lvl="1" indent="-285750" rtl="0" fontAlgn="base">
              <a:spcBef>
                <a:spcPts val="0"/>
              </a:spcBef>
              <a:spcAft>
                <a:spcPts val="0"/>
              </a:spcAft>
              <a:buFont typeface="Arial" panose="020B0604020202020204" pitchFamily="34" charset="0"/>
              <a:buChar char="•"/>
            </a:pPr>
            <a:r>
              <a:rPr lang="en-PH" sz="2000" b="1" i="0" u="none" strike="noStrike" dirty="0">
                <a:solidFill>
                  <a:schemeClr val="bg1"/>
                </a:solidFill>
                <a:effectLst/>
                <a:latin typeface="Poppins" pitchFamily="2" charset="77"/>
                <a:cs typeface="Poppins" pitchFamily="2" charset="77"/>
              </a:rPr>
              <a:t>Aggregation</a:t>
            </a:r>
            <a:r>
              <a:rPr lang="en-PH" sz="2000" b="0" i="0" u="none" strike="noStrike" dirty="0">
                <a:solidFill>
                  <a:schemeClr val="bg1"/>
                </a:solidFill>
                <a:effectLst/>
                <a:latin typeface="Poppins" pitchFamily="2" charset="77"/>
                <a:cs typeface="Poppins" pitchFamily="2" charset="77"/>
              </a:rPr>
              <a:t>- is a </a:t>
            </a:r>
            <a:r>
              <a:rPr lang="en-PH" sz="2000" b="1" dirty="0">
                <a:solidFill>
                  <a:schemeClr val="bg1"/>
                </a:solidFill>
                <a:latin typeface="Poppins" pitchFamily="2" charset="77"/>
                <a:cs typeface="Poppins" pitchFamily="2" charset="77"/>
              </a:rPr>
              <a:t>unidirectional </a:t>
            </a:r>
            <a:r>
              <a:rPr lang="en-PH" sz="2000" dirty="0">
                <a:solidFill>
                  <a:schemeClr val="bg1"/>
                </a:solidFill>
                <a:latin typeface="Poppins" pitchFamily="2" charset="77"/>
                <a:cs typeface="Poppins" pitchFamily="2" charset="77"/>
              </a:rPr>
              <a:t>relationship between two classes. It is a weak kind of association where one class can exist without the other. </a:t>
            </a:r>
          </a:p>
          <a:p>
            <a:pPr marL="1200150" lvl="2" indent="-285750" fontAlgn="base">
              <a:buFont typeface="Arial" panose="020B0604020202020204" pitchFamily="34" charset="0"/>
              <a:buChar char="•"/>
            </a:pPr>
            <a:r>
              <a:rPr lang="en-PH" sz="2000" b="0" i="0" u="none" strike="noStrike" dirty="0">
                <a:solidFill>
                  <a:schemeClr val="bg1"/>
                </a:solidFill>
                <a:effectLst/>
                <a:latin typeface="Poppins" pitchFamily="2" charset="77"/>
                <a:cs typeface="Poppins" pitchFamily="2" charset="77"/>
              </a:rPr>
              <a:t>Example: University -&gt; Students</a:t>
            </a:r>
          </a:p>
          <a:p>
            <a:pPr marL="742950" lvl="1" indent="-285750" rtl="0" fontAlgn="base">
              <a:spcBef>
                <a:spcPts val="0"/>
              </a:spcBef>
              <a:spcAft>
                <a:spcPts val="1600"/>
              </a:spcAft>
              <a:buFont typeface="Arial" panose="020B0604020202020204" pitchFamily="34" charset="0"/>
              <a:buChar char="•"/>
            </a:pPr>
            <a:r>
              <a:rPr lang="en-PH" sz="2000" b="1" i="0" u="none" strike="noStrike" dirty="0">
                <a:solidFill>
                  <a:schemeClr val="bg1"/>
                </a:solidFill>
                <a:effectLst/>
                <a:latin typeface="Poppins" pitchFamily="2" charset="77"/>
                <a:cs typeface="Poppins" pitchFamily="2" charset="77"/>
              </a:rPr>
              <a:t>Composition </a:t>
            </a:r>
            <a:r>
              <a:rPr lang="en-PH" sz="2000" b="0" i="0" u="none" strike="noStrike" dirty="0">
                <a:solidFill>
                  <a:schemeClr val="bg1"/>
                </a:solidFill>
                <a:effectLst/>
                <a:latin typeface="Poppins" pitchFamily="2" charset="77"/>
                <a:cs typeface="Poppins" pitchFamily="2" charset="77"/>
              </a:rPr>
              <a:t>– is a strong association between classes that denotes a </a:t>
            </a:r>
            <a:r>
              <a:rPr lang="en-PH" sz="2000" b="1" i="0" u="none" strike="noStrike" dirty="0">
                <a:solidFill>
                  <a:schemeClr val="bg1"/>
                </a:solidFill>
                <a:effectLst/>
                <a:latin typeface="Poppins" pitchFamily="2" charset="77"/>
                <a:cs typeface="Poppins" pitchFamily="2" charset="77"/>
              </a:rPr>
              <a:t>PART-OF</a:t>
            </a:r>
            <a:r>
              <a:rPr lang="en-PH" sz="2000" i="0" u="none" strike="noStrike" dirty="0">
                <a:solidFill>
                  <a:schemeClr val="bg1"/>
                </a:solidFill>
                <a:effectLst/>
                <a:latin typeface="Poppins" pitchFamily="2" charset="77"/>
                <a:cs typeface="Poppins" pitchFamily="2" charset="77"/>
              </a:rPr>
              <a:t> relationship. A “belongs-to” type of association.</a:t>
            </a:r>
          </a:p>
          <a:p>
            <a:pPr marL="1200150" lvl="2" indent="-285750" fontAlgn="base">
              <a:spcAft>
                <a:spcPts val="1600"/>
              </a:spcAft>
              <a:buFont typeface="Arial" panose="020B0604020202020204" pitchFamily="34" charset="0"/>
              <a:buChar char="•"/>
            </a:pPr>
            <a:r>
              <a:rPr lang="en-PH" sz="2000" b="0" dirty="0">
                <a:solidFill>
                  <a:schemeClr val="bg1"/>
                </a:solidFill>
                <a:latin typeface="Poppins" pitchFamily="2" charset="77"/>
                <a:cs typeface="Poppins" pitchFamily="2" charset="77"/>
              </a:rPr>
              <a:t>Example: Kitchen -&gt; House</a:t>
            </a:r>
            <a:endParaRPr lang="en-PH" sz="2000" b="0" i="0" u="none" strike="noStrike" dirty="0">
              <a:solidFill>
                <a:schemeClr val="bg1"/>
              </a:solidFill>
              <a:effectLst/>
              <a:latin typeface="Poppins" pitchFamily="2" charset="77"/>
              <a:cs typeface="Poppins" pitchFamily="2" charset="77"/>
            </a:endParaRPr>
          </a:p>
          <a:p>
            <a:pPr marL="457200" indent="-457200">
              <a:buFont typeface="Arial" panose="020B0604020202020204" pitchFamily="34" charset="0"/>
              <a:buChar char="•"/>
            </a:pPr>
            <a:endParaRPr lang="en-US" sz="22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97115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6ED07-6F54-FD4C-0765-E69F5611D5C8}"/>
              </a:ext>
            </a:extLst>
          </p:cNvPr>
          <p:cNvSpPr txBox="1"/>
          <p:nvPr/>
        </p:nvSpPr>
        <p:spPr>
          <a:xfrm>
            <a:off x="914400" y="2000250"/>
            <a:ext cx="6248400" cy="1477328"/>
          </a:xfrm>
          <a:prstGeom prst="rect">
            <a:avLst/>
          </a:prstGeom>
          <a:noFill/>
        </p:spPr>
        <p:txBody>
          <a:bodyPr wrap="square" rtlCol="0">
            <a:spAutoFit/>
          </a:bodyPr>
          <a:lstStyle/>
          <a:p>
            <a:r>
              <a:rPr lang="en-US" sz="9000" dirty="0">
                <a:solidFill>
                  <a:schemeClr val="bg1"/>
                </a:solidFill>
                <a:latin typeface="Poppins Black" panose="020B0502040204020203" pitchFamily="2" charset="0"/>
                <a:cs typeface="Poppins Black" panose="020B0502040204020203" pitchFamily="2" charset="0"/>
              </a:rPr>
              <a:t>DEMO</a:t>
            </a:r>
          </a:p>
        </p:txBody>
      </p:sp>
    </p:spTree>
    <p:extLst>
      <p:ext uri="{BB962C8B-B14F-4D97-AF65-F5344CB8AC3E}">
        <p14:creationId xmlns:p14="http://schemas.microsoft.com/office/powerpoint/2010/main" val="254135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274937"/>
            <a:ext cx="3815119" cy="330961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3624917" y="201484"/>
            <a:ext cx="1221917" cy="647616"/>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3584553"/>
            <a:ext cx="3815119" cy="3309616"/>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453324"/>
            <a:ext cx="3815119" cy="3309616"/>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893354"/>
            <a:ext cx="3815119" cy="330961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flipV="1">
            <a:off x="4426848" y="4890331"/>
            <a:ext cx="1534117" cy="813082"/>
          </a:xfrm>
          <a:prstGeom prst="rect">
            <a:avLst/>
          </a:prstGeom>
        </p:spPr>
      </p:pic>
      <p:pic>
        <p:nvPicPr>
          <p:cNvPr id="8" name="Picture 8"/>
          <p:cNvPicPr>
            <a:picLocks noChangeAspect="1"/>
          </p:cNvPicPr>
          <p:nvPr/>
        </p:nvPicPr>
        <p:blipFill>
          <a:blip r:embed="rId6"/>
          <a:srcRect/>
          <a:stretch>
            <a:fillRect/>
          </a:stretch>
        </p:blipFill>
        <p:spPr>
          <a:xfrm>
            <a:off x="305363" y="4538875"/>
            <a:ext cx="3984569" cy="1328190"/>
          </a:xfrm>
          <a:prstGeom prst="rect">
            <a:avLst/>
          </a:prstGeom>
        </p:spPr>
      </p:pic>
      <p:sp>
        <p:nvSpPr>
          <p:cNvPr id="9" name="TextBox 9"/>
          <p:cNvSpPr txBox="1"/>
          <p:nvPr/>
        </p:nvSpPr>
        <p:spPr>
          <a:xfrm>
            <a:off x="622096" y="3009900"/>
            <a:ext cx="4496266" cy="780278"/>
          </a:xfrm>
          <a:prstGeom prst="rect">
            <a:avLst/>
          </a:prstGeom>
        </p:spPr>
        <p:txBody>
          <a:bodyPr lIns="0" tIns="0" rIns="0" bIns="0" rtlCol="0" anchor="t">
            <a:spAutoFit/>
          </a:bodyPr>
          <a:lstStyle/>
          <a:p>
            <a:pPr>
              <a:lnSpc>
                <a:spcPts val="3079"/>
              </a:lnSpc>
            </a:pPr>
            <a:r>
              <a:rPr lang="en-US" sz="2199" dirty="0">
                <a:solidFill>
                  <a:srgbClr val="FFFFFF"/>
                </a:solidFill>
                <a:latin typeface="Poppins Medium Bold"/>
              </a:rPr>
              <a:t>WEEK 8 – Inheritance and Association in Java</a:t>
            </a:r>
          </a:p>
        </p:txBody>
      </p:sp>
      <p:sp>
        <p:nvSpPr>
          <p:cNvPr id="10" name="TextBox 10"/>
          <p:cNvSpPr txBox="1"/>
          <p:nvPr/>
        </p:nvSpPr>
        <p:spPr>
          <a:xfrm>
            <a:off x="598170" y="1572725"/>
            <a:ext cx="5779732" cy="574388"/>
          </a:xfrm>
          <a:prstGeom prst="rect">
            <a:avLst/>
          </a:prstGeom>
        </p:spPr>
        <p:txBody>
          <a:bodyPr lIns="0" tIns="0" rIns="0" bIns="0" rtlCol="0" anchor="t">
            <a:spAutoFit/>
          </a:bodyPr>
          <a:lstStyle/>
          <a:p>
            <a:pPr>
              <a:lnSpc>
                <a:spcPts val="4345"/>
              </a:lnSpc>
            </a:pPr>
            <a:r>
              <a:rPr lang="en-US" sz="4479" dirty="0">
                <a:solidFill>
                  <a:srgbClr val="FFFFFF"/>
                </a:solidFill>
                <a:latin typeface="Poppins ExtraBold"/>
              </a:rPr>
              <a:t>Intermediate </a:t>
            </a:r>
          </a:p>
        </p:txBody>
      </p:sp>
      <p:sp>
        <p:nvSpPr>
          <p:cNvPr id="11" name="TextBox 11"/>
          <p:cNvSpPr txBox="1"/>
          <p:nvPr/>
        </p:nvSpPr>
        <p:spPr>
          <a:xfrm>
            <a:off x="598170" y="2248241"/>
            <a:ext cx="4595737" cy="618458"/>
          </a:xfrm>
          <a:prstGeom prst="rect">
            <a:avLst/>
          </a:prstGeom>
        </p:spPr>
        <p:txBody>
          <a:bodyPr lIns="0" tIns="0" rIns="0" bIns="0" rtlCol="0" anchor="t">
            <a:spAutoFit/>
          </a:bodyPr>
          <a:lstStyle/>
          <a:p>
            <a:pPr>
              <a:lnSpc>
                <a:spcPts val="4345"/>
              </a:lnSpc>
            </a:pPr>
            <a:r>
              <a:rPr lang="en-US" sz="4479">
                <a:solidFill>
                  <a:srgbClr val="F5C90E"/>
                </a:solidFill>
                <a:latin typeface="Poppins ExtraBold"/>
              </a:rPr>
              <a:t>Programming</a:t>
            </a:r>
          </a:p>
        </p:txBody>
      </p:sp>
    </p:spTree>
    <p:extLst>
      <p:ext uri="{BB962C8B-B14F-4D97-AF65-F5344CB8AC3E}">
        <p14:creationId xmlns:p14="http://schemas.microsoft.com/office/powerpoint/2010/main" val="331947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39FEBDBE-27A1-ABE0-2D4D-1652F05E9D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000"/>
          <a:stretch/>
        </p:blipFill>
        <p:spPr bwMode="auto">
          <a:xfrm>
            <a:off x="2781300" y="654050"/>
            <a:ext cx="5867400"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68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A55791-0988-F61A-25B5-2AD0C910C55C}"/>
              </a:ext>
            </a:extLst>
          </p:cNvPr>
          <p:cNvSpPr txBox="1"/>
          <p:nvPr/>
        </p:nvSpPr>
        <p:spPr>
          <a:xfrm>
            <a:off x="533400" y="323850"/>
            <a:ext cx="10210800" cy="4780796"/>
          </a:xfrm>
          <a:prstGeom prst="rect">
            <a:avLst/>
          </a:prstGeom>
          <a:noFill/>
        </p:spPr>
        <p:txBody>
          <a:bodyPr wrap="square" rtlCol="0">
            <a:spAutoFit/>
          </a:bodyPr>
          <a:lstStyle/>
          <a:p>
            <a:pPr algn="ctr"/>
            <a:r>
              <a:rPr lang="en-US" sz="4800" b="1" dirty="0">
                <a:solidFill>
                  <a:schemeClr val="bg1"/>
                </a:solidFill>
                <a:latin typeface="Poppins" panose="00000500000000000000" pitchFamily="2" charset="0"/>
                <a:cs typeface="Poppins" panose="00000500000000000000" pitchFamily="2" charset="0"/>
              </a:rPr>
              <a:t>Inheritance</a:t>
            </a:r>
          </a:p>
          <a:p>
            <a:endParaRPr lang="en-US" sz="2800" dirty="0">
              <a:solidFill>
                <a:schemeClr val="bg1"/>
              </a:solidFill>
              <a:latin typeface="Poppins" panose="00000500000000000000" pitchFamily="2" charset="0"/>
              <a:cs typeface="Poppins" panose="00000500000000000000" pitchFamily="2" charset="0"/>
            </a:endParaRPr>
          </a:p>
          <a:p>
            <a:pPr marL="285750" indent="-285750" rtl="0" fontAlgn="base">
              <a:spcBef>
                <a:spcPts val="0"/>
              </a:spcBef>
              <a:spcAft>
                <a:spcPts val="1600"/>
              </a:spcAft>
              <a:buFont typeface="Arial" panose="020B0604020202020204" pitchFamily="34" charset="0"/>
              <a:buChar char="•"/>
            </a:pPr>
            <a:r>
              <a:rPr lang="en-PH" sz="2000" b="0" i="0" u="none" strike="noStrike" dirty="0">
                <a:solidFill>
                  <a:schemeClr val="bg1"/>
                </a:solidFill>
                <a:effectLst/>
                <a:latin typeface="Poppins" pitchFamily="2" charset="77"/>
                <a:cs typeface="Poppins" pitchFamily="2" charset="77"/>
              </a:rPr>
              <a:t>Mechanism in Java by which one class is allowed to </a:t>
            </a:r>
            <a:r>
              <a:rPr lang="en-PH" sz="2000" b="1" i="0" u="none" strike="noStrike" dirty="0">
                <a:solidFill>
                  <a:schemeClr val="bg1"/>
                </a:solidFill>
                <a:effectLst/>
                <a:latin typeface="Poppins" pitchFamily="2" charset="77"/>
                <a:cs typeface="Poppins" pitchFamily="2" charset="77"/>
              </a:rPr>
              <a:t>inherit the features (fields and methods)</a:t>
            </a:r>
            <a:r>
              <a:rPr lang="en-PH" sz="2000" b="0" i="0" u="none" strike="noStrike" dirty="0">
                <a:solidFill>
                  <a:schemeClr val="bg1"/>
                </a:solidFill>
                <a:effectLst/>
                <a:latin typeface="Poppins" pitchFamily="2" charset="77"/>
                <a:cs typeface="Poppins" pitchFamily="2" charset="77"/>
              </a:rPr>
              <a:t> of another class. </a:t>
            </a:r>
          </a:p>
          <a:p>
            <a:pPr marL="285750" indent="-285750" rtl="0" fontAlgn="base">
              <a:spcBef>
                <a:spcPts val="0"/>
              </a:spcBef>
              <a:spcAft>
                <a:spcPts val="0"/>
              </a:spcAft>
              <a:buFont typeface="Arial" panose="020B0604020202020204" pitchFamily="34" charset="0"/>
              <a:buChar char="•"/>
            </a:pPr>
            <a:r>
              <a:rPr lang="en-PH" sz="2000" b="0" i="0" u="none" strike="noStrike" dirty="0">
                <a:solidFill>
                  <a:schemeClr val="bg1"/>
                </a:solidFill>
                <a:effectLst/>
                <a:latin typeface="Poppins" pitchFamily="2" charset="77"/>
                <a:cs typeface="Poppins" pitchFamily="2" charset="77"/>
              </a:rPr>
              <a:t>Terminologies</a:t>
            </a:r>
          </a:p>
          <a:p>
            <a:pPr marL="742950" lvl="1" indent="-285750" rtl="0" fontAlgn="base">
              <a:spcBef>
                <a:spcPts val="0"/>
              </a:spcBef>
              <a:spcAft>
                <a:spcPts val="0"/>
              </a:spcAft>
              <a:buFont typeface="Arial" panose="020B0604020202020204" pitchFamily="34" charset="0"/>
              <a:buChar char="•"/>
            </a:pPr>
            <a:r>
              <a:rPr lang="en-PH" sz="2000" b="1" i="0" u="none" strike="noStrike" dirty="0">
                <a:solidFill>
                  <a:schemeClr val="bg1"/>
                </a:solidFill>
                <a:effectLst/>
                <a:latin typeface="Poppins" pitchFamily="2" charset="77"/>
                <a:cs typeface="Poppins" pitchFamily="2" charset="77"/>
              </a:rPr>
              <a:t>Base class </a:t>
            </a:r>
            <a:r>
              <a:rPr lang="en-PH" sz="2000" b="0" i="0" u="none" strike="noStrike" dirty="0">
                <a:solidFill>
                  <a:schemeClr val="bg1"/>
                </a:solidFill>
                <a:effectLst/>
                <a:latin typeface="Poppins" pitchFamily="2" charset="77"/>
                <a:cs typeface="Poppins" pitchFamily="2" charset="77"/>
              </a:rPr>
              <a:t>- also known as </a:t>
            </a:r>
            <a:r>
              <a:rPr lang="en-PH" sz="2000" b="1" i="0" u="none" strike="noStrike" dirty="0">
                <a:solidFill>
                  <a:schemeClr val="bg1"/>
                </a:solidFill>
                <a:effectLst/>
                <a:latin typeface="Poppins" pitchFamily="2" charset="77"/>
                <a:cs typeface="Poppins" pitchFamily="2" charset="77"/>
              </a:rPr>
              <a:t>super class </a:t>
            </a:r>
            <a:r>
              <a:rPr lang="en-PH" sz="2000" b="0" i="0" u="none" strike="noStrike" dirty="0">
                <a:solidFill>
                  <a:schemeClr val="bg1"/>
                </a:solidFill>
                <a:effectLst/>
                <a:latin typeface="Poppins" pitchFamily="2" charset="77"/>
                <a:cs typeface="Poppins" pitchFamily="2" charset="77"/>
              </a:rPr>
              <a:t>or </a:t>
            </a:r>
            <a:r>
              <a:rPr lang="en-PH" sz="2000" b="1" i="0" u="none" strike="noStrike" dirty="0">
                <a:solidFill>
                  <a:schemeClr val="bg1"/>
                </a:solidFill>
                <a:effectLst/>
                <a:latin typeface="Poppins" pitchFamily="2" charset="77"/>
                <a:cs typeface="Poppins" pitchFamily="2" charset="77"/>
              </a:rPr>
              <a:t>parent class</a:t>
            </a:r>
            <a:r>
              <a:rPr lang="en-PH" sz="2000" b="0" i="0" u="none" strike="noStrike" dirty="0">
                <a:solidFill>
                  <a:schemeClr val="bg1"/>
                </a:solidFill>
                <a:effectLst/>
                <a:latin typeface="Poppins" pitchFamily="2" charset="77"/>
                <a:cs typeface="Poppins" pitchFamily="2" charset="77"/>
              </a:rPr>
              <a:t>. It is the class where the features are inherited from.</a:t>
            </a:r>
          </a:p>
          <a:p>
            <a:pPr marL="742950" lvl="1" indent="-285750" rtl="0" fontAlgn="base">
              <a:spcBef>
                <a:spcPts val="0"/>
              </a:spcBef>
              <a:spcAft>
                <a:spcPts val="1600"/>
              </a:spcAft>
              <a:buFont typeface="Arial" panose="020B0604020202020204" pitchFamily="34" charset="0"/>
              <a:buChar char="•"/>
            </a:pPr>
            <a:r>
              <a:rPr lang="en-PH" sz="2000" b="1" i="0" u="none" strike="noStrike" dirty="0">
                <a:solidFill>
                  <a:schemeClr val="bg1"/>
                </a:solidFill>
                <a:effectLst/>
                <a:latin typeface="Poppins" pitchFamily="2" charset="77"/>
                <a:cs typeface="Poppins" pitchFamily="2" charset="77"/>
              </a:rPr>
              <a:t>Derived class </a:t>
            </a:r>
            <a:r>
              <a:rPr lang="en-PH" sz="2000" b="0" i="0" u="none" strike="noStrike" dirty="0">
                <a:solidFill>
                  <a:schemeClr val="bg1"/>
                </a:solidFill>
                <a:effectLst/>
                <a:latin typeface="Poppins" pitchFamily="2" charset="77"/>
                <a:cs typeface="Poppins" pitchFamily="2" charset="77"/>
              </a:rPr>
              <a:t>- also known as </a:t>
            </a:r>
            <a:r>
              <a:rPr lang="en-PH" sz="2000" b="1" i="0" u="none" strike="noStrike" dirty="0">
                <a:solidFill>
                  <a:schemeClr val="bg1"/>
                </a:solidFill>
                <a:effectLst/>
                <a:latin typeface="Poppins" pitchFamily="2" charset="77"/>
                <a:cs typeface="Poppins" pitchFamily="2" charset="77"/>
              </a:rPr>
              <a:t>subclass</a:t>
            </a:r>
            <a:r>
              <a:rPr lang="en-PH" sz="2000" b="0" i="0" u="none" strike="noStrike" dirty="0">
                <a:solidFill>
                  <a:schemeClr val="bg1"/>
                </a:solidFill>
                <a:effectLst/>
                <a:latin typeface="Poppins" pitchFamily="2" charset="77"/>
                <a:cs typeface="Poppins" pitchFamily="2" charset="77"/>
              </a:rPr>
              <a:t> or </a:t>
            </a:r>
            <a:r>
              <a:rPr lang="en-PH" sz="2000" b="1" i="0" u="none" strike="noStrike" dirty="0">
                <a:solidFill>
                  <a:schemeClr val="bg1"/>
                </a:solidFill>
                <a:effectLst/>
                <a:latin typeface="Poppins" pitchFamily="2" charset="77"/>
                <a:cs typeface="Poppins" pitchFamily="2" charset="77"/>
              </a:rPr>
              <a:t>extended class </a:t>
            </a:r>
            <a:r>
              <a:rPr lang="en-PH" sz="2000" b="0" i="0" u="none" strike="noStrike" dirty="0">
                <a:solidFill>
                  <a:schemeClr val="bg1"/>
                </a:solidFill>
                <a:effectLst/>
                <a:latin typeface="Poppins" pitchFamily="2" charset="77"/>
                <a:cs typeface="Poppins" pitchFamily="2" charset="77"/>
              </a:rPr>
              <a:t>or </a:t>
            </a:r>
            <a:r>
              <a:rPr lang="en-PH" sz="2000" b="1" i="0" u="none" strike="noStrike" dirty="0">
                <a:solidFill>
                  <a:schemeClr val="bg1"/>
                </a:solidFill>
                <a:effectLst/>
                <a:latin typeface="Poppins" pitchFamily="2" charset="77"/>
                <a:cs typeface="Poppins" pitchFamily="2" charset="77"/>
              </a:rPr>
              <a:t>child class</a:t>
            </a:r>
            <a:r>
              <a:rPr lang="en-PH" sz="2000" b="0" i="0" u="none" strike="noStrike" dirty="0">
                <a:solidFill>
                  <a:schemeClr val="bg1"/>
                </a:solidFill>
                <a:effectLst/>
                <a:latin typeface="Poppins" pitchFamily="2" charset="77"/>
                <a:cs typeface="Poppins" pitchFamily="2" charset="77"/>
              </a:rPr>
              <a:t>. It is the class that inherits from the other class. The derived class can add its own fields and methods in addition to the base class fields and methods (excluding constructors). </a:t>
            </a:r>
          </a:p>
          <a:p>
            <a:pPr marL="457200" indent="-457200">
              <a:buFont typeface="Arial" panose="020B0604020202020204" pitchFamily="34" charset="0"/>
              <a:buChar char="•"/>
            </a:pPr>
            <a:endParaRPr lang="en-US" sz="22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3182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A55791-0988-F61A-25B5-2AD0C910C55C}"/>
              </a:ext>
            </a:extLst>
          </p:cNvPr>
          <p:cNvSpPr txBox="1"/>
          <p:nvPr/>
        </p:nvSpPr>
        <p:spPr>
          <a:xfrm>
            <a:off x="533400" y="323850"/>
            <a:ext cx="10210800" cy="4052391"/>
          </a:xfrm>
          <a:prstGeom prst="rect">
            <a:avLst/>
          </a:prstGeom>
          <a:noFill/>
        </p:spPr>
        <p:txBody>
          <a:bodyPr wrap="square" rtlCol="0">
            <a:spAutoFit/>
          </a:bodyPr>
          <a:lstStyle/>
          <a:p>
            <a:pPr algn="ctr"/>
            <a:r>
              <a:rPr lang="en-US" sz="4800" b="1" dirty="0">
                <a:solidFill>
                  <a:schemeClr val="bg1"/>
                </a:solidFill>
                <a:latin typeface="Poppins" panose="00000500000000000000" pitchFamily="2" charset="0"/>
                <a:cs typeface="Poppins" panose="00000500000000000000" pitchFamily="2" charset="0"/>
              </a:rPr>
              <a:t>Reusability</a:t>
            </a:r>
          </a:p>
          <a:p>
            <a:endParaRPr lang="en-US" sz="2800" dirty="0">
              <a:solidFill>
                <a:schemeClr val="bg1"/>
              </a:solidFill>
              <a:latin typeface="Poppins" panose="00000500000000000000" pitchFamily="2" charset="0"/>
              <a:cs typeface="Poppins" panose="00000500000000000000" pitchFamily="2" charset="0"/>
            </a:endParaRPr>
          </a:p>
          <a:p>
            <a:pPr rtl="0">
              <a:spcBef>
                <a:spcPts val="0"/>
              </a:spcBef>
              <a:spcAft>
                <a:spcPts val="1600"/>
              </a:spcAft>
            </a:pPr>
            <a:r>
              <a:rPr lang="en-PH" sz="2400" b="0" i="0" u="none" strike="noStrike" dirty="0">
                <a:solidFill>
                  <a:schemeClr val="bg1"/>
                </a:solidFill>
                <a:effectLst/>
                <a:latin typeface="Poppins" pitchFamily="2" charset="77"/>
                <a:cs typeface="Poppins" pitchFamily="2" charset="77"/>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PH" sz="2400" b="0" dirty="0">
              <a:solidFill>
                <a:schemeClr val="bg1"/>
              </a:solidFill>
              <a:effectLst/>
              <a:latin typeface="Poppins" pitchFamily="2" charset="77"/>
              <a:cs typeface="Poppins" pitchFamily="2" charset="77"/>
            </a:endParaRPr>
          </a:p>
          <a:p>
            <a:br>
              <a:rPr lang="en-PH" sz="2400" dirty="0"/>
            </a:br>
            <a:endParaRPr lang="en-US" sz="2400" dirty="0">
              <a:solidFill>
                <a:schemeClr val="bg1"/>
              </a:solidFill>
              <a:effectLst/>
              <a:latin typeface="Poppins" panose="00000500000000000000" pitchFamily="2" charset="0"/>
              <a:ea typeface="Calibri" panose="020F0502020204030204" pitchFamily="34" charset="0"/>
              <a:cs typeface="Poppins" panose="00000500000000000000" pitchFamily="2" charset="0"/>
            </a:endParaRPr>
          </a:p>
        </p:txBody>
      </p:sp>
    </p:spTree>
    <p:extLst>
      <p:ext uri="{BB962C8B-B14F-4D97-AF65-F5344CB8AC3E}">
        <p14:creationId xmlns:p14="http://schemas.microsoft.com/office/powerpoint/2010/main" val="139671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0" y="-2266950"/>
            <a:ext cx="3815119" cy="3309616"/>
          </a:xfrm>
          <a:prstGeom prst="rect">
            <a:avLst/>
          </a:prstGeom>
        </p:spPr>
      </p:pic>
      <p:sp>
        <p:nvSpPr>
          <p:cNvPr id="4" name="TextBox 4"/>
          <p:cNvSpPr txBox="1"/>
          <p:nvPr/>
        </p:nvSpPr>
        <p:spPr>
          <a:xfrm>
            <a:off x="598170" y="573736"/>
            <a:ext cx="8204108" cy="585866"/>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“extends” keyword</a:t>
            </a:r>
          </a:p>
        </p:txBody>
      </p:sp>
      <p:sp>
        <p:nvSpPr>
          <p:cNvPr id="3" name="TextBox 2">
            <a:extLst>
              <a:ext uri="{FF2B5EF4-FFF2-40B4-BE49-F238E27FC236}">
                <a16:creationId xmlns:a16="http://schemas.microsoft.com/office/drawing/2014/main" id="{173EDE89-E412-3663-992D-77B90D4E7B6F}"/>
              </a:ext>
            </a:extLst>
          </p:cNvPr>
          <p:cNvSpPr txBox="1"/>
          <p:nvPr/>
        </p:nvSpPr>
        <p:spPr>
          <a:xfrm>
            <a:off x="457200" y="1466850"/>
            <a:ext cx="8686800" cy="3826689"/>
          </a:xfrm>
          <a:prstGeom prst="rect">
            <a:avLst/>
          </a:prstGeom>
          <a:noFill/>
        </p:spPr>
        <p:txBody>
          <a:bodyPr wrap="square">
            <a:spAutoFit/>
          </a:bodyPr>
          <a:lstStyle/>
          <a:p>
            <a:pPr rtl="0">
              <a:spcBef>
                <a:spcPts val="0"/>
              </a:spcBef>
              <a:spcAft>
                <a:spcPts val="0"/>
              </a:spcAft>
            </a:pPr>
            <a:r>
              <a:rPr lang="en-PH" sz="2400" b="0" i="0" u="none" strike="noStrike" dirty="0">
                <a:solidFill>
                  <a:srgbClr val="434343"/>
                </a:solidFill>
                <a:effectLst/>
                <a:latin typeface="Poppins" pitchFamily="2" charset="77"/>
                <a:cs typeface="Poppins" pitchFamily="2" charset="77"/>
              </a:rPr>
              <a:t>Syntax:</a:t>
            </a:r>
            <a:endParaRPr lang="en-PH" sz="2400" b="0" dirty="0">
              <a:effectLst/>
              <a:latin typeface="Poppins" pitchFamily="2" charset="77"/>
              <a:cs typeface="Poppins" pitchFamily="2" charset="77"/>
            </a:endParaRPr>
          </a:p>
          <a:p>
            <a:pPr rtl="0">
              <a:spcBef>
                <a:spcPts val="0"/>
              </a:spcBef>
              <a:spcAft>
                <a:spcPts val="0"/>
              </a:spcAft>
            </a:pPr>
            <a:r>
              <a:rPr lang="en-PH" sz="2400" b="1" i="0" u="none" strike="noStrike" dirty="0">
                <a:solidFill>
                  <a:srgbClr val="434343"/>
                </a:solidFill>
                <a:effectLst/>
                <a:latin typeface="Courier New" panose="02070309020205020404" pitchFamily="49" charset="0"/>
              </a:rPr>
              <a:t>class</a:t>
            </a:r>
            <a:r>
              <a:rPr lang="en-PH" sz="2400" b="0" i="0" u="none" strike="noStrike" dirty="0">
                <a:solidFill>
                  <a:srgbClr val="434343"/>
                </a:solidFill>
                <a:effectLst/>
                <a:latin typeface="Courier New" panose="02070309020205020404" pitchFamily="49" charset="0"/>
              </a:rPr>
              <a:t> derived-class </a:t>
            </a:r>
            <a:r>
              <a:rPr lang="en-PH" sz="2400" b="1" i="0" u="none" strike="noStrike" dirty="0">
                <a:solidFill>
                  <a:srgbClr val="434343"/>
                </a:solidFill>
                <a:effectLst/>
                <a:latin typeface="Courier New" panose="02070309020205020404" pitchFamily="49" charset="0"/>
              </a:rPr>
              <a:t>extends</a:t>
            </a:r>
            <a:r>
              <a:rPr lang="en-PH" sz="2400" b="0" i="0" u="none" strike="noStrike" dirty="0">
                <a:solidFill>
                  <a:srgbClr val="434343"/>
                </a:solidFill>
                <a:effectLst/>
                <a:latin typeface="Courier New" panose="02070309020205020404" pitchFamily="49" charset="0"/>
              </a:rPr>
              <a:t> base-class {</a:t>
            </a:r>
            <a:endParaRPr lang="en-PH" sz="2400" b="0" dirty="0">
              <a:effectLst/>
            </a:endParaRPr>
          </a:p>
          <a:p>
            <a:pPr rtl="0">
              <a:spcBef>
                <a:spcPts val="0"/>
              </a:spcBef>
              <a:spcAft>
                <a:spcPts val="0"/>
              </a:spcAft>
            </a:pPr>
            <a:r>
              <a:rPr lang="en-PH" sz="2400" b="0" i="0" u="none" strike="noStrike" dirty="0">
                <a:solidFill>
                  <a:srgbClr val="434343"/>
                </a:solidFill>
                <a:effectLst/>
                <a:latin typeface="Courier New" panose="02070309020205020404" pitchFamily="49" charset="0"/>
              </a:rPr>
              <a:t>// fields and methods</a:t>
            </a:r>
            <a:endParaRPr lang="en-PH" sz="2400" b="0" dirty="0">
              <a:effectLst/>
            </a:endParaRPr>
          </a:p>
          <a:p>
            <a:pPr rtl="0">
              <a:spcBef>
                <a:spcPts val="0"/>
              </a:spcBef>
              <a:spcAft>
                <a:spcPts val="0"/>
              </a:spcAft>
            </a:pPr>
            <a:r>
              <a:rPr lang="en-PH" sz="2400" b="0" i="0" u="none" strike="noStrike" dirty="0">
                <a:solidFill>
                  <a:srgbClr val="434343"/>
                </a:solidFill>
                <a:effectLst/>
                <a:latin typeface="Courier New" panose="02070309020205020404" pitchFamily="49" charset="0"/>
              </a:rPr>
              <a:t>}</a:t>
            </a:r>
          </a:p>
          <a:p>
            <a:pPr algn="just" rtl="0">
              <a:spcBef>
                <a:spcPts val="0"/>
              </a:spcBef>
              <a:spcAft>
                <a:spcPts val="1600"/>
              </a:spcAft>
            </a:pPr>
            <a:endParaRPr lang="en-PH" sz="2400" b="0" i="0" u="none" strike="noStrike" dirty="0">
              <a:solidFill>
                <a:srgbClr val="000000"/>
              </a:solidFill>
              <a:effectLst/>
              <a:latin typeface="Roboto" panose="02000000000000000000" pitchFamily="2" charset="0"/>
            </a:endParaRPr>
          </a:p>
          <a:p>
            <a:pPr algn="just" rtl="0">
              <a:spcBef>
                <a:spcPts val="0"/>
              </a:spcBef>
              <a:spcAft>
                <a:spcPts val="1600"/>
              </a:spcAft>
            </a:pPr>
            <a:r>
              <a:rPr lang="en-PH" sz="2400" dirty="0">
                <a:solidFill>
                  <a:srgbClr val="000000"/>
                </a:solidFill>
                <a:latin typeface="Poppins" pitchFamily="2" charset="77"/>
                <a:cs typeface="Poppins" pitchFamily="2" charset="77"/>
              </a:rPr>
              <a:t>T</a:t>
            </a:r>
            <a:r>
              <a:rPr lang="en-PH" sz="2400" b="0" i="0" u="none" strike="noStrike" dirty="0">
                <a:solidFill>
                  <a:srgbClr val="000000"/>
                </a:solidFill>
                <a:effectLst/>
                <a:latin typeface="Poppins" pitchFamily="2" charset="77"/>
                <a:cs typeface="Poppins" pitchFamily="2" charset="77"/>
              </a:rPr>
              <a:t>he </a:t>
            </a:r>
            <a:r>
              <a:rPr lang="en-PH" sz="2400" b="1" i="0" u="none" strike="noStrike" dirty="0">
                <a:solidFill>
                  <a:srgbClr val="000000"/>
                </a:solidFill>
                <a:effectLst/>
                <a:latin typeface="Poppins" pitchFamily="2" charset="77"/>
                <a:cs typeface="Poppins" pitchFamily="2" charset="77"/>
              </a:rPr>
              <a:t>extends</a:t>
            </a:r>
            <a:r>
              <a:rPr lang="en-PH" sz="2400" b="0" i="0" u="none" strike="noStrike" dirty="0">
                <a:solidFill>
                  <a:srgbClr val="000000"/>
                </a:solidFill>
                <a:effectLst/>
                <a:latin typeface="Poppins" pitchFamily="2" charset="77"/>
                <a:cs typeface="Poppins" pitchFamily="2" charset="77"/>
              </a:rPr>
              <a:t> keyword indicates that you are making a new class that derives from an existing class. The meaning of "extends" is to increase the functionality.</a:t>
            </a:r>
            <a:endParaRPr lang="en-PH" sz="2400" b="0" dirty="0">
              <a:effectLst/>
              <a:latin typeface="Poppins" pitchFamily="2" charset="77"/>
              <a:cs typeface="Poppins" pitchFamily="2" charset="77"/>
            </a:endParaRPr>
          </a:p>
          <a:p>
            <a:endParaRPr lang="en-US" sz="2400" dirty="0">
              <a:latin typeface="Poppins" panose="00000500000000000000" pitchFamily="2" charset="0"/>
              <a:cs typeface="Poppins" panose="000005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0" y="-2266950"/>
            <a:ext cx="3815119" cy="3309616"/>
          </a:xfrm>
          <a:prstGeom prst="rect">
            <a:avLst/>
          </a:prstGeom>
        </p:spPr>
      </p:pic>
      <p:sp>
        <p:nvSpPr>
          <p:cNvPr id="4" name="TextBox 4"/>
          <p:cNvSpPr txBox="1"/>
          <p:nvPr/>
        </p:nvSpPr>
        <p:spPr>
          <a:xfrm>
            <a:off x="598170" y="573736"/>
            <a:ext cx="8204108" cy="585866"/>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Single inheritance</a:t>
            </a:r>
          </a:p>
        </p:txBody>
      </p:sp>
      <p:sp>
        <p:nvSpPr>
          <p:cNvPr id="3" name="TextBox 2">
            <a:extLst>
              <a:ext uri="{FF2B5EF4-FFF2-40B4-BE49-F238E27FC236}">
                <a16:creationId xmlns:a16="http://schemas.microsoft.com/office/drawing/2014/main" id="{173EDE89-E412-3663-992D-77B90D4E7B6F}"/>
              </a:ext>
            </a:extLst>
          </p:cNvPr>
          <p:cNvSpPr txBox="1"/>
          <p:nvPr/>
        </p:nvSpPr>
        <p:spPr>
          <a:xfrm>
            <a:off x="581903" y="1619250"/>
            <a:ext cx="5257800" cy="1938992"/>
          </a:xfrm>
          <a:prstGeom prst="rect">
            <a:avLst/>
          </a:prstGeom>
          <a:noFill/>
        </p:spPr>
        <p:txBody>
          <a:bodyPr wrap="square">
            <a:spAutoFit/>
          </a:bodyPr>
          <a:lstStyle/>
          <a:p>
            <a:pPr rtl="0">
              <a:spcBef>
                <a:spcPts val="0"/>
              </a:spcBef>
              <a:spcAft>
                <a:spcPts val="1600"/>
              </a:spcAft>
            </a:pPr>
            <a:r>
              <a:rPr lang="en-PH" sz="2400" b="0" i="0" u="none" strike="noStrike" dirty="0">
                <a:solidFill>
                  <a:srgbClr val="000000"/>
                </a:solidFill>
                <a:effectLst/>
                <a:latin typeface="Poppins" pitchFamily="2" charset="77"/>
                <a:cs typeface="Poppins" pitchFamily="2" charset="77"/>
              </a:rPr>
              <a:t>In single inheritance, subclasses inherit the features of one superclass. In image below, the class A serves as a base class for the derived class </a:t>
            </a:r>
            <a:endParaRPr lang="en-PH" sz="2400" b="0" dirty="0">
              <a:effectLst/>
              <a:latin typeface="Poppins" pitchFamily="2" charset="77"/>
              <a:cs typeface="Poppins" pitchFamily="2" charset="77"/>
            </a:endParaRPr>
          </a:p>
        </p:txBody>
      </p:sp>
      <p:pic>
        <p:nvPicPr>
          <p:cNvPr id="2050" name="Picture 2">
            <a:extLst>
              <a:ext uri="{FF2B5EF4-FFF2-40B4-BE49-F238E27FC236}">
                <a16:creationId xmlns:a16="http://schemas.microsoft.com/office/drawing/2014/main" id="{B2D37DF9-A9AA-AFD3-DF23-1E28FC6C44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223" t="5102" r="15971" b="5102"/>
          <a:stretch/>
        </p:blipFill>
        <p:spPr bwMode="auto">
          <a:xfrm>
            <a:off x="6629400" y="1314450"/>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77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0" y="-2266950"/>
            <a:ext cx="3815119" cy="3309616"/>
          </a:xfrm>
          <a:prstGeom prst="rect">
            <a:avLst/>
          </a:prstGeom>
        </p:spPr>
      </p:pic>
      <p:sp>
        <p:nvSpPr>
          <p:cNvPr id="4" name="TextBox 4"/>
          <p:cNvSpPr txBox="1"/>
          <p:nvPr/>
        </p:nvSpPr>
        <p:spPr>
          <a:xfrm>
            <a:off x="598170" y="573736"/>
            <a:ext cx="8204108" cy="585866"/>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Multilevel inheritance</a:t>
            </a:r>
          </a:p>
        </p:txBody>
      </p:sp>
      <p:sp>
        <p:nvSpPr>
          <p:cNvPr id="3" name="TextBox 2">
            <a:extLst>
              <a:ext uri="{FF2B5EF4-FFF2-40B4-BE49-F238E27FC236}">
                <a16:creationId xmlns:a16="http://schemas.microsoft.com/office/drawing/2014/main" id="{173EDE89-E412-3663-992D-77B90D4E7B6F}"/>
              </a:ext>
            </a:extLst>
          </p:cNvPr>
          <p:cNvSpPr txBox="1"/>
          <p:nvPr/>
        </p:nvSpPr>
        <p:spPr>
          <a:xfrm>
            <a:off x="600739" y="1847850"/>
            <a:ext cx="5257800" cy="1938992"/>
          </a:xfrm>
          <a:prstGeom prst="rect">
            <a:avLst/>
          </a:prstGeom>
          <a:noFill/>
        </p:spPr>
        <p:txBody>
          <a:bodyPr wrap="square">
            <a:spAutoFit/>
          </a:bodyPr>
          <a:lstStyle/>
          <a:p>
            <a:pPr rtl="0">
              <a:spcBef>
                <a:spcPts val="0"/>
              </a:spcBef>
              <a:spcAft>
                <a:spcPts val="1600"/>
              </a:spcAft>
            </a:pPr>
            <a:r>
              <a:rPr lang="en-PH" sz="2400" b="0" i="0" u="none" strike="noStrike" dirty="0">
                <a:solidFill>
                  <a:srgbClr val="000000"/>
                </a:solidFill>
                <a:effectLst/>
                <a:latin typeface="Poppins" pitchFamily="2" charset="77"/>
                <a:cs typeface="Poppins" pitchFamily="2" charset="77"/>
              </a:rPr>
              <a:t>In Multilevel Inheritance, a derived class will be inheriting a base class and as well as the derived class also act as the base class to other class. </a:t>
            </a:r>
            <a:endParaRPr lang="en-PH" sz="3200" b="0" dirty="0">
              <a:effectLst/>
              <a:latin typeface="Poppins" pitchFamily="2" charset="77"/>
              <a:cs typeface="Poppins" pitchFamily="2" charset="77"/>
            </a:endParaRPr>
          </a:p>
        </p:txBody>
      </p:sp>
      <p:pic>
        <p:nvPicPr>
          <p:cNvPr id="3074" name="Picture 2">
            <a:extLst>
              <a:ext uri="{FF2B5EF4-FFF2-40B4-BE49-F238E27FC236}">
                <a16:creationId xmlns:a16="http://schemas.microsoft.com/office/drawing/2014/main" id="{1F6EED0F-B902-9F81-01BA-E04B38215E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90" t="1200" r="5445" b="2308"/>
          <a:stretch/>
        </p:blipFill>
        <p:spPr bwMode="auto">
          <a:xfrm>
            <a:off x="6705600" y="1619250"/>
            <a:ext cx="3505200" cy="348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33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0" y="-2266950"/>
            <a:ext cx="3815119" cy="3309616"/>
          </a:xfrm>
          <a:prstGeom prst="rect">
            <a:avLst/>
          </a:prstGeom>
        </p:spPr>
      </p:pic>
      <p:sp>
        <p:nvSpPr>
          <p:cNvPr id="4" name="TextBox 4"/>
          <p:cNvSpPr txBox="1"/>
          <p:nvPr/>
        </p:nvSpPr>
        <p:spPr>
          <a:xfrm>
            <a:off x="598170" y="573736"/>
            <a:ext cx="8204108" cy="585866"/>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Hierarchical inheritance</a:t>
            </a:r>
          </a:p>
        </p:txBody>
      </p:sp>
      <p:sp>
        <p:nvSpPr>
          <p:cNvPr id="3" name="TextBox 2">
            <a:extLst>
              <a:ext uri="{FF2B5EF4-FFF2-40B4-BE49-F238E27FC236}">
                <a16:creationId xmlns:a16="http://schemas.microsoft.com/office/drawing/2014/main" id="{173EDE89-E412-3663-992D-77B90D4E7B6F}"/>
              </a:ext>
            </a:extLst>
          </p:cNvPr>
          <p:cNvSpPr txBox="1"/>
          <p:nvPr/>
        </p:nvSpPr>
        <p:spPr>
          <a:xfrm>
            <a:off x="600738" y="1291620"/>
            <a:ext cx="9838661" cy="830997"/>
          </a:xfrm>
          <a:prstGeom prst="rect">
            <a:avLst/>
          </a:prstGeom>
          <a:noFill/>
        </p:spPr>
        <p:txBody>
          <a:bodyPr wrap="square">
            <a:spAutoFit/>
          </a:bodyPr>
          <a:lstStyle/>
          <a:p>
            <a:pPr rtl="0">
              <a:spcBef>
                <a:spcPts val="0"/>
              </a:spcBef>
              <a:spcAft>
                <a:spcPts val="1600"/>
              </a:spcAft>
            </a:pPr>
            <a:r>
              <a:rPr lang="en-PH" sz="2400" b="0" i="0" u="none" strike="noStrike" dirty="0">
                <a:solidFill>
                  <a:srgbClr val="000000"/>
                </a:solidFill>
                <a:effectLst/>
                <a:latin typeface="Poppins" pitchFamily="2" charset="77"/>
                <a:cs typeface="Poppins" pitchFamily="2" charset="77"/>
              </a:rPr>
              <a:t>In Hierarchical Inheritance, one class serves as a superclass (base class) for more than one subclass.</a:t>
            </a:r>
            <a:endParaRPr lang="en-PH" sz="2400" b="0" dirty="0">
              <a:effectLst/>
              <a:latin typeface="Poppins" pitchFamily="2" charset="77"/>
              <a:cs typeface="Poppins" pitchFamily="2" charset="77"/>
            </a:endParaRPr>
          </a:p>
        </p:txBody>
      </p:sp>
      <p:pic>
        <p:nvPicPr>
          <p:cNvPr id="1026" name="Picture 2">
            <a:extLst>
              <a:ext uri="{FF2B5EF4-FFF2-40B4-BE49-F238E27FC236}">
                <a16:creationId xmlns:a16="http://schemas.microsoft.com/office/drawing/2014/main" id="{6AECDC7D-5FFD-F772-A022-149CBDD311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122617"/>
            <a:ext cx="6070600"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8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0" y="-2266950"/>
            <a:ext cx="3815119" cy="3309616"/>
          </a:xfrm>
          <a:prstGeom prst="rect">
            <a:avLst/>
          </a:prstGeom>
        </p:spPr>
      </p:pic>
      <p:sp>
        <p:nvSpPr>
          <p:cNvPr id="4" name="TextBox 4"/>
          <p:cNvSpPr txBox="1"/>
          <p:nvPr/>
        </p:nvSpPr>
        <p:spPr>
          <a:xfrm>
            <a:off x="598170" y="573736"/>
            <a:ext cx="8204108" cy="585866"/>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Multiple inheritance</a:t>
            </a:r>
          </a:p>
        </p:txBody>
      </p:sp>
      <p:sp>
        <p:nvSpPr>
          <p:cNvPr id="3" name="TextBox 2">
            <a:extLst>
              <a:ext uri="{FF2B5EF4-FFF2-40B4-BE49-F238E27FC236}">
                <a16:creationId xmlns:a16="http://schemas.microsoft.com/office/drawing/2014/main" id="{173EDE89-E412-3663-992D-77B90D4E7B6F}"/>
              </a:ext>
            </a:extLst>
          </p:cNvPr>
          <p:cNvSpPr txBox="1"/>
          <p:nvPr/>
        </p:nvSpPr>
        <p:spPr>
          <a:xfrm>
            <a:off x="598170" y="1467355"/>
            <a:ext cx="5878830" cy="3046988"/>
          </a:xfrm>
          <a:prstGeom prst="rect">
            <a:avLst/>
          </a:prstGeom>
          <a:noFill/>
        </p:spPr>
        <p:txBody>
          <a:bodyPr wrap="square">
            <a:spAutoFit/>
          </a:bodyPr>
          <a:lstStyle/>
          <a:p>
            <a:pPr rtl="0">
              <a:spcBef>
                <a:spcPts val="0"/>
              </a:spcBef>
              <a:spcAft>
                <a:spcPts val="1600"/>
              </a:spcAft>
            </a:pPr>
            <a:r>
              <a:rPr lang="en-PH" sz="2400" b="0" i="0" u="none" strike="noStrike" dirty="0">
                <a:solidFill>
                  <a:srgbClr val="000000"/>
                </a:solidFill>
                <a:effectLst/>
                <a:latin typeface="Poppins" pitchFamily="2" charset="77"/>
                <a:cs typeface="Poppins" pitchFamily="2" charset="77"/>
              </a:rPr>
              <a:t>In Multiple inheritance, one class can have more than one superclass and inherit features from all parent classes. Please note that Java does </a:t>
            </a:r>
            <a:r>
              <a:rPr lang="en-PH" sz="2400" b="1" i="0" u="none" strike="noStrike" dirty="0">
                <a:solidFill>
                  <a:srgbClr val="000000"/>
                </a:solidFill>
                <a:effectLst/>
                <a:latin typeface="Poppins" pitchFamily="2" charset="77"/>
                <a:cs typeface="Poppins" pitchFamily="2" charset="77"/>
              </a:rPr>
              <a:t>not</a:t>
            </a:r>
            <a:r>
              <a:rPr lang="en-PH" sz="2400" b="0" i="0" u="none" strike="noStrike" dirty="0">
                <a:solidFill>
                  <a:srgbClr val="000000"/>
                </a:solidFill>
                <a:effectLst/>
                <a:latin typeface="Poppins" pitchFamily="2" charset="77"/>
                <a:cs typeface="Poppins" pitchFamily="2" charset="77"/>
              </a:rPr>
              <a:t> support </a:t>
            </a:r>
            <a:r>
              <a:rPr lang="en-PH" sz="2400" b="0" i="0" u="sng" strike="noStrike" dirty="0">
                <a:solidFill>
                  <a:srgbClr val="EC4E20"/>
                </a:solidFill>
                <a:effectLst/>
                <a:latin typeface="Poppins" pitchFamily="2" charset="77"/>
                <a:cs typeface="Poppins" pitchFamily="2" charset="77"/>
                <a:hlinkClick r:id="rId5"/>
              </a:rPr>
              <a:t>multiple inheritance</a:t>
            </a:r>
            <a:r>
              <a:rPr lang="en-PH" sz="2400" b="0" i="0" u="none" strike="noStrike" dirty="0">
                <a:solidFill>
                  <a:srgbClr val="000000"/>
                </a:solidFill>
                <a:effectLst/>
                <a:latin typeface="Poppins" pitchFamily="2" charset="77"/>
                <a:cs typeface="Poppins" pitchFamily="2" charset="77"/>
              </a:rPr>
              <a:t> with classes. In java, we can achieve multiple inheritance only through </a:t>
            </a:r>
            <a:r>
              <a:rPr lang="en-PH" sz="2400" b="0" i="0" u="sng" strike="noStrike" dirty="0">
                <a:solidFill>
                  <a:srgbClr val="EC4E20"/>
                </a:solidFill>
                <a:effectLst/>
                <a:latin typeface="Poppins" pitchFamily="2" charset="77"/>
                <a:cs typeface="Poppins" pitchFamily="2" charset="77"/>
                <a:hlinkClick r:id="rId6"/>
              </a:rPr>
              <a:t>Interfaces</a:t>
            </a:r>
            <a:r>
              <a:rPr lang="en-PH" sz="2400" b="0" i="0" u="none" strike="noStrike" dirty="0">
                <a:solidFill>
                  <a:srgbClr val="000000"/>
                </a:solidFill>
                <a:effectLst/>
                <a:latin typeface="Poppins" pitchFamily="2" charset="77"/>
                <a:cs typeface="Poppins" pitchFamily="2" charset="77"/>
              </a:rPr>
              <a:t>.</a:t>
            </a:r>
            <a:endParaRPr lang="en-PH" sz="2400" b="0" dirty="0">
              <a:effectLst/>
              <a:latin typeface="Poppins" pitchFamily="2" charset="77"/>
              <a:cs typeface="Poppins" pitchFamily="2" charset="77"/>
            </a:endParaRPr>
          </a:p>
        </p:txBody>
      </p:sp>
      <p:pic>
        <p:nvPicPr>
          <p:cNvPr id="5122" name="Picture 2">
            <a:extLst>
              <a:ext uri="{FF2B5EF4-FFF2-40B4-BE49-F238E27FC236}">
                <a16:creationId xmlns:a16="http://schemas.microsoft.com/office/drawing/2014/main" id="{44154875-5A35-0791-DB16-117750E392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5821" y="1336042"/>
            <a:ext cx="3372913" cy="3309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562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513</Words>
  <Application>Microsoft Macintosh PowerPoint</Application>
  <PresentationFormat>Custom</PresentationFormat>
  <Paragraphs>57</Paragraphs>
  <Slides>16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Poppins ExtraBold</vt:lpstr>
      <vt:lpstr>Roboto</vt:lpstr>
      <vt:lpstr>Calibri</vt:lpstr>
      <vt:lpstr>Arial</vt:lpstr>
      <vt:lpstr>Poppins Black</vt:lpstr>
      <vt:lpstr>Poppins</vt:lpstr>
      <vt:lpstr>Courier New</vt:lpstr>
      <vt:lpstr>Poppins Medium Bold</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CCPRGG1L: Week 1 - Introduction to Java</dc:title>
  <cp:lastModifiedBy>Angelica H. De La Cruz</cp:lastModifiedBy>
  <cp:revision>49</cp:revision>
  <dcterms:created xsi:type="dcterms:W3CDTF">2006-08-16T00:00:00Z</dcterms:created>
  <dcterms:modified xsi:type="dcterms:W3CDTF">2023-02-06T02:43:34Z</dcterms:modified>
  <dc:identifier>DAFTkmniB6Q</dc:identifier>
</cp:coreProperties>
</file>