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84" r:id="rId4"/>
    <p:sldId id="258" r:id="rId5"/>
    <p:sldId id="262" r:id="rId6"/>
    <p:sldId id="294" r:id="rId7"/>
    <p:sldId id="278" r:id="rId8"/>
    <p:sldId id="290" r:id="rId9"/>
    <p:sldId id="292" r:id="rId10"/>
    <p:sldId id="293" r:id="rId11"/>
    <p:sldId id="295" r:id="rId12"/>
    <p:sldId id="291" r:id="rId13"/>
  </p:sldIdLst>
  <p:sldSz cx="11430000" cy="59817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Poppins" panose="00000500000000000000" pitchFamily="2" charset="0"/>
      <p:regular r:id="rId18"/>
      <p:bold r:id="rId19"/>
      <p:italic r:id="rId20"/>
      <p:boldItalic r:id="rId21"/>
    </p:embeddedFont>
    <p:embeddedFont>
      <p:font typeface="Poppins Black" panose="00000A00000000000000" pitchFamily="2" charset="0"/>
      <p:bold r:id="rId22"/>
      <p:boldItalic r:id="rId23"/>
    </p:embeddedFont>
    <p:embeddedFont>
      <p:font typeface="Poppins ExtraBold" panose="00000900000000000000" pitchFamily="2" charset="0"/>
      <p:regular r:id="rId24"/>
      <p:bold r:id="rId25"/>
      <p:boldItalic r:id="rId26"/>
    </p:embeddedFont>
    <p:embeddedFont>
      <p:font typeface="Poppins Medium" panose="00000600000000000000" pitchFamily="2" charset="0"/>
      <p:regular r:id="rId27"/>
      <p:italic r:id="rId28"/>
    </p:embeddedFont>
    <p:embeddedFont>
      <p:font typeface="Poppins Medium Bold" panose="020B0604020202020204" charset="0"/>
      <p:regular r:id="rId29"/>
    </p:embeddedFont>
    <p:embeddedFont>
      <p:font typeface="Verdana" panose="020B0604030504040204" pitchFamily="34" charset="0"/>
      <p:regular r:id="rId30"/>
      <p:bold r:id="rId31"/>
      <p:italic r:id="rId32"/>
      <p:boldItalic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2B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63" d="100"/>
          <a:sy n="63" d="100"/>
        </p:scale>
        <p:origin x="3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21" Type="http://schemas.openxmlformats.org/officeDocument/2006/relationships/font" Target="fonts/font8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font" Target="fonts/font20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B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6208413" y="274937"/>
            <a:ext cx="3815119" cy="330961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flipV="1">
            <a:off x="3624917" y="201484"/>
            <a:ext cx="1221917" cy="647616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6208413" y="3584553"/>
            <a:ext cx="3815119" cy="3309616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112168" y="-1453324"/>
            <a:ext cx="3815119" cy="3309616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112168" y="1893354"/>
            <a:ext cx="3815119" cy="3309616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flipH="1" flipV="1">
            <a:off x="4426848" y="4890331"/>
            <a:ext cx="1534117" cy="813082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305363" y="4538875"/>
            <a:ext cx="3984569" cy="132819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622096" y="3009900"/>
            <a:ext cx="4496266" cy="391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 dirty="0">
                <a:solidFill>
                  <a:srgbClr val="FFFFFF"/>
                </a:solidFill>
                <a:latin typeface="Poppins Medium Bold"/>
              </a:rPr>
              <a:t>WEEK 3 – File Handling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98170" y="1572725"/>
            <a:ext cx="5779732" cy="5743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45"/>
              </a:lnSpc>
            </a:pPr>
            <a:r>
              <a:rPr lang="en-US" sz="4479" dirty="0">
                <a:solidFill>
                  <a:srgbClr val="FFFFFF"/>
                </a:solidFill>
                <a:latin typeface="Poppins ExtraBold"/>
              </a:rPr>
              <a:t>Intermediate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98170" y="2248241"/>
            <a:ext cx="4595737" cy="618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45"/>
              </a:lnSpc>
            </a:pPr>
            <a:r>
              <a:rPr lang="en-US" sz="4479">
                <a:solidFill>
                  <a:srgbClr val="F5C90E"/>
                </a:solidFill>
                <a:latin typeface="Poppins ExtraBold"/>
              </a:rPr>
              <a:t>Programming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B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36ED07-6F54-FD4C-0765-E69F5611D5C8}"/>
              </a:ext>
            </a:extLst>
          </p:cNvPr>
          <p:cNvSpPr txBox="1"/>
          <p:nvPr/>
        </p:nvSpPr>
        <p:spPr>
          <a:xfrm>
            <a:off x="914400" y="1559689"/>
            <a:ext cx="6248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Poppins Black" panose="020B0502040204020203" pitchFamily="2" charset="0"/>
                <a:cs typeface="Poppins Black" panose="020B0502040204020203" pitchFamily="2" charset="0"/>
              </a:rPr>
              <a:t>SAMPLE PROGRAM</a:t>
            </a:r>
          </a:p>
        </p:txBody>
      </p:sp>
    </p:spTree>
    <p:extLst>
      <p:ext uri="{BB962C8B-B14F-4D97-AF65-F5344CB8AC3E}">
        <p14:creationId xmlns:p14="http://schemas.microsoft.com/office/powerpoint/2010/main" val="1256968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148717" y="-1642625"/>
            <a:ext cx="3815119" cy="3309616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598170" y="573736"/>
            <a:ext cx="8204108" cy="5743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45"/>
              </a:lnSpc>
            </a:pPr>
            <a:r>
              <a:rPr lang="en-US" sz="4479" dirty="0">
                <a:solidFill>
                  <a:srgbClr val="142B94"/>
                </a:solidFill>
                <a:latin typeface="Poppins ExtraBold"/>
              </a:rPr>
              <a:t>Laboratory Activity #1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FE2757-CB51-F99F-699B-01559A1F01AD}"/>
              </a:ext>
            </a:extLst>
          </p:cNvPr>
          <p:cNvSpPr txBox="1"/>
          <p:nvPr/>
        </p:nvSpPr>
        <p:spPr>
          <a:xfrm>
            <a:off x="562610" y="1417370"/>
            <a:ext cx="995299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chemeClr val="tx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Based on what you have learned today, do the following:</a:t>
            </a:r>
            <a:endParaRPr lang="en-US" b="0" i="0" dirty="0">
              <a:solidFill>
                <a:srgbClr val="000000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Write a Java program that will read the input file (data.txt) and add all the data in the text. The program will also create a file (sum.txt) and write the sum in the file created. 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Write a Java program that will read and display in the console the first 5 lines in the file (dummy.txt).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Write a Java program that will count all the vowels (small or big) in the first 5 lines of dummy.txt.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Write a Java program that reads a text file and counts the number of words in it. The program should prompt the user for the file name and display the number of words in the file.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Write a Java program that reads a text file and creates a new file with the same contents but with all the words in reverse order. The program should prompt the user for the input and output file names. </a:t>
            </a:r>
            <a:r>
              <a:rPr lang="en-US" i="1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Hint: Use an array</a:t>
            </a:r>
          </a:p>
        </p:txBody>
      </p:sp>
    </p:spTree>
    <p:extLst>
      <p:ext uri="{BB962C8B-B14F-4D97-AF65-F5344CB8AC3E}">
        <p14:creationId xmlns:p14="http://schemas.microsoft.com/office/powerpoint/2010/main" val="844412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B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6208413" y="274937"/>
            <a:ext cx="3815119" cy="330961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flipV="1">
            <a:off x="3624917" y="201484"/>
            <a:ext cx="1221917" cy="647616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6208413" y="3584553"/>
            <a:ext cx="3815119" cy="3309616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112168" y="-1453324"/>
            <a:ext cx="3815119" cy="3309616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112168" y="1893354"/>
            <a:ext cx="3815119" cy="3309616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flipH="1" flipV="1">
            <a:off x="4426848" y="4890331"/>
            <a:ext cx="1534117" cy="813082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305363" y="4538875"/>
            <a:ext cx="3984569" cy="132819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622096" y="3009900"/>
            <a:ext cx="4496266" cy="391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 dirty="0">
                <a:solidFill>
                  <a:srgbClr val="FFFFFF"/>
                </a:solidFill>
                <a:latin typeface="Poppins Medium Bold"/>
              </a:rPr>
              <a:t>WEEK 3 – File Handling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98170" y="1572725"/>
            <a:ext cx="5779732" cy="5743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45"/>
              </a:lnSpc>
            </a:pPr>
            <a:r>
              <a:rPr lang="en-US" sz="4479" dirty="0">
                <a:solidFill>
                  <a:srgbClr val="FFFFFF"/>
                </a:solidFill>
                <a:latin typeface="Poppins ExtraBold"/>
              </a:rPr>
              <a:t>Intermediate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98170" y="2248241"/>
            <a:ext cx="4595737" cy="618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45"/>
              </a:lnSpc>
            </a:pPr>
            <a:r>
              <a:rPr lang="en-US" sz="4479">
                <a:solidFill>
                  <a:srgbClr val="F5C90E"/>
                </a:solidFill>
                <a:latin typeface="Poppins ExtraBold"/>
              </a:rPr>
              <a:t>Programming</a:t>
            </a:r>
          </a:p>
        </p:txBody>
      </p:sp>
    </p:spTree>
    <p:extLst>
      <p:ext uri="{BB962C8B-B14F-4D97-AF65-F5344CB8AC3E}">
        <p14:creationId xmlns:p14="http://schemas.microsoft.com/office/powerpoint/2010/main" val="3319472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B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112168" y="-1453324"/>
            <a:ext cx="3815119" cy="330961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flipV="1">
            <a:off x="1288854" y="1495935"/>
            <a:ext cx="526274" cy="278925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flipV="1">
            <a:off x="1288854" y="2001636"/>
            <a:ext cx="526274" cy="278925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flipV="1">
            <a:off x="1288854" y="2507731"/>
            <a:ext cx="526274" cy="278925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7119884" y="4504252"/>
            <a:ext cx="3984569" cy="132819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598170" y="561553"/>
            <a:ext cx="5779732" cy="618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45"/>
              </a:lnSpc>
            </a:pPr>
            <a:r>
              <a:rPr lang="en-US" sz="4479">
                <a:solidFill>
                  <a:srgbClr val="FFFFFF"/>
                </a:solidFill>
                <a:latin typeface="Poppins ExtraBold"/>
              </a:rPr>
              <a:t>Outline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019382" y="1410925"/>
            <a:ext cx="3667836" cy="391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 dirty="0">
                <a:solidFill>
                  <a:srgbClr val="FFFFFF"/>
                </a:solidFill>
                <a:latin typeface="Poppins Medium Bold"/>
              </a:rPr>
              <a:t>File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019382" y="1916627"/>
            <a:ext cx="3667836" cy="391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 dirty="0">
                <a:solidFill>
                  <a:srgbClr val="FFFFFF"/>
                </a:solidFill>
                <a:latin typeface="Poppins Medium"/>
              </a:rPr>
              <a:t>File Reading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019382" y="2422722"/>
            <a:ext cx="3667836" cy="3770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 dirty="0">
                <a:solidFill>
                  <a:srgbClr val="FFFFFF"/>
                </a:solidFill>
                <a:latin typeface="Poppins Medium Bold"/>
              </a:rPr>
              <a:t>File </a:t>
            </a:r>
            <a:r>
              <a:rPr lang="en-US" sz="2199" dirty="0">
                <a:solidFill>
                  <a:srgbClr val="FFFFFF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Writing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B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A55791-0988-F61A-25B5-2AD0C910C55C}"/>
              </a:ext>
            </a:extLst>
          </p:cNvPr>
          <p:cNvSpPr txBox="1"/>
          <p:nvPr/>
        </p:nvSpPr>
        <p:spPr>
          <a:xfrm>
            <a:off x="533400" y="323850"/>
            <a:ext cx="102108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Why use file?</a:t>
            </a:r>
          </a:p>
          <a:p>
            <a:endParaRPr lang="en-US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File is used to store data in a storage device </a:t>
            </a:r>
            <a:r>
              <a:rPr lang="en-US" sz="24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permanently</a:t>
            </a:r>
            <a:r>
              <a:rPr lang="en-US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 variables/arrays, data are stored temporarily. </a:t>
            </a:r>
          </a:p>
          <a:p>
            <a:pPr lvl="2"/>
            <a:endParaRPr lang="en-US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File handling provides a mechanism to read data as input to the program, to store output of the program, and to perform various operations on it.</a:t>
            </a:r>
          </a:p>
        </p:txBody>
      </p:sp>
    </p:spTree>
    <p:extLst>
      <p:ext uri="{BB962C8B-B14F-4D97-AF65-F5344CB8AC3E}">
        <p14:creationId xmlns:p14="http://schemas.microsoft.com/office/powerpoint/2010/main" val="1531824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148717" y="-1642625"/>
            <a:ext cx="3815119" cy="3309616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598170" y="573736"/>
            <a:ext cx="8204108" cy="5743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45"/>
              </a:lnSpc>
            </a:pPr>
            <a:r>
              <a:rPr lang="en-US" sz="4479" dirty="0">
                <a:solidFill>
                  <a:srgbClr val="142B94"/>
                </a:solidFill>
                <a:latin typeface="Poppins ExtraBold"/>
              </a:rPr>
              <a:t>File Class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98170" y="1377729"/>
            <a:ext cx="8204108" cy="4651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72"/>
              </a:lnSpc>
            </a:pPr>
            <a:r>
              <a:rPr lang="en-US" sz="3579" dirty="0">
                <a:solidFill>
                  <a:srgbClr val="F5C90E"/>
                </a:solidFill>
                <a:latin typeface="Poppins ExtraBold"/>
              </a:rPr>
              <a:t>Allows us to work with files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3EDE89-E412-3663-992D-77B90D4E7B6F}"/>
              </a:ext>
            </a:extLst>
          </p:cNvPr>
          <p:cNvSpPr txBox="1"/>
          <p:nvPr/>
        </p:nvSpPr>
        <p:spPr>
          <a:xfrm>
            <a:off x="598170" y="2000250"/>
            <a:ext cx="10058400" cy="23570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The File class under java.io package allows us to work with files.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To use the File class,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create an object of the class, and specify the filename or directory name: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000000"/>
              </a:solidFill>
              <a:latin typeface="Verdana" panose="020B0604030504040204" pitchFamily="34" charset="0"/>
              <a:cs typeface="Poppins" panose="00000500000000000000" pitchFamily="2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489ADC-8A12-48A0-3B3F-A0F1B6D2EC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0" y="3809618"/>
            <a:ext cx="7981950" cy="10953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148717" y="-1642625"/>
            <a:ext cx="3815119" cy="3309616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598170" y="573736"/>
            <a:ext cx="8204108" cy="5743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45"/>
              </a:lnSpc>
            </a:pPr>
            <a:r>
              <a:rPr lang="en-US" sz="4479" dirty="0">
                <a:solidFill>
                  <a:srgbClr val="142B94"/>
                </a:solidFill>
                <a:latin typeface="Poppins ExtraBold"/>
              </a:rPr>
              <a:t>File class methods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B5CC81-99E9-FBCF-8F27-F114167AC922}"/>
              </a:ext>
            </a:extLst>
          </p:cNvPr>
          <p:cNvSpPr txBox="1"/>
          <p:nvPr/>
        </p:nvSpPr>
        <p:spPr>
          <a:xfrm>
            <a:off x="685800" y="1641796"/>
            <a:ext cx="10058400" cy="2818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boolean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b="1" dirty="0" err="1">
                <a:latin typeface="Poppins" panose="00000500000000000000" pitchFamily="2" charset="0"/>
                <a:cs typeface="Poppins" panose="00000500000000000000" pitchFamily="2" charset="0"/>
              </a:rPr>
              <a:t>createNewFile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( ) – creates an empty file. 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boolean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delete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( ) – deletes an existing file. 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boolean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exists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( ) – checks if the file exists.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String </a:t>
            </a:r>
            <a:r>
              <a:rPr lang="en-US" sz="2000" b="1" dirty="0" err="1">
                <a:latin typeface="Poppins" panose="00000500000000000000" pitchFamily="2" charset="0"/>
                <a:cs typeface="Poppins" panose="00000500000000000000" pitchFamily="2" charset="0"/>
              </a:rPr>
              <a:t>getName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( ) – returns the name of the file.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String </a:t>
            </a:r>
            <a:r>
              <a:rPr lang="en-US" sz="2000" b="1" dirty="0" err="1">
                <a:latin typeface="Poppins" panose="00000500000000000000" pitchFamily="2" charset="0"/>
                <a:cs typeface="Poppins" panose="00000500000000000000" pitchFamily="2" charset="0"/>
              </a:rPr>
              <a:t>getAbsolutePath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( ) – returns the file path.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long </a:t>
            </a:r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length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( ) – returns the size of file in bytes.</a:t>
            </a:r>
          </a:p>
        </p:txBody>
      </p:sp>
    </p:spTree>
    <p:extLst>
      <p:ext uri="{BB962C8B-B14F-4D97-AF65-F5344CB8AC3E}">
        <p14:creationId xmlns:p14="http://schemas.microsoft.com/office/powerpoint/2010/main" val="2632878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B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36ED07-6F54-FD4C-0765-E69F5611D5C8}"/>
              </a:ext>
            </a:extLst>
          </p:cNvPr>
          <p:cNvSpPr txBox="1"/>
          <p:nvPr/>
        </p:nvSpPr>
        <p:spPr>
          <a:xfrm>
            <a:off x="914400" y="1559689"/>
            <a:ext cx="6248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Poppins Black" panose="020B0502040204020203" pitchFamily="2" charset="0"/>
                <a:cs typeface="Poppins Black" panose="020B0502040204020203" pitchFamily="2" charset="0"/>
              </a:rPr>
              <a:t>SAMPLE PROGRAM</a:t>
            </a:r>
          </a:p>
        </p:txBody>
      </p:sp>
    </p:spTree>
    <p:extLst>
      <p:ext uri="{BB962C8B-B14F-4D97-AF65-F5344CB8AC3E}">
        <p14:creationId xmlns:p14="http://schemas.microsoft.com/office/powerpoint/2010/main" val="922671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148717" y="-1642625"/>
            <a:ext cx="3815119" cy="3309616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598170" y="573736"/>
            <a:ext cx="8204108" cy="5743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45"/>
              </a:lnSpc>
            </a:pPr>
            <a:r>
              <a:rPr lang="en-US" sz="4479" dirty="0">
                <a:solidFill>
                  <a:srgbClr val="142B94"/>
                </a:solidFill>
                <a:latin typeface="Poppins ExtraBold"/>
              </a:rPr>
              <a:t>File Reading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FE2757-CB51-F99F-699B-01559A1F01AD}"/>
              </a:ext>
            </a:extLst>
          </p:cNvPr>
          <p:cNvSpPr txBox="1"/>
          <p:nvPr/>
        </p:nvSpPr>
        <p:spPr>
          <a:xfrm>
            <a:off x="685800" y="1641796"/>
            <a:ext cx="10058400" cy="22344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b="1" i="0" dirty="0">
                <a:solidFill>
                  <a:schemeClr val="tx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Used to read files </a:t>
            </a:r>
            <a:r>
              <a:rPr lang="en-US" b="1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to a program</a:t>
            </a:r>
            <a:r>
              <a:rPr lang="en-US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Scanner – parsing ability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File Reader – convenience for reading characters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Buffered Reader – fast reading</a:t>
            </a:r>
          </a:p>
        </p:txBody>
      </p:sp>
    </p:spTree>
    <p:extLst>
      <p:ext uri="{BB962C8B-B14F-4D97-AF65-F5344CB8AC3E}">
        <p14:creationId xmlns:p14="http://schemas.microsoft.com/office/powerpoint/2010/main" val="284222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B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36ED07-6F54-FD4C-0765-E69F5611D5C8}"/>
              </a:ext>
            </a:extLst>
          </p:cNvPr>
          <p:cNvSpPr txBox="1"/>
          <p:nvPr/>
        </p:nvSpPr>
        <p:spPr>
          <a:xfrm>
            <a:off x="914400" y="1559689"/>
            <a:ext cx="6248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Poppins Black" panose="020B0502040204020203" pitchFamily="2" charset="0"/>
                <a:cs typeface="Poppins Black" panose="020B0502040204020203" pitchFamily="2" charset="0"/>
              </a:rPr>
              <a:t>SAMPLE PROGRAM</a:t>
            </a:r>
          </a:p>
        </p:txBody>
      </p:sp>
    </p:spTree>
    <p:extLst>
      <p:ext uri="{BB962C8B-B14F-4D97-AF65-F5344CB8AC3E}">
        <p14:creationId xmlns:p14="http://schemas.microsoft.com/office/powerpoint/2010/main" val="1560073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148717" y="-1642625"/>
            <a:ext cx="3815119" cy="3309616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598170" y="573736"/>
            <a:ext cx="8204108" cy="5743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45"/>
              </a:lnSpc>
            </a:pPr>
            <a:r>
              <a:rPr lang="en-US" sz="4479" dirty="0">
                <a:solidFill>
                  <a:srgbClr val="142B94"/>
                </a:solidFill>
                <a:latin typeface="Poppins ExtraBold"/>
              </a:rPr>
              <a:t>File Writing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FE2757-CB51-F99F-699B-01559A1F01AD}"/>
              </a:ext>
            </a:extLst>
          </p:cNvPr>
          <p:cNvSpPr txBox="1"/>
          <p:nvPr/>
        </p:nvSpPr>
        <p:spPr>
          <a:xfrm>
            <a:off x="685800" y="1641796"/>
            <a:ext cx="10058400" cy="1680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b="1" i="0" dirty="0">
                <a:solidFill>
                  <a:schemeClr val="tx2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Used to write files </a:t>
            </a:r>
            <a:r>
              <a:rPr lang="en-US" b="1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from a program</a:t>
            </a:r>
            <a:r>
              <a:rPr lang="en-US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File Writer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Buffered Writer</a:t>
            </a:r>
            <a:endParaRPr lang="en-US" dirty="0">
              <a:solidFill>
                <a:srgbClr val="0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848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428</Words>
  <Application>Microsoft Office PowerPoint</Application>
  <PresentationFormat>Custom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Poppins</vt:lpstr>
      <vt:lpstr>Calibri</vt:lpstr>
      <vt:lpstr>Poppins ExtraBold</vt:lpstr>
      <vt:lpstr>Poppins Medium</vt:lpstr>
      <vt:lpstr>Poppins Medium Bold</vt:lpstr>
      <vt:lpstr>Arial</vt:lpstr>
      <vt:lpstr>Poppins Black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CCPRGG1L: Week 1 - Introduction to Java</dc:title>
  <cp:lastModifiedBy>Angelica H. De La Cruz</cp:lastModifiedBy>
  <cp:revision>20</cp:revision>
  <dcterms:created xsi:type="dcterms:W3CDTF">2006-08-16T00:00:00Z</dcterms:created>
  <dcterms:modified xsi:type="dcterms:W3CDTF">2022-12-15T01:55:03Z</dcterms:modified>
  <dc:identifier>DAFTkmniB6Q</dc:identifier>
</cp:coreProperties>
</file>