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4" r:id="rId4"/>
    <p:sldId id="296" r:id="rId5"/>
    <p:sldId id="297" r:id="rId6"/>
    <p:sldId id="258" r:id="rId7"/>
    <p:sldId id="294" r:id="rId8"/>
    <p:sldId id="278" r:id="rId9"/>
    <p:sldId id="290" r:id="rId10"/>
    <p:sldId id="298" r:id="rId11"/>
    <p:sldId id="301" r:id="rId12"/>
    <p:sldId id="302" r:id="rId13"/>
    <p:sldId id="293" r:id="rId14"/>
    <p:sldId id="299" r:id="rId15"/>
    <p:sldId id="300" r:id="rId16"/>
    <p:sldId id="303" r:id="rId17"/>
    <p:sldId id="304" r:id="rId18"/>
    <p:sldId id="305" r:id="rId19"/>
    <p:sldId id="306" r:id="rId20"/>
    <p:sldId id="307" r:id="rId21"/>
    <p:sldId id="295" r:id="rId22"/>
    <p:sldId id="308" r:id="rId23"/>
    <p:sldId id="291" r:id="rId24"/>
  </p:sldIdLst>
  <p:sldSz cx="11430000" cy="59817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Black" panose="00000A00000000000000" pitchFamily="2" charset="0"/>
      <p:bold r:id="rId33"/>
      <p:boldItalic r:id="rId34"/>
    </p:embeddedFont>
    <p:embeddedFont>
      <p:font typeface="Poppins ExtraBold" panose="00000900000000000000" pitchFamily="2" charset="0"/>
      <p:regular r:id="rId35"/>
      <p:bold r:id="rId36"/>
      <p:boldItalic r:id="rId37"/>
    </p:embeddedFont>
    <p:embeddedFont>
      <p:font typeface="Poppins Medium" panose="00000600000000000000" pitchFamily="2" charset="0"/>
      <p:regular r:id="rId38"/>
      <p:italic r:id="rId39"/>
    </p:embeddedFont>
    <p:embeddedFont>
      <p:font typeface="Poppins Medium Bold" panose="020B0604020202020204" charset="0"/>
      <p:regular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WEEK 4 – Regular Expressions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9079230" cy="1652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Meta characters</a:t>
            </a:r>
          </a:p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Meta characters have a pre-defined meaning and make common patterns easier to use.</a:t>
            </a:r>
          </a:p>
          <a:p>
            <a:pPr>
              <a:lnSpc>
                <a:spcPts val="4345"/>
              </a:lnSpc>
            </a:pP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Google Shape;114;p22">
            <a:extLst>
              <a:ext uri="{FF2B5EF4-FFF2-40B4-BE49-F238E27FC236}">
                <a16:creationId xmlns:a16="http://schemas.microsoft.com/office/drawing/2014/main" id="{10C917F3-21EE-C466-5A5F-07F9121E29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14998"/>
          <a:stretch/>
        </p:blipFill>
        <p:spPr>
          <a:xfrm>
            <a:off x="1219200" y="2000250"/>
            <a:ext cx="8610600" cy="3407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99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1093856"/>
            <a:ext cx="9079230" cy="379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NOTE: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ts val="4345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This meta-characters have </a:t>
            </a: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the same first letter as their representation.</a:t>
            </a:r>
          </a:p>
          <a:p>
            <a:pPr lvl="2">
              <a:lnSpc>
                <a:spcPts val="4345"/>
              </a:lnSpc>
            </a:pP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Example:					</a:t>
            </a:r>
            <a:b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digit		=&gt;	\d</a:t>
            </a:r>
            <a:b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space		=&gt;	\s</a:t>
            </a:r>
            <a:b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word		=&gt;	\w</a:t>
            </a:r>
            <a:b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boundary   	=&gt;	\b </a:t>
            </a: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7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1093856"/>
            <a:ext cx="9079230" cy="2657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Backslash in Java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In Java Strings, backslash (“\”) is an escape character. That means, backslash has a predefined meaning in Java. One should use double backslash to define a single backslash.</a:t>
            </a:r>
          </a:p>
          <a:p>
            <a:pPr marL="1028700" lvl="2">
              <a:lnSpc>
                <a:spcPct val="115000"/>
              </a:lnSpc>
              <a:buSzPts val="1800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For example:</a:t>
            </a:r>
          </a:p>
          <a:p>
            <a:pPr marL="1028700" lvl="2">
              <a:lnSpc>
                <a:spcPct val="115000"/>
              </a:lnSpc>
              <a:buSzPts val="1800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	\w	=&gt;	\\w</a:t>
            </a:r>
          </a:p>
          <a:p>
            <a:pPr marL="1028700" lvl="2">
              <a:lnSpc>
                <a:spcPct val="115000"/>
              </a:lnSpc>
              <a:buSzPts val="1800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	\	=&gt;	\\\\</a:t>
            </a: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2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1559689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125696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73736"/>
            <a:ext cx="8991600" cy="1588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Quantifiers</a:t>
            </a:r>
          </a:p>
          <a:p>
            <a:pPr>
              <a:lnSpc>
                <a:spcPts val="4345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 quantifier defines how often an element occur</a:t>
            </a:r>
          </a:p>
          <a:p>
            <a:pPr>
              <a:lnSpc>
                <a:spcPts val="4345"/>
              </a:lnSpc>
            </a:pP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Google Shape;138;p26">
            <a:extLst>
              <a:ext uri="{FF2B5EF4-FFF2-40B4-BE49-F238E27FC236}">
                <a16:creationId xmlns:a16="http://schemas.microsoft.com/office/drawing/2014/main" id="{7899BBA8-AB81-F52E-722E-223E939D7B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655560"/>
            <a:ext cx="6705600" cy="3926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00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1559689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357038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73736"/>
            <a:ext cx="8991600" cy="5250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Grouping and back referencing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You can group parts of your regular expression using round brackets ( ). This allows you to assign a repetition operator to the complete group.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For example: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String pattern = “([A-Z] [a-z]* \\s [a-z]*)+</a:t>
            </a:r>
            <a:r>
              <a:rPr lang="en-US" sz="2000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”;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These groups also create a back reference to the part of the regular expression.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 backreference stores a part of a string that matches a group. You can refer to the group using $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For example: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String pattern = “(\\w)(\\s)(\\d)”;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US" sz="2000" b="1" dirty="0" err="1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System.out.println</a:t>
            </a: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(</a:t>
            </a:r>
            <a:r>
              <a:rPr lang="en-US" sz="2000" b="1" dirty="0" err="1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text.replaceFirst</a:t>
            </a: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(pattern,$1$2));</a:t>
            </a:r>
          </a:p>
          <a:p>
            <a:pPr>
              <a:lnSpc>
                <a:spcPts val="4345"/>
              </a:lnSpc>
            </a:pP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68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73736"/>
            <a:ext cx="8991600" cy="3434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Negative look-ahead</a:t>
            </a:r>
          </a:p>
          <a:p>
            <a:pPr>
              <a:lnSpc>
                <a:spcPts val="4345"/>
              </a:lnSpc>
            </a:pPr>
            <a:endParaRPr lang="en-US" sz="4479" dirty="0">
              <a:solidFill>
                <a:srgbClr val="142B94"/>
              </a:solidFill>
              <a:latin typeface="Poppins Extra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Negative look ahead provides the possibility to exclude a pattern. With this you can say that a string should not be followed by another string.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Negative look ahead are defined via 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(?!pattern)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○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String pattern = “([a-z](?!\\d))*”;</a:t>
            </a:r>
          </a:p>
          <a:p>
            <a:pPr>
              <a:lnSpc>
                <a:spcPts val="4345"/>
              </a:lnSpc>
            </a:pP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73736"/>
            <a:ext cx="8991600" cy="3201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Specifying modes inside the regex</a:t>
            </a:r>
          </a:p>
          <a:p>
            <a:pPr>
              <a:lnSpc>
                <a:spcPts val="4345"/>
              </a:lnSpc>
            </a:pPr>
            <a:endParaRPr lang="en-US" sz="4479" dirty="0">
              <a:solidFill>
                <a:srgbClr val="142B94"/>
              </a:solidFill>
              <a:latin typeface="Poppins ExtraBold"/>
            </a:endParaRPr>
          </a:p>
          <a:p>
            <a:pPr marL="6731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(?c) makes the regex case sensitive</a:t>
            </a:r>
          </a:p>
          <a:p>
            <a:pPr marL="6731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(?</a:t>
            </a:r>
            <a:r>
              <a:rPr lang="en-US" sz="20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 makes the regex case insensitive.</a:t>
            </a: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345"/>
              </a:lnSpc>
            </a:pPr>
            <a:endParaRPr lang="en-US" sz="4479" dirty="0">
              <a:solidFill>
                <a:srgbClr val="142B94"/>
              </a:solidFill>
              <a:latin typeface="Poppi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56405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73736"/>
            <a:ext cx="8991600" cy="4594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Pattern and Matcher</a:t>
            </a:r>
          </a:p>
          <a:p>
            <a:pPr>
              <a:lnSpc>
                <a:spcPts val="4345"/>
              </a:lnSpc>
            </a:pPr>
            <a:endParaRPr lang="en-US" sz="4479" dirty="0">
              <a:solidFill>
                <a:srgbClr val="142B94"/>
              </a:solidFill>
              <a:latin typeface="Poppins ExtraBold"/>
            </a:endParaRPr>
          </a:p>
          <a:p>
            <a:pPr marL="4572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advanced regular expressions the </a:t>
            </a:r>
            <a:r>
              <a:rPr lang="en-US" sz="20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java.util.regex.Pattern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java.util.regex.Matcher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classes are used.</a:t>
            </a:r>
          </a:p>
          <a:p>
            <a:pPr marL="4572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 first create a Pattern object which defines the regular expression. This Pattern object allows you to create a Matcher object for a given string. This Matcher object then allows you to do regex operations on a String.</a:t>
            </a:r>
          </a:p>
          <a:p>
            <a:pPr>
              <a:lnSpc>
                <a:spcPts val="4345"/>
              </a:lnSpc>
            </a:pPr>
            <a:endParaRPr lang="en-US" sz="4479" dirty="0">
              <a:solidFill>
                <a:srgbClr val="142B94"/>
              </a:solidFill>
              <a:latin typeface="Poppi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0282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1495935"/>
            <a:ext cx="526274" cy="2789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001636"/>
            <a:ext cx="526274" cy="27892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507731"/>
            <a:ext cx="526274" cy="27892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119884" y="4504252"/>
            <a:ext cx="3984569" cy="132819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8170" y="561553"/>
            <a:ext cx="5779732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FFFFF"/>
                </a:solidFill>
                <a:latin typeface="Poppins ExtraBold"/>
              </a:rPr>
              <a:t>Outline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19382" y="1410925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Regular Expressions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19382" y="1916627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/>
              </a:rPr>
              <a:t>Common regex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9382" y="2422722"/>
            <a:ext cx="3667836" cy="37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Quantifier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AE6A080-6C80-9AE8-4BBF-B4E1356023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942896"/>
            <a:ext cx="526274" cy="27892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F5E8AE5E-BE0D-622D-AF30-B758C3FBEA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3448991"/>
            <a:ext cx="526274" cy="278925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938035EA-97B4-FE62-A660-11CB51C25894}"/>
              </a:ext>
            </a:extLst>
          </p:cNvPr>
          <p:cNvSpPr txBox="1"/>
          <p:nvPr/>
        </p:nvSpPr>
        <p:spPr>
          <a:xfrm>
            <a:off x="2019382" y="3363982"/>
            <a:ext cx="4582236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Pattern and Matcher class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1F4471CB-EF04-F1AD-7B8B-9F8F70209346}"/>
              </a:ext>
            </a:extLst>
          </p:cNvPr>
          <p:cNvSpPr txBox="1"/>
          <p:nvPr/>
        </p:nvSpPr>
        <p:spPr>
          <a:xfrm>
            <a:off x="2019382" y="2886460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/>
              </a:rPr>
              <a:t>Meta characters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1559689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194799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Laboratory 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2757-CB51-F99F-699B-01559A1F01AD}"/>
              </a:ext>
            </a:extLst>
          </p:cNvPr>
          <p:cNvSpPr txBox="1"/>
          <p:nvPr/>
        </p:nvSpPr>
        <p:spPr>
          <a:xfrm>
            <a:off x="562610" y="1417370"/>
            <a:ext cx="9419590" cy="2199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Write a regular expression that will match strings that only contains 1 and 0, starts with three 1s and ends with any number of 0s.</a:t>
            </a:r>
          </a:p>
          <a:p>
            <a:pPr marL="571500" lvl="1">
              <a:lnSpc>
                <a:spcPct val="115000"/>
              </a:lnSpc>
              <a:buSzPts val="1800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Example:</a:t>
            </a:r>
          </a:p>
          <a:p>
            <a:pPr marL="1028700" lvl="2">
              <a:lnSpc>
                <a:spcPct val="115000"/>
              </a:lnSpc>
              <a:buSzPts val="1800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111001000 – accepted</a:t>
            </a:r>
          </a:p>
          <a:p>
            <a:pPr marL="1028700" lvl="2">
              <a:lnSpc>
                <a:spcPct val="115000"/>
              </a:lnSpc>
              <a:buSzPts val="1800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110010011 – rejected</a:t>
            </a:r>
            <a:endParaRPr lang="en-PH" sz="20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12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Laboratory Activity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2757-CB51-F99F-699B-01559A1F01AD}"/>
              </a:ext>
            </a:extLst>
          </p:cNvPr>
          <p:cNvSpPr txBox="1"/>
          <p:nvPr/>
        </p:nvSpPr>
        <p:spPr>
          <a:xfrm>
            <a:off x="562610" y="1417370"/>
            <a:ext cx="94195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sz="2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 the code template (regex_activity.java) uploaded in the </a:t>
            </a:r>
            <a:r>
              <a:rPr lang="en-PH" sz="2000" b="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r>
              <a:rPr lang="en-PH" sz="2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repository – </a:t>
            </a:r>
            <a:r>
              <a:rPr lang="en-PH" sz="2000" b="1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CCPRGG2L</a:t>
            </a:r>
            <a:r>
              <a:rPr lang="en-PH" sz="2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to create a program with 3 methods. The first method checks if a username is valid. The second method checks if the email is valid and the third method checks if there is a panda word in the string.</a:t>
            </a:r>
            <a:r>
              <a:rPr lang="en-PH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pPr algn="l" rtl="0" fontAlgn="base"/>
            <a:endParaRPr lang="en-PH" sz="20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PH" sz="2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Kindly see the comments inside the code template for the requirements for each method. Input files are provided in the </a:t>
            </a:r>
            <a:r>
              <a:rPr lang="en-PH" sz="2000" b="1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input_files</a:t>
            </a:r>
            <a:r>
              <a:rPr lang="en-PH" sz="2000" b="1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PH" sz="200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folder in </a:t>
            </a:r>
            <a:r>
              <a:rPr lang="en-PH" sz="200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r>
              <a:rPr lang="en-PH" sz="200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PH" sz="20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4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WEEK 4 – Regular Expressions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31947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55791-0988-F61A-25B5-2AD0C910C55C}"/>
              </a:ext>
            </a:extLst>
          </p:cNvPr>
          <p:cNvSpPr txBox="1"/>
          <p:nvPr/>
        </p:nvSpPr>
        <p:spPr>
          <a:xfrm>
            <a:off x="533400" y="323850"/>
            <a:ext cx="1021080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are regular expressions?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Regular expressions (regex) defines a search </a:t>
            </a:r>
            <a:r>
              <a:rPr lang="en-US" sz="2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pattern</a:t>
            </a:r>
            <a:r>
              <a:rPr lang="en-US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strings.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search pattern can be anything from a simple character, a fixed string or a complex expression containing special characters describing the pattern. The pattern defined by the regex may match one or several times or not at all for a given string.</a:t>
            </a:r>
            <a:r>
              <a:rPr lang="en-US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Regular expressions can be used to search, edit and manipulate 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2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55791-0988-F61A-25B5-2AD0C910C55C}"/>
              </a:ext>
            </a:extLst>
          </p:cNvPr>
          <p:cNvSpPr txBox="1"/>
          <p:nvPr/>
        </p:nvSpPr>
        <p:spPr>
          <a:xfrm>
            <a:off x="533400" y="323850"/>
            <a:ext cx="10210800" cy="314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Support for Regex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Regular expressions are supported by most of the programming languages like Java, Perl, Groovy, etc.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Unfortunately, each programming languages support regular expressions slightly different.</a:t>
            </a:r>
          </a:p>
        </p:txBody>
      </p:sp>
    </p:spTree>
    <p:extLst>
      <p:ext uri="{BB962C8B-B14F-4D97-AF65-F5344CB8AC3E}">
        <p14:creationId xmlns:p14="http://schemas.microsoft.com/office/powerpoint/2010/main" val="139671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55791-0988-F61A-25B5-2AD0C910C55C}"/>
              </a:ext>
            </a:extLst>
          </p:cNvPr>
          <p:cNvSpPr txBox="1"/>
          <p:nvPr/>
        </p:nvSpPr>
        <p:spPr>
          <a:xfrm>
            <a:off x="533400" y="323850"/>
            <a:ext cx="10210800" cy="421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Where can I use regex?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Password checking and validation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preprocessing (e.g., natural language processing)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Search engines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Searching for files in your computer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Search and replace text in your editor (e.g., word)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input validation in web applications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343511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Regex with String methods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8170" y="1377729"/>
            <a:ext cx="8204108" cy="465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2"/>
              </a:lnSpc>
            </a:pPr>
            <a:r>
              <a:rPr lang="en-US" sz="3579" dirty="0">
                <a:solidFill>
                  <a:srgbClr val="F5C90E"/>
                </a:solidFill>
                <a:latin typeface="Poppins ExtraBold"/>
              </a:rPr>
              <a:t>Allows us to manipulate 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598170" y="2000250"/>
            <a:ext cx="10058400" cy="383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matches(“regex”)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Evaluates if </a:t>
            </a:r>
            <a:r>
              <a:rPr lang="en-US" dirty="0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"regex"</a:t>
            </a: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matches </a:t>
            </a:r>
            <a:r>
              <a:rPr lang="en-US" dirty="0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. Returns only </a:t>
            </a:r>
            <a:r>
              <a:rPr lang="en-US" dirty="0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if the WHOLE string can be matched.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split(“regex”)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Creates an array with substrings of s divided at occurrence of "regex". "regex" is not included in the result.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-US" sz="2000" b="1" dirty="0" err="1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replaceFirst</a:t>
            </a: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(“regex”),”replacement”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○"/>
            </a:pP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Replaces first occurrence of </a:t>
            </a:r>
            <a:r>
              <a:rPr lang="en-US" dirty="0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"regex"</a:t>
            </a: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with</a:t>
            </a:r>
            <a:r>
              <a:rPr lang="en-US" dirty="0" err="1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"replacement</a:t>
            </a: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-US" sz="2000" b="1" dirty="0" err="1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replaceAll</a:t>
            </a: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(“regex”),”replacement”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dirty="0">
                <a:highlight>
                  <a:srgbClr val="F8F8F7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Replaces all occurrences of </a:t>
            </a:r>
            <a:r>
              <a:rPr lang="en-US" dirty="0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"regex"</a:t>
            </a:r>
            <a:r>
              <a:rPr lang="en-US" dirty="0">
                <a:highlight>
                  <a:srgbClr val="F8F8F7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highlight>
                  <a:srgbClr val="F8F8F7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with</a:t>
            </a:r>
            <a:r>
              <a:rPr lang="en-US" dirty="0" err="1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"replacement</a:t>
            </a:r>
            <a:r>
              <a:rPr lang="en-US" dirty="0">
                <a:highlight>
                  <a:srgbClr val="F8F8F7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762000" y="704850"/>
            <a:ext cx="624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How can we write </a:t>
            </a:r>
            <a:r>
              <a:rPr lang="en-US" sz="900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regex</a:t>
            </a:r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267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112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Common regular expressions</a:t>
            </a:r>
          </a:p>
        </p:txBody>
      </p:sp>
      <p:pic>
        <p:nvPicPr>
          <p:cNvPr id="5" name="Google Shape;90;p18">
            <a:extLst>
              <a:ext uri="{FF2B5EF4-FFF2-40B4-BE49-F238E27FC236}">
                <a16:creationId xmlns:a16="http://schemas.microsoft.com/office/drawing/2014/main" id="{A5A0BFB9-AF9E-0961-FD22-475CAAF5D0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762509"/>
            <a:ext cx="9296400" cy="3736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2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1559689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156007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802</Words>
  <Application>Microsoft Office PowerPoint</Application>
  <PresentationFormat>Custom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Poppins Medium Bold</vt:lpstr>
      <vt:lpstr>Calibri</vt:lpstr>
      <vt:lpstr>Poppins Black</vt:lpstr>
      <vt:lpstr>Proxima Nova</vt:lpstr>
      <vt:lpstr>Poppins ExtraBold</vt:lpstr>
      <vt:lpstr>Poppins</vt:lpstr>
      <vt:lpstr>Poppins Medium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CCPRGG1L: Week 1 - Introduction to Java</dc:title>
  <cp:lastModifiedBy>Angelica H. De La Cruz</cp:lastModifiedBy>
  <cp:revision>35</cp:revision>
  <dcterms:created xsi:type="dcterms:W3CDTF">2006-08-16T00:00:00Z</dcterms:created>
  <dcterms:modified xsi:type="dcterms:W3CDTF">2023-01-04T10:01:07Z</dcterms:modified>
  <dc:identifier>DAFTkmniB6Q</dc:identifier>
</cp:coreProperties>
</file>