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9" r:id="rId4"/>
    <p:sldId id="280" r:id="rId5"/>
    <p:sldId id="281" r:id="rId6"/>
    <p:sldId id="282" r:id="rId7"/>
    <p:sldId id="283" r:id="rId8"/>
    <p:sldId id="284" r:id="rId9"/>
    <p:sldId id="258" r:id="rId10"/>
    <p:sldId id="262" r:id="rId11"/>
    <p:sldId id="285" r:id="rId12"/>
    <p:sldId id="278" r:id="rId13"/>
    <p:sldId id="269" r:id="rId14"/>
    <p:sldId id="286" r:id="rId15"/>
    <p:sldId id="287" r:id="rId16"/>
    <p:sldId id="290" r:id="rId17"/>
    <p:sldId id="289" r:id="rId18"/>
    <p:sldId id="259" r:id="rId19"/>
    <p:sldId id="291" r:id="rId20"/>
  </p:sldIdLst>
  <p:sldSz cx="11430000" cy="5981700"/>
  <p:notesSz cx="6858000" cy="9144000"/>
  <p:embeddedFontLst>
    <p:embeddedFont>
      <p:font typeface="Calibri" panose="020F050202020403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Poppins Black" panose="00000A00000000000000" pitchFamily="2" charset="0"/>
      <p:bold r:id="rId29"/>
      <p:boldItalic r:id="rId30"/>
    </p:embeddedFont>
    <p:embeddedFont>
      <p:font typeface="Poppins ExtraBold" panose="00000900000000000000" pitchFamily="2" charset="0"/>
      <p:regular r:id="rId31"/>
      <p:bold r:id="rId32"/>
      <p:boldItalic r:id="rId33"/>
    </p:embeddedFont>
    <p:embeddedFont>
      <p:font typeface="Poppins Medium" panose="00000600000000000000" pitchFamily="2" charset="0"/>
      <p:regular r:id="rId34"/>
      <p:italic r:id="rId35"/>
    </p:embeddedFont>
    <p:embeddedFont>
      <p:font typeface="Poppins Medium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5" d="100"/>
          <a:sy n="65" d="100"/>
        </p:scale>
        <p:origin x="85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WEEK 3 – Exception Handling</a:t>
            </a: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What causes an exception?</a:t>
            </a:r>
          </a:p>
        </p:txBody>
      </p:sp>
      <p:sp>
        <p:nvSpPr>
          <p:cNvPr id="8" name="TextBox 7">
            <a:extLst>
              <a:ext uri="{FF2B5EF4-FFF2-40B4-BE49-F238E27FC236}">
                <a16:creationId xmlns:a16="http://schemas.microsoft.com/office/drawing/2014/main" id="{85B5CC81-99E9-FBCF-8F27-F114167AC922}"/>
              </a:ext>
            </a:extLst>
          </p:cNvPr>
          <p:cNvSpPr txBox="1"/>
          <p:nvPr/>
        </p:nvSpPr>
        <p:spPr>
          <a:xfrm>
            <a:off x="685800" y="1641796"/>
            <a:ext cx="10058400" cy="2357056"/>
          </a:xfrm>
          <a:prstGeom prst="rect">
            <a:avLst/>
          </a:prstGeom>
          <a:noFill/>
        </p:spPr>
        <p:txBody>
          <a:bodyPr wrap="square">
            <a:spAutoFit/>
          </a:bodyPr>
          <a:lstStyle/>
          <a:p>
            <a:pPr>
              <a:lnSpc>
                <a:spcPct val="150000"/>
              </a:lnSpc>
            </a:pPr>
            <a:r>
              <a:rPr lang="en-US" sz="2000" dirty="0">
                <a:latin typeface="Poppins" panose="00000500000000000000" pitchFamily="2" charset="0"/>
                <a:cs typeface="Poppins" panose="00000500000000000000" pitchFamily="2" charset="0"/>
              </a:rPr>
              <a:t>There are many causes of why exceptions occur, some of which are:</a:t>
            </a:r>
          </a:p>
          <a:p>
            <a:pPr marL="457200" indent="-457200">
              <a:lnSpc>
                <a:spcPct val="150000"/>
              </a:lnSpc>
              <a:buFont typeface="+mj-lt"/>
              <a:buAutoNum type="arabicPeriod"/>
            </a:pPr>
            <a:r>
              <a:rPr lang="en-US" sz="2000" dirty="0">
                <a:latin typeface="Poppins" panose="00000500000000000000" pitchFamily="2" charset="0"/>
                <a:cs typeface="Poppins" panose="00000500000000000000" pitchFamily="2" charset="0"/>
              </a:rPr>
              <a:t>A file indicated in the program cannot be found.</a:t>
            </a:r>
          </a:p>
          <a:p>
            <a:pPr marL="457200" indent="-457200">
              <a:lnSpc>
                <a:spcPct val="150000"/>
              </a:lnSpc>
              <a:buFont typeface="+mj-lt"/>
              <a:buAutoNum type="arabicPeriod"/>
            </a:pPr>
            <a:r>
              <a:rPr lang="en-US" sz="2000" dirty="0">
                <a:latin typeface="Poppins" panose="00000500000000000000" pitchFamily="2" charset="0"/>
                <a:cs typeface="Poppins" panose="00000500000000000000" pitchFamily="2" charset="0"/>
              </a:rPr>
              <a:t>A mathematical error in the program.</a:t>
            </a:r>
          </a:p>
          <a:p>
            <a:pPr marL="457200" indent="-457200">
              <a:lnSpc>
                <a:spcPct val="150000"/>
              </a:lnSpc>
              <a:buFont typeface="+mj-lt"/>
              <a:buAutoNum type="arabicPeriod"/>
            </a:pPr>
            <a:r>
              <a:rPr lang="en-US" sz="2000" dirty="0">
                <a:latin typeface="Poppins" panose="00000500000000000000" pitchFamily="2" charset="0"/>
                <a:cs typeface="Poppins" panose="00000500000000000000" pitchFamily="2" charset="0"/>
              </a:rPr>
              <a:t>An invalid input from a user.</a:t>
            </a:r>
          </a:p>
          <a:p>
            <a:pPr marL="457200" indent="-457200">
              <a:lnSpc>
                <a:spcPct val="150000"/>
              </a:lnSpc>
              <a:buFont typeface="+mj-lt"/>
              <a:buAutoNum type="arabicPeriod"/>
            </a:pPr>
            <a:r>
              <a:rPr lang="en-US" sz="2000" dirty="0">
                <a:latin typeface="Poppins" panose="00000500000000000000" pitchFamily="2" charset="0"/>
                <a:cs typeface="Poppins" panose="00000500000000000000" pitchFamily="2" charset="0"/>
              </a:rPr>
              <a:t>The JVM ran out of memory.</a:t>
            </a:r>
          </a:p>
        </p:txBody>
      </p:sp>
    </p:spTree>
    <p:extLst>
      <p:ext uri="{BB962C8B-B14F-4D97-AF65-F5344CB8AC3E}">
        <p14:creationId xmlns:p14="http://schemas.microsoft.com/office/powerpoint/2010/main" val="263287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Some built-in exceptions</a:t>
            </a:r>
          </a:p>
        </p:txBody>
      </p:sp>
      <p:pic>
        <p:nvPicPr>
          <p:cNvPr id="5" name="Picture 4">
            <a:extLst>
              <a:ext uri="{FF2B5EF4-FFF2-40B4-BE49-F238E27FC236}">
                <a16:creationId xmlns:a16="http://schemas.microsoft.com/office/drawing/2014/main" id="{1DE66A25-C1B9-96E5-1B8B-B69071B8D0AC}"/>
              </a:ext>
            </a:extLst>
          </p:cNvPr>
          <p:cNvPicPr>
            <a:picLocks noChangeAspect="1"/>
          </p:cNvPicPr>
          <p:nvPr/>
        </p:nvPicPr>
        <p:blipFill>
          <a:blip r:embed="rId4"/>
          <a:stretch>
            <a:fillRect/>
          </a:stretch>
        </p:blipFill>
        <p:spPr>
          <a:xfrm>
            <a:off x="381000" y="1771650"/>
            <a:ext cx="10439400" cy="3108937"/>
          </a:xfrm>
          <a:prstGeom prst="rect">
            <a:avLst/>
          </a:prstGeom>
        </p:spPr>
      </p:pic>
    </p:spTree>
    <p:extLst>
      <p:ext uri="{BB962C8B-B14F-4D97-AF65-F5344CB8AC3E}">
        <p14:creationId xmlns:p14="http://schemas.microsoft.com/office/powerpoint/2010/main" val="188057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Error vs. Exception</a:t>
            </a:r>
          </a:p>
        </p:txBody>
      </p:sp>
      <p:sp>
        <p:nvSpPr>
          <p:cNvPr id="3" name="TextBox 2">
            <a:extLst>
              <a:ext uri="{FF2B5EF4-FFF2-40B4-BE49-F238E27FC236}">
                <a16:creationId xmlns:a16="http://schemas.microsoft.com/office/drawing/2014/main" id="{0DFE2757-CB51-F99F-699B-01559A1F01AD}"/>
              </a:ext>
            </a:extLst>
          </p:cNvPr>
          <p:cNvSpPr txBox="1"/>
          <p:nvPr/>
        </p:nvSpPr>
        <p:spPr>
          <a:xfrm>
            <a:off x="685800" y="1641796"/>
            <a:ext cx="10058400" cy="2788456"/>
          </a:xfrm>
          <a:prstGeom prst="rect">
            <a:avLst/>
          </a:prstGeom>
          <a:noFill/>
        </p:spPr>
        <p:txBody>
          <a:bodyPr wrap="square">
            <a:spAutoFit/>
          </a:bodyPr>
          <a:lstStyle/>
          <a:p>
            <a:pPr algn="l">
              <a:lnSpc>
                <a:spcPct val="200000"/>
              </a:lnSpc>
            </a:pPr>
            <a:r>
              <a:rPr lang="en-US" b="1" i="0" dirty="0">
                <a:solidFill>
                  <a:schemeClr val="tx2"/>
                </a:solidFill>
                <a:effectLst/>
                <a:latin typeface="Poppins" panose="00000500000000000000" pitchFamily="2" charset="0"/>
                <a:cs typeface="Poppins" panose="00000500000000000000" pitchFamily="2" charset="0"/>
              </a:rPr>
              <a:t>ERRORS</a:t>
            </a:r>
            <a:r>
              <a:rPr lang="en-US" b="0" i="0" dirty="0">
                <a:solidFill>
                  <a:srgbClr val="000000"/>
                </a:solidFill>
                <a:effectLst/>
                <a:latin typeface="Poppins" panose="00000500000000000000" pitchFamily="2" charset="0"/>
                <a:cs typeface="Poppins" panose="00000500000000000000" pitchFamily="2" charset="0"/>
              </a:rPr>
              <a:t> – irrecoverable, cannot be handled.</a:t>
            </a:r>
          </a:p>
          <a:p>
            <a:pPr algn="l">
              <a:lnSpc>
                <a:spcPct val="200000"/>
              </a:lnSpc>
            </a:pPr>
            <a:r>
              <a:rPr lang="en-US" dirty="0">
                <a:solidFill>
                  <a:srgbClr val="000000"/>
                </a:solidFill>
                <a:latin typeface="Poppins" panose="00000500000000000000" pitchFamily="2" charset="0"/>
                <a:cs typeface="Poppins" panose="00000500000000000000" pitchFamily="2" charset="0"/>
              </a:rPr>
              <a:t>	Example: </a:t>
            </a:r>
            <a:r>
              <a:rPr lang="en-US" dirty="0" err="1">
                <a:solidFill>
                  <a:srgbClr val="000000"/>
                </a:solidFill>
                <a:latin typeface="Poppins" panose="00000500000000000000" pitchFamily="2" charset="0"/>
                <a:cs typeface="Poppins" panose="00000500000000000000" pitchFamily="2" charset="0"/>
              </a:rPr>
              <a:t>OutOfMemoryError</a:t>
            </a:r>
            <a:r>
              <a:rPr lang="en-US" dirty="0">
                <a:solidFill>
                  <a:srgbClr val="000000"/>
                </a:solidFill>
                <a:latin typeface="Poppins" panose="00000500000000000000" pitchFamily="2" charset="0"/>
                <a:cs typeface="Poppins" panose="00000500000000000000" pitchFamily="2" charset="0"/>
              </a:rPr>
              <a:t>, </a:t>
            </a:r>
            <a:r>
              <a:rPr lang="en-US" dirty="0" err="1">
                <a:solidFill>
                  <a:srgbClr val="000000"/>
                </a:solidFill>
                <a:latin typeface="Poppins" panose="00000500000000000000" pitchFamily="2" charset="0"/>
                <a:cs typeface="Poppins" panose="00000500000000000000" pitchFamily="2" charset="0"/>
              </a:rPr>
              <a:t>VirtualMachineError</a:t>
            </a:r>
            <a:endParaRPr lang="en-US" dirty="0">
              <a:solidFill>
                <a:srgbClr val="000000"/>
              </a:solidFill>
              <a:latin typeface="Poppins" panose="00000500000000000000" pitchFamily="2" charset="0"/>
              <a:cs typeface="Poppins" panose="00000500000000000000" pitchFamily="2" charset="0"/>
            </a:endParaRPr>
          </a:p>
          <a:p>
            <a:pPr algn="l">
              <a:lnSpc>
                <a:spcPct val="200000"/>
              </a:lnSpc>
            </a:pPr>
            <a:r>
              <a:rPr lang="en-US" b="1" i="0" dirty="0">
                <a:solidFill>
                  <a:schemeClr val="tx2"/>
                </a:solidFill>
                <a:effectLst/>
                <a:latin typeface="Poppins" panose="00000500000000000000" pitchFamily="2" charset="0"/>
                <a:cs typeface="Poppins" panose="00000500000000000000" pitchFamily="2" charset="0"/>
              </a:rPr>
              <a:t>EXCEPTIONS</a:t>
            </a:r>
            <a:r>
              <a:rPr lang="en-US" b="0" i="0" dirty="0">
                <a:solidFill>
                  <a:srgbClr val="000000"/>
                </a:solidFill>
                <a:effectLst/>
                <a:latin typeface="Poppins" panose="00000500000000000000" pitchFamily="2" charset="0"/>
                <a:cs typeface="Poppins" panose="00000500000000000000" pitchFamily="2" charset="0"/>
              </a:rPr>
              <a:t> – can be handled. </a:t>
            </a:r>
          </a:p>
          <a:p>
            <a:pPr marL="742950" lvl="1" indent="-285750">
              <a:lnSpc>
                <a:spcPct val="200000"/>
              </a:lnSpc>
              <a:buFont typeface="Arial" panose="020B0604020202020204" pitchFamily="34" charset="0"/>
              <a:buChar char="•"/>
            </a:pPr>
            <a:r>
              <a:rPr lang="en-US" dirty="0">
                <a:solidFill>
                  <a:srgbClr val="000000"/>
                </a:solidFill>
                <a:latin typeface="Poppins" panose="00000500000000000000" pitchFamily="2" charset="0"/>
                <a:cs typeface="Poppins" panose="00000500000000000000" pitchFamily="2" charset="0"/>
              </a:rPr>
              <a:t>Checked exceptions – checked at compile time (e.g., </a:t>
            </a:r>
            <a:r>
              <a:rPr lang="en-US" dirty="0" err="1">
                <a:solidFill>
                  <a:srgbClr val="000000"/>
                </a:solidFill>
                <a:latin typeface="Poppins" panose="00000500000000000000" pitchFamily="2" charset="0"/>
                <a:cs typeface="Poppins" panose="00000500000000000000" pitchFamily="2" charset="0"/>
              </a:rPr>
              <a:t>IOException</a:t>
            </a:r>
            <a:r>
              <a:rPr lang="en-US" dirty="0">
                <a:solidFill>
                  <a:srgbClr val="000000"/>
                </a:solidFill>
                <a:latin typeface="Poppins" panose="00000500000000000000" pitchFamily="2" charset="0"/>
                <a:cs typeface="Poppins" panose="00000500000000000000" pitchFamily="2" charset="0"/>
              </a:rPr>
              <a:t>)</a:t>
            </a:r>
          </a:p>
          <a:p>
            <a:pPr marL="742950" lvl="1" indent="-285750">
              <a:lnSpc>
                <a:spcPct val="200000"/>
              </a:lnSpc>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Unchecked exceptions – checked at runtime </a:t>
            </a:r>
            <a:r>
              <a:rPr lang="en-US" dirty="0">
                <a:solidFill>
                  <a:srgbClr val="000000"/>
                </a:solidFill>
                <a:latin typeface="Poppins" panose="00000500000000000000" pitchFamily="2" charset="0"/>
                <a:cs typeface="Poppins" panose="00000500000000000000" pitchFamily="2" charset="0"/>
              </a:rPr>
              <a:t>(e.g., </a:t>
            </a:r>
            <a:r>
              <a:rPr lang="en-US" dirty="0" err="1">
                <a:solidFill>
                  <a:srgbClr val="000000"/>
                </a:solidFill>
                <a:latin typeface="Poppins" panose="00000500000000000000" pitchFamily="2" charset="0"/>
                <a:cs typeface="Poppins" panose="00000500000000000000" pitchFamily="2" charset="0"/>
              </a:rPr>
              <a:t>NullPointerException</a:t>
            </a:r>
            <a:r>
              <a:rPr lang="en-US" dirty="0">
                <a:solidFill>
                  <a:srgbClr val="000000"/>
                </a:solidFill>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28422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How to handle exceptions?</a:t>
            </a:r>
          </a:p>
        </p:txBody>
      </p:sp>
      <p:pic>
        <p:nvPicPr>
          <p:cNvPr id="6" name="Picture 5">
            <a:extLst>
              <a:ext uri="{FF2B5EF4-FFF2-40B4-BE49-F238E27FC236}">
                <a16:creationId xmlns:a16="http://schemas.microsoft.com/office/drawing/2014/main" id="{4B2D66ED-CB3D-8C5D-ECAD-BB496AFD3E96}"/>
              </a:ext>
            </a:extLst>
          </p:cNvPr>
          <p:cNvPicPr>
            <a:picLocks noChangeAspect="1"/>
          </p:cNvPicPr>
          <p:nvPr/>
        </p:nvPicPr>
        <p:blipFill>
          <a:blip r:embed="rId4"/>
          <a:stretch>
            <a:fillRect/>
          </a:stretch>
        </p:blipFill>
        <p:spPr>
          <a:xfrm>
            <a:off x="838200" y="1665721"/>
            <a:ext cx="9601200" cy="3255536"/>
          </a:xfrm>
          <a:prstGeom prst="rect">
            <a:avLst/>
          </a:prstGeom>
        </p:spPr>
      </p:pic>
      <p:pic>
        <p:nvPicPr>
          <p:cNvPr id="8" name="Picture 7">
            <a:extLst>
              <a:ext uri="{FF2B5EF4-FFF2-40B4-BE49-F238E27FC236}">
                <a16:creationId xmlns:a16="http://schemas.microsoft.com/office/drawing/2014/main" id="{5D6F51A8-5856-3CD6-0291-C2F7116B34F5}"/>
              </a:ext>
            </a:extLst>
          </p:cNvPr>
          <p:cNvPicPr>
            <a:picLocks noChangeAspect="1"/>
          </p:cNvPicPr>
          <p:nvPr/>
        </p:nvPicPr>
        <p:blipFill>
          <a:blip r:embed="rId4"/>
          <a:stretch>
            <a:fillRect/>
          </a:stretch>
        </p:blipFill>
        <p:spPr>
          <a:xfrm>
            <a:off x="0" y="1053031"/>
            <a:ext cx="11430000" cy="3875638"/>
          </a:xfrm>
          <a:prstGeom prst="rect">
            <a:avLst/>
          </a:prstGeom>
        </p:spPr>
      </p:pic>
    </p:spTree>
    <p:extLst>
      <p:ext uri="{BB962C8B-B14F-4D97-AF65-F5344CB8AC3E}">
        <p14:creationId xmlns:p14="http://schemas.microsoft.com/office/powerpoint/2010/main" val="85853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1125821"/>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Exception handling keywords</a:t>
            </a:r>
          </a:p>
        </p:txBody>
      </p:sp>
      <p:sp>
        <p:nvSpPr>
          <p:cNvPr id="7" name="TextBox 5">
            <a:extLst>
              <a:ext uri="{FF2B5EF4-FFF2-40B4-BE49-F238E27FC236}">
                <a16:creationId xmlns:a16="http://schemas.microsoft.com/office/drawing/2014/main" id="{01917E54-6E09-6009-592F-85378A6DB4D2}"/>
              </a:ext>
            </a:extLst>
          </p:cNvPr>
          <p:cNvSpPr txBox="1"/>
          <p:nvPr/>
        </p:nvSpPr>
        <p:spPr>
          <a:xfrm>
            <a:off x="598170" y="1847850"/>
            <a:ext cx="8204108" cy="465127"/>
          </a:xfrm>
          <a:prstGeom prst="rect">
            <a:avLst/>
          </a:prstGeom>
        </p:spPr>
        <p:txBody>
          <a:bodyPr lIns="0" tIns="0" rIns="0" bIns="0" rtlCol="0" anchor="t">
            <a:spAutoFit/>
          </a:bodyPr>
          <a:lstStyle/>
          <a:p>
            <a:pPr>
              <a:lnSpc>
                <a:spcPts val="3472"/>
              </a:lnSpc>
            </a:pPr>
            <a:r>
              <a:rPr lang="en-US" sz="3579" dirty="0">
                <a:solidFill>
                  <a:srgbClr val="F5C90E"/>
                </a:solidFill>
                <a:latin typeface="Poppins ExtraBold"/>
              </a:rPr>
              <a:t>try-catch</a:t>
            </a:r>
          </a:p>
        </p:txBody>
      </p:sp>
      <p:sp>
        <p:nvSpPr>
          <p:cNvPr id="9" name="TextBox 8">
            <a:extLst>
              <a:ext uri="{FF2B5EF4-FFF2-40B4-BE49-F238E27FC236}">
                <a16:creationId xmlns:a16="http://schemas.microsoft.com/office/drawing/2014/main" id="{57496C42-D55B-75A5-D0EE-E77090200F7F}"/>
              </a:ext>
            </a:extLst>
          </p:cNvPr>
          <p:cNvSpPr txBox="1"/>
          <p:nvPr/>
        </p:nvSpPr>
        <p:spPr>
          <a:xfrm>
            <a:off x="633730" y="2475240"/>
            <a:ext cx="10058400" cy="25460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A block of code where the exception is expected should be surrounded by the </a:t>
            </a:r>
            <a:r>
              <a:rPr lang="en-US" b="1" dirty="0">
                <a:effectLst/>
                <a:latin typeface="Poppins" panose="00000500000000000000" pitchFamily="2" charset="0"/>
                <a:cs typeface="Poppins" panose="00000500000000000000" pitchFamily="2" charset="0"/>
              </a:rPr>
              <a:t>try-catch </a:t>
            </a:r>
            <a:r>
              <a:rPr lang="en-US" dirty="0">
                <a:latin typeface="Poppins" panose="00000500000000000000" pitchFamily="2" charset="0"/>
                <a:cs typeface="Poppins" panose="00000500000000000000" pitchFamily="2" charset="0"/>
              </a:rPr>
              <a:t>block. </a:t>
            </a:r>
            <a:r>
              <a:rPr lang="en-US" b="1" dirty="0">
                <a:effectLst/>
                <a:latin typeface="Poppins" panose="00000500000000000000" pitchFamily="2" charset="0"/>
                <a:cs typeface="Poppins" panose="00000500000000000000" pitchFamily="2" charset="0"/>
              </a:rPr>
              <a:t>try</a:t>
            </a:r>
            <a:r>
              <a:rPr lang="en-US" dirty="0">
                <a:latin typeface="Poppins" panose="00000500000000000000" pitchFamily="2" charset="0"/>
                <a:cs typeface="Poppins" panose="00000500000000000000" pitchFamily="2" charset="0"/>
              </a:rPr>
              <a:t> indicates the start of the exception handling block and the </a:t>
            </a:r>
            <a:r>
              <a:rPr lang="en-US" b="1" dirty="0">
                <a:effectLst/>
                <a:latin typeface="Poppins" panose="00000500000000000000" pitchFamily="2" charset="0"/>
                <a:cs typeface="Poppins" panose="00000500000000000000" pitchFamily="2" charset="0"/>
              </a:rPr>
              <a:t>catch</a:t>
            </a:r>
            <a:r>
              <a:rPr lang="en-US" dirty="0">
                <a:latin typeface="Poppins" panose="00000500000000000000" pitchFamily="2" charset="0"/>
                <a:cs typeface="Poppins" panose="00000500000000000000" pitchFamily="2" charset="0"/>
              </a:rPr>
              <a:t> keyword indicates the end. </a:t>
            </a: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The catch block is responsible for handling the identified exception. The catch block will only catch the specified exception, otherwise, the program will be terminated. There can be multiple catch blocks for a try block.</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8709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1125821"/>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Exception handling keywords</a:t>
            </a:r>
          </a:p>
        </p:txBody>
      </p:sp>
      <p:sp>
        <p:nvSpPr>
          <p:cNvPr id="7" name="TextBox 5">
            <a:extLst>
              <a:ext uri="{FF2B5EF4-FFF2-40B4-BE49-F238E27FC236}">
                <a16:creationId xmlns:a16="http://schemas.microsoft.com/office/drawing/2014/main" id="{01917E54-6E09-6009-592F-85378A6DB4D2}"/>
              </a:ext>
            </a:extLst>
          </p:cNvPr>
          <p:cNvSpPr txBox="1"/>
          <p:nvPr/>
        </p:nvSpPr>
        <p:spPr>
          <a:xfrm>
            <a:off x="598170" y="1847850"/>
            <a:ext cx="8204108" cy="465127"/>
          </a:xfrm>
          <a:prstGeom prst="rect">
            <a:avLst/>
          </a:prstGeom>
        </p:spPr>
        <p:txBody>
          <a:bodyPr lIns="0" tIns="0" rIns="0" bIns="0" rtlCol="0" anchor="t">
            <a:spAutoFit/>
          </a:bodyPr>
          <a:lstStyle/>
          <a:p>
            <a:pPr>
              <a:lnSpc>
                <a:spcPts val="3472"/>
              </a:lnSpc>
            </a:pPr>
            <a:r>
              <a:rPr lang="en-US" sz="3579" dirty="0">
                <a:solidFill>
                  <a:srgbClr val="F5C90E"/>
                </a:solidFill>
                <a:latin typeface="Poppins ExtraBold"/>
              </a:rPr>
              <a:t>finally</a:t>
            </a:r>
          </a:p>
        </p:txBody>
      </p:sp>
      <p:sp>
        <p:nvSpPr>
          <p:cNvPr id="9" name="TextBox 8">
            <a:extLst>
              <a:ext uri="{FF2B5EF4-FFF2-40B4-BE49-F238E27FC236}">
                <a16:creationId xmlns:a16="http://schemas.microsoft.com/office/drawing/2014/main" id="{57496C42-D55B-75A5-D0EE-E77090200F7F}"/>
              </a:ext>
            </a:extLst>
          </p:cNvPr>
          <p:cNvSpPr txBox="1"/>
          <p:nvPr/>
        </p:nvSpPr>
        <p:spPr>
          <a:xfrm>
            <a:off x="633730" y="2475240"/>
            <a:ext cx="10058400" cy="17150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The </a:t>
            </a:r>
            <a:r>
              <a:rPr lang="en-US" b="1" dirty="0">
                <a:effectLst/>
                <a:latin typeface="Poppins" panose="00000500000000000000" pitchFamily="2" charset="0"/>
                <a:cs typeface="Poppins" panose="00000500000000000000" pitchFamily="2" charset="0"/>
              </a:rPr>
              <a:t>finally </a:t>
            </a:r>
            <a:r>
              <a:rPr lang="en-US" dirty="0">
                <a:latin typeface="Poppins" panose="00000500000000000000" pitchFamily="2" charset="0"/>
                <a:cs typeface="Poppins" panose="00000500000000000000" pitchFamily="2" charset="0"/>
              </a:rPr>
              <a:t>keyword is declared after the catch block. This block is always executed whether an exception is handled or not. The finally block is used when there is a block of code that must always be executed. For instance, closing a file or a database connection. </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55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ED07-6F54-FD4C-0765-E69F5611D5C8}"/>
              </a:ext>
            </a:extLst>
          </p:cNvPr>
          <p:cNvSpPr txBox="1"/>
          <p:nvPr/>
        </p:nvSpPr>
        <p:spPr>
          <a:xfrm>
            <a:off x="914400" y="1559689"/>
            <a:ext cx="6248400" cy="2862322"/>
          </a:xfrm>
          <a:prstGeom prst="rect">
            <a:avLst/>
          </a:prstGeom>
          <a:noFill/>
        </p:spPr>
        <p:txBody>
          <a:bodyPr wrap="square" rtlCol="0">
            <a:spAutoFit/>
          </a:bodyPr>
          <a:lstStyle/>
          <a:p>
            <a:r>
              <a:rPr lang="en-US" sz="9000" dirty="0">
                <a:solidFill>
                  <a:schemeClr val="bg1"/>
                </a:solidFill>
                <a:latin typeface="Poppins Black" panose="020B0502040204020203" pitchFamily="2" charset="0"/>
                <a:cs typeface="Poppins Black" panose="020B0502040204020203" pitchFamily="2" charset="0"/>
              </a:rPr>
              <a:t>SAMPLE PROGRAM</a:t>
            </a:r>
          </a:p>
        </p:txBody>
      </p:sp>
    </p:spTree>
    <p:extLst>
      <p:ext uri="{BB962C8B-B14F-4D97-AF65-F5344CB8AC3E}">
        <p14:creationId xmlns:p14="http://schemas.microsoft.com/office/powerpoint/2010/main" val="15600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1125821"/>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Exception handling keywords</a:t>
            </a:r>
          </a:p>
        </p:txBody>
      </p:sp>
      <p:sp>
        <p:nvSpPr>
          <p:cNvPr id="7" name="TextBox 5">
            <a:extLst>
              <a:ext uri="{FF2B5EF4-FFF2-40B4-BE49-F238E27FC236}">
                <a16:creationId xmlns:a16="http://schemas.microsoft.com/office/drawing/2014/main" id="{01917E54-6E09-6009-592F-85378A6DB4D2}"/>
              </a:ext>
            </a:extLst>
          </p:cNvPr>
          <p:cNvSpPr txBox="1"/>
          <p:nvPr/>
        </p:nvSpPr>
        <p:spPr>
          <a:xfrm>
            <a:off x="598170" y="1847850"/>
            <a:ext cx="8204108" cy="465127"/>
          </a:xfrm>
          <a:prstGeom prst="rect">
            <a:avLst/>
          </a:prstGeom>
        </p:spPr>
        <p:txBody>
          <a:bodyPr lIns="0" tIns="0" rIns="0" bIns="0" rtlCol="0" anchor="t">
            <a:spAutoFit/>
          </a:bodyPr>
          <a:lstStyle/>
          <a:p>
            <a:pPr>
              <a:lnSpc>
                <a:spcPts val="3472"/>
              </a:lnSpc>
            </a:pPr>
            <a:r>
              <a:rPr lang="en-US" sz="3579" dirty="0">
                <a:solidFill>
                  <a:srgbClr val="F5C90E"/>
                </a:solidFill>
                <a:latin typeface="Poppins ExtraBold"/>
              </a:rPr>
              <a:t>throws and throw</a:t>
            </a:r>
          </a:p>
        </p:txBody>
      </p:sp>
      <p:sp>
        <p:nvSpPr>
          <p:cNvPr id="9" name="TextBox 8">
            <a:extLst>
              <a:ext uri="{FF2B5EF4-FFF2-40B4-BE49-F238E27FC236}">
                <a16:creationId xmlns:a16="http://schemas.microsoft.com/office/drawing/2014/main" id="{57496C42-D55B-75A5-D0EE-E77090200F7F}"/>
              </a:ext>
            </a:extLst>
          </p:cNvPr>
          <p:cNvSpPr txBox="1"/>
          <p:nvPr/>
        </p:nvSpPr>
        <p:spPr>
          <a:xfrm>
            <a:off x="633730" y="2475240"/>
            <a:ext cx="10058400" cy="17150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The </a:t>
            </a:r>
            <a:r>
              <a:rPr lang="en-US" b="1" dirty="0">
                <a:effectLst/>
                <a:latin typeface="Poppins" panose="00000500000000000000" pitchFamily="2" charset="0"/>
                <a:cs typeface="Poppins" panose="00000500000000000000" pitchFamily="2" charset="0"/>
              </a:rPr>
              <a:t>throws</a:t>
            </a:r>
            <a:r>
              <a:rPr lang="en-US" dirty="0">
                <a:latin typeface="Poppins" panose="00000500000000000000" pitchFamily="2" charset="0"/>
                <a:cs typeface="Poppins" panose="00000500000000000000" pitchFamily="2" charset="0"/>
              </a:rPr>
              <a:t> keyword is declared in the method signature. This can be used to throw multiple exceptions. </a:t>
            </a: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The </a:t>
            </a:r>
            <a:r>
              <a:rPr lang="en-US" b="1" dirty="0">
                <a:effectLst/>
                <a:latin typeface="Poppins" panose="00000500000000000000" pitchFamily="2" charset="0"/>
                <a:cs typeface="Poppins" panose="00000500000000000000" pitchFamily="2" charset="0"/>
              </a:rPr>
              <a:t>throw </a:t>
            </a:r>
            <a:r>
              <a:rPr lang="en-US" dirty="0">
                <a:latin typeface="Poppins" panose="00000500000000000000" pitchFamily="2" charset="0"/>
                <a:cs typeface="Poppins" panose="00000500000000000000" pitchFamily="2" charset="0"/>
              </a:rPr>
              <a:t>keyword is used to indicate the problem condition. This is used to throw an exception</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4277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ED07-6F54-FD4C-0765-E69F5611D5C8}"/>
              </a:ext>
            </a:extLst>
          </p:cNvPr>
          <p:cNvSpPr txBox="1"/>
          <p:nvPr/>
        </p:nvSpPr>
        <p:spPr>
          <a:xfrm>
            <a:off x="914400" y="1559689"/>
            <a:ext cx="6248400" cy="2862322"/>
          </a:xfrm>
          <a:prstGeom prst="rect">
            <a:avLst/>
          </a:prstGeom>
          <a:noFill/>
        </p:spPr>
        <p:txBody>
          <a:bodyPr wrap="square" rtlCol="0">
            <a:spAutoFit/>
          </a:bodyPr>
          <a:lstStyle/>
          <a:p>
            <a:r>
              <a:rPr lang="en-US" sz="9000" dirty="0">
                <a:solidFill>
                  <a:schemeClr val="bg1"/>
                </a:solidFill>
                <a:latin typeface="Poppins Black" panose="020B0502040204020203" pitchFamily="2" charset="0"/>
                <a:cs typeface="Poppins Black" panose="020B0502040204020203" pitchFamily="2" charset="0"/>
              </a:rPr>
              <a:t>SAMPLE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WEEK 3 – Exception Handling</a:t>
            </a: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extLst>
      <p:ext uri="{BB962C8B-B14F-4D97-AF65-F5344CB8AC3E}">
        <p14:creationId xmlns:p14="http://schemas.microsoft.com/office/powerpoint/2010/main" val="331947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1495935"/>
            <a:ext cx="526274" cy="27892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2001636"/>
            <a:ext cx="526274" cy="278925"/>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2507731"/>
            <a:ext cx="526274" cy="278925"/>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3013827"/>
            <a:ext cx="526274" cy="278925"/>
          </a:xfrm>
          <a:prstGeom prst="rect">
            <a:avLst/>
          </a:prstGeom>
        </p:spPr>
      </p:pic>
      <p:pic>
        <p:nvPicPr>
          <p:cNvPr id="9" name="Picture 9"/>
          <p:cNvPicPr>
            <a:picLocks noChangeAspect="1"/>
          </p:cNvPicPr>
          <p:nvPr/>
        </p:nvPicPr>
        <p:blipFill>
          <a:blip r:embed="rId6"/>
          <a:srcRect/>
          <a:stretch>
            <a:fillRect/>
          </a:stretch>
        </p:blipFill>
        <p:spPr>
          <a:xfrm>
            <a:off x="7119884" y="4504252"/>
            <a:ext cx="3984569" cy="1328190"/>
          </a:xfrm>
          <a:prstGeom prst="rect">
            <a:avLst/>
          </a:prstGeom>
        </p:spPr>
      </p:pic>
      <p:sp>
        <p:nvSpPr>
          <p:cNvPr id="10" name="TextBox 10"/>
          <p:cNvSpPr txBox="1"/>
          <p:nvPr/>
        </p:nvSpPr>
        <p:spPr>
          <a:xfrm>
            <a:off x="598170" y="561553"/>
            <a:ext cx="5779732" cy="618458"/>
          </a:xfrm>
          <a:prstGeom prst="rect">
            <a:avLst/>
          </a:prstGeom>
        </p:spPr>
        <p:txBody>
          <a:bodyPr lIns="0" tIns="0" rIns="0" bIns="0" rtlCol="0" anchor="t">
            <a:spAutoFit/>
          </a:bodyPr>
          <a:lstStyle/>
          <a:p>
            <a:pPr>
              <a:lnSpc>
                <a:spcPts val="4345"/>
              </a:lnSpc>
            </a:pPr>
            <a:r>
              <a:rPr lang="en-US" sz="4479">
                <a:solidFill>
                  <a:srgbClr val="FFFFFF"/>
                </a:solidFill>
                <a:latin typeface="Poppins ExtraBold"/>
              </a:rPr>
              <a:t>Outline</a:t>
            </a:r>
          </a:p>
        </p:txBody>
      </p:sp>
      <p:sp>
        <p:nvSpPr>
          <p:cNvPr id="11" name="TextBox 11"/>
          <p:cNvSpPr txBox="1"/>
          <p:nvPr/>
        </p:nvSpPr>
        <p:spPr>
          <a:xfrm>
            <a:off x="2019382" y="1410925"/>
            <a:ext cx="366783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Exception</a:t>
            </a:r>
          </a:p>
        </p:txBody>
      </p:sp>
      <p:sp>
        <p:nvSpPr>
          <p:cNvPr id="12" name="TextBox 12"/>
          <p:cNvSpPr txBox="1"/>
          <p:nvPr/>
        </p:nvSpPr>
        <p:spPr>
          <a:xfrm>
            <a:off x="2019382" y="1916627"/>
            <a:ext cx="366783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a:rPr>
              <a:t>Error vs. Exception</a:t>
            </a:r>
          </a:p>
        </p:txBody>
      </p:sp>
      <p:sp>
        <p:nvSpPr>
          <p:cNvPr id="13" name="TextBox 13"/>
          <p:cNvSpPr txBox="1"/>
          <p:nvPr/>
        </p:nvSpPr>
        <p:spPr>
          <a:xfrm>
            <a:off x="2019382" y="2422722"/>
            <a:ext cx="3667836" cy="377091"/>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Types of Exception</a:t>
            </a:r>
          </a:p>
        </p:txBody>
      </p:sp>
      <p:sp>
        <p:nvSpPr>
          <p:cNvPr id="14" name="TextBox 14"/>
          <p:cNvSpPr txBox="1"/>
          <p:nvPr/>
        </p:nvSpPr>
        <p:spPr>
          <a:xfrm>
            <a:off x="2019382" y="2928817"/>
            <a:ext cx="3667836" cy="774636"/>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Exception Handling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1524000" y="933450"/>
            <a:ext cx="8610600" cy="3477875"/>
          </a:xfrm>
          <a:prstGeom prst="rect">
            <a:avLst/>
          </a:prstGeom>
          <a:noFill/>
        </p:spPr>
        <p:txBody>
          <a:bodyPr wrap="square" rtlCol="0">
            <a:spAutoFit/>
          </a:bodyPr>
          <a:lstStyle/>
          <a:p>
            <a:pPr algn="ctr"/>
            <a:r>
              <a:rPr lang="en-US" sz="5400" b="1" dirty="0">
                <a:solidFill>
                  <a:schemeClr val="bg1"/>
                </a:solidFill>
                <a:latin typeface="Poppins" panose="00000500000000000000" pitchFamily="2" charset="0"/>
                <a:cs typeface="Poppins" panose="00000500000000000000" pitchFamily="2" charset="0"/>
              </a:rPr>
              <a:t>ENERGIZER</a:t>
            </a:r>
            <a:br>
              <a:rPr lang="en-US" sz="8000" b="1" dirty="0">
                <a:solidFill>
                  <a:schemeClr val="bg1"/>
                </a:solidFill>
                <a:latin typeface="Poppins" panose="00000500000000000000" pitchFamily="2" charset="0"/>
                <a:cs typeface="Poppins" panose="00000500000000000000" pitchFamily="2" charset="0"/>
              </a:rPr>
            </a:br>
            <a:r>
              <a:rPr lang="en-US" sz="8000" b="1" dirty="0">
                <a:solidFill>
                  <a:schemeClr val="bg1"/>
                </a:solidFill>
                <a:latin typeface="Poppins" panose="00000500000000000000" pitchFamily="2" charset="0"/>
                <a:cs typeface="Poppins" panose="00000500000000000000" pitchFamily="2" charset="0"/>
              </a:rPr>
              <a:t>Find the </a:t>
            </a:r>
            <a:r>
              <a:rPr lang="en-US" sz="8000" b="1" i="1" dirty="0">
                <a:solidFill>
                  <a:srgbClr val="FFFF00"/>
                </a:solidFill>
                <a:latin typeface="Poppins" panose="00000500000000000000" pitchFamily="2" charset="0"/>
                <a:cs typeface="Poppins" panose="00000500000000000000" pitchFamily="2" charset="0"/>
              </a:rPr>
              <a:t>odd</a:t>
            </a:r>
            <a:r>
              <a:rPr lang="en-US" sz="8000" b="1" dirty="0">
                <a:solidFill>
                  <a:schemeClr val="bg1"/>
                </a:solidFill>
                <a:latin typeface="Poppins" panose="00000500000000000000" pitchFamily="2" charset="0"/>
                <a:cs typeface="Poppins" panose="00000500000000000000" pitchFamily="2" charset="0"/>
              </a:rPr>
              <a:t> one out</a:t>
            </a:r>
          </a:p>
        </p:txBody>
      </p:sp>
    </p:spTree>
    <p:extLst>
      <p:ext uri="{BB962C8B-B14F-4D97-AF65-F5344CB8AC3E}">
        <p14:creationId xmlns:p14="http://schemas.microsoft.com/office/powerpoint/2010/main" val="155715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C0B037-82CF-7788-A83B-3D6C857A3CE1}"/>
              </a:ext>
            </a:extLst>
          </p:cNvPr>
          <p:cNvPicPr>
            <a:picLocks noChangeAspect="1"/>
          </p:cNvPicPr>
          <p:nvPr/>
        </p:nvPicPr>
        <p:blipFill>
          <a:blip r:embed="rId2"/>
          <a:stretch>
            <a:fillRect/>
          </a:stretch>
        </p:blipFill>
        <p:spPr>
          <a:xfrm>
            <a:off x="1447800" y="163231"/>
            <a:ext cx="8086832" cy="5655238"/>
          </a:xfrm>
          <a:prstGeom prst="rect">
            <a:avLst/>
          </a:prstGeom>
        </p:spPr>
      </p:pic>
    </p:spTree>
    <p:extLst>
      <p:ext uri="{BB962C8B-B14F-4D97-AF65-F5344CB8AC3E}">
        <p14:creationId xmlns:p14="http://schemas.microsoft.com/office/powerpoint/2010/main" val="49204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56845-9DA0-6F5E-670B-5A800236C07C}"/>
              </a:ext>
            </a:extLst>
          </p:cNvPr>
          <p:cNvPicPr>
            <a:picLocks noChangeAspect="1"/>
          </p:cNvPicPr>
          <p:nvPr/>
        </p:nvPicPr>
        <p:blipFill>
          <a:blip r:embed="rId2"/>
          <a:stretch>
            <a:fillRect/>
          </a:stretch>
        </p:blipFill>
        <p:spPr>
          <a:xfrm>
            <a:off x="423132" y="0"/>
            <a:ext cx="10583735" cy="5981700"/>
          </a:xfrm>
          <a:prstGeom prst="rect">
            <a:avLst/>
          </a:prstGeom>
        </p:spPr>
      </p:pic>
    </p:spTree>
    <p:extLst>
      <p:ext uri="{BB962C8B-B14F-4D97-AF65-F5344CB8AC3E}">
        <p14:creationId xmlns:p14="http://schemas.microsoft.com/office/powerpoint/2010/main" val="145706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F65791-E115-BF82-6B67-5A105ECADFD1}"/>
              </a:ext>
            </a:extLst>
          </p:cNvPr>
          <p:cNvPicPr>
            <a:picLocks noChangeAspect="1"/>
          </p:cNvPicPr>
          <p:nvPr/>
        </p:nvPicPr>
        <p:blipFill>
          <a:blip r:embed="rId2"/>
          <a:stretch>
            <a:fillRect/>
          </a:stretch>
        </p:blipFill>
        <p:spPr>
          <a:xfrm>
            <a:off x="2086102" y="0"/>
            <a:ext cx="7257796" cy="5981700"/>
          </a:xfrm>
          <a:prstGeom prst="rect">
            <a:avLst/>
          </a:prstGeom>
        </p:spPr>
      </p:pic>
    </p:spTree>
    <p:extLst>
      <p:ext uri="{BB962C8B-B14F-4D97-AF65-F5344CB8AC3E}">
        <p14:creationId xmlns:p14="http://schemas.microsoft.com/office/powerpoint/2010/main" val="94389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5202EC-A606-3DC6-6D57-96A47CCBD573}"/>
              </a:ext>
            </a:extLst>
          </p:cNvPr>
          <p:cNvPicPr>
            <a:picLocks noChangeAspect="1"/>
          </p:cNvPicPr>
          <p:nvPr/>
        </p:nvPicPr>
        <p:blipFill>
          <a:blip r:embed="rId2"/>
          <a:stretch>
            <a:fillRect/>
          </a:stretch>
        </p:blipFill>
        <p:spPr>
          <a:xfrm>
            <a:off x="3138487" y="342900"/>
            <a:ext cx="5153025" cy="5295900"/>
          </a:xfrm>
          <a:prstGeom prst="rect">
            <a:avLst/>
          </a:prstGeom>
        </p:spPr>
      </p:pic>
    </p:spTree>
    <p:extLst>
      <p:ext uri="{BB962C8B-B14F-4D97-AF65-F5344CB8AC3E}">
        <p14:creationId xmlns:p14="http://schemas.microsoft.com/office/powerpoint/2010/main" val="19467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1524000" y="323850"/>
            <a:ext cx="8610600" cy="4862870"/>
          </a:xfrm>
          <a:prstGeom prst="rect">
            <a:avLst/>
          </a:prstGeom>
          <a:noFill/>
        </p:spPr>
        <p:txBody>
          <a:bodyPr wrap="square" rtlCol="0">
            <a:spAutoFit/>
          </a:bodyPr>
          <a:lstStyle/>
          <a:p>
            <a:pPr algn="ctr"/>
            <a:r>
              <a:rPr lang="en-US" sz="5400" b="1" dirty="0">
                <a:solidFill>
                  <a:schemeClr val="bg1"/>
                </a:solidFill>
                <a:latin typeface="Poppins" panose="00000500000000000000" pitchFamily="2" charset="0"/>
                <a:cs typeface="Poppins" panose="00000500000000000000" pitchFamily="2" charset="0"/>
              </a:rPr>
              <a:t>Exception?</a:t>
            </a:r>
          </a:p>
          <a:p>
            <a:endParaRPr lang="en-US" sz="3200" dirty="0">
              <a:solidFill>
                <a:schemeClr val="bg1"/>
              </a:solidFill>
              <a:latin typeface="Poppins" panose="00000500000000000000" pitchFamily="2" charset="0"/>
              <a:cs typeface="Poppins" panose="00000500000000000000" pitchFamily="2" charset="0"/>
            </a:endParaRPr>
          </a:p>
          <a:p>
            <a:r>
              <a:rPr lang="en-US" sz="3200" dirty="0">
                <a:solidFill>
                  <a:schemeClr val="bg1"/>
                </a:solidFill>
                <a:latin typeface="Poppins" panose="00000500000000000000" pitchFamily="2" charset="0"/>
                <a:cs typeface="Poppins" panose="00000500000000000000" pitchFamily="2" charset="0"/>
              </a:rPr>
              <a:t>Dictionary definition: </a:t>
            </a:r>
          </a:p>
          <a:p>
            <a:r>
              <a:rPr lang="en-US" sz="3200" dirty="0">
                <a:solidFill>
                  <a:srgbClr val="FFFF00"/>
                </a:solidFill>
                <a:latin typeface="Poppins" panose="00000500000000000000" pitchFamily="2" charset="0"/>
                <a:cs typeface="Poppins" panose="00000500000000000000" pitchFamily="2" charset="0"/>
              </a:rPr>
              <a:t>Exception</a:t>
            </a:r>
            <a:r>
              <a:rPr lang="en-US" sz="3200" dirty="0">
                <a:solidFill>
                  <a:schemeClr val="bg1"/>
                </a:solidFill>
                <a:latin typeface="Poppins" panose="00000500000000000000" pitchFamily="2" charset="0"/>
                <a:cs typeface="Poppins" panose="00000500000000000000" pitchFamily="2" charset="0"/>
              </a:rPr>
              <a:t> is an </a:t>
            </a:r>
            <a:r>
              <a:rPr lang="en-US" sz="3200" b="1" i="1" dirty="0">
                <a:solidFill>
                  <a:schemeClr val="bg1"/>
                </a:solidFill>
                <a:latin typeface="Poppins" panose="00000500000000000000" pitchFamily="2" charset="0"/>
                <a:cs typeface="Poppins" panose="00000500000000000000" pitchFamily="2" charset="0"/>
              </a:rPr>
              <a:t>abnormal</a:t>
            </a:r>
            <a:r>
              <a:rPr lang="en-US" sz="3200" i="1" dirty="0">
                <a:solidFill>
                  <a:schemeClr val="bg1"/>
                </a:solidFill>
                <a:latin typeface="Poppins" panose="00000500000000000000" pitchFamily="2" charset="0"/>
                <a:cs typeface="Poppins" panose="00000500000000000000" pitchFamily="2" charset="0"/>
              </a:rPr>
              <a:t> </a:t>
            </a:r>
            <a:r>
              <a:rPr lang="en-US" sz="3200" dirty="0">
                <a:solidFill>
                  <a:schemeClr val="bg1"/>
                </a:solidFill>
                <a:latin typeface="Poppins" panose="00000500000000000000" pitchFamily="2" charset="0"/>
                <a:cs typeface="Poppins" panose="00000500000000000000" pitchFamily="2" charset="0"/>
              </a:rPr>
              <a:t>condition</a:t>
            </a:r>
          </a:p>
          <a:p>
            <a:endParaRPr lang="en-US" sz="3200" i="1" dirty="0">
              <a:solidFill>
                <a:schemeClr val="bg1"/>
              </a:solidFill>
              <a:latin typeface="Poppins" panose="00000500000000000000" pitchFamily="2" charset="0"/>
              <a:cs typeface="Poppins" panose="00000500000000000000" pitchFamily="2" charset="0"/>
            </a:endParaRPr>
          </a:p>
          <a:p>
            <a:r>
              <a:rPr lang="en-US" sz="3200" dirty="0">
                <a:solidFill>
                  <a:schemeClr val="bg1"/>
                </a:solidFill>
                <a:latin typeface="Poppins" panose="00000500000000000000" pitchFamily="2" charset="0"/>
                <a:cs typeface="Poppins" panose="00000500000000000000" pitchFamily="2" charset="0"/>
              </a:rPr>
              <a:t>In Java:</a:t>
            </a:r>
          </a:p>
          <a:p>
            <a:r>
              <a:rPr lang="en-US" sz="3200" dirty="0">
                <a:solidFill>
                  <a:schemeClr val="bg1"/>
                </a:solidFill>
                <a:latin typeface="Poppins" panose="00000500000000000000" pitchFamily="2" charset="0"/>
                <a:cs typeface="Poppins" panose="00000500000000000000" pitchFamily="2" charset="0"/>
              </a:rPr>
              <a:t>A</a:t>
            </a:r>
            <a:r>
              <a:rPr lang="en-US" sz="3200" b="0" i="0" dirty="0">
                <a:solidFill>
                  <a:schemeClr val="bg1"/>
                </a:solidFill>
                <a:effectLst/>
                <a:latin typeface="Poppins" panose="00000500000000000000" pitchFamily="2" charset="0"/>
                <a:cs typeface="Poppins" panose="00000500000000000000" pitchFamily="2" charset="0"/>
              </a:rPr>
              <a:t>n exception is an event that </a:t>
            </a:r>
            <a:r>
              <a:rPr lang="en-US" sz="3200" b="0" i="0" dirty="0">
                <a:solidFill>
                  <a:srgbClr val="FFFF00"/>
                </a:solidFill>
                <a:effectLst/>
                <a:latin typeface="Poppins" panose="00000500000000000000" pitchFamily="2" charset="0"/>
                <a:cs typeface="Poppins" panose="00000500000000000000" pitchFamily="2" charset="0"/>
              </a:rPr>
              <a:t>disrupts</a:t>
            </a:r>
            <a:r>
              <a:rPr lang="en-US" sz="3200" b="0" i="0" dirty="0">
                <a:solidFill>
                  <a:schemeClr val="bg1"/>
                </a:solidFill>
                <a:effectLst/>
                <a:latin typeface="Poppins" panose="00000500000000000000" pitchFamily="2" charset="0"/>
                <a:cs typeface="Poppins" panose="00000500000000000000" pitchFamily="2" charset="0"/>
              </a:rPr>
              <a:t> the normal flow of the program. It is an </a:t>
            </a:r>
            <a:r>
              <a:rPr lang="en-US" sz="3200" b="0" i="1" dirty="0">
                <a:solidFill>
                  <a:schemeClr val="bg1"/>
                </a:solidFill>
                <a:effectLst/>
                <a:latin typeface="Poppins" panose="00000500000000000000" pitchFamily="2" charset="0"/>
                <a:cs typeface="Poppins" panose="00000500000000000000" pitchFamily="2" charset="0"/>
              </a:rPr>
              <a:t>object</a:t>
            </a:r>
            <a:r>
              <a:rPr lang="en-US" sz="3200" b="0" i="0" dirty="0">
                <a:solidFill>
                  <a:schemeClr val="bg1"/>
                </a:solidFill>
                <a:effectLst/>
                <a:latin typeface="Poppins" panose="00000500000000000000" pitchFamily="2" charset="0"/>
                <a:cs typeface="Poppins" panose="00000500000000000000" pitchFamily="2" charset="0"/>
              </a:rPr>
              <a:t> which is thrown at runtime.</a:t>
            </a:r>
            <a:endParaRPr lang="en-US" sz="3200" i="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3182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Mathematical Error</a:t>
            </a:r>
          </a:p>
        </p:txBody>
      </p:sp>
      <p:sp>
        <p:nvSpPr>
          <p:cNvPr id="5" name="TextBox 5"/>
          <p:cNvSpPr txBox="1"/>
          <p:nvPr/>
        </p:nvSpPr>
        <p:spPr>
          <a:xfrm>
            <a:off x="598170" y="1377729"/>
            <a:ext cx="8204108" cy="465127"/>
          </a:xfrm>
          <a:prstGeom prst="rect">
            <a:avLst/>
          </a:prstGeom>
        </p:spPr>
        <p:txBody>
          <a:bodyPr lIns="0" tIns="0" rIns="0" bIns="0" rtlCol="0" anchor="t">
            <a:spAutoFit/>
          </a:bodyPr>
          <a:lstStyle/>
          <a:p>
            <a:pPr>
              <a:lnSpc>
                <a:spcPts val="3472"/>
              </a:lnSpc>
            </a:pPr>
            <a:r>
              <a:rPr lang="en-US" sz="3579" dirty="0">
                <a:solidFill>
                  <a:srgbClr val="F5C90E"/>
                </a:solidFill>
                <a:latin typeface="Poppins ExtraBold"/>
              </a:rPr>
              <a:t>Dividing a number by zero</a:t>
            </a:r>
          </a:p>
        </p:txBody>
      </p:sp>
      <p:pic>
        <p:nvPicPr>
          <p:cNvPr id="7" name="Picture 6">
            <a:extLst>
              <a:ext uri="{FF2B5EF4-FFF2-40B4-BE49-F238E27FC236}">
                <a16:creationId xmlns:a16="http://schemas.microsoft.com/office/drawing/2014/main" id="{E879D12C-C65D-7EE2-E176-F68E178AA748}"/>
              </a:ext>
            </a:extLst>
          </p:cNvPr>
          <p:cNvPicPr>
            <a:picLocks noChangeAspect="1"/>
          </p:cNvPicPr>
          <p:nvPr/>
        </p:nvPicPr>
        <p:blipFill>
          <a:blip r:embed="rId4"/>
          <a:stretch>
            <a:fillRect/>
          </a:stretch>
        </p:blipFill>
        <p:spPr>
          <a:xfrm>
            <a:off x="857250" y="2066111"/>
            <a:ext cx="9715500" cy="3209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367</Words>
  <Application>Microsoft Office PowerPoint</Application>
  <PresentationFormat>Custom</PresentationFormat>
  <Paragraphs>48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Poppins</vt:lpstr>
      <vt:lpstr>Poppins Black</vt:lpstr>
      <vt:lpstr>Poppins ExtraBold</vt:lpstr>
      <vt:lpstr>Calibri</vt:lpstr>
      <vt:lpstr>Poppins Medium</vt:lpstr>
      <vt:lpstr>Poppins Medium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CCPRGG1L: Week 1 - Introduction to Java</dc:title>
  <cp:lastModifiedBy>Angelica H. De La Cruz</cp:lastModifiedBy>
  <cp:revision>11</cp:revision>
  <dcterms:created xsi:type="dcterms:W3CDTF">2006-08-16T00:00:00Z</dcterms:created>
  <dcterms:modified xsi:type="dcterms:W3CDTF">2022-12-12T02:49:04Z</dcterms:modified>
  <dc:identifier>DAFTkmniB6Q</dc:identifier>
</cp:coreProperties>
</file>