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84" r:id="rId4"/>
    <p:sldId id="258" r:id="rId5"/>
    <p:sldId id="262" r:id="rId6"/>
    <p:sldId id="278" r:id="rId7"/>
    <p:sldId id="292" r:id="rId8"/>
    <p:sldId id="295" r:id="rId9"/>
    <p:sldId id="296" r:id="rId10"/>
    <p:sldId id="297" r:id="rId11"/>
    <p:sldId id="298" r:id="rId12"/>
    <p:sldId id="291" r:id="rId13"/>
  </p:sldIdLst>
  <p:sldSz cx="11430000" cy="5981700"/>
  <p:notesSz cx="6858000" cy="9144000"/>
  <p:embeddedFontLst>
    <p:embeddedFont>
      <p:font typeface="Calibri" panose="020F0502020204030204" pitchFamily="34" charset="0"/>
      <p:regular r:id="rId14"/>
      <p:bold r:id="rId15"/>
      <p:italic r:id="rId16"/>
      <p:boldItalic r:id="rId17"/>
    </p:embeddedFont>
    <p:embeddedFont>
      <p:font typeface="Poppins" panose="00000500000000000000" pitchFamily="2" charset="0"/>
      <p:regular r:id="rId18"/>
      <p:bold r:id="rId19"/>
      <p:italic r:id="rId20"/>
      <p:boldItalic r:id="rId21"/>
    </p:embeddedFont>
    <p:embeddedFont>
      <p:font typeface="Poppins ExtraBold" panose="00000900000000000000" pitchFamily="2" charset="0"/>
      <p:regular r:id="rId22"/>
      <p:bold r:id="rId23"/>
      <p:boldItalic r:id="rId24"/>
    </p:embeddedFont>
    <p:embeddedFont>
      <p:font typeface="Poppins Medium" panose="00000600000000000000" pitchFamily="2" charset="0"/>
      <p:regular r:id="rId25"/>
      <p:italic r:id="rId26"/>
    </p:embeddedFont>
    <p:embeddedFont>
      <p:font typeface="Poppins Medium Bold" panose="020B0604020202020204" charset="0"/>
      <p:regular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5" d="100"/>
          <a:sy n="65" d="100"/>
        </p:scale>
        <p:origin x="85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274937"/>
            <a:ext cx="3815119" cy="330961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3624917" y="201484"/>
            <a:ext cx="1221917" cy="647616"/>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3584553"/>
            <a:ext cx="3815119" cy="3309616"/>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453324"/>
            <a:ext cx="3815119" cy="3309616"/>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893354"/>
            <a:ext cx="3815119" cy="330961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flipV="1">
            <a:off x="4426848" y="4890331"/>
            <a:ext cx="1534117" cy="813082"/>
          </a:xfrm>
          <a:prstGeom prst="rect">
            <a:avLst/>
          </a:prstGeom>
        </p:spPr>
      </p:pic>
      <p:pic>
        <p:nvPicPr>
          <p:cNvPr id="8" name="Picture 8"/>
          <p:cNvPicPr>
            <a:picLocks noChangeAspect="1"/>
          </p:cNvPicPr>
          <p:nvPr/>
        </p:nvPicPr>
        <p:blipFill>
          <a:blip r:embed="rId6"/>
          <a:srcRect/>
          <a:stretch>
            <a:fillRect/>
          </a:stretch>
        </p:blipFill>
        <p:spPr>
          <a:xfrm>
            <a:off x="305363" y="4538875"/>
            <a:ext cx="3984569" cy="1328190"/>
          </a:xfrm>
          <a:prstGeom prst="rect">
            <a:avLst/>
          </a:prstGeom>
        </p:spPr>
      </p:pic>
      <p:sp>
        <p:nvSpPr>
          <p:cNvPr id="9" name="TextBox 9"/>
          <p:cNvSpPr txBox="1"/>
          <p:nvPr/>
        </p:nvSpPr>
        <p:spPr>
          <a:xfrm>
            <a:off x="622096" y="3009900"/>
            <a:ext cx="4496266" cy="391795"/>
          </a:xfrm>
          <a:prstGeom prst="rect">
            <a:avLst/>
          </a:prstGeom>
        </p:spPr>
        <p:txBody>
          <a:bodyPr lIns="0" tIns="0" rIns="0" bIns="0" rtlCol="0" anchor="t">
            <a:spAutoFit/>
          </a:bodyPr>
          <a:lstStyle/>
          <a:p>
            <a:pPr>
              <a:lnSpc>
                <a:spcPts val="3079"/>
              </a:lnSpc>
            </a:pPr>
            <a:r>
              <a:rPr lang="en-US" sz="2199">
                <a:solidFill>
                  <a:srgbClr val="FFFFFF"/>
                </a:solidFill>
                <a:latin typeface="Poppins Medium Bold"/>
              </a:rPr>
              <a:t>WEEK 4 </a:t>
            </a:r>
            <a:r>
              <a:rPr lang="en-US" sz="2199" dirty="0">
                <a:solidFill>
                  <a:srgbClr val="FFFFFF"/>
                </a:solidFill>
                <a:latin typeface="Poppins Medium Bold"/>
              </a:rPr>
              <a:t>– </a:t>
            </a:r>
            <a:r>
              <a:rPr lang="en-US" sz="2199">
                <a:solidFill>
                  <a:srgbClr val="FFFFFF"/>
                </a:solidFill>
                <a:latin typeface="Poppins Medium Bold"/>
              </a:rPr>
              <a:t>File Handling Review</a:t>
            </a:r>
            <a:endParaRPr lang="en-US" sz="2199" dirty="0">
              <a:solidFill>
                <a:srgbClr val="FFFFFF"/>
              </a:solidFill>
              <a:latin typeface="Poppins Medium Bold"/>
            </a:endParaRPr>
          </a:p>
        </p:txBody>
      </p:sp>
      <p:sp>
        <p:nvSpPr>
          <p:cNvPr id="10" name="TextBox 10"/>
          <p:cNvSpPr txBox="1"/>
          <p:nvPr/>
        </p:nvSpPr>
        <p:spPr>
          <a:xfrm>
            <a:off x="598170" y="1572725"/>
            <a:ext cx="5779732" cy="574388"/>
          </a:xfrm>
          <a:prstGeom prst="rect">
            <a:avLst/>
          </a:prstGeom>
        </p:spPr>
        <p:txBody>
          <a:bodyPr lIns="0" tIns="0" rIns="0" bIns="0" rtlCol="0" anchor="t">
            <a:spAutoFit/>
          </a:bodyPr>
          <a:lstStyle/>
          <a:p>
            <a:pPr>
              <a:lnSpc>
                <a:spcPts val="4345"/>
              </a:lnSpc>
            </a:pPr>
            <a:r>
              <a:rPr lang="en-US" sz="4479" dirty="0">
                <a:solidFill>
                  <a:srgbClr val="FFFFFF"/>
                </a:solidFill>
                <a:latin typeface="Poppins ExtraBold"/>
              </a:rPr>
              <a:t>Intermediate </a:t>
            </a:r>
          </a:p>
        </p:txBody>
      </p:sp>
      <p:sp>
        <p:nvSpPr>
          <p:cNvPr id="11" name="TextBox 11"/>
          <p:cNvSpPr txBox="1"/>
          <p:nvPr/>
        </p:nvSpPr>
        <p:spPr>
          <a:xfrm>
            <a:off x="598170" y="2248241"/>
            <a:ext cx="4595737" cy="618458"/>
          </a:xfrm>
          <a:prstGeom prst="rect">
            <a:avLst/>
          </a:prstGeom>
        </p:spPr>
        <p:txBody>
          <a:bodyPr lIns="0" tIns="0" rIns="0" bIns="0" rtlCol="0" anchor="t">
            <a:spAutoFit/>
          </a:bodyPr>
          <a:lstStyle/>
          <a:p>
            <a:pPr>
              <a:lnSpc>
                <a:spcPts val="4345"/>
              </a:lnSpc>
            </a:pPr>
            <a:r>
              <a:rPr lang="en-US" sz="4479">
                <a:solidFill>
                  <a:srgbClr val="F5C90E"/>
                </a:solidFill>
                <a:latin typeface="Poppins ExtraBold"/>
              </a:rPr>
              <a:t>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Exercise</a:t>
            </a:r>
          </a:p>
        </p:txBody>
      </p:sp>
      <p:sp>
        <p:nvSpPr>
          <p:cNvPr id="3" name="TextBox 2">
            <a:extLst>
              <a:ext uri="{FF2B5EF4-FFF2-40B4-BE49-F238E27FC236}">
                <a16:creationId xmlns:a16="http://schemas.microsoft.com/office/drawing/2014/main" id="{0DFE2757-CB51-F99F-699B-01559A1F01AD}"/>
              </a:ext>
            </a:extLst>
          </p:cNvPr>
          <p:cNvSpPr txBox="1"/>
          <p:nvPr/>
        </p:nvSpPr>
        <p:spPr>
          <a:xfrm>
            <a:off x="562610" y="1417370"/>
            <a:ext cx="9952990" cy="1754326"/>
          </a:xfrm>
          <a:prstGeom prst="rect">
            <a:avLst/>
          </a:prstGeom>
          <a:noFill/>
        </p:spPr>
        <p:txBody>
          <a:bodyPr wrap="square">
            <a:spAutoFit/>
          </a:bodyPr>
          <a:lstStyle/>
          <a:p>
            <a:pPr marL="0" indent="0">
              <a:buNone/>
            </a:pPr>
            <a:r>
              <a:rPr lang="en-US" dirty="0">
                <a:latin typeface="Poppins" panose="00000500000000000000" pitchFamily="2" charset="0"/>
                <a:cs typeface="Poppins" panose="00000500000000000000" pitchFamily="2" charset="0"/>
              </a:rPr>
              <a:t>Revise the first program by adding a limit on the number of attempts for the username and password.</a:t>
            </a:r>
          </a:p>
          <a:p>
            <a:pPr marL="0" indent="0">
              <a:buNone/>
            </a:pPr>
            <a:endParaRPr lang="en-US" dirty="0">
              <a:latin typeface="Poppins" panose="00000500000000000000" pitchFamily="2" charset="0"/>
              <a:cs typeface="Poppins" panose="00000500000000000000" pitchFamily="2" charset="0"/>
            </a:endParaRPr>
          </a:p>
          <a:p>
            <a:pPr marL="0" indent="0">
              <a:buNone/>
            </a:pPr>
            <a:r>
              <a:rPr lang="en-US" dirty="0">
                <a:latin typeface="Poppins" panose="00000500000000000000" pitchFamily="2" charset="0"/>
                <a:cs typeface="Poppins" panose="00000500000000000000" pitchFamily="2" charset="0"/>
              </a:rPr>
              <a:t>The user will be asked to enter the correct username and password for 3 times. If the limit is reached, the program will have to end.</a:t>
            </a:r>
          </a:p>
          <a:p>
            <a:pPr algn="l"/>
            <a:endParaRPr lang="en-US"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5531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Exercise</a:t>
            </a:r>
          </a:p>
        </p:txBody>
      </p:sp>
      <p:sp>
        <p:nvSpPr>
          <p:cNvPr id="3" name="TextBox 2">
            <a:extLst>
              <a:ext uri="{FF2B5EF4-FFF2-40B4-BE49-F238E27FC236}">
                <a16:creationId xmlns:a16="http://schemas.microsoft.com/office/drawing/2014/main" id="{0DFE2757-CB51-F99F-699B-01559A1F01AD}"/>
              </a:ext>
            </a:extLst>
          </p:cNvPr>
          <p:cNvSpPr txBox="1"/>
          <p:nvPr/>
        </p:nvSpPr>
        <p:spPr>
          <a:xfrm>
            <a:off x="562610" y="1417370"/>
            <a:ext cx="9952990" cy="1477328"/>
          </a:xfrm>
          <a:prstGeom prst="rect">
            <a:avLst/>
          </a:prstGeom>
          <a:noFill/>
        </p:spPr>
        <p:txBody>
          <a:bodyPr wrap="square">
            <a:spAutoFit/>
          </a:bodyPr>
          <a:lstStyle/>
          <a:p>
            <a:pPr marL="0" indent="0">
              <a:buNone/>
            </a:pPr>
            <a:r>
              <a:rPr lang="en-US" dirty="0">
                <a:latin typeface="Poppins" panose="00000500000000000000" pitchFamily="2" charset="0"/>
                <a:cs typeface="Poppins" panose="00000500000000000000" pitchFamily="2" charset="0"/>
              </a:rPr>
              <a:t>Revise again the program by allowing the user to enter a new username and password after successfully logging-in to the system. </a:t>
            </a:r>
          </a:p>
          <a:p>
            <a:pPr marL="0" indent="0">
              <a:buNone/>
            </a:pPr>
            <a:br>
              <a:rPr lang="en-US" dirty="0">
                <a:latin typeface="Poppins" panose="00000500000000000000" pitchFamily="2" charset="0"/>
                <a:cs typeface="Poppins" panose="00000500000000000000" pitchFamily="2" charset="0"/>
              </a:rPr>
            </a:br>
            <a:r>
              <a:rPr lang="en-US" dirty="0">
                <a:latin typeface="Poppins" panose="00000500000000000000" pitchFamily="2" charset="0"/>
                <a:cs typeface="Poppins" panose="00000500000000000000" pitchFamily="2" charset="0"/>
              </a:rPr>
              <a:t>The new username and password should append </a:t>
            </a:r>
          </a:p>
          <a:p>
            <a:pPr algn="l"/>
            <a:endParaRPr lang="en-US"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2414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274937"/>
            <a:ext cx="3815119" cy="330961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3624917" y="201484"/>
            <a:ext cx="1221917" cy="647616"/>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08413" y="3584553"/>
            <a:ext cx="3815119" cy="3309616"/>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453324"/>
            <a:ext cx="3815119" cy="3309616"/>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893354"/>
            <a:ext cx="3815119" cy="330961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flipV="1">
            <a:off x="4426848" y="4890331"/>
            <a:ext cx="1534117" cy="813082"/>
          </a:xfrm>
          <a:prstGeom prst="rect">
            <a:avLst/>
          </a:prstGeom>
        </p:spPr>
      </p:pic>
      <p:pic>
        <p:nvPicPr>
          <p:cNvPr id="8" name="Picture 8"/>
          <p:cNvPicPr>
            <a:picLocks noChangeAspect="1"/>
          </p:cNvPicPr>
          <p:nvPr/>
        </p:nvPicPr>
        <p:blipFill>
          <a:blip r:embed="rId6"/>
          <a:srcRect/>
          <a:stretch>
            <a:fillRect/>
          </a:stretch>
        </p:blipFill>
        <p:spPr>
          <a:xfrm>
            <a:off x="305363" y="4538875"/>
            <a:ext cx="3984569" cy="1328190"/>
          </a:xfrm>
          <a:prstGeom prst="rect">
            <a:avLst/>
          </a:prstGeom>
        </p:spPr>
      </p:pic>
      <p:sp>
        <p:nvSpPr>
          <p:cNvPr id="9" name="TextBox 9"/>
          <p:cNvSpPr txBox="1"/>
          <p:nvPr/>
        </p:nvSpPr>
        <p:spPr>
          <a:xfrm>
            <a:off x="622096" y="3009900"/>
            <a:ext cx="4496266" cy="391795"/>
          </a:xfrm>
          <a:prstGeom prst="rect">
            <a:avLst/>
          </a:prstGeom>
        </p:spPr>
        <p:txBody>
          <a:bodyPr lIns="0" tIns="0" rIns="0" bIns="0" rtlCol="0" anchor="t">
            <a:spAutoFit/>
          </a:bodyPr>
          <a:lstStyle/>
          <a:p>
            <a:pPr>
              <a:lnSpc>
                <a:spcPts val="3079"/>
              </a:lnSpc>
            </a:pPr>
            <a:r>
              <a:rPr lang="en-US" sz="2199" dirty="0">
                <a:solidFill>
                  <a:srgbClr val="FFFFFF"/>
                </a:solidFill>
                <a:latin typeface="Poppins Medium Bold"/>
              </a:rPr>
              <a:t>WEEK 4 – </a:t>
            </a:r>
            <a:r>
              <a:rPr lang="en-US" sz="2199">
                <a:solidFill>
                  <a:srgbClr val="FFFFFF"/>
                </a:solidFill>
                <a:latin typeface="Poppins Medium Bold"/>
              </a:rPr>
              <a:t>File Handling Review</a:t>
            </a:r>
            <a:endParaRPr lang="en-US" sz="2199" dirty="0">
              <a:solidFill>
                <a:srgbClr val="FFFFFF"/>
              </a:solidFill>
              <a:latin typeface="Poppins Medium Bold"/>
            </a:endParaRPr>
          </a:p>
        </p:txBody>
      </p:sp>
      <p:sp>
        <p:nvSpPr>
          <p:cNvPr id="10" name="TextBox 10"/>
          <p:cNvSpPr txBox="1"/>
          <p:nvPr/>
        </p:nvSpPr>
        <p:spPr>
          <a:xfrm>
            <a:off x="598170" y="1572725"/>
            <a:ext cx="5779732" cy="574388"/>
          </a:xfrm>
          <a:prstGeom prst="rect">
            <a:avLst/>
          </a:prstGeom>
        </p:spPr>
        <p:txBody>
          <a:bodyPr lIns="0" tIns="0" rIns="0" bIns="0" rtlCol="0" anchor="t">
            <a:spAutoFit/>
          </a:bodyPr>
          <a:lstStyle/>
          <a:p>
            <a:pPr>
              <a:lnSpc>
                <a:spcPts val="4345"/>
              </a:lnSpc>
            </a:pPr>
            <a:r>
              <a:rPr lang="en-US" sz="4479" dirty="0">
                <a:solidFill>
                  <a:srgbClr val="FFFFFF"/>
                </a:solidFill>
                <a:latin typeface="Poppins ExtraBold"/>
              </a:rPr>
              <a:t>Intermediate </a:t>
            </a:r>
          </a:p>
        </p:txBody>
      </p:sp>
      <p:sp>
        <p:nvSpPr>
          <p:cNvPr id="11" name="TextBox 11"/>
          <p:cNvSpPr txBox="1"/>
          <p:nvPr/>
        </p:nvSpPr>
        <p:spPr>
          <a:xfrm>
            <a:off x="598170" y="2248241"/>
            <a:ext cx="4595737" cy="618458"/>
          </a:xfrm>
          <a:prstGeom prst="rect">
            <a:avLst/>
          </a:prstGeom>
        </p:spPr>
        <p:txBody>
          <a:bodyPr lIns="0" tIns="0" rIns="0" bIns="0" rtlCol="0" anchor="t">
            <a:spAutoFit/>
          </a:bodyPr>
          <a:lstStyle/>
          <a:p>
            <a:pPr>
              <a:lnSpc>
                <a:spcPts val="4345"/>
              </a:lnSpc>
            </a:pPr>
            <a:r>
              <a:rPr lang="en-US" sz="4479">
                <a:solidFill>
                  <a:srgbClr val="F5C90E"/>
                </a:solidFill>
                <a:latin typeface="Poppins ExtraBold"/>
              </a:rPr>
              <a:t>Programming</a:t>
            </a:r>
          </a:p>
        </p:txBody>
      </p:sp>
    </p:spTree>
    <p:extLst>
      <p:ext uri="{BB962C8B-B14F-4D97-AF65-F5344CB8AC3E}">
        <p14:creationId xmlns:p14="http://schemas.microsoft.com/office/powerpoint/2010/main" val="331947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2168" y="-1453324"/>
            <a:ext cx="3815119" cy="3309616"/>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1288854" y="1495935"/>
            <a:ext cx="526274" cy="278925"/>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1288854" y="2001636"/>
            <a:ext cx="526274" cy="278925"/>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1288854" y="2507731"/>
            <a:ext cx="526274" cy="278925"/>
          </a:xfrm>
          <a:prstGeom prst="rect">
            <a:avLst/>
          </a:prstGeom>
        </p:spPr>
      </p:pic>
      <p:pic>
        <p:nvPicPr>
          <p:cNvPr id="9" name="Picture 9"/>
          <p:cNvPicPr>
            <a:picLocks noChangeAspect="1"/>
          </p:cNvPicPr>
          <p:nvPr/>
        </p:nvPicPr>
        <p:blipFill>
          <a:blip r:embed="rId6"/>
          <a:srcRect/>
          <a:stretch>
            <a:fillRect/>
          </a:stretch>
        </p:blipFill>
        <p:spPr>
          <a:xfrm>
            <a:off x="7119884" y="4504252"/>
            <a:ext cx="3984569" cy="1328190"/>
          </a:xfrm>
          <a:prstGeom prst="rect">
            <a:avLst/>
          </a:prstGeom>
        </p:spPr>
      </p:pic>
      <p:sp>
        <p:nvSpPr>
          <p:cNvPr id="10" name="TextBox 10"/>
          <p:cNvSpPr txBox="1"/>
          <p:nvPr/>
        </p:nvSpPr>
        <p:spPr>
          <a:xfrm>
            <a:off x="598170" y="561553"/>
            <a:ext cx="5779732" cy="618458"/>
          </a:xfrm>
          <a:prstGeom prst="rect">
            <a:avLst/>
          </a:prstGeom>
        </p:spPr>
        <p:txBody>
          <a:bodyPr lIns="0" tIns="0" rIns="0" bIns="0" rtlCol="0" anchor="t">
            <a:spAutoFit/>
          </a:bodyPr>
          <a:lstStyle/>
          <a:p>
            <a:pPr>
              <a:lnSpc>
                <a:spcPts val="4345"/>
              </a:lnSpc>
            </a:pPr>
            <a:r>
              <a:rPr lang="en-US" sz="4479">
                <a:solidFill>
                  <a:srgbClr val="FFFFFF"/>
                </a:solidFill>
                <a:latin typeface="Poppins ExtraBold"/>
              </a:rPr>
              <a:t>Outline</a:t>
            </a:r>
          </a:p>
        </p:txBody>
      </p:sp>
      <p:sp>
        <p:nvSpPr>
          <p:cNvPr id="11" name="TextBox 11"/>
          <p:cNvSpPr txBox="1"/>
          <p:nvPr/>
        </p:nvSpPr>
        <p:spPr>
          <a:xfrm>
            <a:off x="2019382" y="1410925"/>
            <a:ext cx="3667836" cy="391795"/>
          </a:xfrm>
          <a:prstGeom prst="rect">
            <a:avLst/>
          </a:prstGeom>
        </p:spPr>
        <p:txBody>
          <a:bodyPr lIns="0" tIns="0" rIns="0" bIns="0" rtlCol="0" anchor="t">
            <a:spAutoFit/>
          </a:bodyPr>
          <a:lstStyle/>
          <a:p>
            <a:pPr>
              <a:lnSpc>
                <a:spcPts val="3079"/>
              </a:lnSpc>
            </a:pPr>
            <a:r>
              <a:rPr lang="en-US" sz="2199" dirty="0">
                <a:solidFill>
                  <a:srgbClr val="FFFFFF"/>
                </a:solidFill>
                <a:latin typeface="Poppins Medium Bold"/>
              </a:rPr>
              <a:t>File</a:t>
            </a:r>
          </a:p>
        </p:txBody>
      </p:sp>
      <p:sp>
        <p:nvSpPr>
          <p:cNvPr id="12" name="TextBox 12"/>
          <p:cNvSpPr txBox="1"/>
          <p:nvPr/>
        </p:nvSpPr>
        <p:spPr>
          <a:xfrm>
            <a:off x="2019382" y="1916627"/>
            <a:ext cx="3667836" cy="391795"/>
          </a:xfrm>
          <a:prstGeom prst="rect">
            <a:avLst/>
          </a:prstGeom>
        </p:spPr>
        <p:txBody>
          <a:bodyPr lIns="0" tIns="0" rIns="0" bIns="0" rtlCol="0" anchor="t">
            <a:spAutoFit/>
          </a:bodyPr>
          <a:lstStyle/>
          <a:p>
            <a:pPr>
              <a:lnSpc>
                <a:spcPts val="3079"/>
              </a:lnSpc>
            </a:pPr>
            <a:r>
              <a:rPr lang="en-US" sz="2199" dirty="0">
                <a:solidFill>
                  <a:srgbClr val="FFFFFF"/>
                </a:solidFill>
                <a:latin typeface="Poppins Medium"/>
              </a:rPr>
              <a:t>File Reading</a:t>
            </a:r>
          </a:p>
        </p:txBody>
      </p:sp>
      <p:sp>
        <p:nvSpPr>
          <p:cNvPr id="13" name="TextBox 13"/>
          <p:cNvSpPr txBox="1"/>
          <p:nvPr/>
        </p:nvSpPr>
        <p:spPr>
          <a:xfrm>
            <a:off x="2019382" y="2422722"/>
            <a:ext cx="3667836" cy="377091"/>
          </a:xfrm>
          <a:prstGeom prst="rect">
            <a:avLst/>
          </a:prstGeom>
        </p:spPr>
        <p:txBody>
          <a:bodyPr lIns="0" tIns="0" rIns="0" bIns="0" rtlCol="0" anchor="t">
            <a:spAutoFit/>
          </a:bodyPr>
          <a:lstStyle/>
          <a:p>
            <a:pPr>
              <a:lnSpc>
                <a:spcPts val="3079"/>
              </a:lnSpc>
            </a:pPr>
            <a:r>
              <a:rPr lang="en-US" sz="2199" dirty="0">
                <a:solidFill>
                  <a:srgbClr val="FFFFFF"/>
                </a:solidFill>
                <a:latin typeface="Poppins Medium Bold"/>
              </a:rPr>
              <a:t>File </a:t>
            </a:r>
            <a:r>
              <a:rPr lang="en-US" sz="2199" dirty="0">
                <a:solidFill>
                  <a:srgbClr val="FFFFFF"/>
                </a:solidFill>
                <a:latin typeface="Poppins Medium" panose="00000600000000000000" pitchFamily="2" charset="0"/>
                <a:cs typeface="Poppins Medium" panose="00000600000000000000" pitchFamily="2" charset="0"/>
              </a:rPr>
              <a:t>Writing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2B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A55791-0988-F61A-25B5-2AD0C910C55C}"/>
              </a:ext>
            </a:extLst>
          </p:cNvPr>
          <p:cNvSpPr txBox="1"/>
          <p:nvPr/>
        </p:nvSpPr>
        <p:spPr>
          <a:xfrm>
            <a:off x="533400" y="323850"/>
            <a:ext cx="10210800" cy="3293209"/>
          </a:xfrm>
          <a:prstGeom prst="rect">
            <a:avLst/>
          </a:prstGeom>
          <a:noFill/>
        </p:spPr>
        <p:txBody>
          <a:bodyPr wrap="square" rtlCol="0">
            <a:spAutoFit/>
          </a:bodyPr>
          <a:lstStyle/>
          <a:p>
            <a:pPr algn="ctr"/>
            <a:r>
              <a:rPr lang="en-US" sz="4800" b="1" dirty="0">
                <a:solidFill>
                  <a:schemeClr val="bg1"/>
                </a:solidFill>
                <a:latin typeface="Poppins" panose="00000500000000000000" pitchFamily="2" charset="0"/>
                <a:cs typeface="Poppins" panose="00000500000000000000" pitchFamily="2" charset="0"/>
              </a:rPr>
              <a:t>Why use file?</a:t>
            </a:r>
          </a:p>
          <a:p>
            <a:endParaRPr lang="en-US" sz="2800" dirty="0">
              <a:solidFill>
                <a:schemeClr val="bg1"/>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dirty="0">
                <a:solidFill>
                  <a:schemeClr val="bg1"/>
                </a:solidFill>
                <a:latin typeface="Poppins" panose="00000500000000000000" pitchFamily="2" charset="0"/>
                <a:cs typeface="Poppins" panose="00000500000000000000" pitchFamily="2" charset="0"/>
              </a:rPr>
              <a:t>File is used to store data in a storage device </a:t>
            </a:r>
            <a:r>
              <a:rPr lang="en-US" sz="2400" b="1" dirty="0">
                <a:solidFill>
                  <a:schemeClr val="bg1"/>
                </a:solidFill>
                <a:latin typeface="Poppins" panose="00000500000000000000" pitchFamily="2" charset="0"/>
                <a:cs typeface="Poppins" panose="00000500000000000000" pitchFamily="2" charset="0"/>
              </a:rPr>
              <a:t>permanently</a:t>
            </a:r>
            <a:r>
              <a:rPr lang="en-US" sz="2400" dirty="0">
                <a:solidFill>
                  <a:schemeClr val="bg1"/>
                </a:solidFill>
                <a:latin typeface="Poppins" panose="00000500000000000000" pitchFamily="2" charset="0"/>
                <a:cs typeface="Poppins" panose="00000500000000000000" pitchFamily="2" charset="0"/>
              </a:rPr>
              <a:t>. </a:t>
            </a:r>
          </a:p>
          <a:p>
            <a:pPr marL="1371600" lvl="2" indent="-457200">
              <a:buFont typeface="Arial" panose="020B0604020202020204" pitchFamily="34" charset="0"/>
              <a:buChar char="•"/>
            </a:pPr>
            <a:r>
              <a:rPr lang="en-US" sz="2000" dirty="0">
                <a:solidFill>
                  <a:schemeClr val="bg1"/>
                </a:solidFill>
                <a:latin typeface="Poppins" panose="00000500000000000000" pitchFamily="2" charset="0"/>
                <a:cs typeface="Poppins" panose="00000500000000000000" pitchFamily="2" charset="0"/>
              </a:rPr>
              <a:t>In variables/arrays, data are stored temporarily. </a:t>
            </a:r>
          </a:p>
          <a:p>
            <a:pPr lvl="2"/>
            <a:endParaRPr lang="en-US" dirty="0">
              <a:solidFill>
                <a:schemeClr val="bg1"/>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dirty="0">
                <a:solidFill>
                  <a:schemeClr val="bg1"/>
                </a:solidFill>
                <a:latin typeface="Poppins" panose="00000500000000000000" pitchFamily="2" charset="0"/>
                <a:cs typeface="Poppins" panose="00000500000000000000" pitchFamily="2" charset="0"/>
              </a:rPr>
              <a:t>File handling provides a mechanism to read data as input to the program, to store output of the program, and to perform various operations on it.</a:t>
            </a:r>
          </a:p>
        </p:txBody>
      </p:sp>
    </p:spTree>
    <p:extLst>
      <p:ext uri="{BB962C8B-B14F-4D97-AF65-F5344CB8AC3E}">
        <p14:creationId xmlns:p14="http://schemas.microsoft.com/office/powerpoint/2010/main" val="153182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File Class</a:t>
            </a:r>
          </a:p>
        </p:txBody>
      </p:sp>
      <p:sp>
        <p:nvSpPr>
          <p:cNvPr id="5" name="TextBox 5"/>
          <p:cNvSpPr txBox="1"/>
          <p:nvPr/>
        </p:nvSpPr>
        <p:spPr>
          <a:xfrm>
            <a:off x="598170" y="1377729"/>
            <a:ext cx="8204108" cy="465127"/>
          </a:xfrm>
          <a:prstGeom prst="rect">
            <a:avLst/>
          </a:prstGeom>
        </p:spPr>
        <p:txBody>
          <a:bodyPr lIns="0" tIns="0" rIns="0" bIns="0" rtlCol="0" anchor="t">
            <a:spAutoFit/>
          </a:bodyPr>
          <a:lstStyle/>
          <a:p>
            <a:pPr>
              <a:lnSpc>
                <a:spcPts val="3472"/>
              </a:lnSpc>
            </a:pPr>
            <a:r>
              <a:rPr lang="en-US" sz="3579" dirty="0">
                <a:solidFill>
                  <a:srgbClr val="F5C90E"/>
                </a:solidFill>
                <a:latin typeface="Poppins ExtraBold"/>
              </a:rPr>
              <a:t>Allows us to work with files</a:t>
            </a:r>
          </a:p>
        </p:txBody>
      </p:sp>
      <p:sp>
        <p:nvSpPr>
          <p:cNvPr id="3" name="TextBox 2">
            <a:extLst>
              <a:ext uri="{FF2B5EF4-FFF2-40B4-BE49-F238E27FC236}">
                <a16:creationId xmlns:a16="http://schemas.microsoft.com/office/drawing/2014/main" id="{173EDE89-E412-3663-992D-77B90D4E7B6F}"/>
              </a:ext>
            </a:extLst>
          </p:cNvPr>
          <p:cNvSpPr txBox="1"/>
          <p:nvPr/>
        </p:nvSpPr>
        <p:spPr>
          <a:xfrm>
            <a:off x="598170" y="2000250"/>
            <a:ext cx="10058400" cy="2357056"/>
          </a:xfrm>
          <a:prstGeom prst="rect">
            <a:avLst/>
          </a:prstGeom>
          <a:noFill/>
        </p:spPr>
        <p:txBody>
          <a:bodyPr wrap="square">
            <a:spAutoFit/>
          </a:bodyPr>
          <a:lstStyle/>
          <a:p>
            <a:pPr>
              <a:lnSpc>
                <a:spcPct val="150000"/>
              </a:lnSpc>
            </a:pPr>
            <a:r>
              <a:rPr lang="en-US" sz="2000" dirty="0">
                <a:latin typeface="Poppins" panose="00000500000000000000" pitchFamily="2" charset="0"/>
                <a:cs typeface="Poppins" panose="00000500000000000000" pitchFamily="2" charset="0"/>
              </a:rPr>
              <a:t>The File class under java.io package allows us to work with files. </a:t>
            </a:r>
          </a:p>
          <a:p>
            <a:pPr>
              <a:lnSpc>
                <a:spcPct val="150000"/>
              </a:lnSpc>
            </a:pPr>
            <a:r>
              <a:rPr lang="en-US" sz="2000" dirty="0">
                <a:latin typeface="Poppins" panose="00000500000000000000" pitchFamily="2" charset="0"/>
                <a:cs typeface="Poppins" panose="00000500000000000000" pitchFamily="2" charset="0"/>
              </a:rPr>
              <a:t>To use the File class, </a:t>
            </a:r>
            <a:r>
              <a:rPr lang="en-US" sz="2000" b="0" i="0" dirty="0">
                <a:solidFill>
                  <a:srgbClr val="000000"/>
                </a:solidFill>
                <a:effectLst/>
                <a:latin typeface="Verdana" panose="020B0604030504040204" pitchFamily="34" charset="0"/>
              </a:rPr>
              <a:t>create an object of the class, and specify the filename or directory name:</a:t>
            </a:r>
          </a:p>
          <a:p>
            <a:pPr>
              <a:lnSpc>
                <a:spcPct val="150000"/>
              </a:lnSpc>
            </a:pPr>
            <a:endParaRPr lang="en-US" sz="2000" dirty="0">
              <a:solidFill>
                <a:srgbClr val="000000"/>
              </a:solidFill>
              <a:latin typeface="Verdana" panose="020B0604030504040204" pitchFamily="34" charset="0"/>
              <a:cs typeface="Poppins" panose="00000500000000000000" pitchFamily="2" charset="0"/>
            </a:endParaRPr>
          </a:p>
          <a:p>
            <a:pPr>
              <a:lnSpc>
                <a:spcPct val="150000"/>
              </a:lnSpc>
            </a:pPr>
            <a:endParaRPr lang="en-US" sz="2000" dirty="0">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18489ADC-8A12-48A0-3B3F-A0F1B6D2EC2B}"/>
              </a:ext>
            </a:extLst>
          </p:cNvPr>
          <p:cNvPicPr>
            <a:picLocks noChangeAspect="1"/>
          </p:cNvPicPr>
          <p:nvPr/>
        </p:nvPicPr>
        <p:blipFill>
          <a:blip r:embed="rId4"/>
          <a:stretch>
            <a:fillRect/>
          </a:stretch>
        </p:blipFill>
        <p:spPr>
          <a:xfrm>
            <a:off x="2286000" y="3809618"/>
            <a:ext cx="7981950" cy="10953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File class methods</a:t>
            </a:r>
          </a:p>
        </p:txBody>
      </p:sp>
      <p:sp>
        <p:nvSpPr>
          <p:cNvPr id="8" name="TextBox 7">
            <a:extLst>
              <a:ext uri="{FF2B5EF4-FFF2-40B4-BE49-F238E27FC236}">
                <a16:creationId xmlns:a16="http://schemas.microsoft.com/office/drawing/2014/main" id="{85B5CC81-99E9-FBCF-8F27-F114167AC922}"/>
              </a:ext>
            </a:extLst>
          </p:cNvPr>
          <p:cNvSpPr txBox="1"/>
          <p:nvPr/>
        </p:nvSpPr>
        <p:spPr>
          <a:xfrm>
            <a:off x="685800" y="1641796"/>
            <a:ext cx="10058400" cy="2818720"/>
          </a:xfrm>
          <a:prstGeom prst="rect">
            <a:avLst/>
          </a:prstGeom>
          <a:noFill/>
        </p:spPr>
        <p:txBody>
          <a:bodyPr wrap="square">
            <a:spAutoFit/>
          </a:bodyPr>
          <a:lstStyle/>
          <a:p>
            <a:pPr>
              <a:lnSpc>
                <a:spcPct val="150000"/>
              </a:lnSpc>
            </a:pPr>
            <a:r>
              <a:rPr lang="en-US" sz="2000" dirty="0" err="1">
                <a:latin typeface="Poppins" panose="00000500000000000000" pitchFamily="2" charset="0"/>
                <a:cs typeface="Poppins" panose="00000500000000000000" pitchFamily="2" charset="0"/>
              </a:rPr>
              <a:t>boolean</a:t>
            </a:r>
            <a:r>
              <a:rPr lang="en-US" sz="2000" dirty="0">
                <a:latin typeface="Poppins" panose="00000500000000000000" pitchFamily="2" charset="0"/>
                <a:cs typeface="Poppins" panose="00000500000000000000" pitchFamily="2" charset="0"/>
              </a:rPr>
              <a:t> </a:t>
            </a:r>
            <a:r>
              <a:rPr lang="en-US" sz="2000" b="1" dirty="0" err="1">
                <a:latin typeface="Poppins" panose="00000500000000000000" pitchFamily="2" charset="0"/>
                <a:cs typeface="Poppins" panose="00000500000000000000" pitchFamily="2" charset="0"/>
              </a:rPr>
              <a:t>createNewFile</a:t>
            </a:r>
            <a:r>
              <a:rPr lang="en-US" sz="2000" dirty="0">
                <a:latin typeface="Poppins" panose="00000500000000000000" pitchFamily="2" charset="0"/>
                <a:cs typeface="Poppins" panose="00000500000000000000" pitchFamily="2" charset="0"/>
              </a:rPr>
              <a:t> ( ) – creates an empty file. </a:t>
            </a:r>
          </a:p>
          <a:p>
            <a:pPr>
              <a:lnSpc>
                <a:spcPct val="150000"/>
              </a:lnSpc>
            </a:pPr>
            <a:r>
              <a:rPr lang="en-US" sz="2000" dirty="0" err="1">
                <a:latin typeface="Poppins" panose="00000500000000000000" pitchFamily="2" charset="0"/>
                <a:cs typeface="Poppins" panose="00000500000000000000" pitchFamily="2" charset="0"/>
              </a:rPr>
              <a:t>boolean</a:t>
            </a:r>
            <a:r>
              <a:rPr lang="en-US" sz="2000" dirty="0">
                <a:latin typeface="Poppins" panose="00000500000000000000" pitchFamily="2" charset="0"/>
                <a:cs typeface="Poppins" panose="00000500000000000000" pitchFamily="2" charset="0"/>
              </a:rPr>
              <a:t> </a:t>
            </a:r>
            <a:r>
              <a:rPr lang="en-US" sz="2000" b="1" dirty="0">
                <a:latin typeface="Poppins" panose="00000500000000000000" pitchFamily="2" charset="0"/>
                <a:cs typeface="Poppins" panose="00000500000000000000" pitchFamily="2" charset="0"/>
              </a:rPr>
              <a:t>delete</a:t>
            </a:r>
            <a:r>
              <a:rPr lang="en-US" sz="2000" dirty="0">
                <a:latin typeface="Poppins" panose="00000500000000000000" pitchFamily="2" charset="0"/>
                <a:cs typeface="Poppins" panose="00000500000000000000" pitchFamily="2" charset="0"/>
              </a:rPr>
              <a:t> ( ) – deletes an existing file. </a:t>
            </a:r>
          </a:p>
          <a:p>
            <a:pPr>
              <a:lnSpc>
                <a:spcPct val="150000"/>
              </a:lnSpc>
            </a:pPr>
            <a:r>
              <a:rPr lang="en-US" sz="2000" dirty="0" err="1">
                <a:latin typeface="Poppins" panose="00000500000000000000" pitchFamily="2" charset="0"/>
                <a:cs typeface="Poppins" panose="00000500000000000000" pitchFamily="2" charset="0"/>
              </a:rPr>
              <a:t>boolean</a:t>
            </a:r>
            <a:r>
              <a:rPr lang="en-US" sz="2000" dirty="0">
                <a:latin typeface="Poppins" panose="00000500000000000000" pitchFamily="2" charset="0"/>
                <a:cs typeface="Poppins" panose="00000500000000000000" pitchFamily="2" charset="0"/>
              </a:rPr>
              <a:t> </a:t>
            </a:r>
            <a:r>
              <a:rPr lang="en-US" sz="2000" b="1" dirty="0">
                <a:latin typeface="Poppins" panose="00000500000000000000" pitchFamily="2" charset="0"/>
                <a:cs typeface="Poppins" panose="00000500000000000000" pitchFamily="2" charset="0"/>
              </a:rPr>
              <a:t>exists</a:t>
            </a:r>
            <a:r>
              <a:rPr lang="en-US" sz="2000" dirty="0">
                <a:latin typeface="Poppins" panose="00000500000000000000" pitchFamily="2" charset="0"/>
                <a:cs typeface="Poppins" panose="00000500000000000000" pitchFamily="2" charset="0"/>
              </a:rPr>
              <a:t> ( ) – checks if the file exists.</a:t>
            </a:r>
          </a:p>
          <a:p>
            <a:pPr>
              <a:lnSpc>
                <a:spcPct val="150000"/>
              </a:lnSpc>
            </a:pPr>
            <a:r>
              <a:rPr lang="en-US" sz="2000" dirty="0">
                <a:latin typeface="Poppins" panose="00000500000000000000" pitchFamily="2" charset="0"/>
                <a:cs typeface="Poppins" panose="00000500000000000000" pitchFamily="2" charset="0"/>
              </a:rPr>
              <a:t>String </a:t>
            </a:r>
            <a:r>
              <a:rPr lang="en-US" sz="2000" b="1" dirty="0" err="1">
                <a:latin typeface="Poppins" panose="00000500000000000000" pitchFamily="2" charset="0"/>
                <a:cs typeface="Poppins" panose="00000500000000000000" pitchFamily="2" charset="0"/>
              </a:rPr>
              <a:t>getName</a:t>
            </a:r>
            <a:r>
              <a:rPr lang="en-US" sz="2000" dirty="0">
                <a:latin typeface="Poppins" panose="00000500000000000000" pitchFamily="2" charset="0"/>
                <a:cs typeface="Poppins" panose="00000500000000000000" pitchFamily="2" charset="0"/>
              </a:rPr>
              <a:t> ( ) – returns the name of the file. </a:t>
            </a:r>
          </a:p>
          <a:p>
            <a:pPr>
              <a:lnSpc>
                <a:spcPct val="150000"/>
              </a:lnSpc>
            </a:pPr>
            <a:r>
              <a:rPr lang="en-US" sz="2000" dirty="0">
                <a:latin typeface="Poppins" panose="00000500000000000000" pitchFamily="2" charset="0"/>
                <a:cs typeface="Poppins" panose="00000500000000000000" pitchFamily="2" charset="0"/>
              </a:rPr>
              <a:t>String </a:t>
            </a:r>
            <a:r>
              <a:rPr lang="en-US" sz="2000" b="1" dirty="0" err="1">
                <a:latin typeface="Poppins" panose="00000500000000000000" pitchFamily="2" charset="0"/>
                <a:cs typeface="Poppins" panose="00000500000000000000" pitchFamily="2" charset="0"/>
              </a:rPr>
              <a:t>getAbsolutePath</a:t>
            </a:r>
            <a:r>
              <a:rPr lang="en-US" sz="2000" dirty="0">
                <a:latin typeface="Poppins" panose="00000500000000000000" pitchFamily="2" charset="0"/>
                <a:cs typeface="Poppins" panose="00000500000000000000" pitchFamily="2" charset="0"/>
              </a:rPr>
              <a:t> ( ) – returns the file path. </a:t>
            </a:r>
          </a:p>
          <a:p>
            <a:pPr>
              <a:lnSpc>
                <a:spcPct val="150000"/>
              </a:lnSpc>
            </a:pPr>
            <a:r>
              <a:rPr lang="en-US" sz="2000" dirty="0">
                <a:latin typeface="Poppins" panose="00000500000000000000" pitchFamily="2" charset="0"/>
                <a:cs typeface="Poppins" panose="00000500000000000000" pitchFamily="2" charset="0"/>
              </a:rPr>
              <a:t>long </a:t>
            </a:r>
            <a:r>
              <a:rPr lang="en-US" sz="2000" b="1" dirty="0">
                <a:latin typeface="Poppins" panose="00000500000000000000" pitchFamily="2" charset="0"/>
                <a:cs typeface="Poppins" panose="00000500000000000000" pitchFamily="2" charset="0"/>
              </a:rPr>
              <a:t>length</a:t>
            </a:r>
            <a:r>
              <a:rPr lang="en-US" sz="2000" dirty="0">
                <a:latin typeface="Poppins" panose="00000500000000000000" pitchFamily="2" charset="0"/>
                <a:cs typeface="Poppins" panose="00000500000000000000" pitchFamily="2" charset="0"/>
              </a:rPr>
              <a:t> ( ) – returns the size of file in bytes.</a:t>
            </a:r>
          </a:p>
        </p:txBody>
      </p:sp>
    </p:spTree>
    <p:extLst>
      <p:ext uri="{BB962C8B-B14F-4D97-AF65-F5344CB8AC3E}">
        <p14:creationId xmlns:p14="http://schemas.microsoft.com/office/powerpoint/2010/main" val="263287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File Reading</a:t>
            </a:r>
          </a:p>
        </p:txBody>
      </p:sp>
      <p:sp>
        <p:nvSpPr>
          <p:cNvPr id="3" name="TextBox 2">
            <a:extLst>
              <a:ext uri="{FF2B5EF4-FFF2-40B4-BE49-F238E27FC236}">
                <a16:creationId xmlns:a16="http://schemas.microsoft.com/office/drawing/2014/main" id="{0DFE2757-CB51-F99F-699B-01559A1F01AD}"/>
              </a:ext>
            </a:extLst>
          </p:cNvPr>
          <p:cNvSpPr txBox="1"/>
          <p:nvPr/>
        </p:nvSpPr>
        <p:spPr>
          <a:xfrm>
            <a:off x="685800" y="1641796"/>
            <a:ext cx="10058400" cy="2234458"/>
          </a:xfrm>
          <a:prstGeom prst="rect">
            <a:avLst/>
          </a:prstGeom>
          <a:noFill/>
        </p:spPr>
        <p:txBody>
          <a:bodyPr wrap="square">
            <a:spAutoFit/>
          </a:bodyPr>
          <a:lstStyle/>
          <a:p>
            <a:pPr algn="l">
              <a:lnSpc>
                <a:spcPct val="200000"/>
              </a:lnSpc>
            </a:pPr>
            <a:r>
              <a:rPr lang="en-US" b="1" i="0" dirty="0">
                <a:solidFill>
                  <a:schemeClr val="tx2"/>
                </a:solidFill>
                <a:effectLst/>
                <a:latin typeface="Poppins" panose="00000500000000000000" pitchFamily="2" charset="0"/>
                <a:cs typeface="Poppins" panose="00000500000000000000" pitchFamily="2" charset="0"/>
              </a:rPr>
              <a:t>Used to read files </a:t>
            </a:r>
            <a:r>
              <a:rPr lang="en-US" b="1" dirty="0">
                <a:solidFill>
                  <a:schemeClr val="tx2"/>
                </a:solidFill>
                <a:latin typeface="Poppins" panose="00000500000000000000" pitchFamily="2" charset="0"/>
                <a:cs typeface="Poppins" panose="00000500000000000000" pitchFamily="2" charset="0"/>
              </a:rPr>
              <a:t>to a program</a:t>
            </a:r>
            <a:r>
              <a:rPr lang="en-US" dirty="0">
                <a:solidFill>
                  <a:srgbClr val="000000"/>
                </a:solidFill>
                <a:latin typeface="Poppins" panose="00000500000000000000" pitchFamily="2" charset="0"/>
                <a:cs typeface="Poppins" panose="00000500000000000000" pitchFamily="2" charset="0"/>
              </a:rPr>
              <a:t>.</a:t>
            </a:r>
            <a:r>
              <a:rPr lang="en-US" b="0" i="0" dirty="0">
                <a:solidFill>
                  <a:srgbClr val="000000"/>
                </a:solidFill>
                <a:effectLst/>
                <a:latin typeface="Poppins" panose="00000500000000000000" pitchFamily="2" charset="0"/>
                <a:cs typeface="Poppins" panose="00000500000000000000" pitchFamily="2" charset="0"/>
              </a:rPr>
              <a:t> </a:t>
            </a:r>
          </a:p>
          <a:p>
            <a:pPr marL="742950" lvl="1" indent="-285750">
              <a:lnSpc>
                <a:spcPct val="200000"/>
              </a:lnSpc>
              <a:buFont typeface="Arial" panose="020B0604020202020204" pitchFamily="34" charset="0"/>
              <a:buChar char="•"/>
            </a:pPr>
            <a:r>
              <a:rPr lang="en-US" dirty="0">
                <a:solidFill>
                  <a:srgbClr val="000000"/>
                </a:solidFill>
                <a:latin typeface="Poppins" panose="00000500000000000000" pitchFamily="2" charset="0"/>
                <a:cs typeface="Poppins" panose="00000500000000000000" pitchFamily="2" charset="0"/>
              </a:rPr>
              <a:t>Scanner – parsing ability</a:t>
            </a:r>
          </a:p>
          <a:p>
            <a:pPr marL="742950" lvl="1" indent="-285750">
              <a:lnSpc>
                <a:spcPct val="200000"/>
              </a:lnSpc>
              <a:buFont typeface="Arial" panose="020B0604020202020204" pitchFamily="34" charset="0"/>
              <a:buChar char="•"/>
            </a:pPr>
            <a:r>
              <a:rPr lang="en-US" b="0" i="0" dirty="0">
                <a:solidFill>
                  <a:srgbClr val="000000"/>
                </a:solidFill>
                <a:effectLst/>
                <a:latin typeface="Poppins" panose="00000500000000000000" pitchFamily="2" charset="0"/>
                <a:cs typeface="Poppins" panose="00000500000000000000" pitchFamily="2" charset="0"/>
              </a:rPr>
              <a:t>File Reader – convenience for reading characters</a:t>
            </a:r>
          </a:p>
          <a:p>
            <a:pPr marL="742950" lvl="1" indent="-285750">
              <a:lnSpc>
                <a:spcPct val="200000"/>
              </a:lnSpc>
              <a:buFont typeface="Arial" panose="020B0604020202020204" pitchFamily="34" charset="0"/>
              <a:buChar char="•"/>
            </a:pPr>
            <a:r>
              <a:rPr lang="en-US" dirty="0">
                <a:solidFill>
                  <a:srgbClr val="000000"/>
                </a:solidFill>
                <a:latin typeface="Poppins" panose="00000500000000000000" pitchFamily="2" charset="0"/>
                <a:cs typeface="Poppins" panose="00000500000000000000" pitchFamily="2" charset="0"/>
              </a:rPr>
              <a:t>Buffered Reader – fast reading</a:t>
            </a:r>
          </a:p>
        </p:txBody>
      </p:sp>
    </p:spTree>
    <p:extLst>
      <p:ext uri="{BB962C8B-B14F-4D97-AF65-F5344CB8AC3E}">
        <p14:creationId xmlns:p14="http://schemas.microsoft.com/office/powerpoint/2010/main" val="28422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File Writing</a:t>
            </a:r>
          </a:p>
        </p:txBody>
      </p:sp>
      <p:sp>
        <p:nvSpPr>
          <p:cNvPr id="3" name="TextBox 2">
            <a:extLst>
              <a:ext uri="{FF2B5EF4-FFF2-40B4-BE49-F238E27FC236}">
                <a16:creationId xmlns:a16="http://schemas.microsoft.com/office/drawing/2014/main" id="{0DFE2757-CB51-F99F-699B-01559A1F01AD}"/>
              </a:ext>
            </a:extLst>
          </p:cNvPr>
          <p:cNvSpPr txBox="1"/>
          <p:nvPr/>
        </p:nvSpPr>
        <p:spPr>
          <a:xfrm>
            <a:off x="685800" y="1641796"/>
            <a:ext cx="10058400" cy="1680460"/>
          </a:xfrm>
          <a:prstGeom prst="rect">
            <a:avLst/>
          </a:prstGeom>
          <a:noFill/>
        </p:spPr>
        <p:txBody>
          <a:bodyPr wrap="square">
            <a:spAutoFit/>
          </a:bodyPr>
          <a:lstStyle/>
          <a:p>
            <a:pPr algn="l">
              <a:lnSpc>
                <a:spcPct val="200000"/>
              </a:lnSpc>
            </a:pPr>
            <a:r>
              <a:rPr lang="en-US" b="1" i="0" dirty="0">
                <a:solidFill>
                  <a:schemeClr val="tx2"/>
                </a:solidFill>
                <a:effectLst/>
                <a:latin typeface="Poppins" panose="00000500000000000000" pitchFamily="2" charset="0"/>
                <a:cs typeface="Poppins" panose="00000500000000000000" pitchFamily="2" charset="0"/>
              </a:rPr>
              <a:t>Used to write files </a:t>
            </a:r>
            <a:r>
              <a:rPr lang="en-US" b="1" dirty="0">
                <a:solidFill>
                  <a:schemeClr val="tx2"/>
                </a:solidFill>
                <a:latin typeface="Poppins" panose="00000500000000000000" pitchFamily="2" charset="0"/>
                <a:cs typeface="Poppins" panose="00000500000000000000" pitchFamily="2" charset="0"/>
              </a:rPr>
              <a:t>from a program</a:t>
            </a:r>
            <a:r>
              <a:rPr lang="en-US" dirty="0">
                <a:solidFill>
                  <a:srgbClr val="000000"/>
                </a:solidFill>
                <a:latin typeface="Poppins" panose="00000500000000000000" pitchFamily="2" charset="0"/>
                <a:cs typeface="Poppins" panose="00000500000000000000" pitchFamily="2" charset="0"/>
              </a:rPr>
              <a:t>.</a:t>
            </a:r>
            <a:r>
              <a:rPr lang="en-US" b="0" i="0" dirty="0">
                <a:solidFill>
                  <a:srgbClr val="000000"/>
                </a:solidFill>
                <a:effectLst/>
                <a:latin typeface="Poppins" panose="00000500000000000000" pitchFamily="2" charset="0"/>
                <a:cs typeface="Poppins" panose="00000500000000000000" pitchFamily="2" charset="0"/>
              </a:rPr>
              <a:t> </a:t>
            </a:r>
          </a:p>
          <a:p>
            <a:pPr marL="742950" lvl="1" indent="-285750">
              <a:lnSpc>
                <a:spcPct val="200000"/>
              </a:lnSpc>
              <a:buFont typeface="Arial" panose="020B0604020202020204" pitchFamily="34" charset="0"/>
              <a:buChar char="•"/>
            </a:pPr>
            <a:r>
              <a:rPr lang="en-US" dirty="0">
                <a:solidFill>
                  <a:srgbClr val="000000"/>
                </a:solidFill>
                <a:latin typeface="Poppins" panose="00000500000000000000" pitchFamily="2" charset="0"/>
                <a:cs typeface="Poppins" panose="00000500000000000000" pitchFamily="2" charset="0"/>
              </a:rPr>
              <a:t>File Writer</a:t>
            </a:r>
          </a:p>
          <a:p>
            <a:pPr marL="742950" lvl="1" indent="-285750">
              <a:lnSpc>
                <a:spcPct val="200000"/>
              </a:lnSpc>
              <a:buFont typeface="Arial" panose="020B0604020202020204" pitchFamily="34" charset="0"/>
              <a:buChar char="•"/>
            </a:pPr>
            <a:r>
              <a:rPr lang="en-US" b="0" i="0" dirty="0">
                <a:solidFill>
                  <a:srgbClr val="000000"/>
                </a:solidFill>
                <a:effectLst/>
                <a:latin typeface="Poppins" panose="00000500000000000000" pitchFamily="2" charset="0"/>
                <a:cs typeface="Poppins" panose="00000500000000000000" pitchFamily="2" charset="0"/>
              </a:rPr>
              <a:t>Buffered Writer</a:t>
            </a:r>
            <a:endParaRPr lang="en-US" dirty="0">
              <a:solidFill>
                <a:srgbClr val="000000"/>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88848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Laboratory Activity #1</a:t>
            </a:r>
          </a:p>
        </p:txBody>
      </p:sp>
      <p:sp>
        <p:nvSpPr>
          <p:cNvPr id="3" name="TextBox 2">
            <a:extLst>
              <a:ext uri="{FF2B5EF4-FFF2-40B4-BE49-F238E27FC236}">
                <a16:creationId xmlns:a16="http://schemas.microsoft.com/office/drawing/2014/main" id="{0DFE2757-CB51-F99F-699B-01559A1F01AD}"/>
              </a:ext>
            </a:extLst>
          </p:cNvPr>
          <p:cNvSpPr txBox="1"/>
          <p:nvPr/>
        </p:nvSpPr>
        <p:spPr>
          <a:xfrm>
            <a:off x="562610" y="1417370"/>
            <a:ext cx="9952990" cy="3970318"/>
          </a:xfrm>
          <a:prstGeom prst="rect">
            <a:avLst/>
          </a:prstGeom>
          <a:noFill/>
        </p:spPr>
        <p:txBody>
          <a:bodyPr wrap="square">
            <a:spAutoFit/>
          </a:bodyPr>
          <a:lstStyle/>
          <a:p>
            <a:pPr algn="l"/>
            <a:r>
              <a:rPr lang="en-US" b="1" i="0" dirty="0">
                <a:solidFill>
                  <a:schemeClr val="tx2"/>
                </a:solidFill>
                <a:effectLst/>
                <a:latin typeface="Poppins" panose="00000500000000000000" pitchFamily="2" charset="0"/>
                <a:cs typeface="Poppins" panose="00000500000000000000" pitchFamily="2" charset="0"/>
              </a:rPr>
              <a:t>Solution codes for the following:</a:t>
            </a:r>
            <a:endParaRPr lang="en-US" b="0" i="0" dirty="0">
              <a:solidFill>
                <a:srgbClr val="000000"/>
              </a:solidFill>
              <a:effectLst/>
              <a:latin typeface="Poppins" panose="00000500000000000000" pitchFamily="2" charset="0"/>
              <a:cs typeface="Poppins" panose="00000500000000000000" pitchFamily="2" charset="0"/>
            </a:endParaRPr>
          </a:p>
          <a:p>
            <a:pPr marL="800100" lvl="1" indent="-342900">
              <a:buFont typeface="+mj-lt"/>
              <a:buAutoNum type="arabicPeriod"/>
            </a:pPr>
            <a:r>
              <a:rPr lang="en-US" dirty="0">
                <a:solidFill>
                  <a:srgbClr val="000000"/>
                </a:solidFill>
                <a:latin typeface="Poppins" panose="00000500000000000000" pitchFamily="2" charset="0"/>
                <a:cs typeface="Poppins" panose="00000500000000000000" pitchFamily="2" charset="0"/>
              </a:rPr>
              <a:t>Write a Java program that will read the input file (data.txt) and add all the data in the text. The program will also create a file (sum.txt) and write the sum in the file created.  </a:t>
            </a:r>
          </a:p>
          <a:p>
            <a:pPr marL="800100" lvl="1" indent="-342900">
              <a:buFont typeface="+mj-lt"/>
              <a:buAutoNum type="arabicPeriod"/>
            </a:pPr>
            <a:r>
              <a:rPr lang="en-US" dirty="0">
                <a:solidFill>
                  <a:srgbClr val="000000"/>
                </a:solidFill>
                <a:latin typeface="Poppins" panose="00000500000000000000" pitchFamily="2" charset="0"/>
                <a:cs typeface="Poppins" panose="00000500000000000000" pitchFamily="2" charset="0"/>
              </a:rPr>
              <a:t>Write a Java program that will read and display in the console the first 5 lines in the file (dummy.txt). </a:t>
            </a:r>
          </a:p>
          <a:p>
            <a:pPr marL="800100" lvl="1" indent="-342900">
              <a:buFont typeface="+mj-lt"/>
              <a:buAutoNum type="arabicPeriod"/>
            </a:pPr>
            <a:r>
              <a:rPr lang="en-US" dirty="0">
                <a:solidFill>
                  <a:srgbClr val="000000"/>
                </a:solidFill>
                <a:latin typeface="Poppins" panose="00000500000000000000" pitchFamily="2" charset="0"/>
                <a:cs typeface="Poppins" panose="00000500000000000000" pitchFamily="2" charset="0"/>
              </a:rPr>
              <a:t>Write a Java program that will count all the vowels (small or big) in the first 5 lines of dummy.txt. </a:t>
            </a:r>
          </a:p>
          <a:p>
            <a:pPr marL="800100" lvl="1" indent="-342900">
              <a:buFont typeface="+mj-lt"/>
              <a:buAutoNum type="arabicPeriod"/>
            </a:pPr>
            <a:r>
              <a:rPr lang="en-US" dirty="0">
                <a:solidFill>
                  <a:srgbClr val="000000"/>
                </a:solidFill>
                <a:latin typeface="Poppins" panose="00000500000000000000" pitchFamily="2" charset="0"/>
                <a:cs typeface="Poppins" panose="00000500000000000000" pitchFamily="2" charset="0"/>
              </a:rPr>
              <a:t>Write a Java program that reads a text file (dummy.txt) and counts the number of words in it. The program should prompt the user for the file name and display the number of words in the file.</a:t>
            </a:r>
          </a:p>
          <a:p>
            <a:pPr marL="800100" lvl="1" indent="-342900">
              <a:buFont typeface="+mj-lt"/>
              <a:buAutoNum type="arabicPeriod"/>
            </a:pPr>
            <a:r>
              <a:rPr lang="en-US" dirty="0">
                <a:solidFill>
                  <a:srgbClr val="000000"/>
                </a:solidFill>
                <a:latin typeface="Poppins" panose="00000500000000000000" pitchFamily="2" charset="0"/>
                <a:cs typeface="Poppins" panose="00000500000000000000" pitchFamily="2" charset="0"/>
              </a:rPr>
              <a:t>Write a Java program that reads a text file (dummy.txt) and creates a new file with the same contents but with all the words in reverse order. The program should prompt the user for the input and output file names. </a:t>
            </a:r>
            <a:r>
              <a:rPr lang="en-US" i="1" dirty="0">
                <a:solidFill>
                  <a:srgbClr val="000000"/>
                </a:solidFill>
                <a:latin typeface="Poppins" panose="00000500000000000000" pitchFamily="2" charset="0"/>
                <a:cs typeface="Poppins" panose="00000500000000000000" pitchFamily="2" charset="0"/>
              </a:rPr>
              <a:t>Hint: Use an array</a:t>
            </a:r>
          </a:p>
        </p:txBody>
      </p:sp>
    </p:spTree>
    <p:extLst>
      <p:ext uri="{BB962C8B-B14F-4D97-AF65-F5344CB8AC3E}">
        <p14:creationId xmlns:p14="http://schemas.microsoft.com/office/powerpoint/2010/main" val="84441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8717" y="-1642625"/>
            <a:ext cx="3815119" cy="3309616"/>
          </a:xfrm>
          <a:prstGeom prst="rect">
            <a:avLst/>
          </a:prstGeom>
        </p:spPr>
      </p:pic>
      <p:sp>
        <p:nvSpPr>
          <p:cNvPr id="4" name="TextBox 4"/>
          <p:cNvSpPr txBox="1"/>
          <p:nvPr/>
        </p:nvSpPr>
        <p:spPr>
          <a:xfrm>
            <a:off x="598170" y="573736"/>
            <a:ext cx="8204108" cy="574388"/>
          </a:xfrm>
          <a:prstGeom prst="rect">
            <a:avLst/>
          </a:prstGeom>
        </p:spPr>
        <p:txBody>
          <a:bodyPr lIns="0" tIns="0" rIns="0" bIns="0" rtlCol="0" anchor="t">
            <a:spAutoFit/>
          </a:bodyPr>
          <a:lstStyle/>
          <a:p>
            <a:pPr>
              <a:lnSpc>
                <a:spcPts val="4345"/>
              </a:lnSpc>
            </a:pPr>
            <a:r>
              <a:rPr lang="en-US" sz="4479" dirty="0">
                <a:solidFill>
                  <a:srgbClr val="142B94"/>
                </a:solidFill>
                <a:latin typeface="Poppins ExtraBold"/>
              </a:rPr>
              <a:t>Exercise</a:t>
            </a:r>
          </a:p>
        </p:txBody>
      </p:sp>
      <p:sp>
        <p:nvSpPr>
          <p:cNvPr id="3" name="TextBox 2">
            <a:extLst>
              <a:ext uri="{FF2B5EF4-FFF2-40B4-BE49-F238E27FC236}">
                <a16:creationId xmlns:a16="http://schemas.microsoft.com/office/drawing/2014/main" id="{0DFE2757-CB51-F99F-699B-01559A1F01AD}"/>
              </a:ext>
            </a:extLst>
          </p:cNvPr>
          <p:cNvSpPr txBox="1"/>
          <p:nvPr/>
        </p:nvSpPr>
        <p:spPr>
          <a:xfrm>
            <a:off x="562610" y="1417370"/>
            <a:ext cx="9952990" cy="4524315"/>
          </a:xfrm>
          <a:prstGeom prst="rect">
            <a:avLst/>
          </a:prstGeom>
          <a:noFill/>
        </p:spPr>
        <p:txBody>
          <a:bodyPr wrap="square">
            <a:spAutoFit/>
          </a:bodyPr>
          <a:lstStyle/>
          <a:p>
            <a:pPr algn="l"/>
            <a:r>
              <a:rPr lang="en-US" b="1" i="0" dirty="0">
                <a:solidFill>
                  <a:schemeClr val="tx2"/>
                </a:solidFill>
                <a:effectLst/>
                <a:latin typeface="Poppins" panose="00000500000000000000" pitchFamily="2" charset="0"/>
                <a:cs typeface="Poppins" panose="00000500000000000000" pitchFamily="2" charset="0"/>
              </a:rPr>
              <a:t>Assume you have a file containing the following text:</a:t>
            </a:r>
          </a:p>
          <a:p>
            <a:pPr algn="l"/>
            <a:r>
              <a:rPr lang="en-US" i="0" dirty="0">
                <a:effectLst/>
                <a:latin typeface="Poppins" panose="00000500000000000000" pitchFamily="2" charset="0"/>
                <a:cs typeface="Poppins" panose="00000500000000000000" pitchFamily="2" charset="0"/>
              </a:rPr>
              <a:t>	</a:t>
            </a:r>
            <a:r>
              <a:rPr lang="en-US" dirty="0">
                <a:latin typeface="Poppins" panose="00000500000000000000" pitchFamily="2" charset="0"/>
                <a:cs typeface="Poppins" panose="00000500000000000000" pitchFamily="2" charset="0"/>
              </a:rPr>
              <a:t>Chandler	Bing</a:t>
            </a:r>
          </a:p>
          <a:p>
            <a:pPr algn="l"/>
            <a:r>
              <a:rPr lang="en-US" i="0" dirty="0">
                <a:effectLst/>
                <a:latin typeface="Poppins" panose="00000500000000000000" pitchFamily="2" charset="0"/>
                <a:cs typeface="Poppins" panose="00000500000000000000" pitchFamily="2" charset="0"/>
              </a:rPr>
              <a:t>	Monica</a:t>
            </a:r>
            <a:r>
              <a:rPr lang="en-US" dirty="0">
                <a:latin typeface="Poppins" panose="00000500000000000000" pitchFamily="2" charset="0"/>
                <a:cs typeface="Poppins" panose="00000500000000000000" pitchFamily="2" charset="0"/>
              </a:rPr>
              <a:t>		Geller</a:t>
            </a:r>
          </a:p>
          <a:p>
            <a:pPr algn="l"/>
            <a:r>
              <a:rPr lang="en-US" i="0" dirty="0">
                <a:effectLst/>
                <a:latin typeface="Poppins" panose="00000500000000000000" pitchFamily="2" charset="0"/>
                <a:cs typeface="Poppins" panose="00000500000000000000" pitchFamily="2" charset="0"/>
              </a:rPr>
              <a:t>	Rachel</a:t>
            </a:r>
            <a:r>
              <a:rPr lang="en-US" dirty="0">
                <a:latin typeface="Poppins" panose="00000500000000000000" pitchFamily="2" charset="0"/>
                <a:cs typeface="Poppins" panose="00000500000000000000" pitchFamily="2" charset="0"/>
              </a:rPr>
              <a:t>		Green</a:t>
            </a:r>
          </a:p>
          <a:p>
            <a:pPr algn="l"/>
            <a:r>
              <a:rPr lang="en-US" i="0" dirty="0">
                <a:effectLst/>
                <a:latin typeface="Poppins" panose="00000500000000000000" pitchFamily="2" charset="0"/>
                <a:cs typeface="Poppins" panose="00000500000000000000" pitchFamily="2" charset="0"/>
              </a:rPr>
              <a:t>	</a:t>
            </a:r>
            <a:r>
              <a:rPr lang="en-US" i="0" dirty="0" err="1">
                <a:effectLst/>
                <a:latin typeface="Poppins" panose="00000500000000000000" pitchFamily="2" charset="0"/>
                <a:cs typeface="Poppins" panose="00000500000000000000" pitchFamily="2" charset="0"/>
              </a:rPr>
              <a:t>Pheobe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Buffay</a:t>
            </a:r>
            <a:endParaRPr lang="en-US" dirty="0">
              <a:latin typeface="Poppins" panose="00000500000000000000" pitchFamily="2" charset="0"/>
              <a:cs typeface="Poppins" panose="00000500000000000000" pitchFamily="2" charset="0"/>
            </a:endParaRPr>
          </a:p>
          <a:p>
            <a:pPr algn="l"/>
            <a:r>
              <a:rPr lang="en-US" i="0" dirty="0">
                <a:effectLst/>
                <a:latin typeface="Poppins" panose="00000500000000000000" pitchFamily="2" charset="0"/>
                <a:cs typeface="Poppins" panose="00000500000000000000" pitchFamily="2" charset="0"/>
              </a:rPr>
              <a:t>	Joey</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Tribianni</a:t>
            </a:r>
            <a:endParaRPr lang="en-US" dirty="0">
              <a:latin typeface="Poppins" panose="00000500000000000000" pitchFamily="2" charset="0"/>
              <a:cs typeface="Poppins" panose="00000500000000000000" pitchFamily="2" charset="0"/>
            </a:endParaRPr>
          </a:p>
          <a:p>
            <a:pPr algn="l"/>
            <a:r>
              <a:rPr lang="en-US" i="0" dirty="0">
                <a:effectLst/>
                <a:latin typeface="Poppins" panose="00000500000000000000" pitchFamily="2" charset="0"/>
                <a:cs typeface="Poppins" panose="00000500000000000000" pitchFamily="2" charset="0"/>
              </a:rPr>
              <a:t>	Ross		Geller</a:t>
            </a:r>
          </a:p>
          <a:p>
            <a:pPr algn="l"/>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Create a program that asks for a username and password. The program should read the text contained in the txt file. The first word represents the username and the second represents the respective password. If the username and password is correct, display “Successfully entered the program”. Otherwise display Invalid Username or Invalid Password. </a:t>
            </a:r>
            <a:br>
              <a:rPr lang="en-US" dirty="0">
                <a:latin typeface="Poppins" panose="00000500000000000000" pitchFamily="2" charset="0"/>
                <a:cs typeface="Poppins" panose="00000500000000000000" pitchFamily="2" charset="0"/>
              </a:rPr>
            </a:br>
            <a:br>
              <a:rPr lang="en-US" dirty="0">
                <a:latin typeface="Poppins" panose="00000500000000000000" pitchFamily="2" charset="0"/>
                <a:cs typeface="Poppins" panose="00000500000000000000" pitchFamily="2" charset="0"/>
              </a:rPr>
            </a:br>
            <a:r>
              <a:rPr lang="en-US" dirty="0">
                <a:latin typeface="Poppins" panose="00000500000000000000" pitchFamily="2" charset="0"/>
                <a:cs typeface="Poppins" panose="00000500000000000000" pitchFamily="2" charset="0"/>
              </a:rPr>
              <a:t>The program is case sensitive. </a:t>
            </a:r>
          </a:p>
          <a:p>
            <a:pPr algn="l"/>
            <a:endParaRPr lang="en-US"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41461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616</Words>
  <Application>Microsoft Office PowerPoint</Application>
  <PresentationFormat>Custom</PresentationFormat>
  <Paragraphs>60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Verdana</vt:lpstr>
      <vt:lpstr>Poppins Medium Bold</vt:lpstr>
      <vt:lpstr>Calibri</vt:lpstr>
      <vt:lpstr>Poppins ExtraBold</vt:lpstr>
      <vt:lpstr>Poppins</vt:lpstr>
      <vt:lpstr>Poppins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CCPRGG1L: Week 1 - Introduction to Java</dc:title>
  <cp:lastModifiedBy>Angelica H. De La Cruz</cp:lastModifiedBy>
  <cp:revision>26</cp:revision>
  <dcterms:created xsi:type="dcterms:W3CDTF">2006-08-16T00:00:00Z</dcterms:created>
  <dcterms:modified xsi:type="dcterms:W3CDTF">2023-01-04T08:03:30Z</dcterms:modified>
  <dc:identifier>DAFTkmniB6Q</dc:identifier>
</cp:coreProperties>
</file>