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4" r:id="rId4"/>
    <p:sldId id="296" r:id="rId5"/>
    <p:sldId id="290" r:id="rId6"/>
    <p:sldId id="258" r:id="rId7"/>
    <p:sldId id="309" r:id="rId8"/>
    <p:sldId id="293" r:id="rId9"/>
    <p:sldId id="291" r:id="rId10"/>
  </p:sldIdLst>
  <p:sldSz cx="11430000" cy="59817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Black" panose="00000A00000000000000" pitchFamily="2" charset="0"/>
      <p:bold r:id="rId19"/>
      <p:boldItalic r:id="rId20"/>
    </p:embeddedFont>
    <p:embeddedFont>
      <p:font typeface="Poppins ExtraBold" panose="00000900000000000000" pitchFamily="2" charset="0"/>
      <p:regular r:id="rId21"/>
      <p:bold r:id="rId22"/>
      <p:boldItalic r:id="rId23"/>
    </p:embeddedFont>
    <p:embeddedFont>
      <p:font typeface="Poppins Medium" panose="00000600000000000000" pitchFamily="2" charset="0"/>
      <p:regular r:id="rId24"/>
      <p:italic r:id="rId25"/>
    </p:embeddedFont>
    <p:embeddedFont>
      <p:font typeface="Poppins Medium Bold" panose="020B0604020202020204" charset="0"/>
      <p:regular r:id="rId26"/>
    </p:embeddedFont>
    <p:embeddedFont>
      <p:font typeface="Ubuntu" panose="020B0504030602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8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274937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3624917" y="201484"/>
            <a:ext cx="1221917" cy="6476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3584553"/>
            <a:ext cx="3815119" cy="33096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1893354"/>
            <a:ext cx="3815119" cy="33096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4426848" y="4890331"/>
            <a:ext cx="1534117" cy="81308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05363" y="4538875"/>
            <a:ext cx="3984569" cy="13281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22096" y="3009900"/>
            <a:ext cx="449626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WEEK 7 – Classes and Objects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8170" y="1572725"/>
            <a:ext cx="5779732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FFFFFF"/>
                </a:solidFill>
                <a:latin typeface="Poppins ExtraBold"/>
              </a:rPr>
              <a:t>Intermediate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8170" y="2248241"/>
            <a:ext cx="4595737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>
                <a:solidFill>
                  <a:srgbClr val="F5C90E"/>
                </a:solidFill>
                <a:latin typeface="Poppins ExtraBold"/>
              </a:rPr>
              <a:t>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1495935"/>
            <a:ext cx="526274" cy="2789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2001636"/>
            <a:ext cx="526274" cy="27892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2507731"/>
            <a:ext cx="526274" cy="27892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119884" y="4504252"/>
            <a:ext cx="3984569" cy="132819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8170" y="561553"/>
            <a:ext cx="5779732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>
                <a:solidFill>
                  <a:srgbClr val="FFFFFF"/>
                </a:solidFill>
                <a:latin typeface="Poppins ExtraBold"/>
              </a:rPr>
              <a:t>Outline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19382" y="1410925"/>
            <a:ext cx="5372018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Object Oriented Programming (OOP)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19382" y="1916627"/>
            <a:ext cx="366783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/>
              </a:rPr>
              <a:t>Classes and Objects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19382" y="2422722"/>
            <a:ext cx="3667836" cy="37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Parts of a 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55791-0988-F61A-25B5-2AD0C910C55C}"/>
              </a:ext>
            </a:extLst>
          </p:cNvPr>
          <p:cNvSpPr txBox="1"/>
          <p:nvPr/>
        </p:nvSpPr>
        <p:spPr>
          <a:xfrm>
            <a:off x="533400" y="323850"/>
            <a:ext cx="102108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is OOP?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OOP (Object oriented programming) is about creating objects that contain both data and methods. Java is an example of an OOP language.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2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55791-0988-F61A-25B5-2AD0C910C55C}"/>
              </a:ext>
            </a:extLst>
          </p:cNvPr>
          <p:cNvSpPr txBox="1"/>
          <p:nvPr/>
        </p:nvSpPr>
        <p:spPr>
          <a:xfrm>
            <a:off x="533400" y="323850"/>
            <a:ext cx="10210800" cy="361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Advantages of OOP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OOP is faster and easier to execute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OOP provides a clear structure for the programs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OOP helps to keep the Java code DRY "Don't Repeat Yourself", and makes the code easier to maintain, modify and debug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OOP makes it possible to create full reusable applications with less code and shorter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139671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914400" y="200025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6007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4000" y="-2266950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Classes and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DE89-E412-3663-992D-77B90D4E7B6F}"/>
              </a:ext>
            </a:extLst>
          </p:cNvPr>
          <p:cNvSpPr txBox="1"/>
          <p:nvPr/>
        </p:nvSpPr>
        <p:spPr>
          <a:xfrm>
            <a:off x="457200" y="1390650"/>
            <a:ext cx="6019800" cy="3894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●"/>
            </a:pPr>
            <a:r>
              <a:rPr lang="en-US" sz="2400" b="1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is a user defined blueprint or prototype from which objects are created.  It represents the set of properties or methods that are common to all objects of one type.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●"/>
            </a:pPr>
            <a:r>
              <a:rPr lang="en-US" sz="24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Objects</a:t>
            </a:r>
            <a:r>
              <a:rPr lang="en-US" sz="24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are instances of class.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●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Classes are 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categories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, and objects are 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items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within each category.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67C36-C5F2-8BE1-38BE-52ADFD490742}"/>
              </a:ext>
            </a:extLst>
          </p:cNvPr>
          <p:cNvSpPr/>
          <p:nvPr/>
        </p:nvSpPr>
        <p:spPr>
          <a:xfrm>
            <a:off x="6706778" y="1314450"/>
            <a:ext cx="4113622" cy="419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buntu" panose="020B0504030602030204" pitchFamily="34" charset="0"/>
              </a:rPr>
              <a:t>ANIMAL</a:t>
            </a:r>
          </a:p>
          <a:p>
            <a:pPr algn="ctr"/>
            <a:r>
              <a:rPr lang="en-US" dirty="0">
                <a:latin typeface="Ubuntu" panose="020B0504030602030204" pitchFamily="34" charset="0"/>
              </a:rPr>
              <a:t>(Class)</a:t>
            </a:r>
          </a:p>
          <a:p>
            <a:pPr algn="ctr"/>
            <a:endParaRPr lang="en-US" dirty="0">
              <a:latin typeface="Ubuntu" panose="020B0504030602030204" pitchFamily="34" charset="0"/>
            </a:endParaRPr>
          </a:p>
          <a:p>
            <a:pPr algn="ctr"/>
            <a:endParaRPr lang="en-US" dirty="0">
              <a:latin typeface="Ubuntu" panose="020B0504030602030204" pitchFamily="34" charset="0"/>
            </a:endParaRPr>
          </a:p>
          <a:p>
            <a:pPr algn="ctr"/>
            <a:endParaRPr lang="en-US" dirty="0">
              <a:latin typeface="Ubuntu" panose="020B0504030602030204" pitchFamily="34" charset="0"/>
            </a:endParaRPr>
          </a:p>
          <a:p>
            <a:pPr algn="ctr"/>
            <a:endParaRPr lang="en-US" dirty="0">
              <a:latin typeface="Ubuntu" panose="020B0504030602030204" pitchFamily="34" charset="0"/>
            </a:endParaRPr>
          </a:p>
          <a:p>
            <a:pPr algn="ctr"/>
            <a:endParaRPr lang="en-US" dirty="0">
              <a:latin typeface="Ubuntu" panose="020B0504030602030204" pitchFamily="34" charset="0"/>
            </a:endParaRPr>
          </a:p>
          <a:p>
            <a:pPr algn="ctr"/>
            <a:endParaRPr lang="en-US" dirty="0">
              <a:latin typeface="Ubuntu" panose="020B0504030602030204" pitchFamily="34" charset="0"/>
            </a:endParaRPr>
          </a:p>
          <a:p>
            <a:pPr algn="ctr"/>
            <a:endParaRPr lang="en-US" dirty="0">
              <a:latin typeface="Ubuntu" panose="020B0504030602030204" pitchFamily="34" charset="0"/>
            </a:endParaRPr>
          </a:p>
          <a:p>
            <a:pPr algn="ctr"/>
            <a:endParaRPr lang="en-US" dirty="0">
              <a:latin typeface="Ubuntu" panose="020B0504030602030204" pitchFamily="34" charset="0"/>
            </a:endParaRPr>
          </a:p>
          <a:p>
            <a:pPr algn="ctr"/>
            <a:endParaRPr lang="en-US" dirty="0">
              <a:latin typeface="Ubuntu" panose="020B0504030602030204" pitchFamily="34" charset="0"/>
            </a:endParaRPr>
          </a:p>
          <a:p>
            <a:pPr algn="ctr"/>
            <a:endParaRPr lang="en-US" dirty="0">
              <a:latin typeface="Ubuntu" panose="020B0504030602030204" pitchFamily="34" charset="0"/>
            </a:endParaRPr>
          </a:p>
          <a:p>
            <a:pPr algn="ctr"/>
            <a:endParaRPr lang="en-US" dirty="0">
              <a:latin typeface="Ubuntu" panose="020B0504030602030204" pitchFamily="34" charset="0"/>
            </a:endParaRPr>
          </a:p>
          <a:p>
            <a:pPr algn="ctr"/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6BE7A-7686-CB1A-F7FF-7E4B4E63C314}"/>
              </a:ext>
            </a:extLst>
          </p:cNvPr>
          <p:cNvSpPr/>
          <p:nvPr/>
        </p:nvSpPr>
        <p:spPr>
          <a:xfrm>
            <a:off x="7010400" y="2152650"/>
            <a:ext cx="3581400" cy="312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buntu" panose="020B0504030602030204" pitchFamily="34" charset="0"/>
              </a:rPr>
              <a:t>Objects</a:t>
            </a:r>
          </a:p>
          <a:p>
            <a:pPr algn="ctr"/>
            <a:endParaRPr lang="en-US" b="1" dirty="0">
              <a:latin typeface="Ubuntu" panose="020B0504030602030204" pitchFamily="34" charset="0"/>
            </a:endParaRPr>
          </a:p>
          <a:p>
            <a:pPr algn="ctr"/>
            <a:endParaRPr lang="en-US" b="1" dirty="0">
              <a:latin typeface="Ubuntu" panose="020B0504030602030204" pitchFamily="34" charset="0"/>
            </a:endParaRPr>
          </a:p>
          <a:p>
            <a:pPr algn="ctr"/>
            <a:endParaRPr lang="en-US" b="1" dirty="0">
              <a:latin typeface="Ubuntu" panose="020B0504030602030204" pitchFamily="34" charset="0"/>
            </a:endParaRPr>
          </a:p>
          <a:p>
            <a:pPr algn="ctr"/>
            <a:endParaRPr lang="en-US" b="1" dirty="0">
              <a:latin typeface="Ubuntu" panose="020B0504030602030204" pitchFamily="34" charset="0"/>
            </a:endParaRPr>
          </a:p>
          <a:p>
            <a:pPr algn="ctr"/>
            <a:endParaRPr lang="en-US" b="1" dirty="0">
              <a:latin typeface="Ubuntu" panose="020B0504030602030204" pitchFamily="34" charset="0"/>
            </a:endParaRPr>
          </a:p>
          <a:p>
            <a:pPr algn="ctr"/>
            <a:endParaRPr lang="en-US" b="1" dirty="0">
              <a:latin typeface="Ubuntu" panose="020B0504030602030204" pitchFamily="34" charset="0"/>
            </a:endParaRPr>
          </a:p>
          <a:p>
            <a:pPr algn="ctr"/>
            <a:endParaRPr lang="en-US" b="1" dirty="0">
              <a:latin typeface="Ubuntu" panose="020B0504030602030204" pitchFamily="34" charset="0"/>
            </a:endParaRPr>
          </a:p>
          <a:p>
            <a:pPr algn="ctr"/>
            <a:endParaRPr lang="en-US" b="1" dirty="0">
              <a:latin typeface="Ubuntu" panose="020B0504030602030204" pitchFamily="34" charset="0"/>
            </a:endParaRPr>
          </a:p>
          <a:p>
            <a:pPr algn="ctr"/>
            <a:endParaRPr lang="en-US" b="1" dirty="0">
              <a:latin typeface="Ubuntu" panose="020B0504030602030204" pitchFamily="34" charset="0"/>
            </a:endParaRPr>
          </a:p>
        </p:txBody>
      </p:sp>
      <p:pic>
        <p:nvPicPr>
          <p:cNvPr id="1026" name="Picture 2" descr="cute chibi animals - cute chibi animal drawings PNG image with transparent  background | TOPpng">
            <a:extLst>
              <a:ext uri="{FF2B5EF4-FFF2-40B4-BE49-F238E27FC236}">
                <a16:creationId xmlns:a16="http://schemas.microsoft.com/office/drawing/2014/main" id="{338B57CF-8932-8777-0A90-864C1DDC1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9" b="89872" l="1548" r="97857">
                        <a14:foregroundMark x1="6071" y1="17695" x2="6071" y2="17695"/>
                        <a14:foregroundMark x1="1548" y1="13970" x2="9881" y2="26775"/>
                        <a14:foregroundMark x1="19881" y1="17346" x2="24762" y2="26775"/>
                        <a14:foregroundMark x1="39167" y1="16647" x2="41905" y2="27125"/>
                        <a14:foregroundMark x1="9524" y1="17346" x2="9524" y2="17346"/>
                        <a14:foregroundMark x1="6429" y1="26426" x2="6429" y2="26426"/>
                        <a14:foregroundMark x1="57143" y1="16647" x2="59167" y2="27125"/>
                        <a14:foregroundMark x1="73333" y1="19325" x2="74048" y2="27125"/>
                        <a14:foregroundMark x1="52976" y1="20722" x2="52976" y2="20722"/>
                        <a14:foregroundMark x1="92262" y1="16298" x2="94405" y2="28056"/>
                        <a14:foregroundMark x1="97857" y1="23749" x2="97857" y2="23749"/>
                        <a14:foregroundMark x1="6071" y1="38882" x2="8810" y2="46333"/>
                        <a14:foregroundMark x1="24762" y1="38184" x2="26429" y2="49709"/>
                        <a14:foregroundMark x1="40595" y1="39930" x2="42619" y2="46682"/>
                        <a14:foregroundMark x1="57143" y1="40279" x2="58810" y2="48312"/>
                        <a14:foregroundMark x1="74762" y1="38882" x2="77143" y2="45984"/>
                        <a14:foregroundMark x1="92024" y1="27474" x2="92024" y2="27474"/>
                        <a14:foregroundMark x1="92976" y1="37835" x2="93690" y2="47381"/>
                        <a14:foregroundMark x1="94405" y1="56810" x2="93690" y2="65541"/>
                        <a14:foregroundMark x1="94048" y1="79395" x2="95476" y2="83120"/>
                        <a14:foregroundMark x1="95476" y1="87078" x2="95476" y2="87078"/>
                        <a14:foregroundMark x1="95476" y1="88126" x2="95476" y2="88126"/>
                        <a14:foregroundMark x1="76786" y1="78696" x2="78810" y2="87427"/>
                        <a14:foregroundMark x1="59167" y1="78347" x2="59524" y2="84400"/>
                        <a14:foregroundMark x1="41667" y1="79045" x2="43333" y2="85448"/>
                        <a14:foregroundMark x1="58810" y1="86496" x2="58810" y2="86496"/>
                        <a14:foregroundMark x1="41310" y1="87776" x2="41310" y2="87776"/>
                        <a14:foregroundMark x1="24048" y1="76019" x2="28214" y2="86147"/>
                        <a14:foregroundMark x1="5357" y1="77299" x2="9167" y2="86147"/>
                        <a14:foregroundMark x1="6429" y1="57742" x2="8810" y2="67171"/>
                        <a14:foregroundMark x1="21905" y1="57742" x2="23690" y2="66938"/>
                        <a14:foregroundMark x1="39524" y1="59488" x2="44405" y2="65541"/>
                        <a14:foregroundMark x1="56429" y1="57742" x2="56071" y2="644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876" y="2371418"/>
            <a:ext cx="2850447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asses and Objects in Java">
            <a:extLst>
              <a:ext uri="{FF2B5EF4-FFF2-40B4-BE49-F238E27FC236}">
                <a16:creationId xmlns:a16="http://schemas.microsoft.com/office/drawing/2014/main" id="{03FAD075-4537-22B8-630F-FF29D38C633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4" b="11715"/>
          <a:stretch/>
        </p:blipFill>
        <p:spPr bwMode="auto">
          <a:xfrm>
            <a:off x="1447800" y="781050"/>
            <a:ext cx="7543800" cy="2743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144000" y="-2266950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006873" y="283967"/>
            <a:ext cx="2425654" cy="574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DE89-E412-3663-992D-77B90D4E7B6F}"/>
              </a:ext>
            </a:extLst>
          </p:cNvPr>
          <p:cNvSpPr txBox="1"/>
          <p:nvPr/>
        </p:nvSpPr>
        <p:spPr>
          <a:xfrm>
            <a:off x="381000" y="3563448"/>
            <a:ext cx="10515600" cy="2057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State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(Variables): It is represented by attributes of an object. It also reflects the properties of an object.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Behavior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(Methods): It is represented by methods of an object. It also reflects the response of an object with other objects.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Identity</a:t>
            </a:r>
            <a:r>
              <a:rPr lang="en-US" sz="2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(Identifier): It gives a unique name to an object and enables one object to interact with other objects.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2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914400" y="200025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696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274937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3624917" y="201484"/>
            <a:ext cx="1221917" cy="6476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3584553"/>
            <a:ext cx="3815119" cy="33096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1893354"/>
            <a:ext cx="3815119" cy="33096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4426848" y="4890331"/>
            <a:ext cx="1534117" cy="81308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05363" y="4538875"/>
            <a:ext cx="3984569" cy="13281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22096" y="3009900"/>
            <a:ext cx="449626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WEEK 7 – Classes and Objects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8170" y="1572725"/>
            <a:ext cx="5779732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FFFFFF"/>
                </a:solidFill>
                <a:latin typeface="Poppins ExtraBold"/>
              </a:rPr>
              <a:t>Intermediate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8170" y="2248241"/>
            <a:ext cx="4595737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>
                <a:solidFill>
                  <a:srgbClr val="F5C90E"/>
                </a:solidFill>
                <a:latin typeface="Poppins ExtraBold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31947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248</Words>
  <Application>Microsoft Office PowerPoint</Application>
  <PresentationFormat>Custom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Poppins ExtraBold</vt:lpstr>
      <vt:lpstr>Courier New</vt:lpstr>
      <vt:lpstr>Poppins Medium</vt:lpstr>
      <vt:lpstr>Poppins Medium Bold</vt:lpstr>
      <vt:lpstr>Symbol</vt:lpstr>
      <vt:lpstr>Poppins Black</vt:lpstr>
      <vt:lpstr>Arial</vt:lpstr>
      <vt:lpstr>Poppins</vt:lpstr>
      <vt:lpstr>Ubuntu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CCPRGG1L: Week 1 - Introduction to Java</dc:title>
  <cp:lastModifiedBy>Angelica H. De La Cruz</cp:lastModifiedBy>
  <cp:revision>39</cp:revision>
  <dcterms:created xsi:type="dcterms:W3CDTF">2006-08-16T00:00:00Z</dcterms:created>
  <dcterms:modified xsi:type="dcterms:W3CDTF">2023-01-20T07:56:31Z</dcterms:modified>
  <dc:identifier>DAFTkmniB6Q</dc:identifier>
</cp:coreProperties>
</file>