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323" r:id="rId4"/>
    <p:sldId id="316" r:id="rId5"/>
    <p:sldId id="258" r:id="rId6"/>
    <p:sldId id="319" r:id="rId7"/>
    <p:sldId id="290" r:id="rId8"/>
    <p:sldId id="312" r:id="rId9"/>
    <p:sldId id="311" r:id="rId10"/>
    <p:sldId id="320" r:id="rId11"/>
    <p:sldId id="321" r:id="rId12"/>
    <p:sldId id="313" r:id="rId13"/>
    <p:sldId id="314" r:id="rId14"/>
    <p:sldId id="322" r:id="rId15"/>
    <p:sldId id="315" r:id="rId16"/>
    <p:sldId id="293" r:id="rId17"/>
    <p:sldId id="291" r:id="rId18"/>
  </p:sldIdLst>
  <p:sldSz cx="11430000" cy="59817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itchFamily="2" charset="77"/>
      <p:regular r:id="rId24"/>
      <p:bold r:id="rId25"/>
      <p:italic r:id="rId26"/>
      <p:boldItalic r:id="rId27"/>
    </p:embeddedFont>
    <p:embeddedFont>
      <p:font typeface="Poppins Black" panose="020B0604020202020204" pitchFamily="34" charset="0"/>
      <p:bold r:id="rId28"/>
      <p:italic r:id="rId29"/>
      <p:boldItalic r:id="rId30"/>
    </p:embeddedFont>
    <p:embeddedFont>
      <p:font typeface="Poppins ExtraBold" panose="020B0604020202020204" pitchFamily="34" charset="0"/>
      <p:regular r:id="rId31"/>
      <p:bold r:id="rId32"/>
      <p:italic r:id="rId33"/>
      <p:boldItalic r:id="rId34"/>
    </p:embeddedFont>
    <p:embeddedFont>
      <p:font typeface="Poppins Medium Bold" pitchFamily="2" charset="77"/>
      <p:regular r:id="rId35"/>
      <p:bold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48" autoAdjust="0"/>
  </p:normalViewPr>
  <p:slideViewPr>
    <p:cSldViewPr>
      <p:cViewPr varScale="1">
        <p:scale>
          <a:sx n="124" d="100"/>
          <a:sy n="124" d="100"/>
        </p:scale>
        <p:origin x="20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3D4D0-FFEC-8C42-B088-33345DE924C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143000"/>
            <a:ext cx="5895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2D37C-300A-BC40-91E2-7C474AB9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2D37C-300A-BC40-91E2-7C474AB94C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7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9 –Polymorphism, Encapsulation, Abstraction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9003030" cy="585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Advantages of Encapsulation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581902" y="1619250"/>
            <a:ext cx="10009897" cy="275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Control over data</a:t>
            </a:r>
          </a:p>
          <a:p>
            <a:pPr marL="800100" lvl="1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Read-only</a:t>
            </a:r>
          </a:p>
          <a:p>
            <a:pPr marL="800100" lvl="1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Write-only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Data security</a:t>
            </a:r>
          </a:p>
          <a:p>
            <a:pPr marL="800100" lvl="1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Data are hidden from users</a:t>
            </a:r>
            <a:endParaRPr lang="en-PH" sz="2400" b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311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20002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020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8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457200" y="1543050"/>
            <a:ext cx="9762461" cy="312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Abstraction is a process of hiding the implementation details and showing only functionality to the user.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There are two ways to achieve abstraction in java</a:t>
            </a:r>
          </a:p>
          <a:p>
            <a:pPr marL="914400" lvl="1" indent="-457200">
              <a:spcAft>
                <a:spcPts val="1600"/>
              </a:spcAft>
              <a:buFont typeface="+mj-lt"/>
              <a:buAutoNum type="arabicPeriod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Abstract class (0 to 100%)</a:t>
            </a:r>
          </a:p>
          <a:p>
            <a:pPr marL="914400" lvl="1" indent="-457200">
              <a:spcAft>
                <a:spcPts val="1600"/>
              </a:spcAft>
              <a:buFont typeface="+mj-lt"/>
              <a:buAutoNum type="arabicPeriod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Interface (100%)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PH" sz="2400" b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968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13385" y="456800"/>
            <a:ext cx="8204108" cy="58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Abstract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413385" y="1102814"/>
            <a:ext cx="10603230" cy="4565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PH" sz="2400" b="0" i="0" dirty="0">
                <a:solidFill>
                  <a:srgbClr val="333333"/>
                </a:solidFill>
                <a:effectLst/>
                <a:latin typeface="Poppins" pitchFamily="2" charset="77"/>
                <a:cs typeface="Poppins" pitchFamily="2" charset="77"/>
              </a:rPr>
              <a:t>A class which is declared as abstract is known as an </a:t>
            </a:r>
            <a:r>
              <a:rPr lang="en-PH" sz="2400" b="1" i="0" dirty="0">
                <a:solidFill>
                  <a:srgbClr val="333333"/>
                </a:solidFill>
                <a:effectLst/>
                <a:latin typeface="Poppins" pitchFamily="2" charset="77"/>
                <a:cs typeface="Poppins" pitchFamily="2" charset="77"/>
              </a:rPr>
              <a:t>abstract class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Poppins" pitchFamily="2" charset="77"/>
                <a:cs typeface="Poppins" pitchFamily="2" charset="77"/>
              </a:rPr>
              <a:t>. It can have abstract and non-abstract methods. It needs to be extended and its method implemented. It cannot be instantiated.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PH" sz="2400" b="1" dirty="0">
                <a:effectLst/>
                <a:latin typeface="Poppins" pitchFamily="2" charset="77"/>
                <a:cs typeface="Poppins" pitchFamily="2" charset="77"/>
              </a:rPr>
              <a:t>Points to Remember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An abstract class must be declared with an abstract keyword.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It can have abstract and non-abstract methods.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It cannot be instantiated.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It can have constructors and static methods also.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PH" sz="2400" b="0" dirty="0">
                <a:effectLst/>
                <a:latin typeface="Poppins" pitchFamily="2" charset="77"/>
                <a:cs typeface="Poppins" pitchFamily="2" charset="77"/>
              </a:rPr>
              <a:t>It can have final methods which will force the subclass not to change the body of the method.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PH" sz="2400" b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356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20002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79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8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Java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598170" y="1467355"/>
            <a:ext cx="9841230" cy="349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A mechanism in Java to achieve abstraction and multiple inheritance. 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It is composed of abstract methods </a:t>
            </a:r>
            <a:r>
              <a:rPr lang="en-PH" sz="24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only</a:t>
            </a: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It can only have public, static, and final variables.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Use the </a:t>
            </a:r>
            <a:r>
              <a:rPr lang="en-PH" sz="24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interface</a:t>
            </a: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keyword to declare an interface.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 keyword </a:t>
            </a:r>
            <a:r>
              <a:rPr lang="en-PH" sz="24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implements</a:t>
            </a: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is used for the Java class to use interface.</a:t>
            </a:r>
            <a:endParaRPr lang="en-PH" sz="240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82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20002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696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7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 Medium Bold"/>
              </a:rPr>
              <a:t>WEEK 9 –Polymorphism, Encapsulation, Abstraction</a:t>
            </a:r>
            <a:endParaRPr lang="en-US" sz="2199" dirty="0">
              <a:solidFill>
                <a:srgbClr val="FFFFFF"/>
              </a:solidFill>
              <a:latin typeface="Poppins Medium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194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OOP Concepts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b="1" i="0" u="none" strike="noStrike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Inheritance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b="0" i="0" u="none" strike="noStrike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Polymorphism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Encapsulation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b="0" i="0" u="none" strike="noStrike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2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00" y="577650"/>
            <a:ext cx="8204108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rgbClr val="142B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Inheritance</a:t>
            </a:r>
            <a:endParaRPr lang="en-PH" sz="2000" b="1" dirty="0">
              <a:solidFill>
                <a:srgbClr val="142B9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457200" y="1466850"/>
            <a:ext cx="10134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Create a class named </a:t>
            </a:r>
            <a:r>
              <a:rPr lang="en-PH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Poem</a:t>
            </a:r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that contains the following fields: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title</a:t>
            </a:r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- the name of the poem (of type String)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H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lines</a:t>
            </a:r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- the number of lines in the poem (of type int)</a:t>
            </a:r>
          </a:p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Include a constructor that requires values for both fields. Also include get methods to retrieve field values. Create three subclasses: </a:t>
            </a:r>
            <a:r>
              <a:rPr lang="en-PH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Couplet</a:t>
            </a:r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PH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Limerick</a:t>
            </a:r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and </a:t>
            </a:r>
            <a:r>
              <a:rPr lang="en-PH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Haiku</a:t>
            </a:r>
            <a:r>
              <a:rPr lang="en-PH" sz="2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The constructor for each subclass requires only a title; the lines field is set using a constant value. A couplet has two lines, a limerick has five lines, and a haiku has three lines.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2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OOP Concepts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i="0" u="none" strike="noStrike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Inheritance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b="1" i="0" u="none" strike="noStrike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Polymorphism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Encapsulation</a:t>
            </a:r>
          </a:p>
          <a:p>
            <a:pPr marL="285750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3200" b="1" i="0" u="none" strike="noStrike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00" y="577650"/>
            <a:ext cx="8204108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rgbClr val="142B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Polymorphism</a:t>
            </a:r>
            <a:endParaRPr lang="en-PH" sz="2000" b="1" dirty="0">
              <a:solidFill>
                <a:srgbClr val="142B9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457200" y="1466850"/>
            <a:ext cx="10134600" cy="386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1" dirty="0">
                <a:latin typeface="Poppins" pitchFamily="2" charset="77"/>
                <a:cs typeface="Poppins" pitchFamily="2" charset="77"/>
              </a:rPr>
              <a:t>Polymorphism</a:t>
            </a:r>
            <a:r>
              <a:rPr lang="en-PH" sz="2400" dirty="0">
                <a:latin typeface="Poppins" pitchFamily="2" charset="77"/>
                <a:cs typeface="Poppins" pitchFamily="2" charset="77"/>
              </a:rPr>
              <a:t> means “many forms” and it occurs when we have many classes that are related to each other by inheritance.</a:t>
            </a: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It is a concept by which we can perform a single action in different ways.</a:t>
            </a: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latin typeface="Poppins" pitchFamily="2" charset="77"/>
                <a:cs typeface="Poppins" pitchFamily="2" charset="77"/>
              </a:rPr>
              <a:t>There are two (2) types of polymorphism: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Compile time polymorphism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latin typeface="Poppins" pitchFamily="2" charset="77"/>
                <a:cs typeface="Poppins" pitchFamily="2" charset="77"/>
              </a:rPr>
              <a:t>Runtime polymorphism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7200" y="660319"/>
            <a:ext cx="8204108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rgbClr val="142B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Binding</a:t>
            </a:r>
            <a:endParaRPr lang="en-US" sz="24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457200" y="1466850"/>
            <a:ext cx="10134600" cy="382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1" dirty="0">
                <a:latin typeface="Poppins" pitchFamily="2" charset="77"/>
                <a:cs typeface="Poppins" pitchFamily="2" charset="77"/>
              </a:rPr>
              <a:t>Binding</a:t>
            </a:r>
            <a:r>
              <a:rPr lang="en-PH" sz="2400" dirty="0">
                <a:latin typeface="Poppins" pitchFamily="2" charset="77"/>
                <a:cs typeface="Poppins" pitchFamily="2" charset="77"/>
              </a:rPr>
              <a:t> means the association of function calling with the function definition. </a:t>
            </a: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1" i="0" u="none" strike="noStrike" dirty="0">
                <a:effectLst/>
                <a:latin typeface="Poppins" pitchFamily="2" charset="77"/>
                <a:cs typeface="Poppins" pitchFamily="2" charset="77"/>
              </a:rPr>
              <a:t>Compile time binding </a:t>
            </a: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happens when the association is known at compile time. This is also known as </a:t>
            </a:r>
            <a:r>
              <a:rPr lang="en-PH" sz="2400" b="1" i="0" u="none" strike="noStrike" dirty="0">
                <a:effectLst/>
                <a:latin typeface="Poppins" pitchFamily="2" charset="77"/>
                <a:cs typeface="Poppins" pitchFamily="2" charset="77"/>
              </a:rPr>
              <a:t>static binding </a:t>
            </a: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or </a:t>
            </a:r>
            <a:r>
              <a:rPr lang="en-PH" sz="2400" b="1" i="0" u="none" strike="noStrike" dirty="0">
                <a:effectLst/>
                <a:latin typeface="Poppins" pitchFamily="2" charset="77"/>
                <a:cs typeface="Poppins" pitchFamily="2" charset="77"/>
              </a:rPr>
              <a:t>early binding</a:t>
            </a: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. It can be achieved through </a:t>
            </a:r>
            <a:r>
              <a:rPr lang="en-PH" sz="2400" b="1" i="0" u="none" strike="noStrike" dirty="0">
                <a:effectLst/>
                <a:latin typeface="Poppins" pitchFamily="2" charset="77"/>
                <a:cs typeface="Poppins" pitchFamily="2" charset="77"/>
              </a:rPr>
              <a:t>method overloading </a:t>
            </a: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or </a:t>
            </a:r>
            <a:r>
              <a:rPr lang="en-PH" sz="2400" b="1" i="0" u="none" strike="noStrike" dirty="0">
                <a:effectLst/>
                <a:latin typeface="Poppins" pitchFamily="2" charset="77"/>
                <a:cs typeface="Poppins" pitchFamily="2" charset="77"/>
              </a:rPr>
              <a:t>constructor overloading</a:t>
            </a:r>
            <a:r>
              <a:rPr lang="en-PH" sz="2400" i="0" u="none" strike="noStrike" dirty="0">
                <a:effectLst/>
                <a:latin typeface="Poppins" pitchFamily="2" charset="77"/>
                <a:cs typeface="Poppins" pitchFamily="2" charset="77"/>
              </a:rPr>
              <a:t>. </a:t>
            </a: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1" dirty="0">
                <a:latin typeface="Poppins" pitchFamily="2" charset="77"/>
                <a:cs typeface="Poppins" pitchFamily="2" charset="77"/>
              </a:rPr>
              <a:t>Runtime binding </a:t>
            </a:r>
            <a:r>
              <a:rPr lang="en-PH" sz="2400" dirty="0">
                <a:latin typeface="Poppins" pitchFamily="2" charset="77"/>
                <a:cs typeface="Poppins" pitchFamily="2" charset="77"/>
              </a:rPr>
              <a:t>happens when the association is known at compile time but is decided during runtime. This is also known as </a:t>
            </a:r>
            <a:r>
              <a:rPr lang="en-PH" sz="2400" b="1" dirty="0">
                <a:latin typeface="Poppins" pitchFamily="2" charset="77"/>
                <a:cs typeface="Poppins" pitchFamily="2" charset="77"/>
              </a:rPr>
              <a:t>dynamic binding </a:t>
            </a:r>
            <a:r>
              <a:rPr lang="en-PH" sz="2400" dirty="0">
                <a:latin typeface="Poppins" pitchFamily="2" charset="77"/>
                <a:cs typeface="Poppins" pitchFamily="2" charset="77"/>
              </a:rPr>
              <a:t>or </a:t>
            </a:r>
            <a:r>
              <a:rPr lang="en-PH" sz="2400" b="1" dirty="0">
                <a:latin typeface="Poppins" pitchFamily="2" charset="77"/>
                <a:cs typeface="Poppins" pitchFamily="2" charset="77"/>
              </a:rPr>
              <a:t>late binding</a:t>
            </a:r>
            <a:r>
              <a:rPr lang="en-PH" sz="2400" dirty="0">
                <a:latin typeface="Poppins" pitchFamily="2" charset="77"/>
                <a:cs typeface="Poppins" pitchFamily="2" charset="77"/>
              </a:rPr>
              <a:t>. </a:t>
            </a:r>
            <a:endParaRPr lang="en-PH" sz="2000" i="0" u="none" strike="noStrike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09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20002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007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51972" y="728584"/>
            <a:ext cx="8204108" cy="58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Access Modifiers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EA47D-8A27-1930-33EB-B378BA8C0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66850"/>
            <a:ext cx="10662838" cy="3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8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Encapsulation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581902" y="1619250"/>
            <a:ext cx="10009897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It is a process of wrapping code and data together into a single unit. 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We can fully encapsulate data members by making them </a:t>
            </a:r>
            <a:r>
              <a:rPr lang="en-PH" sz="24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private </a:t>
            </a: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and use get and set methods.</a:t>
            </a: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 way to achieve </a:t>
            </a:r>
            <a:r>
              <a:rPr lang="en-PH" sz="2400" b="1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data hiding </a:t>
            </a:r>
            <a:r>
              <a:rPr lang="en-PH" sz="2400" dirty="0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in Java.</a:t>
            </a:r>
            <a:endParaRPr lang="en-PH" sz="2400" b="0" dirty="0">
              <a:effectLst/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777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529</Words>
  <Application>Microsoft Macintosh PowerPoint</Application>
  <PresentationFormat>Custom</PresentationFormat>
  <Paragraphs>76</Paragraphs>
  <Slides>17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Poppins Medium Bold</vt:lpstr>
      <vt:lpstr>Poppins ExtraBold</vt:lpstr>
      <vt:lpstr>Calibri</vt:lpstr>
      <vt:lpstr>Source Sans Pro</vt:lpstr>
      <vt:lpstr>Arial</vt:lpstr>
      <vt:lpstr>Poppins Black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CCPRGG1L: Week 1 - Introduction to Java</dc:title>
  <cp:lastModifiedBy>Angelica H. De La Cruz</cp:lastModifiedBy>
  <cp:revision>76</cp:revision>
  <dcterms:created xsi:type="dcterms:W3CDTF">2006-08-16T00:00:00Z</dcterms:created>
  <dcterms:modified xsi:type="dcterms:W3CDTF">2023-02-12T13:17:44Z</dcterms:modified>
  <dc:identifier>DAFTkmniB6Q</dc:identifier>
</cp:coreProperties>
</file>