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8B15C-4375-4254-B16A-CD24BCDFE67A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912E0-2E45-4B7D-80EB-E9BB10C7C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99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12E0-2E45-4B7D-80EB-E9BB10C7CB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925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13CF-2A44-425F-B82A-4DD45F0DFB13}" type="datetime1">
              <a:rPr lang="ru-RU" smtClean="0"/>
              <a:t>29.11.2022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96E3-3351-4417-9C0F-71EA7F83ACCB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01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FC90-3197-4C05-8A41-47877BB52EA8}" type="datetime1">
              <a:rPr lang="ru-RU" smtClean="0"/>
              <a:t>29.11.2022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96E3-3351-4417-9C0F-71EA7F83A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8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2D7D-1B7B-4C0F-8D23-3C2A2CDA334F}" type="datetime1">
              <a:rPr lang="ru-RU" smtClean="0"/>
              <a:t>29.11.2022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96E3-3351-4417-9C0F-71EA7F83A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694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0BF7-AFF7-40C9-9F6A-E6C3F5C8DE2D}" type="datetime1">
              <a:rPr lang="ru-RU" smtClean="0"/>
              <a:t>29.11.2022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96E3-3351-4417-9C0F-71EA7F83ACC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679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504A-BB0D-4EA5-8A6F-470485552B2E}" type="datetime1">
              <a:rPr lang="ru-RU" smtClean="0"/>
              <a:t>29.11.2022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96E3-3351-4417-9C0F-71EA7F83A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358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BF31-2941-4C36-AD3E-B007090FC0C9}" type="datetime1">
              <a:rPr lang="ru-RU" smtClean="0"/>
              <a:t>29.11.2022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96E3-3351-4417-9C0F-71EA7F83ACC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515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CDE3-E53A-4780-9A5C-0E7945D7C447}" type="datetime1">
              <a:rPr lang="ru-RU" smtClean="0"/>
              <a:t>29.11.2022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96E3-3351-4417-9C0F-71EA7F83A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341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0835-2078-49D7-A74F-EBF1C7DB6A77}" type="datetime1">
              <a:rPr lang="ru-RU" smtClean="0"/>
              <a:t>29.11.2022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96E3-3351-4417-9C0F-71EA7F83A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85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6AB3-069F-4D78-8B6C-397C6E85015E}" type="datetime1">
              <a:rPr lang="ru-RU" smtClean="0"/>
              <a:t>29.11.2022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96E3-3351-4417-9C0F-71EA7F83A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31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477C-DB19-4B0B-81A9-E270BA644B35}" type="datetime1">
              <a:rPr lang="ru-RU" smtClean="0"/>
              <a:t>29.11.2022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96E3-3351-4417-9C0F-71EA7F83A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72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D57D-44DD-4021-8379-78931B89BA5E}" type="datetime1">
              <a:rPr lang="ru-RU" smtClean="0"/>
              <a:t>29.11.2022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96E3-3351-4417-9C0F-71EA7F83A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89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4C77-D210-429B-9BA2-B3EA53D1AA55}" type="datetime1">
              <a:rPr lang="ru-RU" smtClean="0"/>
              <a:t>29.11.2022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96E3-3351-4417-9C0F-71EA7F83A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73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BD59-3FEE-40FC-8934-CA64E38BEB6F}" type="datetime1">
              <a:rPr lang="ru-RU" smtClean="0"/>
              <a:t>29.11.2022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96E3-3351-4417-9C0F-71EA7F83A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31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452C-A346-4990-983B-C0425801595B}" type="datetime1">
              <a:rPr lang="ru-RU" smtClean="0"/>
              <a:t>29.11.2022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96E3-3351-4417-9C0F-71EA7F83A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61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4383-BD40-4CB9-8976-609485BB4F1E}" type="datetime1">
              <a:rPr lang="ru-RU" smtClean="0"/>
              <a:t>29.11.2022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96E3-3351-4417-9C0F-71EA7F83A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02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575C-34F0-4E8B-8474-11564406ADD4}" type="datetime1">
              <a:rPr lang="ru-RU" smtClean="0"/>
              <a:t>29.11.2022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96E3-3351-4417-9C0F-71EA7F83A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62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5330-5E41-4098-BF53-561ECB025062}" type="datetime1">
              <a:rPr lang="ru-RU" smtClean="0"/>
              <a:t>29.11.2022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96E3-3351-4417-9C0F-71EA7F83A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55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C8EA806-62F9-488C-B3D7-3D974F6CAD68}" type="datetime1">
              <a:rPr lang="ru-RU" smtClean="0"/>
              <a:t>29.11.2022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B4396E3-3351-4417-9C0F-71EA7F83A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907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icadpro@yandex.ru" TargetMode="External"/><Relationship Id="rId2" Type="http://schemas.openxmlformats.org/officeDocument/2006/relationships/hyperlink" Target="https://public.tableau.com/views/Gorshkov_dashboard_dzen/Dashboard1?:language=en-US&amp;:display_count=n&amp;:origin=viz_share_link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12E71CC-E2EC-4E79-8F8E-DB707C2BB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40654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Анализ </a:t>
            </a:r>
            <a:r>
              <a:rPr lang="ru-RU" dirty="0"/>
              <a:t>взаимодействия пользователей с карточками статей Яндекс.Дзена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E819FE6-84BC-4724-9102-B61A51A18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762" y="5321695"/>
            <a:ext cx="10002473" cy="827881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dirty="0"/>
              <a:t>Выполнил студент Яндекс практикума (курс «Аналитика данных»)</a:t>
            </a:r>
          </a:p>
          <a:p>
            <a:pPr algn="ctr"/>
            <a:r>
              <a:rPr lang="ru-RU" dirty="0"/>
              <a:t> Горшков И.А.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049755" y="6149576"/>
            <a:ext cx="1142245" cy="669925"/>
          </a:xfrm>
        </p:spPr>
        <p:txBody>
          <a:bodyPr/>
          <a:lstStyle/>
          <a:p>
            <a:fld id="{7B4396E3-3351-4417-9C0F-71EA7F83ACCB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340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9FEB08C-F319-40C6-B660-F74BDC50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9978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Основные 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77F7E24-A2EE-4DC7-AEFD-4747B8521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83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sz="2600" dirty="0" smtClean="0"/>
              <a:t>Больше всего взаимодействий </a:t>
            </a:r>
            <a:r>
              <a:rPr lang="ru-RU" sz="2600" dirty="0"/>
              <a:t>пользователей с карточками </a:t>
            </a:r>
            <a:r>
              <a:rPr lang="ru-RU" sz="2600" dirty="0" smtClean="0"/>
              <a:t>происходило в темах наука (21736 визитов),  отношения (20666) и интересные факты (19942).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 smtClean="0"/>
              <a:t>Общее </a:t>
            </a:r>
            <a:r>
              <a:rPr lang="ru-RU" sz="2600" dirty="0"/>
              <a:t>количество взаимодействий пользователей с карточками за исследуемый период 310 207.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/>
              <a:t>Лидер по генерации карточек – тема </a:t>
            </a:r>
            <a:r>
              <a:rPr lang="ru-RU" sz="2600" i="1" dirty="0"/>
              <a:t>«Семейные отношения» </a:t>
            </a:r>
            <a:r>
              <a:rPr lang="ru-RU" sz="2600" dirty="0"/>
              <a:t>(более 33 тыс.). А если к этой теме добавить близкую по смыслу тему «</a:t>
            </a:r>
            <a:r>
              <a:rPr lang="ru-RU" sz="2600" i="1" dirty="0"/>
              <a:t>Семья» </a:t>
            </a:r>
            <a:r>
              <a:rPr lang="ru-RU" sz="2600" dirty="0"/>
              <a:t>(почти 14 тыс.), то преимущество будет подавляющим.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 smtClean="0"/>
              <a:t>Наибольшая </a:t>
            </a:r>
            <a:r>
              <a:rPr lang="ru-RU" sz="2600" dirty="0"/>
              <a:t>связь у пар карточка-источник: </a:t>
            </a:r>
            <a:r>
              <a:rPr lang="ru-RU" sz="2600" dirty="0" smtClean="0"/>
              <a:t>рассказы – путешествия,  </a:t>
            </a:r>
            <a:r>
              <a:rPr lang="ru-RU" sz="2600" dirty="0"/>
              <a:t>о</a:t>
            </a:r>
            <a:r>
              <a:rPr lang="ru-RU" sz="2600" dirty="0" smtClean="0"/>
              <a:t>бщество </a:t>
            </a:r>
            <a:r>
              <a:rPr lang="ru-RU" sz="2600" dirty="0"/>
              <a:t>– </a:t>
            </a:r>
            <a:r>
              <a:rPr lang="ru-RU" sz="2600" dirty="0" smtClean="0"/>
              <a:t>Россия, кино – наука</a:t>
            </a:r>
            <a:r>
              <a:rPr lang="ru-RU" sz="2900" dirty="0" smtClean="0"/>
              <a:t>.</a:t>
            </a:r>
            <a:endParaRPr lang="ru-RU" sz="2900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049755" y="6130410"/>
            <a:ext cx="1142245" cy="669925"/>
          </a:xfrm>
        </p:spPr>
        <p:txBody>
          <a:bodyPr/>
          <a:lstStyle/>
          <a:p>
            <a:fld id="{7B4396E3-3351-4417-9C0F-71EA7F83ACCB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98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86BB7AE-C253-40C2-9C43-4BDEA17F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715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Описание и цели проекта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F3BDDEA-D1E7-4512-9BEE-6635E87F4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11" y="1112108"/>
            <a:ext cx="10552199" cy="5469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данном проекте речь идёт об анализе </a:t>
            </a:r>
            <a:r>
              <a:rPr lang="ru-RU" sz="2400" dirty="0"/>
              <a:t>пользовательского взаимодействия с карточками </a:t>
            </a:r>
            <a:r>
              <a:rPr lang="ru-RU" sz="2400" dirty="0" smtClean="0"/>
              <a:t>статей </a:t>
            </a:r>
            <a:r>
              <a:rPr lang="ru-RU" sz="2400" dirty="0" err="1" smtClean="0"/>
              <a:t>Яндекс.Дзене</a:t>
            </a:r>
            <a:r>
              <a:rPr lang="ru-RU" sz="2400" dirty="0" smtClean="0"/>
              <a:t>. Каждую </a:t>
            </a:r>
            <a:r>
              <a:rPr lang="ru-RU" sz="2400" dirty="0"/>
              <a:t>карточку определяют её </a:t>
            </a:r>
            <a:r>
              <a:rPr lang="ru-RU" sz="2400" b="1" dirty="0"/>
              <a:t>тема</a:t>
            </a:r>
            <a:r>
              <a:rPr lang="ru-RU" sz="2400" dirty="0"/>
              <a:t> и </a:t>
            </a:r>
            <a:r>
              <a:rPr lang="ru-RU" sz="2400" b="1" dirty="0"/>
              <a:t>источник</a:t>
            </a:r>
            <a:r>
              <a:rPr lang="ru-RU" sz="2400" dirty="0"/>
              <a:t> </a:t>
            </a:r>
            <a:r>
              <a:rPr lang="ru-RU" sz="2400" dirty="0" smtClean="0"/>
              <a:t>. Пользователей </a:t>
            </a:r>
            <a:r>
              <a:rPr lang="ru-RU" sz="2400" dirty="0"/>
              <a:t>системы характеризует возрастная категория. </a:t>
            </a:r>
            <a:r>
              <a:rPr lang="ru-RU" sz="2400" dirty="0" smtClean="0"/>
              <a:t>С периодичностью раз в неделю менеджеры запрашивают одну и ту же информацию по взаимодействию пользователей с карточками.</a:t>
            </a:r>
            <a:endParaRPr lang="ru-RU" sz="2400" dirty="0" smtClean="0"/>
          </a:p>
          <a:p>
            <a:r>
              <a:rPr lang="ru-RU" sz="2400" dirty="0" smtClean="0"/>
              <a:t>Цель исследования – автоматизация процесса предоставления информации по пользовательскому взаимодействию с карточками статей.</a:t>
            </a:r>
          </a:p>
          <a:p>
            <a:r>
              <a:rPr lang="ru-RU" sz="2400" dirty="0" smtClean="0"/>
              <a:t>Период </a:t>
            </a:r>
            <a:r>
              <a:rPr lang="ru-RU" sz="2400" dirty="0"/>
              <a:t>исследования – 24 </a:t>
            </a:r>
            <a:r>
              <a:rPr lang="ru-RU" sz="2400" dirty="0" smtClean="0"/>
              <a:t>сентября 2019 г.</a:t>
            </a:r>
            <a:endParaRPr lang="ru-RU" sz="2400" dirty="0"/>
          </a:p>
          <a:p>
            <a:r>
              <a:rPr lang="ru-RU" sz="2400" dirty="0"/>
              <a:t>Источник данных – сырые данные о событиях взаимодействия пользователей с карточками Яндекс.Дзена.</a:t>
            </a:r>
          </a:p>
          <a:p>
            <a:r>
              <a:rPr lang="ru-RU" sz="2400" dirty="0"/>
              <a:t>Частота </a:t>
            </a:r>
            <a:r>
              <a:rPr lang="ru-RU" sz="2400" dirty="0" smtClean="0"/>
              <a:t>обновления </a:t>
            </a:r>
            <a:r>
              <a:rPr lang="ru-RU" sz="2400" dirty="0"/>
              <a:t>данных – один раз в сутки, в полночь по UTC.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981038" y="6097458"/>
            <a:ext cx="1142245" cy="669925"/>
          </a:xfrm>
        </p:spPr>
        <p:txBody>
          <a:bodyPr/>
          <a:lstStyle/>
          <a:p>
            <a:fld id="{7B4396E3-3351-4417-9C0F-71EA7F83ACCB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720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3ADA7AC-7F5B-4826-A402-45B1A83A2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18" y="209727"/>
            <a:ext cx="7391400" cy="65434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События по темам карточек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xmlns="" id="{66C04528-963D-4FF5-8500-3D07378A9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17" y="2791537"/>
            <a:ext cx="7136058" cy="3714681"/>
          </a:xfr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3D6D50AC-3805-4B2B-94BC-8B9B47706DB1}"/>
              </a:ext>
            </a:extLst>
          </p:cNvPr>
          <p:cNvSpPr txBox="1">
            <a:spLocks/>
          </p:cNvSpPr>
          <p:nvPr/>
        </p:nvSpPr>
        <p:spPr>
          <a:xfrm>
            <a:off x="1433818" y="1101082"/>
            <a:ext cx="7710182" cy="1690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solidFill>
                  <a:schemeClr val="bg1"/>
                </a:solidFill>
              </a:rPr>
              <a:t>Взаимодействие пользователей с карточками по всем темам к концу исследуемого периода принимает нормальный вид с одним пиковым значением для каждой темы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Суммарное количество взаимодействий по темам карточек представлено в таблице справа.   →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854" y="1101082"/>
            <a:ext cx="2135362" cy="540513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049755" y="6171255"/>
            <a:ext cx="1142245" cy="669925"/>
          </a:xfrm>
        </p:spPr>
        <p:txBody>
          <a:bodyPr/>
          <a:lstStyle/>
          <a:p>
            <a:fld id="{7B4396E3-3351-4417-9C0F-71EA7F83ACCB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7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390701D-FEDD-4C7B-A258-256A0C63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51" y="220132"/>
            <a:ext cx="11153561" cy="1507067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В процентном соотношении наблюдается достаточно ровное распределение взаимодействия по темам карточек 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xmlns="" id="{5B1A497C-8F48-464E-B109-F2F4708B9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51" y="1575487"/>
            <a:ext cx="10624294" cy="4693508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989275" y="6130410"/>
            <a:ext cx="1142245" cy="669925"/>
          </a:xfrm>
        </p:spPr>
        <p:txBody>
          <a:bodyPr/>
          <a:lstStyle/>
          <a:p>
            <a:fld id="{7B4396E3-3351-4417-9C0F-71EA7F83ACCB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875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10">
            <a:extLst>
              <a:ext uri="{FF2B5EF4-FFF2-40B4-BE49-F238E27FC236}">
                <a16:creationId xmlns:a16="http://schemas.microsoft.com/office/drawing/2014/main" xmlns="" id="{637AC9B8-8558-45AA-B8AD-F3D48CD97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894" y="1237737"/>
            <a:ext cx="5606216" cy="5237204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A746014-7AB1-4FDE-8612-C2F3BE38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484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События по темам источников</a:t>
            </a:r>
            <a:r>
              <a:rPr lang="ru-RU" dirty="0"/>
              <a:t/>
            </a:r>
            <a:br>
              <a:rPr lang="ru-RU" dirty="0"/>
            </a:br>
            <a:endParaRPr lang="ru-RU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AD37B7F-2908-4175-80D2-1676A5CC30EB}"/>
              </a:ext>
            </a:extLst>
          </p:cNvPr>
          <p:cNvSpPr txBox="1"/>
          <p:nvPr/>
        </p:nvSpPr>
        <p:spPr>
          <a:xfrm>
            <a:off x="1080490" y="1231560"/>
            <a:ext cx="473698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solidFill>
                  <a:schemeClr val="bg1"/>
                </a:solidFill>
              </a:rPr>
              <a:t>ТОП-10 тем источников по количеству созданных карточек (крт):</a:t>
            </a: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Семейные отношения - 33 309 крт.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Россия - 29 831 крт.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Полезные советы - 27 412 крт.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Путешествие - 24 124 крт.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Знаменитости - 23 945 крт.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Кино - 20 084 крт.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Дети - 15 243 крт.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История - 14 628 крт.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Семья - 13 896 крт.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 Здоровье - 12 831 крт.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956325" y="6139978"/>
            <a:ext cx="1142245" cy="669925"/>
          </a:xfrm>
        </p:spPr>
        <p:txBody>
          <a:bodyPr/>
          <a:lstStyle/>
          <a:p>
            <a:fld id="{7B4396E3-3351-4417-9C0F-71EA7F83ACCB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51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6E71B59-CBCA-464D-9667-371F04EB3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21" y="80753"/>
            <a:ext cx="10515600" cy="714032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Связь тем карточек и тем источников</a:t>
            </a:r>
            <a:endParaRPr lang="ru-RU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F8283331-603B-47C7-A0A6-AC5A92F99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3" y="2323448"/>
            <a:ext cx="11140241" cy="4258583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46E71B59-CBCA-464D-9667-371F04EB3913}"/>
              </a:ext>
            </a:extLst>
          </p:cNvPr>
          <p:cNvSpPr txBox="1">
            <a:spLocks/>
          </p:cNvSpPr>
          <p:nvPr/>
        </p:nvSpPr>
        <p:spPr>
          <a:xfrm>
            <a:off x="838198" y="794785"/>
            <a:ext cx="6089823" cy="1351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 smtClean="0">
                <a:solidFill>
                  <a:schemeClr val="bg1"/>
                </a:solidFill>
              </a:rPr>
              <a:t>Наибольшая связь у пар карточка-источник: 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1.Рассказы - Путешествия.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2. Общество – Россия.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3. Кино – Наука.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46E71B59-CBCA-464D-9667-371F04EB3913}"/>
              </a:ext>
            </a:extLst>
          </p:cNvPr>
          <p:cNvSpPr txBox="1">
            <a:spLocks/>
          </p:cNvSpPr>
          <p:nvPr/>
        </p:nvSpPr>
        <p:spPr>
          <a:xfrm>
            <a:off x="7313141" y="972443"/>
            <a:ext cx="4607011" cy="895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 smtClean="0">
                <a:solidFill>
                  <a:schemeClr val="bg1"/>
                </a:solidFill>
              </a:rPr>
              <a:t>А вот связи между женской психологией и строительством не обнаружено, также как и между шоу и технологиями.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911545" y="972443"/>
            <a:ext cx="0" cy="1029352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7B4396E3-3351-4417-9C0F-71EA7F83ACCB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344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1261" y="2238402"/>
            <a:ext cx="11005280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Ссылка на </a:t>
            </a:r>
            <a:r>
              <a:rPr lang="ru-RU" dirty="0" err="1" smtClean="0"/>
              <a:t>дашборд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sz="1800" dirty="0">
                <a:hlinkClick r:id="rId2"/>
              </a:rPr>
              <a:t>https://public.tableau.com/views/Gorshkov_dashboard_dzen/Dashboard1?:language=en-US&amp;:display_count=n&amp;:</a:t>
            </a:r>
            <a:r>
              <a:rPr lang="en-US" sz="1800" dirty="0" smtClean="0">
                <a:hlinkClick r:id="rId2"/>
              </a:rPr>
              <a:t>origin=viz_share_link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en-US" sz="3100" dirty="0"/>
              <a:t>☺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7B4396E3-3351-4417-9C0F-71EA7F83ACCB}" type="slidenum">
              <a:rPr lang="ru-RU" smtClean="0"/>
              <a:t>8</a:t>
            </a:fld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xmlns="" id="{5E819FE6-84BC-4724-9102-B61A51A18C05}"/>
              </a:ext>
            </a:extLst>
          </p:cNvPr>
          <p:cNvSpPr txBox="1">
            <a:spLocks/>
          </p:cNvSpPr>
          <p:nvPr/>
        </p:nvSpPr>
        <p:spPr>
          <a:xfrm>
            <a:off x="1152664" y="5938172"/>
            <a:ext cx="10002473" cy="5848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29.11.2022</a:t>
            </a:r>
            <a:endParaRPr lang="ru-RU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xmlns="" id="{5E819FE6-84BC-4724-9102-B61A51A18C05}"/>
              </a:ext>
            </a:extLst>
          </p:cNvPr>
          <p:cNvSpPr txBox="1">
            <a:spLocks/>
          </p:cNvSpPr>
          <p:nvPr/>
        </p:nvSpPr>
        <p:spPr>
          <a:xfrm>
            <a:off x="1152664" y="4256955"/>
            <a:ext cx="10002473" cy="134625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Контакты для обратной связи:</a:t>
            </a:r>
          </a:p>
          <a:p>
            <a:pPr algn="ctr"/>
            <a:r>
              <a:rPr lang="en-US" dirty="0" smtClean="0">
                <a:hlinkClick r:id="rId3"/>
              </a:rPr>
              <a:t>icadpro@yandex.ru</a:t>
            </a:r>
            <a:endParaRPr lang="en-US" dirty="0" smtClean="0"/>
          </a:p>
          <a:p>
            <a:pPr algn="ctr"/>
            <a:r>
              <a:rPr lang="en-US" dirty="0" smtClean="0"/>
              <a:t>8-903-230-97-3</a:t>
            </a:r>
            <a:r>
              <a:rPr lang="ru-RU" dirty="0" smtClean="0"/>
              <a:t>5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59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685</TotalTime>
  <Words>332</Words>
  <Application>Microsoft Office PowerPoint</Application>
  <PresentationFormat>Широкоэкранный</PresentationFormat>
  <Paragraphs>53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Сектор</vt:lpstr>
      <vt:lpstr>Анализ взаимодействия пользователей с карточками статей Яндекс.Дзена</vt:lpstr>
      <vt:lpstr>Основные выводы</vt:lpstr>
      <vt:lpstr>Описание и цели проекта</vt:lpstr>
      <vt:lpstr>События по темам карточек</vt:lpstr>
      <vt:lpstr>В процентном соотношении наблюдается достаточно ровное распределение взаимодействия по темам карточек </vt:lpstr>
      <vt:lpstr>События по темам источников </vt:lpstr>
      <vt:lpstr>Связь тем карточек и тем источников</vt:lpstr>
      <vt:lpstr>Ссылка на дашборд:  https://public.tableau.com/views/Gorshkov_dashboard_dzen/Dashboard1?:language=en-US&amp;:display_count=n&amp;:origin=viz_share_link    ☺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Взаимодействие пользователей с карточками статей Яндекс Дзена</dc:title>
  <dc:creator>Игорь Горшков</dc:creator>
  <cp:lastModifiedBy>Igor Gorshkov</cp:lastModifiedBy>
  <cp:revision>20</cp:revision>
  <dcterms:created xsi:type="dcterms:W3CDTF">2022-11-28T16:21:49Z</dcterms:created>
  <dcterms:modified xsi:type="dcterms:W3CDTF">2022-11-29T15:15:40Z</dcterms:modified>
</cp:coreProperties>
</file>