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914400" y="2443150"/>
            <a:ext cx="7315200" cy="2314575"/>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5" name="Shape 12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3" name="Shape 13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6" name="Shape 15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9" name="Shape 169"/>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8" name="Shape 17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6" name="Shape 18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8" name="Shape 20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6" name="Shape 216"/>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3" name="Shape 22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0" name="Shape 230"/>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5" name="Shape 26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2" name="Shape 27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914400" y="2443150"/>
            <a:ext cx="7315200" cy="23145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3" name="Shape 5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8" name="Shape 27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4" name="Shape 28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4" name="Shape 29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5" name="Shape 315"/>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7" name="Shape 327"/>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3" name="Shape 333"/>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5" name="Shape 345"/>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1" name="Shape 351"/>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2" name="Shape 36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524300" y="385750"/>
            <a:ext cx="6096300" cy="19287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914400" y="2443150"/>
            <a:ext cx="7315200" cy="2314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914400" y="2443150"/>
            <a:ext cx="7315200" cy="2314575"/>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ph idx="2" type="sldImg"/>
          </p:nvPr>
        </p:nvSpPr>
        <p:spPr>
          <a:xfrm>
            <a:off x="1524300" y="385750"/>
            <a:ext cx="6096300" cy="1928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Only">
    <p:spTree>
      <p:nvGrpSpPr>
        <p:cNvPr id="11" name="Shape 11"/>
        <p:cNvGrpSpPr/>
        <p:nvPr/>
      </p:nvGrpSpPr>
      <p:grpSpPr>
        <a:xfrm>
          <a:off x="0" y="0"/>
          <a:ext cx="0" cy="0"/>
          <a:chOff x="0" y="0"/>
          <a:chExt cx="0" cy="0"/>
        </a:xfrm>
      </p:grpSpPr>
      <p:sp>
        <p:nvSpPr>
          <p:cNvPr id="12" name="Shape 12"/>
          <p:cNvSpPr txBox="1"/>
          <p:nvPr>
            <p:ph type="title"/>
          </p:nvPr>
        </p:nvSpPr>
        <p:spPr>
          <a:xfrm>
            <a:off x="726148" y="1292682"/>
            <a:ext cx="7691702" cy="448310"/>
          </a:xfrm>
          <a:prstGeom prst="rect">
            <a:avLst/>
          </a:prstGeom>
          <a:noFill/>
          <a:ln>
            <a:noFill/>
          </a:ln>
        </p:spPr>
        <p:txBody>
          <a:bodyPr anchorCtr="0" anchor="t" bIns="91425" lIns="91425" rIns="91425" wrap="square"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4" name="Shape 14"/>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5" name="Shape 15"/>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726148" y="1292682"/>
            <a:ext cx="7691702" cy="448310"/>
          </a:xfrm>
          <a:prstGeom prst="rect">
            <a:avLst/>
          </a:prstGeom>
          <a:noFill/>
          <a:ln>
            <a:noFill/>
          </a:ln>
        </p:spPr>
        <p:txBody>
          <a:bodyPr anchorCtr="0" anchor="t" bIns="91425" lIns="91425" rIns="91425" wrap="square"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body"/>
          </p:nvPr>
        </p:nvSpPr>
        <p:spPr>
          <a:xfrm>
            <a:off x="530223" y="1334132"/>
            <a:ext cx="8083552" cy="246380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19" name="Shape 19"/>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1" name="Shape 21"/>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22" name="Shape 22"/>
        <p:cNvGrpSpPr/>
        <p:nvPr/>
      </p:nvGrpSpPr>
      <p:grpSpPr>
        <a:xfrm>
          <a:off x="0" y="0"/>
          <a:ext cx="0" cy="0"/>
          <a:chOff x="0" y="0"/>
          <a:chExt cx="0" cy="0"/>
        </a:xfrm>
      </p:grpSpPr>
      <p:sp>
        <p:nvSpPr>
          <p:cNvPr id="23" name="Shape 23"/>
          <p:cNvSpPr txBox="1"/>
          <p:nvPr>
            <p:ph type="ctrTitle"/>
          </p:nvPr>
        </p:nvSpPr>
        <p:spPr>
          <a:xfrm>
            <a:off x="530223" y="394213"/>
            <a:ext cx="8083552" cy="574040"/>
          </a:xfrm>
          <a:prstGeom prst="rect">
            <a:avLst/>
          </a:prstGeom>
          <a:noFill/>
          <a:ln>
            <a:noFill/>
          </a:ln>
        </p:spPr>
        <p:txBody>
          <a:bodyPr anchorCtr="0" anchor="t" bIns="91425" lIns="91425" rIns="91425" wrap="square"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subTitle"/>
          </p:nvPr>
        </p:nvSpPr>
        <p:spPr>
          <a:xfrm>
            <a:off x="1371600" y="2880360"/>
            <a:ext cx="6400800" cy="12858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25" name="Shape 25"/>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7" name="Shape 27"/>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lang="en-US" sz="1800">
                <a:solidFill>
                  <a:srgbClr val="888888"/>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28" name="Shape 28"/>
        <p:cNvGrpSpPr/>
        <p:nvPr/>
      </p:nvGrpSpPr>
      <p:grpSpPr>
        <a:xfrm>
          <a:off x="0" y="0"/>
          <a:ext cx="0" cy="0"/>
          <a:chOff x="0" y="0"/>
          <a:chExt cx="0" cy="0"/>
        </a:xfrm>
      </p:grpSpPr>
      <p:sp>
        <p:nvSpPr>
          <p:cNvPr id="29" name="Shape 29"/>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0" name="Shape 30"/>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1" name="Shape 31"/>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lang="en-US" sz="1800">
                <a:solidFill>
                  <a:srgbClr val="888888"/>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726148" y="1292682"/>
            <a:ext cx="7691702" cy="448310"/>
          </a:xfrm>
          <a:prstGeom prst="rect">
            <a:avLst/>
          </a:prstGeom>
          <a:noFill/>
          <a:ln>
            <a:noFill/>
          </a:ln>
        </p:spPr>
        <p:txBody>
          <a:bodyPr anchorCtr="0" anchor="t" bIns="91425" lIns="91425" rIns="91425" wrap="square"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457200" y="1183005"/>
            <a:ext cx="3977640" cy="339471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5" name="Shape 35"/>
          <p:cNvSpPr txBox="1"/>
          <p:nvPr>
            <p:ph idx="2" type="body"/>
          </p:nvPr>
        </p:nvSpPr>
        <p:spPr>
          <a:xfrm>
            <a:off x="4709160" y="1183005"/>
            <a:ext cx="3977640" cy="339471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6" name="Shape 36"/>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7" name="Shape 37"/>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sz="1800">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lang="en-US" sz="1800">
                <a:solidFill>
                  <a:srgbClr val="888888"/>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26148" y="1292682"/>
            <a:ext cx="7691702" cy="448310"/>
          </a:xfrm>
          <a:prstGeom prst="rect">
            <a:avLst/>
          </a:prstGeom>
          <a:noFill/>
          <a:ln>
            <a:noFill/>
          </a:ln>
        </p:spPr>
        <p:txBody>
          <a:bodyPr anchorCtr="0" anchor="t" bIns="91425" lIns="91425" rIns="91425" wrap="square"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530223" y="1334132"/>
            <a:ext cx="8083552" cy="24638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800" u="none" cap="none" strike="noStrike">
                <a:latin typeface="Calibri"/>
                <a:ea typeface="Calibri"/>
                <a:cs typeface="Calibri"/>
                <a:sym typeface="Calibri"/>
              </a:defRPr>
            </a:lvl2pPr>
            <a:lvl3pPr indent="0" lvl="2" marL="914400" marR="0" rtl="0" algn="l">
              <a:spcBef>
                <a:spcPts val="0"/>
              </a:spcBef>
              <a:buChar char="■"/>
              <a:defRPr b="0" i="0" sz="1800" u="none" cap="none" strike="noStrike">
                <a:latin typeface="Calibri"/>
                <a:ea typeface="Calibri"/>
                <a:cs typeface="Calibri"/>
                <a:sym typeface="Calibri"/>
              </a:defRPr>
            </a:lvl3pPr>
            <a:lvl4pPr indent="0" lvl="3" marL="1371600" marR="0" rtl="0" algn="l">
              <a:spcBef>
                <a:spcPts val="0"/>
              </a:spcBef>
              <a:buChar char="●"/>
              <a:defRPr b="0" i="0" sz="1800" u="none" cap="none" strike="noStrike">
                <a:latin typeface="Calibri"/>
                <a:ea typeface="Calibri"/>
                <a:cs typeface="Calibri"/>
                <a:sym typeface="Calibri"/>
              </a:defRPr>
            </a:lvl4pPr>
            <a:lvl5pPr indent="0" lvl="4" marL="1828800" marR="0" rtl="0" algn="l">
              <a:spcBef>
                <a:spcPts val="0"/>
              </a:spcBef>
              <a:buChar char="○"/>
              <a:defRPr b="0" i="0" sz="1800" u="none" cap="none" strike="noStrike">
                <a:latin typeface="Calibri"/>
                <a:ea typeface="Calibri"/>
                <a:cs typeface="Calibri"/>
                <a:sym typeface="Calibri"/>
              </a:defRPr>
            </a:lvl5pPr>
            <a:lvl6pPr indent="0" lvl="5" marL="2286000" marR="0" rtl="0" algn="l">
              <a:spcBef>
                <a:spcPts val="0"/>
              </a:spcBef>
              <a:buChar char="■"/>
              <a:defRPr b="0" i="0" sz="1800" u="none" cap="none" strike="noStrike">
                <a:latin typeface="Calibri"/>
                <a:ea typeface="Calibri"/>
                <a:cs typeface="Calibri"/>
                <a:sym typeface="Calibri"/>
              </a:defRPr>
            </a:lvl6pPr>
            <a:lvl7pPr indent="0" lvl="6" marL="2743200" marR="0" rtl="0" algn="l">
              <a:spcBef>
                <a:spcPts val="0"/>
              </a:spcBef>
              <a:buChar char="●"/>
              <a:defRPr b="0" i="0" sz="1800" u="none" cap="none" strike="noStrike">
                <a:latin typeface="Calibri"/>
                <a:ea typeface="Calibri"/>
                <a:cs typeface="Calibri"/>
                <a:sym typeface="Calibri"/>
              </a:defRPr>
            </a:lvl7pPr>
            <a:lvl8pPr indent="0" lvl="7" marL="3200400" marR="0" rtl="0" algn="l">
              <a:spcBef>
                <a:spcPts val="0"/>
              </a:spcBef>
              <a:buChar char="○"/>
              <a:defRPr b="0" i="0" sz="1800" u="none" cap="none" strike="noStrike">
                <a:latin typeface="Calibri"/>
                <a:ea typeface="Calibri"/>
                <a:cs typeface="Calibri"/>
                <a:sym typeface="Calibri"/>
              </a:defRPr>
            </a:lvl8pPr>
            <a:lvl9pPr indent="0" lvl="8" marL="3657600" marR="0" rtl="0" algn="l">
              <a:spcBef>
                <a:spcPts val="0"/>
              </a:spcBef>
              <a:buChar char="■"/>
              <a:defRPr b="0" i="0" sz="1800" u="none" cap="none" strike="noStrike">
                <a:latin typeface="Calibri"/>
                <a:ea typeface="Calibri"/>
                <a:cs typeface="Calibri"/>
                <a:sym typeface="Calibri"/>
              </a:defRPr>
            </a:lvl9pPr>
          </a:lstStyle>
          <a:p/>
        </p:txBody>
      </p:sp>
      <p:sp>
        <p:nvSpPr>
          <p:cNvPr id="8" name="Shape 8"/>
          <p:cNvSpPr txBox="1"/>
          <p:nvPr>
            <p:ph idx="11" type="ftr"/>
          </p:nvPr>
        </p:nvSpPr>
        <p:spPr>
          <a:xfrm>
            <a:off x="3108960" y="4783455"/>
            <a:ext cx="2926080" cy="257175"/>
          </a:xfrm>
          <a:prstGeom prst="rect">
            <a:avLst/>
          </a:prstGeom>
          <a:noFill/>
          <a:ln>
            <a:noFill/>
          </a:ln>
        </p:spPr>
        <p:txBody>
          <a:bodyPr anchorCtr="0" anchor="t" bIns="91425" lIns="91425" rIns="91425" wrap="square" tIns="91425"/>
          <a:lstStyle>
            <a:lvl1pPr indent="0" lvl="0" marL="0" marR="0" rtl="0" algn="ctr">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 name="Shape 9"/>
          <p:cNvSpPr txBox="1"/>
          <p:nvPr>
            <p:ph idx="10" type="dt"/>
          </p:nvPr>
        </p:nvSpPr>
        <p:spPr>
          <a:xfrm>
            <a:off x="457200" y="4783455"/>
            <a:ext cx="2103120" cy="257175"/>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solidFill>
                  <a:srgbClr val="888888"/>
                </a:solidFill>
              </a:defRPr>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 name="Shape 10"/>
          <p:cNvSpPr txBox="1"/>
          <p:nvPr>
            <p:ph idx="12" type="sldNum"/>
          </p:nvPr>
        </p:nvSpPr>
        <p:spPr>
          <a:xfrm>
            <a:off x="6583680" y="4783455"/>
            <a:ext cx="2103120" cy="257175"/>
          </a:xfrm>
          <a:prstGeom prst="rect">
            <a:avLst/>
          </a:prstGeom>
          <a:noFill/>
          <a:ln>
            <a:noFill/>
          </a:ln>
        </p:spPr>
        <p:txBody>
          <a:bodyPr anchorCtr="0" anchor="t" bIns="0" lIns="0" rIns="0" wrap="square" tIns="0">
            <a:noAutofit/>
          </a:bodyPr>
          <a:lstStyle/>
          <a:p>
            <a:pPr indent="0" lvl="0" marL="0" marR="0" rtl="0" algn="r">
              <a:spcBef>
                <a:spcPts val="0"/>
              </a:spcBef>
              <a:buSzPct val="25000"/>
              <a:buNone/>
            </a:pPr>
            <a:fld id="{00000000-1234-1234-1234-123412341234}" type="slidenum">
              <a:rPr b="0" i="0" lang="en-US" sz="1800" u="none" cap="none" strike="noStrike">
                <a:solidFill>
                  <a:srgbClr val="888888"/>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heidisq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 name="Shape 42"/>
        <p:cNvGrpSpPr/>
        <p:nvPr/>
      </p:nvGrpSpPr>
      <p:grpSpPr>
        <a:xfrm>
          <a:off x="0" y="0"/>
          <a:ext cx="0" cy="0"/>
          <a:chOff x="0" y="0"/>
          <a:chExt cx="0" cy="0"/>
        </a:xfrm>
      </p:grpSpPr>
      <p:sp>
        <p:nvSpPr>
          <p:cNvPr id="43" name="Shape 43"/>
          <p:cNvSpPr txBox="1"/>
          <p:nvPr>
            <p:ph type="title"/>
          </p:nvPr>
        </p:nvSpPr>
        <p:spPr>
          <a:xfrm>
            <a:off x="1973693" y="2082009"/>
            <a:ext cx="5746200" cy="756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2400"/>
              <a:t>Lecture 5 - </a:t>
            </a:r>
            <a:r>
              <a:rPr i="0" lang="en-US" sz="2400" u="none" cap="none" strike="noStrike">
                <a:solidFill>
                  <a:schemeClr val="dk1"/>
                </a:solidFill>
              </a:rPr>
              <a:t>Databases and PHP</a:t>
            </a:r>
          </a:p>
        </p:txBody>
      </p:sp>
      <p:sp>
        <p:nvSpPr>
          <p:cNvPr id="44" name="Shape 44"/>
          <p:cNvSpPr txBox="1"/>
          <p:nvPr/>
        </p:nvSpPr>
        <p:spPr>
          <a:xfrm>
            <a:off x="1533150" y="895125"/>
            <a:ext cx="6627300" cy="922500"/>
          </a:xfrm>
          <a:prstGeom prst="rect">
            <a:avLst/>
          </a:prstGeom>
          <a:noFill/>
          <a:ln>
            <a:noFill/>
          </a:ln>
        </p:spPr>
        <p:txBody>
          <a:bodyPr anchorCtr="0" anchor="t" bIns="91425" lIns="91425" rIns="91425" wrap="square" tIns="91425">
            <a:noAutofit/>
          </a:bodyPr>
          <a:lstStyle/>
          <a:p>
            <a:pPr lvl="0">
              <a:spcBef>
                <a:spcPts val="0"/>
              </a:spcBef>
              <a:buNone/>
            </a:pPr>
            <a:r>
              <a:rPr lang="en-US" sz="4800"/>
              <a:t>Web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4" name="Shape 114"/>
        <p:cNvGrpSpPr/>
        <p:nvPr/>
      </p:nvGrpSpPr>
      <p:grpSpPr>
        <a:xfrm>
          <a:off x="0" y="0"/>
          <a:ext cx="0" cy="0"/>
          <a:chOff x="0" y="0"/>
          <a:chExt cx="0" cy="0"/>
        </a:xfrm>
      </p:grpSpPr>
      <p:sp>
        <p:nvSpPr>
          <p:cNvPr id="115" name="Shape 115"/>
          <p:cNvSpPr txBox="1"/>
          <p:nvPr>
            <p:ph type="title"/>
          </p:nvPr>
        </p:nvSpPr>
        <p:spPr>
          <a:xfrm>
            <a:off x="530223" y="394213"/>
            <a:ext cx="467042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Adding the table SQL</a:t>
            </a:r>
          </a:p>
        </p:txBody>
      </p:sp>
      <p:sp>
        <p:nvSpPr>
          <p:cNvPr id="116" name="Shape 116"/>
          <p:cNvSpPr txBox="1"/>
          <p:nvPr/>
        </p:nvSpPr>
        <p:spPr>
          <a:xfrm>
            <a:off x="826975" y="3605893"/>
            <a:ext cx="2471400" cy="4482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t>Then </a:t>
            </a:r>
            <a:r>
              <a:rPr lang="en-US" sz="1800">
                <a:latin typeface="Arial"/>
                <a:ea typeface="Arial"/>
                <a:cs typeface="Arial"/>
                <a:sym typeface="Arial"/>
              </a:rPr>
              <a:t>Click on the blue tab, for Query</a:t>
            </a:r>
          </a:p>
        </p:txBody>
      </p:sp>
      <p:sp>
        <p:nvSpPr>
          <p:cNvPr id="117" name="Shape 117"/>
          <p:cNvSpPr txBox="1"/>
          <p:nvPr/>
        </p:nvSpPr>
        <p:spPr>
          <a:xfrm>
            <a:off x="682950" y="4297621"/>
            <a:ext cx="7778100" cy="6183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800">
                <a:latin typeface="Arial"/>
                <a:ea typeface="Arial"/>
                <a:cs typeface="Arial"/>
                <a:sym typeface="Arial"/>
              </a:rPr>
              <a:t>When you are inside the query tab, copy the contents of the SQL from the </a:t>
            </a:r>
            <a:r>
              <a:rPr b="1" lang="en-US" sz="1800"/>
              <a:t>dbusers.txt</a:t>
            </a:r>
            <a:r>
              <a:rPr b="1" lang="en-US" sz="1800">
                <a:latin typeface="Arial"/>
                <a:ea typeface="Arial"/>
                <a:cs typeface="Arial"/>
                <a:sym typeface="Arial"/>
              </a:rPr>
              <a:t> </a:t>
            </a:r>
            <a:r>
              <a:rPr lang="en-US" sz="1800">
                <a:latin typeface="Arial"/>
                <a:ea typeface="Arial"/>
                <a:cs typeface="Arial"/>
                <a:sym typeface="Arial"/>
              </a:rPr>
              <a:t>file </a:t>
            </a:r>
            <a:r>
              <a:rPr lang="en-US" sz="1800"/>
              <a:t>in </a:t>
            </a:r>
            <a:r>
              <a:rPr b="1" lang="en-US" sz="1800"/>
              <a:t>lecture5 </a:t>
            </a:r>
            <a:r>
              <a:rPr lang="en-US" sz="1800"/>
              <a:t>folder</a:t>
            </a:r>
            <a:r>
              <a:rPr lang="en-US" sz="1800">
                <a:latin typeface="Arial"/>
                <a:ea typeface="Arial"/>
                <a:cs typeface="Arial"/>
                <a:sym typeface="Arial"/>
              </a:rPr>
              <a:t> and paste it into the text box.</a:t>
            </a:r>
          </a:p>
        </p:txBody>
      </p:sp>
      <p:pic>
        <p:nvPicPr>
          <p:cNvPr id="118" name="Shape 118"/>
          <p:cNvPicPr preferRelativeResize="0"/>
          <p:nvPr/>
        </p:nvPicPr>
        <p:blipFill>
          <a:blip r:embed="rId3">
            <a:alphaModFix/>
          </a:blip>
          <a:stretch>
            <a:fillRect/>
          </a:stretch>
        </p:blipFill>
        <p:spPr>
          <a:xfrm>
            <a:off x="3629267" y="1120653"/>
            <a:ext cx="4416403" cy="2332858"/>
          </a:xfrm>
          <a:prstGeom prst="rect">
            <a:avLst/>
          </a:prstGeom>
          <a:noFill/>
          <a:ln>
            <a:noFill/>
          </a:ln>
        </p:spPr>
      </p:pic>
      <p:sp>
        <p:nvSpPr>
          <p:cNvPr id="119" name="Shape 119"/>
          <p:cNvSpPr txBox="1"/>
          <p:nvPr/>
        </p:nvSpPr>
        <p:spPr>
          <a:xfrm>
            <a:off x="593475" y="1434250"/>
            <a:ext cx="2225700" cy="1622100"/>
          </a:xfrm>
          <a:prstGeom prst="rect">
            <a:avLst/>
          </a:prstGeom>
          <a:noFill/>
          <a:ln>
            <a:noFill/>
          </a:ln>
        </p:spPr>
        <p:txBody>
          <a:bodyPr anchorCtr="0" anchor="t" bIns="91425" lIns="91425" rIns="91425" wrap="square" tIns="91425">
            <a:noAutofit/>
          </a:bodyPr>
          <a:lstStyle/>
          <a:p>
            <a:pPr lvl="0">
              <a:spcBef>
                <a:spcPts val="0"/>
              </a:spcBef>
              <a:buNone/>
            </a:pPr>
            <a:r>
              <a:rPr lang="en-US" sz="1800"/>
              <a:t>Select “wdtest” as your database by clicking on it</a:t>
            </a:r>
          </a:p>
        </p:txBody>
      </p:sp>
      <p:cxnSp>
        <p:nvCxnSpPr>
          <p:cNvPr id="120" name="Shape 120"/>
          <p:cNvCxnSpPr/>
          <p:nvPr/>
        </p:nvCxnSpPr>
        <p:spPr>
          <a:xfrm>
            <a:off x="2027725" y="2349200"/>
            <a:ext cx="1916400" cy="618300"/>
          </a:xfrm>
          <a:prstGeom prst="straightConnector1">
            <a:avLst/>
          </a:prstGeom>
          <a:noFill/>
          <a:ln cap="flat" cmpd="sng" w="28575">
            <a:solidFill>
              <a:schemeClr val="dk2"/>
            </a:solidFill>
            <a:prstDash val="solid"/>
            <a:round/>
            <a:headEnd len="lg" w="lg" type="none"/>
            <a:tailEnd len="lg" w="lg" type="triangle"/>
          </a:ln>
        </p:spPr>
      </p:cxnSp>
      <p:sp>
        <p:nvSpPr>
          <p:cNvPr id="121" name="Shape 121"/>
          <p:cNvSpPr/>
          <p:nvPr/>
        </p:nvSpPr>
        <p:spPr>
          <a:xfrm>
            <a:off x="3758700" y="2794300"/>
            <a:ext cx="840900" cy="4482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22" name="Shape 122"/>
          <p:cNvCxnSpPr/>
          <p:nvPr/>
        </p:nvCxnSpPr>
        <p:spPr>
          <a:xfrm flipH="1" rot="10800000">
            <a:off x="3298375" y="1755793"/>
            <a:ext cx="3724500" cy="2074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6" name="Shape 126"/>
        <p:cNvGrpSpPr/>
        <p:nvPr/>
      </p:nvGrpSpPr>
      <p:grpSpPr>
        <a:xfrm>
          <a:off x="0" y="0"/>
          <a:ext cx="0" cy="0"/>
          <a:chOff x="0" y="0"/>
          <a:chExt cx="0" cy="0"/>
        </a:xfrm>
      </p:grpSpPr>
      <p:sp>
        <p:nvSpPr>
          <p:cNvPr id="127" name="Shape 127"/>
          <p:cNvSpPr txBox="1"/>
          <p:nvPr>
            <p:ph type="title"/>
          </p:nvPr>
        </p:nvSpPr>
        <p:spPr>
          <a:xfrm>
            <a:off x="530223" y="394213"/>
            <a:ext cx="46704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Adding the table SQL</a:t>
            </a:r>
          </a:p>
        </p:txBody>
      </p:sp>
      <p:sp>
        <p:nvSpPr>
          <p:cNvPr id="128" name="Shape 128"/>
          <p:cNvSpPr/>
          <p:nvPr/>
        </p:nvSpPr>
        <p:spPr>
          <a:xfrm>
            <a:off x="2869994" y="2656144"/>
            <a:ext cx="531000" cy="434400"/>
          </a:xfrm>
          <a:custGeom>
            <a:pathLst>
              <a:path extrusionOk="0" h="120000" w="120000">
                <a:moveTo>
                  <a:pt x="0" y="0"/>
                </a:moveTo>
                <a:lnTo>
                  <a:pt x="119906" y="119912"/>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129" name="Shape 129"/>
          <p:cNvSpPr/>
          <p:nvPr/>
        </p:nvSpPr>
        <p:spPr>
          <a:xfrm>
            <a:off x="3370993" y="3056293"/>
            <a:ext cx="105900" cy="98100"/>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pic>
        <p:nvPicPr>
          <p:cNvPr id="130" name="Shape 130"/>
          <p:cNvPicPr preferRelativeResize="0"/>
          <p:nvPr/>
        </p:nvPicPr>
        <p:blipFill>
          <a:blip r:embed="rId4">
            <a:alphaModFix/>
          </a:blip>
          <a:stretch>
            <a:fillRect/>
          </a:stretch>
        </p:blipFill>
        <p:spPr>
          <a:xfrm>
            <a:off x="156000" y="1207850"/>
            <a:ext cx="8988001" cy="268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4" name="Shape 134"/>
        <p:cNvGrpSpPr/>
        <p:nvPr/>
      </p:nvGrpSpPr>
      <p:grpSpPr>
        <a:xfrm>
          <a:off x="0" y="0"/>
          <a:ext cx="0" cy="0"/>
          <a:chOff x="0" y="0"/>
          <a:chExt cx="0" cy="0"/>
        </a:xfrm>
      </p:grpSpPr>
      <p:sp>
        <p:nvSpPr>
          <p:cNvPr id="135" name="Shape 135"/>
          <p:cNvSpPr txBox="1"/>
          <p:nvPr/>
        </p:nvSpPr>
        <p:spPr>
          <a:xfrm>
            <a:off x="530223" y="394213"/>
            <a:ext cx="279146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Run the SQL</a:t>
            </a:r>
          </a:p>
        </p:txBody>
      </p:sp>
      <p:sp>
        <p:nvSpPr>
          <p:cNvPr id="136" name="Shape 136"/>
          <p:cNvSpPr txBox="1"/>
          <p:nvPr/>
        </p:nvSpPr>
        <p:spPr>
          <a:xfrm>
            <a:off x="530223" y="1334132"/>
            <a:ext cx="7825740" cy="9398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To finish, all we need to do is run this code, by  clicking the Run button</a:t>
            </a:r>
          </a:p>
        </p:txBody>
      </p:sp>
      <p:pic>
        <p:nvPicPr>
          <p:cNvPr id="137" name="Shape 137"/>
          <p:cNvPicPr preferRelativeResize="0"/>
          <p:nvPr/>
        </p:nvPicPr>
        <p:blipFill>
          <a:blip r:embed="rId3">
            <a:alphaModFix/>
          </a:blip>
          <a:stretch>
            <a:fillRect/>
          </a:stretch>
        </p:blipFill>
        <p:spPr>
          <a:xfrm>
            <a:off x="2031750" y="2273925"/>
            <a:ext cx="8279198" cy="2729525"/>
          </a:xfrm>
          <a:prstGeom prst="rect">
            <a:avLst/>
          </a:prstGeom>
          <a:noFill/>
          <a:ln>
            <a:noFill/>
          </a:ln>
        </p:spPr>
      </p:pic>
      <p:cxnSp>
        <p:nvCxnSpPr>
          <p:cNvPr id="138" name="Shape 138"/>
          <p:cNvCxnSpPr/>
          <p:nvPr/>
        </p:nvCxnSpPr>
        <p:spPr>
          <a:xfrm>
            <a:off x="3239425" y="2200825"/>
            <a:ext cx="4067700" cy="4947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2" name="Shape 142"/>
        <p:cNvGrpSpPr/>
        <p:nvPr/>
      </p:nvGrpSpPr>
      <p:grpSpPr>
        <a:xfrm>
          <a:off x="0" y="0"/>
          <a:ext cx="0" cy="0"/>
          <a:chOff x="0" y="0"/>
          <a:chExt cx="0" cy="0"/>
        </a:xfrm>
      </p:grpSpPr>
      <p:sp>
        <p:nvSpPr>
          <p:cNvPr id="143" name="Shape 143"/>
          <p:cNvSpPr txBox="1"/>
          <p:nvPr/>
        </p:nvSpPr>
        <p:spPr>
          <a:xfrm>
            <a:off x="530223" y="394213"/>
            <a:ext cx="192468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That’s it!</a:t>
            </a:r>
          </a:p>
        </p:txBody>
      </p:sp>
      <p:sp>
        <p:nvSpPr>
          <p:cNvPr id="144" name="Shape 144"/>
          <p:cNvSpPr txBox="1"/>
          <p:nvPr/>
        </p:nvSpPr>
        <p:spPr>
          <a:xfrm>
            <a:off x="530223" y="1334132"/>
            <a:ext cx="7555865" cy="9398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You will see a new table has been created in  your database.</a:t>
            </a:r>
          </a:p>
        </p:txBody>
      </p:sp>
      <p:sp>
        <p:nvSpPr>
          <p:cNvPr id="145" name="Shape 145"/>
          <p:cNvSpPr/>
          <p:nvPr/>
        </p:nvSpPr>
        <p:spPr>
          <a:xfrm>
            <a:off x="3308943" y="2070895"/>
            <a:ext cx="2389505" cy="2019935"/>
          </a:xfrm>
          <a:custGeom>
            <a:pathLst>
              <a:path extrusionOk="0" h="120000" w="120000">
                <a:moveTo>
                  <a:pt x="0" y="0"/>
                </a:moveTo>
                <a:lnTo>
                  <a:pt x="119970" y="119979"/>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146" name="Shape 146"/>
          <p:cNvSpPr/>
          <p:nvPr/>
        </p:nvSpPr>
        <p:spPr>
          <a:xfrm>
            <a:off x="5668013" y="4056941"/>
            <a:ext cx="105374" cy="98899"/>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pic>
        <p:nvPicPr>
          <p:cNvPr id="147" name="Shape 147"/>
          <p:cNvPicPr preferRelativeResize="0"/>
          <p:nvPr/>
        </p:nvPicPr>
        <p:blipFill>
          <a:blip r:embed="rId4">
            <a:alphaModFix/>
          </a:blip>
          <a:stretch>
            <a:fillRect/>
          </a:stretch>
        </p:blipFill>
        <p:spPr>
          <a:xfrm>
            <a:off x="5925772" y="1808700"/>
            <a:ext cx="2976425" cy="318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1" name="Shape 151"/>
        <p:cNvGrpSpPr/>
        <p:nvPr/>
      </p:nvGrpSpPr>
      <p:grpSpPr>
        <a:xfrm>
          <a:off x="0" y="0"/>
          <a:ext cx="0" cy="0"/>
          <a:chOff x="0" y="0"/>
          <a:chExt cx="0" cy="0"/>
        </a:xfrm>
      </p:grpSpPr>
      <p:sp>
        <p:nvSpPr>
          <p:cNvPr id="152" name="Shape 152"/>
          <p:cNvSpPr txBox="1"/>
          <p:nvPr>
            <p:ph type="title"/>
          </p:nvPr>
        </p:nvSpPr>
        <p:spPr>
          <a:xfrm>
            <a:off x="530223" y="394213"/>
            <a:ext cx="286702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Back To PHP</a:t>
            </a:r>
          </a:p>
        </p:txBody>
      </p:sp>
      <p:sp>
        <p:nvSpPr>
          <p:cNvPr id="153" name="Shape 153"/>
          <p:cNvSpPr txBox="1"/>
          <p:nvPr/>
        </p:nvSpPr>
        <p:spPr>
          <a:xfrm>
            <a:off x="530223" y="1334132"/>
            <a:ext cx="7176134" cy="25400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Now that we have created our website, we  need to add two pages:</a:t>
            </a:r>
          </a:p>
          <a:p>
            <a:pPr indent="0" lvl="0" marL="0" marR="0" rtl="0" algn="l">
              <a:lnSpc>
                <a:spcPct val="100000"/>
              </a:lnSpc>
              <a:spcBef>
                <a:spcPts val="0"/>
              </a:spcBef>
              <a:buNone/>
            </a:pPr>
            <a:r>
              <a:t/>
            </a:r>
            <a:endParaRPr sz="3650">
              <a:latin typeface="Times New Roman"/>
              <a:ea typeface="Times New Roman"/>
              <a:cs typeface="Times New Roman"/>
              <a:sym typeface="Times New Roman"/>
            </a:endParaRPr>
          </a:p>
          <a:p>
            <a:pPr indent="0" lvl="0" marL="12700" marR="3558540" rtl="0" algn="l">
              <a:lnSpc>
                <a:spcPct val="116700"/>
              </a:lnSpc>
              <a:spcBef>
                <a:spcPts val="0"/>
              </a:spcBef>
              <a:buSzPct val="25000"/>
              <a:buNone/>
            </a:pPr>
            <a:r>
              <a:rPr lang="en-US" sz="3000">
                <a:latin typeface="Arial"/>
                <a:ea typeface="Arial"/>
                <a:cs typeface="Arial"/>
                <a:sym typeface="Arial"/>
              </a:rPr>
              <a:t>1 page for registering  1 page for logging in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7" name="Shape 157"/>
        <p:cNvGrpSpPr/>
        <p:nvPr/>
      </p:nvGrpSpPr>
      <p:grpSpPr>
        <a:xfrm>
          <a:off x="0" y="0"/>
          <a:ext cx="0" cy="0"/>
          <a:chOff x="0" y="0"/>
          <a:chExt cx="0" cy="0"/>
        </a:xfrm>
      </p:grpSpPr>
      <p:sp>
        <p:nvSpPr>
          <p:cNvPr id="158" name="Shape 158"/>
          <p:cNvSpPr txBox="1"/>
          <p:nvPr>
            <p:ph type="title"/>
          </p:nvPr>
        </p:nvSpPr>
        <p:spPr>
          <a:xfrm>
            <a:off x="530223" y="394213"/>
            <a:ext cx="25407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Remember!</a:t>
            </a:r>
          </a:p>
        </p:txBody>
      </p:sp>
      <p:sp>
        <p:nvSpPr>
          <p:cNvPr id="159" name="Shape 159"/>
          <p:cNvSpPr txBox="1"/>
          <p:nvPr/>
        </p:nvSpPr>
        <p:spPr>
          <a:xfrm>
            <a:off x="530223" y="1334132"/>
            <a:ext cx="7509600" cy="24639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spcAft>
                <a:spcPts val="0"/>
              </a:spcAft>
              <a:buSzPct val="25000"/>
              <a:buNone/>
            </a:pPr>
            <a:r>
              <a:rPr lang="en-US" sz="3000">
                <a:latin typeface="Arial"/>
                <a:ea typeface="Arial"/>
                <a:cs typeface="Arial"/>
                <a:sym typeface="Arial"/>
              </a:rPr>
              <a:t>Do not cut and paste things from the lecture notes,  lots of hidden characters will appear in your  code causing problems.</a:t>
            </a:r>
          </a:p>
          <a:p>
            <a:pPr indent="0" lvl="0" marL="0" marR="0" rtl="0" algn="l">
              <a:lnSpc>
                <a:spcPct val="100000"/>
              </a:lnSpc>
              <a:spcBef>
                <a:spcPts val="25"/>
              </a:spcBef>
              <a:buNone/>
            </a:pPr>
            <a:r>
              <a:t/>
            </a:r>
            <a:endParaRPr sz="4150">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lang="en-US" sz="3000">
                <a:latin typeface="Arial"/>
                <a:ea typeface="Arial"/>
                <a:cs typeface="Arial"/>
                <a:sym typeface="Arial"/>
              </a:rPr>
              <a:t>Use the </a:t>
            </a:r>
            <a:r>
              <a:rPr lang="en-US" sz="3000"/>
              <a:t>file </a:t>
            </a:r>
            <a:r>
              <a:rPr lang="en-US" sz="3000">
                <a:latin typeface="Arial"/>
                <a:ea typeface="Arial"/>
                <a:cs typeface="Arial"/>
                <a:sym typeface="Arial"/>
              </a:rPr>
              <a:t>examples on Moodle! </a:t>
            </a:r>
            <a:r>
              <a:rPr lang="en-US" sz="3000"/>
              <a:t>O</a:t>
            </a:r>
            <a:r>
              <a:rPr lang="en-US" sz="3000">
                <a:latin typeface="Arial"/>
                <a:ea typeface="Arial"/>
                <a:cs typeface="Arial"/>
                <a:sym typeface="Arial"/>
              </a:rPr>
              <a:t>r type in the code yourself</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3" name="Shape 163"/>
        <p:cNvGrpSpPr/>
        <p:nvPr/>
      </p:nvGrpSpPr>
      <p:grpSpPr>
        <a:xfrm>
          <a:off x="0" y="0"/>
          <a:ext cx="0" cy="0"/>
          <a:chOff x="0" y="0"/>
          <a:chExt cx="0" cy="0"/>
        </a:xfrm>
      </p:grpSpPr>
      <p:sp>
        <p:nvSpPr>
          <p:cNvPr id="164" name="Shape 164"/>
          <p:cNvSpPr txBox="1"/>
          <p:nvPr/>
        </p:nvSpPr>
        <p:spPr>
          <a:xfrm>
            <a:off x="530223" y="394213"/>
            <a:ext cx="307149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Register Page</a:t>
            </a:r>
          </a:p>
        </p:txBody>
      </p:sp>
      <p:sp>
        <p:nvSpPr>
          <p:cNvPr id="165" name="Shape 165"/>
          <p:cNvSpPr txBox="1"/>
          <p:nvPr/>
        </p:nvSpPr>
        <p:spPr>
          <a:xfrm>
            <a:off x="530223" y="1334132"/>
            <a:ext cx="7809230" cy="13970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We are going to allow the user to type in a  username, email and password, and then allow them  to click a register button.</a:t>
            </a:r>
          </a:p>
        </p:txBody>
      </p:sp>
      <p:sp>
        <p:nvSpPr>
          <p:cNvPr id="166" name="Shape 166"/>
          <p:cNvSpPr txBox="1"/>
          <p:nvPr/>
        </p:nvSpPr>
        <p:spPr>
          <a:xfrm>
            <a:off x="581125" y="2856125"/>
            <a:ext cx="7492800" cy="204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0" name="Shape 170"/>
        <p:cNvGrpSpPr/>
        <p:nvPr/>
      </p:nvGrpSpPr>
      <p:grpSpPr>
        <a:xfrm>
          <a:off x="0" y="0"/>
          <a:ext cx="0" cy="0"/>
          <a:chOff x="0" y="0"/>
          <a:chExt cx="0" cy="0"/>
        </a:xfrm>
      </p:grpSpPr>
      <p:sp>
        <p:nvSpPr>
          <p:cNvPr id="171" name="Shape 171"/>
          <p:cNvSpPr txBox="1"/>
          <p:nvPr>
            <p:ph type="title"/>
          </p:nvPr>
        </p:nvSpPr>
        <p:spPr>
          <a:xfrm>
            <a:off x="530223" y="394213"/>
            <a:ext cx="28194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Register.php</a:t>
            </a:r>
          </a:p>
        </p:txBody>
      </p:sp>
      <p:sp>
        <p:nvSpPr>
          <p:cNvPr id="172" name="Shape 172"/>
          <p:cNvSpPr txBox="1"/>
          <p:nvPr/>
        </p:nvSpPr>
        <p:spPr>
          <a:xfrm>
            <a:off x="530225" y="1089863"/>
            <a:ext cx="7819500" cy="9399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spcAft>
                <a:spcPts val="0"/>
              </a:spcAft>
              <a:buSzPct val="25000"/>
              <a:buNone/>
            </a:pPr>
            <a:r>
              <a:rPr lang="en-US" sz="1800">
                <a:latin typeface="Arial"/>
                <a:ea typeface="Arial"/>
                <a:cs typeface="Arial"/>
                <a:sym typeface="Arial"/>
              </a:rPr>
              <a:t>Below is what the form looks like. We have </a:t>
            </a:r>
            <a:r>
              <a:rPr lang="en-US" sz="1800"/>
              <a:t>three</a:t>
            </a:r>
            <a:r>
              <a:rPr lang="en-US" sz="1800">
                <a:latin typeface="Arial"/>
                <a:ea typeface="Arial"/>
                <a:cs typeface="Arial"/>
                <a:sym typeface="Arial"/>
              </a:rPr>
              <a:t> fields, username, email and password. One submit button is  added to this form also.</a:t>
            </a:r>
          </a:p>
          <a:p>
            <a:pPr indent="0" lvl="0" marL="0" marR="0" rtl="0" algn="l">
              <a:lnSpc>
                <a:spcPct val="100000"/>
              </a:lnSpc>
              <a:spcBef>
                <a:spcPts val="15"/>
              </a:spcBef>
              <a:buNone/>
            </a:pPr>
            <a:r>
              <a:t/>
            </a:r>
            <a:endParaRPr sz="1900">
              <a:latin typeface="Times New Roman"/>
              <a:ea typeface="Times New Roman"/>
              <a:cs typeface="Times New Roman"/>
              <a:sym typeface="Times New Roman"/>
            </a:endParaRPr>
          </a:p>
          <a:p>
            <a:pPr indent="0" lvl="0" marL="12700" marR="0" rtl="0" algn="l">
              <a:lnSpc>
                <a:spcPct val="100000"/>
              </a:lnSpc>
              <a:spcBef>
                <a:spcPts val="1095"/>
              </a:spcBef>
              <a:buNone/>
            </a:pPr>
            <a:r>
              <a:t/>
            </a:r>
            <a:endParaRPr i="1" sz="1800"/>
          </a:p>
        </p:txBody>
      </p:sp>
      <p:sp>
        <p:nvSpPr>
          <p:cNvPr id="173" name="Shape 173"/>
          <p:cNvSpPr txBox="1"/>
          <p:nvPr/>
        </p:nvSpPr>
        <p:spPr>
          <a:xfrm>
            <a:off x="662250" y="1743350"/>
            <a:ext cx="7819500" cy="3400200"/>
          </a:xfrm>
          <a:prstGeom prst="rect">
            <a:avLst/>
          </a:prstGeom>
          <a:noFill/>
          <a:ln>
            <a:noFill/>
          </a:ln>
        </p:spPr>
        <p:txBody>
          <a:bodyPr anchorCtr="0" anchor="t" bIns="91425" lIns="91425" rIns="91425" wrap="square" tIns="91425">
            <a:noAutofit/>
          </a:bodyPr>
          <a:lstStyle/>
          <a:p>
            <a:pPr indent="-69850" lvl="0" marL="457200">
              <a:spcBef>
                <a:spcPts val="0"/>
              </a:spcBef>
              <a:buClr>
                <a:schemeClr val="dk1"/>
              </a:buClr>
              <a:buSzPct val="61111"/>
              <a:buFont typeface="Arial"/>
              <a:buNone/>
            </a:pPr>
            <a:r>
              <a:rPr i="1" lang="en-US" sz="1800"/>
              <a:t>&lt;!DOCTYPE&gt;</a:t>
            </a:r>
          </a:p>
          <a:p>
            <a:pPr indent="-69850" lvl="0" marL="457200">
              <a:spcBef>
                <a:spcPts val="0"/>
              </a:spcBef>
              <a:buClr>
                <a:schemeClr val="dk1"/>
              </a:buClr>
              <a:buSzPct val="61111"/>
              <a:buFont typeface="Arial"/>
              <a:buNone/>
            </a:pPr>
            <a:r>
              <a:rPr i="1" lang="en-US" sz="1800">
                <a:solidFill>
                  <a:srgbClr val="0000FF"/>
                </a:solidFill>
              </a:rPr>
              <a:t>&lt;html&gt;</a:t>
            </a:r>
          </a:p>
          <a:p>
            <a:pPr indent="-69850" lvl="0" marL="457200">
              <a:spcBef>
                <a:spcPts val="0"/>
              </a:spcBef>
              <a:buClr>
                <a:schemeClr val="dk1"/>
              </a:buClr>
              <a:buSzPct val="61111"/>
              <a:buFont typeface="Arial"/>
              <a:buNone/>
            </a:pPr>
            <a:r>
              <a:rPr i="1" lang="en-US" sz="1800">
                <a:solidFill>
                  <a:srgbClr val="0000FF"/>
                </a:solidFill>
              </a:rPr>
              <a:t>&lt;body&gt;</a:t>
            </a:r>
          </a:p>
          <a:p>
            <a:pPr indent="-69850" lvl="0" marL="457200">
              <a:spcBef>
                <a:spcPts val="0"/>
              </a:spcBef>
              <a:buClr>
                <a:schemeClr val="dk1"/>
              </a:buClr>
              <a:buSzPct val="61111"/>
              <a:buFont typeface="Arial"/>
              <a:buNone/>
            </a:pPr>
            <a:r>
              <a:rPr i="1" lang="en-US" sz="1800">
                <a:solidFill>
                  <a:srgbClr val="0000FF"/>
                </a:solidFill>
              </a:rPr>
              <a:t>&lt;h2&gt;</a:t>
            </a:r>
            <a:r>
              <a:rPr i="1" lang="en-US" sz="1800"/>
              <a:t> Registration Form</a:t>
            </a:r>
            <a:r>
              <a:rPr i="1" lang="en-US" sz="1800">
                <a:solidFill>
                  <a:srgbClr val="0000FF"/>
                </a:solidFill>
              </a:rPr>
              <a:t>&lt;/h2&gt;</a:t>
            </a:r>
          </a:p>
          <a:p>
            <a:pPr indent="-69850" lvl="0" marL="914400">
              <a:spcBef>
                <a:spcPts val="0"/>
              </a:spcBef>
              <a:buClr>
                <a:schemeClr val="dk1"/>
              </a:buClr>
              <a:buSzPct val="61111"/>
              <a:buFont typeface="Arial"/>
              <a:buNone/>
            </a:pPr>
            <a:r>
              <a:rPr i="1" lang="en-US" sz="1800">
                <a:solidFill>
                  <a:srgbClr val="0000FF"/>
                </a:solidFill>
              </a:rPr>
              <a:t>&lt;form</a:t>
            </a:r>
            <a:r>
              <a:rPr i="1" lang="en-US" sz="1800"/>
              <a:t> </a:t>
            </a:r>
            <a:r>
              <a:rPr i="1" lang="en-US" sz="1800">
                <a:solidFill>
                  <a:srgbClr val="FF0000"/>
                </a:solidFill>
              </a:rPr>
              <a:t>action</a:t>
            </a:r>
            <a:r>
              <a:rPr i="1" lang="en-US" sz="1800"/>
              <a:t>="register.php" </a:t>
            </a:r>
            <a:r>
              <a:rPr i="1" lang="en-US" sz="1800">
                <a:solidFill>
                  <a:srgbClr val="FF0000"/>
                </a:solidFill>
              </a:rPr>
              <a:t>method</a:t>
            </a:r>
            <a:r>
              <a:rPr i="1" lang="en-US" sz="1800"/>
              <a:t>="post"</a:t>
            </a:r>
            <a:r>
              <a:rPr i="1" lang="en-US" sz="1800">
                <a:solidFill>
                  <a:srgbClr val="0000FF"/>
                </a:solidFill>
              </a:rPr>
              <a:t>&gt;</a:t>
            </a:r>
          </a:p>
          <a:p>
            <a:pPr indent="-69850" lvl="0" marL="1371600">
              <a:spcBef>
                <a:spcPts val="0"/>
              </a:spcBef>
              <a:buClr>
                <a:schemeClr val="dk1"/>
              </a:buClr>
              <a:buSzPct val="61111"/>
              <a:buFont typeface="Arial"/>
              <a:buNone/>
            </a:pPr>
            <a:r>
              <a:rPr i="1" lang="en-US" sz="1800"/>
              <a:t>Username </a:t>
            </a:r>
            <a:r>
              <a:rPr i="1" lang="en-US" sz="1800">
                <a:solidFill>
                  <a:srgbClr val="0000FF"/>
                </a:solidFill>
              </a:rPr>
              <a:t>&lt;input</a:t>
            </a:r>
            <a:r>
              <a:rPr i="1" lang="en-US" sz="1800"/>
              <a:t> type="text" name="username"/</a:t>
            </a:r>
            <a:r>
              <a:rPr i="1" lang="en-US" sz="1800">
                <a:solidFill>
                  <a:srgbClr val="0000FF"/>
                </a:solidFill>
              </a:rPr>
              <a:t>&gt;</a:t>
            </a:r>
          </a:p>
          <a:p>
            <a:pPr indent="-69850" lvl="0" marL="1371600">
              <a:spcBef>
                <a:spcPts val="0"/>
              </a:spcBef>
              <a:buClr>
                <a:schemeClr val="dk1"/>
              </a:buClr>
              <a:buSzPct val="61111"/>
              <a:buFont typeface="Arial"/>
              <a:buNone/>
            </a:pPr>
            <a:r>
              <a:rPr i="1" lang="en-US" sz="1800"/>
              <a:t>Email </a:t>
            </a:r>
            <a:r>
              <a:rPr i="1" lang="en-US" sz="1800">
                <a:solidFill>
                  <a:srgbClr val="0000FF"/>
                </a:solidFill>
              </a:rPr>
              <a:t>&lt;input</a:t>
            </a:r>
            <a:r>
              <a:rPr i="1" lang="en-US" sz="1800"/>
              <a:t> type="text" name="email"/</a:t>
            </a:r>
            <a:r>
              <a:rPr i="1" lang="en-US" sz="1800">
                <a:solidFill>
                  <a:srgbClr val="0000FF"/>
                </a:solidFill>
              </a:rPr>
              <a:t>&gt;</a:t>
            </a:r>
          </a:p>
          <a:p>
            <a:pPr indent="-69850" lvl="0" marL="1371600">
              <a:spcBef>
                <a:spcPts val="0"/>
              </a:spcBef>
              <a:buClr>
                <a:schemeClr val="dk1"/>
              </a:buClr>
              <a:buSzPct val="61111"/>
              <a:buFont typeface="Arial"/>
              <a:buNone/>
            </a:pPr>
            <a:r>
              <a:rPr i="1" lang="en-US" sz="1800"/>
              <a:t>Password </a:t>
            </a:r>
            <a:r>
              <a:rPr i="1" lang="en-US" sz="1800">
                <a:solidFill>
                  <a:srgbClr val="0000FF"/>
                </a:solidFill>
              </a:rPr>
              <a:t>&lt;input</a:t>
            </a:r>
            <a:r>
              <a:rPr i="1" lang="en-US" sz="1800"/>
              <a:t> type="password" name="password"/</a:t>
            </a:r>
            <a:r>
              <a:rPr i="1" lang="en-US" sz="1800">
                <a:solidFill>
                  <a:srgbClr val="0000FF"/>
                </a:solidFill>
              </a:rPr>
              <a:t>&gt;</a:t>
            </a:r>
          </a:p>
          <a:p>
            <a:pPr indent="457200" lvl="0" marL="914400" rtl="0">
              <a:spcBef>
                <a:spcPts val="0"/>
              </a:spcBef>
              <a:buNone/>
            </a:pPr>
            <a:r>
              <a:rPr i="1" lang="en-US" sz="1800">
                <a:solidFill>
                  <a:srgbClr val="0000FF"/>
                </a:solidFill>
              </a:rPr>
              <a:t>&lt;input</a:t>
            </a:r>
            <a:r>
              <a:rPr i="1" lang="en-US" sz="1800"/>
              <a:t> type="submit"/&gt;</a:t>
            </a:r>
          </a:p>
          <a:p>
            <a:pPr indent="0" lvl="0" marL="914400" rtl="0">
              <a:spcBef>
                <a:spcPts val="0"/>
              </a:spcBef>
              <a:buNone/>
            </a:pPr>
            <a:r>
              <a:rPr i="1" lang="en-US" sz="1800">
                <a:solidFill>
                  <a:srgbClr val="0000FF"/>
                </a:solidFill>
              </a:rPr>
              <a:t>&lt;/form&gt;</a:t>
            </a:r>
          </a:p>
          <a:p>
            <a:pPr indent="-69850" lvl="0" marL="457200">
              <a:spcBef>
                <a:spcPts val="0"/>
              </a:spcBef>
              <a:buClr>
                <a:schemeClr val="dk1"/>
              </a:buClr>
              <a:buSzPct val="61111"/>
              <a:buFont typeface="Arial"/>
              <a:buNone/>
            </a:pPr>
            <a:r>
              <a:rPr i="1" lang="en-US" sz="1800">
                <a:solidFill>
                  <a:srgbClr val="0000FF"/>
                </a:solidFill>
              </a:rPr>
              <a:t>&lt;/body&gt;</a:t>
            </a:r>
          </a:p>
          <a:p>
            <a:pPr indent="-69850" lvl="0" marL="457200">
              <a:spcBef>
                <a:spcPts val="0"/>
              </a:spcBef>
              <a:buClr>
                <a:schemeClr val="dk1"/>
              </a:buClr>
              <a:buSzPct val="61111"/>
              <a:buFont typeface="Arial"/>
              <a:buNone/>
            </a:pPr>
            <a:r>
              <a:rPr i="1" lang="en-US" sz="1800">
                <a:solidFill>
                  <a:srgbClr val="0000FF"/>
                </a:solidFill>
              </a:rPr>
              <a:t>&lt;/html&gt;</a:t>
            </a:r>
          </a:p>
          <a:p>
            <a:pPr lvl="0">
              <a:spcBef>
                <a:spcPts val="0"/>
              </a:spcBef>
              <a:buNone/>
            </a:pPr>
            <a:r>
              <a:t/>
            </a:r>
            <a:endParaRPr/>
          </a:p>
        </p:txBody>
      </p:sp>
      <p:sp>
        <p:nvSpPr>
          <p:cNvPr id="174" name="Shape 174"/>
          <p:cNvSpPr txBox="1"/>
          <p:nvPr/>
        </p:nvSpPr>
        <p:spPr>
          <a:xfrm>
            <a:off x="4834400" y="1755725"/>
            <a:ext cx="4080300" cy="816000"/>
          </a:xfrm>
          <a:prstGeom prst="rect">
            <a:avLst/>
          </a:prstGeom>
          <a:noFill/>
          <a:ln cap="flat" cmpd="sng" w="28575">
            <a:solidFill>
              <a:srgbClr val="00FF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Create a new file and save it as register.php in the lecture5 folder</a:t>
            </a:r>
          </a:p>
        </p:txBody>
      </p:sp>
      <p:sp>
        <p:nvSpPr>
          <p:cNvPr id="175" name="Shape 175"/>
          <p:cNvSpPr txBox="1"/>
          <p:nvPr/>
        </p:nvSpPr>
        <p:spPr>
          <a:xfrm>
            <a:off x="4970400" y="4179100"/>
            <a:ext cx="3944400" cy="8901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This file is </a:t>
            </a:r>
            <a:r>
              <a:rPr b="1" lang="en-US" sz="1800"/>
              <a:t>registerhtml.txt</a:t>
            </a:r>
            <a:r>
              <a:rPr lang="en-US" sz="1800"/>
              <a:t> in the lecture5 folder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9" name="Shape 179"/>
        <p:cNvGrpSpPr/>
        <p:nvPr/>
      </p:nvGrpSpPr>
      <p:grpSpPr>
        <a:xfrm>
          <a:off x="0" y="0"/>
          <a:ext cx="0" cy="0"/>
          <a:chOff x="0" y="0"/>
          <a:chExt cx="0" cy="0"/>
        </a:xfrm>
      </p:grpSpPr>
      <p:sp>
        <p:nvSpPr>
          <p:cNvPr id="180" name="Shape 180"/>
          <p:cNvSpPr txBox="1"/>
          <p:nvPr/>
        </p:nvSpPr>
        <p:spPr>
          <a:xfrm>
            <a:off x="530228" y="394225"/>
            <a:ext cx="65544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t>Exception Handling  </a:t>
            </a:r>
          </a:p>
        </p:txBody>
      </p:sp>
      <p:sp>
        <p:nvSpPr>
          <p:cNvPr id="181" name="Shape 181"/>
          <p:cNvSpPr txBox="1"/>
          <p:nvPr/>
        </p:nvSpPr>
        <p:spPr>
          <a:xfrm>
            <a:off x="530225" y="1334124"/>
            <a:ext cx="7784400" cy="11634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t>We need some way of capturing errors when running PHP code. Its very similar to JAVA.</a:t>
            </a:r>
          </a:p>
        </p:txBody>
      </p:sp>
      <p:sp>
        <p:nvSpPr>
          <p:cNvPr id="182" name="Shape 182"/>
          <p:cNvSpPr txBox="1"/>
          <p:nvPr/>
        </p:nvSpPr>
        <p:spPr>
          <a:xfrm>
            <a:off x="506925" y="2707750"/>
            <a:ext cx="4179000" cy="2089500"/>
          </a:xfrm>
          <a:prstGeom prst="rect">
            <a:avLst/>
          </a:prstGeom>
          <a:noFill/>
          <a:ln>
            <a:noFill/>
          </a:ln>
        </p:spPr>
        <p:txBody>
          <a:bodyPr anchorCtr="0" anchor="t" bIns="91425" lIns="91425" rIns="91425" wrap="square" tIns="91425">
            <a:noAutofit/>
          </a:bodyPr>
          <a:lstStyle/>
          <a:p>
            <a:pPr lvl="0">
              <a:spcBef>
                <a:spcPts val="0"/>
              </a:spcBef>
              <a:buNone/>
            </a:pPr>
            <a:r>
              <a:rPr lang="en-US" sz="1800"/>
              <a:t>We use a try/catch statement</a:t>
            </a:r>
          </a:p>
          <a:p>
            <a:pPr lvl="0">
              <a:spcBef>
                <a:spcPts val="0"/>
              </a:spcBef>
              <a:buNone/>
            </a:pPr>
            <a:r>
              <a:t/>
            </a:r>
            <a:endParaRPr sz="1800"/>
          </a:p>
          <a:p>
            <a:pPr lvl="0">
              <a:spcBef>
                <a:spcPts val="0"/>
              </a:spcBef>
              <a:buNone/>
            </a:pPr>
            <a:r>
              <a:rPr lang="en-US" sz="1800"/>
              <a:t>Inside the try statement is the code we want to execute</a:t>
            </a:r>
          </a:p>
          <a:p>
            <a:pPr lvl="0">
              <a:spcBef>
                <a:spcPts val="0"/>
              </a:spcBef>
              <a:buNone/>
            </a:pPr>
            <a:r>
              <a:t/>
            </a:r>
            <a:endParaRPr sz="1800"/>
          </a:p>
          <a:p>
            <a:pPr lvl="0">
              <a:spcBef>
                <a:spcPts val="0"/>
              </a:spcBef>
              <a:buNone/>
            </a:pPr>
            <a:r>
              <a:rPr lang="en-US" sz="1800"/>
              <a:t>Inside the catch we do some error handling </a:t>
            </a:r>
          </a:p>
        </p:txBody>
      </p:sp>
      <p:sp>
        <p:nvSpPr>
          <p:cNvPr id="183" name="Shape 183"/>
          <p:cNvSpPr txBox="1"/>
          <p:nvPr/>
        </p:nvSpPr>
        <p:spPr>
          <a:xfrm>
            <a:off x="4451100" y="2695400"/>
            <a:ext cx="4512900" cy="2015400"/>
          </a:xfrm>
          <a:prstGeom prst="rect">
            <a:avLst/>
          </a:prstGeom>
          <a:noFill/>
          <a:ln>
            <a:noFill/>
          </a:ln>
        </p:spPr>
        <p:txBody>
          <a:bodyPr anchorCtr="0" anchor="t" bIns="91425" lIns="91425" rIns="91425" wrap="square" tIns="91425">
            <a:noAutofit/>
          </a:bodyPr>
          <a:lstStyle/>
          <a:p>
            <a:pPr indent="-330200" lvl="0" marL="457200" rtl="0" algn="just">
              <a:lnSpc>
                <a:spcPct val="172500"/>
              </a:lnSpc>
              <a:spcBef>
                <a:spcPts val="300"/>
              </a:spcBef>
              <a:buClr>
                <a:schemeClr val="dk1"/>
              </a:buClr>
              <a:buSzPct val="100000"/>
              <a:buFont typeface="Verdana"/>
              <a:buAutoNum type="arabicPeriod"/>
            </a:pPr>
            <a:r>
              <a:rPr lang="en-US" sz="1600">
                <a:solidFill>
                  <a:srgbClr val="006699"/>
                </a:solidFill>
                <a:highlight>
                  <a:srgbClr val="FFFFFF"/>
                </a:highlight>
                <a:latin typeface="Verdana"/>
                <a:ea typeface="Verdana"/>
                <a:cs typeface="Verdana"/>
                <a:sym typeface="Verdana"/>
              </a:rPr>
              <a:t>try</a:t>
            </a:r>
            <a:r>
              <a:rPr lang="en-US" sz="1600">
                <a:solidFill>
                  <a:schemeClr val="dk1"/>
                </a:solidFill>
                <a:highlight>
                  <a:srgbClr val="FFFFFF"/>
                </a:highlight>
                <a:latin typeface="Verdana"/>
                <a:ea typeface="Verdana"/>
                <a:cs typeface="Verdana"/>
                <a:sym typeface="Verdana"/>
              </a:rPr>
              <a:t>{  </a:t>
            </a:r>
          </a:p>
          <a:p>
            <a:pPr indent="-330200" lvl="0" marL="457200" rtl="0" algn="just">
              <a:lnSpc>
                <a:spcPct val="172500"/>
              </a:lnSpc>
              <a:spcBef>
                <a:spcPts val="300"/>
              </a:spcBef>
              <a:buClr>
                <a:schemeClr val="dk1"/>
              </a:buClr>
              <a:buSzPct val="100000"/>
              <a:buFont typeface="Verdana"/>
              <a:buAutoNum type="arabicPeriod"/>
            </a:pPr>
            <a:r>
              <a:rPr lang="en-US" sz="1600">
                <a:solidFill>
                  <a:srgbClr val="008200"/>
                </a:solidFill>
                <a:highlight>
                  <a:srgbClr val="FFFFFF"/>
                </a:highlight>
                <a:latin typeface="Verdana"/>
                <a:ea typeface="Verdana"/>
                <a:cs typeface="Verdana"/>
                <a:sym typeface="Verdana"/>
              </a:rPr>
              <a:t>//code that may throw exception</a:t>
            </a:r>
            <a:r>
              <a:rPr lang="en-US" sz="1600">
                <a:solidFill>
                  <a:schemeClr val="dk1"/>
                </a:solidFill>
                <a:highlight>
                  <a:srgbClr val="FFFFFF"/>
                </a:highlight>
                <a:latin typeface="Verdana"/>
                <a:ea typeface="Verdana"/>
                <a:cs typeface="Verdana"/>
                <a:sym typeface="Verdana"/>
              </a:rPr>
              <a:t>  </a:t>
            </a:r>
          </a:p>
          <a:p>
            <a:pPr indent="-330200" lvl="0" marL="457200" rtl="0" algn="just">
              <a:lnSpc>
                <a:spcPct val="172500"/>
              </a:lnSpc>
              <a:spcBef>
                <a:spcPts val="300"/>
              </a:spcBef>
              <a:buClr>
                <a:schemeClr val="dk1"/>
              </a:buClr>
              <a:buSzPct val="100000"/>
              <a:buFont typeface="Verdana"/>
              <a:buAutoNum type="arabicPeriod"/>
            </a:pPr>
            <a:r>
              <a:rPr lang="en-US" sz="1600">
                <a:solidFill>
                  <a:schemeClr val="dk1"/>
                </a:solidFill>
                <a:highlight>
                  <a:srgbClr val="FFFFFF"/>
                </a:highlight>
                <a:latin typeface="Verdana"/>
                <a:ea typeface="Verdana"/>
                <a:cs typeface="Verdana"/>
                <a:sym typeface="Verdana"/>
              </a:rPr>
              <a:t>}</a:t>
            </a:r>
            <a:r>
              <a:rPr lang="en-US" sz="1600">
                <a:solidFill>
                  <a:srgbClr val="006699"/>
                </a:solidFill>
                <a:highlight>
                  <a:srgbClr val="FFFFFF"/>
                </a:highlight>
                <a:latin typeface="Verdana"/>
                <a:ea typeface="Verdana"/>
                <a:cs typeface="Verdana"/>
                <a:sym typeface="Verdana"/>
              </a:rPr>
              <a:t>catch</a:t>
            </a:r>
            <a:r>
              <a:rPr lang="en-US" sz="1600">
                <a:solidFill>
                  <a:schemeClr val="dk1"/>
                </a:solidFill>
                <a:highlight>
                  <a:srgbClr val="FFFFFF"/>
                </a:highlight>
                <a:latin typeface="Verdana"/>
                <a:ea typeface="Verdana"/>
                <a:cs typeface="Verdana"/>
                <a:sym typeface="Verdana"/>
              </a:rPr>
              <a:t>(Exception_class_Name ref){</a:t>
            </a:r>
          </a:p>
          <a:p>
            <a:pPr indent="-330200" lvl="0" marL="457200" rtl="0" algn="just">
              <a:lnSpc>
                <a:spcPct val="172500"/>
              </a:lnSpc>
              <a:spcBef>
                <a:spcPts val="300"/>
              </a:spcBef>
              <a:buClr>
                <a:schemeClr val="dk1"/>
              </a:buClr>
              <a:buSzPct val="100000"/>
              <a:buFont typeface="Verdana"/>
              <a:buAutoNum type="arabicPeriod"/>
            </a:pPr>
            <a:r>
              <a:rPr lang="en-US" sz="1600">
                <a:solidFill>
                  <a:srgbClr val="38761D"/>
                </a:solidFill>
                <a:highlight>
                  <a:srgbClr val="FFFFFF"/>
                </a:highlight>
                <a:latin typeface="Verdana"/>
                <a:ea typeface="Verdana"/>
                <a:cs typeface="Verdana"/>
                <a:sym typeface="Verdana"/>
              </a:rPr>
              <a:t>//error handling</a:t>
            </a:r>
          </a:p>
          <a:p>
            <a:pPr indent="-330200" lvl="0" marL="457200" rtl="0" algn="just">
              <a:lnSpc>
                <a:spcPct val="172500"/>
              </a:lnSpc>
              <a:spcBef>
                <a:spcPts val="300"/>
              </a:spcBef>
              <a:buClr>
                <a:schemeClr val="dk1"/>
              </a:buClr>
              <a:buSzPct val="100000"/>
              <a:buFont typeface="Verdana"/>
              <a:buAutoNum type="arabicPeriod"/>
            </a:pPr>
            <a:r>
              <a:rPr lang="en-US" sz="1600">
                <a:solidFill>
                  <a:schemeClr val="dk1"/>
                </a:solidFill>
                <a:highlight>
                  <a:srgbClr val="FFFFFF"/>
                </a:highlight>
                <a:latin typeface="Verdana"/>
                <a:ea typeface="Verdana"/>
                <a:cs typeface="Verdana"/>
                <a:sym typeface="Verdana"/>
              </a:rPr>
              <a:t>}  </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7" name="Shape 187"/>
        <p:cNvGrpSpPr/>
        <p:nvPr/>
      </p:nvGrpSpPr>
      <p:grpSpPr>
        <a:xfrm>
          <a:off x="0" y="0"/>
          <a:ext cx="0" cy="0"/>
          <a:chOff x="0" y="0"/>
          <a:chExt cx="0" cy="0"/>
        </a:xfrm>
      </p:grpSpPr>
      <p:sp>
        <p:nvSpPr>
          <p:cNvPr id="188" name="Shape 188"/>
          <p:cNvSpPr txBox="1"/>
          <p:nvPr/>
        </p:nvSpPr>
        <p:spPr>
          <a:xfrm>
            <a:off x="530223" y="394213"/>
            <a:ext cx="28194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Register.php</a:t>
            </a:r>
          </a:p>
        </p:txBody>
      </p:sp>
      <p:sp>
        <p:nvSpPr>
          <p:cNvPr id="189" name="Shape 189"/>
          <p:cNvSpPr txBox="1"/>
          <p:nvPr/>
        </p:nvSpPr>
        <p:spPr>
          <a:xfrm>
            <a:off x="530225" y="1334123"/>
            <a:ext cx="7784400" cy="18435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Just above the form, we will add some PHP to  collect the username,email and password and then  send them to the database to be saved.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8" name="Shape 48"/>
        <p:cNvGrpSpPr/>
        <p:nvPr/>
      </p:nvGrpSpPr>
      <p:grpSpPr>
        <a:xfrm>
          <a:off x="0" y="0"/>
          <a:ext cx="0" cy="0"/>
          <a:chOff x="0" y="0"/>
          <a:chExt cx="0" cy="0"/>
        </a:xfrm>
      </p:grpSpPr>
      <p:sp>
        <p:nvSpPr>
          <p:cNvPr id="49" name="Shape 49"/>
          <p:cNvSpPr txBox="1"/>
          <p:nvPr>
            <p:ph type="title"/>
          </p:nvPr>
        </p:nvSpPr>
        <p:spPr>
          <a:xfrm>
            <a:off x="530224" y="394225"/>
            <a:ext cx="56148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000"/>
              <a:t>RoadMap - Next Few Sessions</a:t>
            </a:r>
          </a:p>
        </p:txBody>
      </p:sp>
      <p:sp>
        <p:nvSpPr>
          <p:cNvPr id="50" name="Shape 50"/>
          <p:cNvSpPr txBox="1"/>
          <p:nvPr/>
        </p:nvSpPr>
        <p:spPr>
          <a:xfrm>
            <a:off x="528700" y="1334126"/>
            <a:ext cx="7103700" cy="3426000"/>
          </a:xfrm>
          <a:prstGeom prst="rect">
            <a:avLst/>
          </a:prstGeom>
          <a:noFill/>
          <a:ln>
            <a:noFill/>
          </a:ln>
        </p:spPr>
        <p:txBody>
          <a:bodyPr anchorCtr="0" anchor="t" bIns="0" lIns="0" rIns="0" wrap="square" tIns="12700">
            <a:noAutofit/>
          </a:bodyPr>
          <a:lstStyle/>
          <a:p>
            <a:pPr indent="-382269" lvl="0" marL="471169" marR="0" rtl="0" algn="l">
              <a:lnSpc>
                <a:spcPct val="150000"/>
              </a:lnSpc>
              <a:spcBef>
                <a:spcPts val="0"/>
              </a:spcBef>
              <a:buSzPct val="100000"/>
              <a:buFont typeface="Arial"/>
              <a:buChar char="●"/>
            </a:pPr>
            <a:r>
              <a:rPr lang="en-US" sz="1800"/>
              <a:t>PHP and MySql</a:t>
            </a:r>
          </a:p>
          <a:p>
            <a:pPr indent="-382269" lvl="0" marL="471169" marR="0" rtl="0" algn="l">
              <a:lnSpc>
                <a:spcPct val="150000"/>
              </a:lnSpc>
              <a:spcBef>
                <a:spcPts val="0"/>
              </a:spcBef>
              <a:buSzPct val="100000"/>
              <a:buFont typeface="Arial"/>
              <a:buChar char="●"/>
            </a:pPr>
            <a:r>
              <a:rPr lang="en-US" sz="1800"/>
              <a:t>Validating and Sanitizing form data before sending to database</a:t>
            </a:r>
          </a:p>
          <a:p>
            <a:pPr indent="-382269" lvl="0" marL="471169" marR="0" rtl="0" algn="l">
              <a:lnSpc>
                <a:spcPct val="150000"/>
              </a:lnSpc>
              <a:spcBef>
                <a:spcPts val="0"/>
              </a:spcBef>
              <a:buSzPct val="100000"/>
              <a:buFont typeface="Arial"/>
              <a:buChar char="●"/>
            </a:pPr>
            <a:r>
              <a:rPr lang="en-US" sz="1800"/>
              <a:t>Finishing our login and registration pages </a:t>
            </a:r>
          </a:p>
          <a:p>
            <a:pPr indent="-342900" lvl="1" marL="914400" marR="0" rtl="0" algn="l">
              <a:lnSpc>
                <a:spcPct val="150000"/>
              </a:lnSpc>
              <a:spcBef>
                <a:spcPts val="0"/>
              </a:spcBef>
              <a:buSzPct val="100000"/>
              <a:buFont typeface="Arial"/>
            </a:pPr>
            <a:r>
              <a:rPr lang="en-US" sz="1800"/>
              <a:t>error message handling</a:t>
            </a:r>
          </a:p>
          <a:p>
            <a:pPr indent="-342900" lvl="1" marL="914400" marR="0" rtl="0" algn="l">
              <a:lnSpc>
                <a:spcPct val="150000"/>
              </a:lnSpc>
              <a:spcBef>
                <a:spcPts val="0"/>
              </a:spcBef>
              <a:buSzPct val="100000"/>
            </a:pPr>
            <a:r>
              <a:rPr lang="en-US" sz="1800"/>
              <a:t>Password hashing</a:t>
            </a:r>
          </a:p>
          <a:p>
            <a:pPr indent="-382269" lvl="0" marL="471169" marR="0" rtl="0" algn="l">
              <a:lnSpc>
                <a:spcPct val="150000"/>
              </a:lnSpc>
              <a:spcBef>
                <a:spcPts val="0"/>
              </a:spcBef>
              <a:buSzPct val="100000"/>
              <a:buFont typeface="Arial"/>
              <a:buChar char="●"/>
            </a:pPr>
            <a:r>
              <a:rPr lang="en-US" sz="1800"/>
              <a:t>Providing user a way of logging out of a session</a:t>
            </a:r>
          </a:p>
          <a:p>
            <a:pPr indent="-382269" lvl="0" marL="471169" marR="0" rtl="0" algn="l">
              <a:lnSpc>
                <a:spcPct val="150000"/>
              </a:lnSpc>
              <a:spcBef>
                <a:spcPts val="0"/>
              </a:spcBef>
              <a:buSzPct val="100000"/>
              <a:buFont typeface="Arial"/>
              <a:buChar char="●"/>
            </a:pPr>
            <a:r>
              <a:rPr lang="en-US" sz="1800"/>
              <a:t>Making application more dynamic using include files</a:t>
            </a:r>
          </a:p>
          <a:p>
            <a:pPr indent="-382269" lvl="0" marL="471169" marR="0" rtl="0" algn="l">
              <a:lnSpc>
                <a:spcPct val="150000"/>
              </a:lnSpc>
              <a:spcBef>
                <a:spcPts val="0"/>
              </a:spcBef>
              <a:buSzPct val="100000"/>
              <a:buFont typeface="Arial"/>
              <a:buChar char="●"/>
            </a:pPr>
            <a:r>
              <a:rPr lang="en-US" sz="1800"/>
              <a:t>Incorporate a Products application with CRUD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3" name="Shape 193"/>
        <p:cNvGrpSpPr/>
        <p:nvPr/>
      </p:nvGrpSpPr>
      <p:grpSpPr>
        <a:xfrm>
          <a:off x="0" y="0"/>
          <a:ext cx="0" cy="0"/>
          <a:chOff x="0" y="0"/>
          <a:chExt cx="0" cy="0"/>
        </a:xfrm>
      </p:grpSpPr>
      <p:sp>
        <p:nvSpPr>
          <p:cNvPr id="194" name="Shape 194"/>
          <p:cNvSpPr txBox="1"/>
          <p:nvPr/>
        </p:nvSpPr>
        <p:spPr>
          <a:xfrm>
            <a:off x="629201" y="486475"/>
            <a:ext cx="1052400" cy="539700"/>
          </a:xfrm>
          <a:prstGeom prst="rect">
            <a:avLst/>
          </a:prstGeom>
          <a:noFill/>
          <a:ln>
            <a:noFill/>
          </a:ln>
        </p:spPr>
        <p:txBody>
          <a:bodyPr anchorCtr="0" anchor="t" bIns="0" lIns="0" rIns="0" wrap="square" tIns="12700">
            <a:noAutofit/>
          </a:bodyPr>
          <a:lstStyle/>
          <a:p>
            <a:pPr indent="0" lvl="0" marL="12700" marR="5080" rtl="0" algn="l">
              <a:lnSpc>
                <a:spcPct val="140600"/>
              </a:lnSpc>
              <a:spcBef>
                <a:spcPts val="0"/>
              </a:spcBef>
              <a:buSzPct val="25000"/>
              <a:buNone/>
            </a:pPr>
            <a:r>
              <a:rPr b="1" lang="en-US" sz="1200">
                <a:solidFill>
                  <a:srgbClr val="FF0000"/>
                </a:solidFill>
              </a:rPr>
              <a:t>&lt;?php</a:t>
            </a:r>
            <a:r>
              <a:rPr b="1" lang="en-US" sz="1200"/>
              <a:t>  if($_POST){</a:t>
            </a:r>
          </a:p>
        </p:txBody>
      </p:sp>
      <p:sp>
        <p:nvSpPr>
          <p:cNvPr id="195" name="Shape 195"/>
          <p:cNvSpPr txBox="1"/>
          <p:nvPr/>
        </p:nvSpPr>
        <p:spPr>
          <a:xfrm>
            <a:off x="775625" y="1293538"/>
            <a:ext cx="3057300" cy="8673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SzPct val="25000"/>
              <a:buNone/>
            </a:pPr>
            <a:r>
              <a:rPr b="1" lang="en-US" sz="1200"/>
              <a:t>$username = $_POST['username'];</a:t>
            </a:r>
          </a:p>
          <a:p>
            <a:pPr indent="0" lvl="0" marL="12700" marR="0" rtl="0" algn="l">
              <a:lnSpc>
                <a:spcPct val="100000"/>
              </a:lnSpc>
              <a:spcBef>
                <a:spcPts val="585"/>
              </a:spcBef>
              <a:buSzPct val="25000"/>
              <a:buNone/>
            </a:pPr>
            <a:r>
              <a:rPr b="1" lang="en-US" sz="1200"/>
              <a:t>$password = $_POST['password'];</a:t>
            </a:r>
          </a:p>
          <a:p>
            <a:pPr indent="0" lvl="0" marL="12700" rtl="0">
              <a:spcBef>
                <a:spcPts val="585"/>
              </a:spcBef>
              <a:buClr>
                <a:schemeClr val="dk1"/>
              </a:buClr>
              <a:buSzPct val="25000"/>
              <a:buFont typeface="Arial"/>
              <a:buNone/>
            </a:pPr>
            <a:r>
              <a:rPr b="1" lang="en-US" sz="1200">
                <a:solidFill>
                  <a:schemeClr val="dk1"/>
                </a:solidFill>
              </a:rPr>
              <a:t>$email = $_POST[‘email’];</a:t>
            </a:r>
          </a:p>
        </p:txBody>
      </p:sp>
      <p:sp>
        <p:nvSpPr>
          <p:cNvPr id="196" name="Shape 196"/>
          <p:cNvSpPr txBox="1"/>
          <p:nvPr/>
        </p:nvSpPr>
        <p:spPr>
          <a:xfrm>
            <a:off x="726250" y="2048500"/>
            <a:ext cx="5678400" cy="23235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SzPct val="25000"/>
              <a:buNone/>
            </a:pPr>
            <a:r>
              <a:rPr b="1" lang="en-US" sz="1200"/>
              <a:t>try {</a:t>
            </a:r>
          </a:p>
          <a:p>
            <a:pPr indent="-3175" lvl="0" marL="180975" marR="0" rtl="0" algn="l">
              <a:lnSpc>
                <a:spcPct val="100000"/>
              </a:lnSpc>
              <a:spcBef>
                <a:spcPts val="585"/>
              </a:spcBef>
              <a:spcAft>
                <a:spcPts val="0"/>
              </a:spcAft>
              <a:buSzPct val="25000"/>
              <a:buNone/>
            </a:pPr>
            <a:r>
              <a:rPr b="1" lang="en-US" sz="1200"/>
              <a:t>$host = '127.0.0.1';</a:t>
            </a:r>
          </a:p>
          <a:p>
            <a:pPr indent="-3175" lvl="0" marL="180975" marR="0" rtl="0" algn="l">
              <a:lnSpc>
                <a:spcPct val="100000"/>
              </a:lnSpc>
              <a:spcBef>
                <a:spcPts val="585"/>
              </a:spcBef>
              <a:spcAft>
                <a:spcPts val="0"/>
              </a:spcAft>
              <a:buSzPct val="25000"/>
              <a:buNone/>
            </a:pPr>
            <a:r>
              <a:rPr b="1" lang="en-US" sz="1200"/>
              <a:t>$dbname = 'wdtest';</a:t>
            </a:r>
          </a:p>
          <a:p>
            <a:pPr indent="-3175" lvl="0" marL="180975" marR="0" rtl="0" algn="l">
              <a:lnSpc>
                <a:spcPct val="100000"/>
              </a:lnSpc>
              <a:spcBef>
                <a:spcPts val="585"/>
              </a:spcBef>
              <a:spcAft>
                <a:spcPts val="0"/>
              </a:spcAft>
              <a:buSzPct val="25000"/>
              <a:buNone/>
            </a:pPr>
            <a:r>
              <a:rPr b="1" lang="en-US" sz="1200"/>
              <a:t>$user = 'root';</a:t>
            </a:r>
          </a:p>
          <a:p>
            <a:pPr indent="-3175" lvl="0" marL="180975" marR="0" rtl="0" algn="l">
              <a:lnSpc>
                <a:spcPct val="100000"/>
              </a:lnSpc>
              <a:spcBef>
                <a:spcPts val="585"/>
              </a:spcBef>
              <a:spcAft>
                <a:spcPts val="0"/>
              </a:spcAft>
              <a:buSzPct val="25000"/>
              <a:buNone/>
            </a:pPr>
            <a:r>
              <a:rPr b="1" lang="en-US" sz="1200"/>
              <a:t>$pass = '';</a:t>
            </a:r>
          </a:p>
          <a:p>
            <a:pPr indent="-3175" lvl="0" marL="180975" marR="0" rtl="0" algn="l">
              <a:lnSpc>
                <a:spcPct val="100000"/>
              </a:lnSpc>
              <a:spcBef>
                <a:spcPts val="585"/>
              </a:spcBef>
              <a:spcAft>
                <a:spcPts val="0"/>
              </a:spcAft>
              <a:buSzPct val="25000"/>
              <a:buNone/>
            </a:pPr>
            <a:r>
              <a:rPr b="1" lang="en-US" sz="1200"/>
              <a:t># MySQL with PDO_MYSQL</a:t>
            </a:r>
          </a:p>
          <a:p>
            <a:pPr indent="-3175" lvl="0" marL="180975" marR="0" rtl="0" algn="l">
              <a:lnSpc>
                <a:spcPct val="100000"/>
              </a:lnSpc>
              <a:spcBef>
                <a:spcPts val="585"/>
              </a:spcBef>
              <a:spcAft>
                <a:spcPts val="0"/>
              </a:spcAft>
              <a:buSzPct val="25000"/>
              <a:buNone/>
            </a:pPr>
            <a:r>
              <a:rPr b="1" lang="en-US" sz="1200"/>
              <a:t>$DBH = new PDO("mysql:host=$host;dbname=$dbname", $user, $pass);</a:t>
            </a:r>
          </a:p>
          <a:p>
            <a:pPr indent="0" lvl="0" marL="12700" marR="0" rtl="0" algn="l">
              <a:lnSpc>
                <a:spcPct val="100000"/>
              </a:lnSpc>
              <a:spcBef>
                <a:spcPts val="585"/>
              </a:spcBef>
              <a:buSzPct val="25000"/>
              <a:buNone/>
            </a:pPr>
            <a:r>
              <a:rPr b="1" lang="en-US" sz="1200"/>
              <a:t>   } catch(PDOException $e) {echo 'Error';}</a:t>
            </a:r>
          </a:p>
          <a:p>
            <a:pPr indent="0" lvl="0" marL="12700" marR="0" rtl="0" algn="l">
              <a:lnSpc>
                <a:spcPct val="100000"/>
              </a:lnSpc>
              <a:spcBef>
                <a:spcPts val="585"/>
              </a:spcBef>
              <a:buNone/>
            </a:pPr>
            <a:r>
              <a:t/>
            </a:r>
            <a:endParaRPr sz="1200"/>
          </a:p>
        </p:txBody>
      </p:sp>
      <p:sp>
        <p:nvSpPr>
          <p:cNvPr id="197" name="Shape 197"/>
          <p:cNvSpPr txBox="1"/>
          <p:nvPr/>
        </p:nvSpPr>
        <p:spPr>
          <a:xfrm>
            <a:off x="6319488" y="2609530"/>
            <a:ext cx="2355215" cy="86741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400">
                <a:latin typeface="Arial"/>
                <a:ea typeface="Arial"/>
                <a:cs typeface="Arial"/>
                <a:sym typeface="Arial"/>
              </a:rPr>
              <a:t>Get the username, email and  password and store them into  variables called $username, $email  and $password</a:t>
            </a:r>
          </a:p>
        </p:txBody>
      </p:sp>
      <p:sp>
        <p:nvSpPr>
          <p:cNvPr id="198" name="Shape 198"/>
          <p:cNvSpPr txBox="1"/>
          <p:nvPr/>
        </p:nvSpPr>
        <p:spPr>
          <a:xfrm>
            <a:off x="6676468" y="4076796"/>
            <a:ext cx="1620000" cy="8070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800">
                <a:latin typeface="Arial"/>
                <a:ea typeface="Arial"/>
                <a:cs typeface="Arial"/>
                <a:sym typeface="Arial"/>
              </a:rPr>
              <a:t>Make a DB  connection</a:t>
            </a:r>
          </a:p>
        </p:txBody>
      </p:sp>
      <p:sp>
        <p:nvSpPr>
          <p:cNvPr id="199" name="Shape 199"/>
          <p:cNvSpPr txBox="1"/>
          <p:nvPr/>
        </p:nvSpPr>
        <p:spPr>
          <a:xfrm>
            <a:off x="629200" y="1026163"/>
            <a:ext cx="4958100" cy="539700"/>
          </a:xfrm>
          <a:prstGeom prst="rect">
            <a:avLst/>
          </a:prstGeom>
          <a:noFill/>
          <a:ln>
            <a:noFill/>
          </a:ln>
        </p:spPr>
        <p:txBody>
          <a:bodyPr anchorCtr="0" anchor="t" bIns="91425" lIns="91425" rIns="91425" wrap="square" tIns="91425">
            <a:noAutofit/>
          </a:bodyPr>
          <a:lstStyle/>
          <a:p>
            <a:pPr lvl="0">
              <a:spcBef>
                <a:spcPts val="0"/>
              </a:spcBef>
              <a:buNone/>
            </a:pPr>
            <a:r>
              <a:rPr lang="en-US"/>
              <a:t>// $_POST will have no value if not come from form post</a:t>
            </a:r>
          </a:p>
        </p:txBody>
      </p:sp>
      <p:sp>
        <p:nvSpPr>
          <p:cNvPr id="200" name="Shape 200"/>
          <p:cNvSpPr txBox="1"/>
          <p:nvPr/>
        </p:nvSpPr>
        <p:spPr>
          <a:xfrm>
            <a:off x="6219175" y="1298250"/>
            <a:ext cx="2571600" cy="8673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Code for this can be found in the registerA.txt file</a:t>
            </a:r>
          </a:p>
        </p:txBody>
      </p:sp>
      <p:sp>
        <p:nvSpPr>
          <p:cNvPr id="201" name="Shape 201"/>
          <p:cNvSpPr txBox="1"/>
          <p:nvPr/>
        </p:nvSpPr>
        <p:spPr>
          <a:xfrm>
            <a:off x="469825" y="4331059"/>
            <a:ext cx="964500" cy="651600"/>
          </a:xfrm>
          <a:prstGeom prst="rect">
            <a:avLst/>
          </a:prstGeom>
          <a:noFill/>
          <a:ln>
            <a:noFill/>
          </a:ln>
        </p:spPr>
        <p:txBody>
          <a:bodyPr anchorCtr="0" anchor="t" bIns="91425" lIns="91425" rIns="91425" wrap="square" tIns="91425">
            <a:noAutofit/>
          </a:bodyPr>
          <a:lstStyle/>
          <a:p>
            <a:pPr indent="0" lvl="0" marL="12700" rtl="0">
              <a:spcBef>
                <a:spcPts val="585"/>
              </a:spcBef>
              <a:buClr>
                <a:schemeClr val="dk1"/>
              </a:buClr>
              <a:buSzPct val="25000"/>
              <a:buFont typeface="Arial"/>
              <a:buNone/>
            </a:pPr>
            <a:r>
              <a:rPr b="1" lang="en-US" sz="1200">
                <a:solidFill>
                  <a:schemeClr val="dk1"/>
                </a:solidFill>
              </a:rPr>
              <a:t>}</a:t>
            </a:r>
          </a:p>
          <a:p>
            <a:pPr indent="0" lvl="0" marL="12700" rtl="0">
              <a:spcBef>
                <a:spcPts val="585"/>
              </a:spcBef>
              <a:buClr>
                <a:schemeClr val="dk1"/>
              </a:buClr>
              <a:buSzPct val="25000"/>
              <a:buFont typeface="Arial"/>
              <a:buNone/>
            </a:pPr>
            <a:r>
              <a:rPr b="1" lang="en-US" sz="1200">
                <a:solidFill>
                  <a:srgbClr val="FF0000"/>
                </a:solidFill>
              </a:rPr>
              <a:t>?&gt;</a:t>
            </a:r>
          </a:p>
        </p:txBody>
      </p:sp>
      <p:cxnSp>
        <p:nvCxnSpPr>
          <p:cNvPr id="202" name="Shape 202"/>
          <p:cNvCxnSpPr>
            <a:stCxn id="197" idx="1"/>
          </p:cNvCxnSpPr>
          <p:nvPr/>
        </p:nvCxnSpPr>
        <p:spPr>
          <a:xfrm rot="10800000">
            <a:off x="3461988" y="1792835"/>
            <a:ext cx="2857500" cy="1250400"/>
          </a:xfrm>
          <a:prstGeom prst="straightConnector1">
            <a:avLst/>
          </a:prstGeom>
          <a:noFill/>
          <a:ln cap="flat" cmpd="sng" w="28575">
            <a:solidFill>
              <a:srgbClr val="FF0000"/>
            </a:solidFill>
            <a:prstDash val="solid"/>
            <a:round/>
            <a:headEnd len="lg" w="lg" type="none"/>
            <a:tailEnd len="lg" w="lg" type="triangle"/>
          </a:ln>
        </p:spPr>
      </p:cxnSp>
      <p:cxnSp>
        <p:nvCxnSpPr>
          <p:cNvPr id="203" name="Shape 203"/>
          <p:cNvCxnSpPr>
            <a:stCxn id="198" idx="1"/>
          </p:cNvCxnSpPr>
          <p:nvPr/>
        </p:nvCxnSpPr>
        <p:spPr>
          <a:xfrm rot="10800000">
            <a:off x="4710868" y="3981396"/>
            <a:ext cx="1965600" cy="498900"/>
          </a:xfrm>
          <a:prstGeom prst="straightConnector1">
            <a:avLst/>
          </a:prstGeom>
          <a:noFill/>
          <a:ln cap="flat" cmpd="sng" w="28575">
            <a:solidFill>
              <a:srgbClr val="FF0000"/>
            </a:solidFill>
            <a:prstDash val="solid"/>
            <a:round/>
            <a:headEnd len="lg" w="lg" type="none"/>
            <a:tailEnd len="lg" w="lg" type="triangle"/>
          </a:ln>
        </p:spPr>
      </p:cxnSp>
      <p:sp>
        <p:nvSpPr>
          <p:cNvPr id="204" name="Shape 204"/>
          <p:cNvSpPr txBox="1"/>
          <p:nvPr/>
        </p:nvSpPr>
        <p:spPr>
          <a:xfrm>
            <a:off x="1990625" y="284375"/>
            <a:ext cx="6417000" cy="498900"/>
          </a:xfrm>
          <a:prstGeom prst="rect">
            <a:avLst/>
          </a:prstGeom>
          <a:noFill/>
          <a:ln>
            <a:noFill/>
          </a:ln>
        </p:spPr>
        <p:txBody>
          <a:bodyPr anchorCtr="0" anchor="t" bIns="91425" lIns="91425" rIns="91425" wrap="square" tIns="91425">
            <a:noAutofit/>
          </a:bodyPr>
          <a:lstStyle/>
          <a:p>
            <a:pPr lvl="0">
              <a:spcBef>
                <a:spcPts val="0"/>
              </a:spcBef>
              <a:buNone/>
            </a:pPr>
            <a:r>
              <a:rPr b="1" lang="en-US"/>
              <a:t>If </a:t>
            </a:r>
            <a:r>
              <a:rPr lang="en-US"/>
              <a:t> here is the same as $_SERVER[‘REQUESTST_METHOD’] == “POST”</a:t>
            </a:r>
          </a:p>
        </p:txBody>
      </p:sp>
      <p:cxnSp>
        <p:nvCxnSpPr>
          <p:cNvPr id="205" name="Shape 205"/>
          <p:cNvCxnSpPr>
            <a:stCxn id="204" idx="1"/>
          </p:cNvCxnSpPr>
          <p:nvPr/>
        </p:nvCxnSpPr>
        <p:spPr>
          <a:xfrm flipH="1">
            <a:off x="1323125" y="533825"/>
            <a:ext cx="667500" cy="2328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9" name="Shape 209"/>
        <p:cNvGrpSpPr/>
        <p:nvPr/>
      </p:nvGrpSpPr>
      <p:grpSpPr>
        <a:xfrm>
          <a:off x="0" y="0"/>
          <a:ext cx="0" cy="0"/>
          <a:chOff x="0" y="0"/>
          <a:chExt cx="0" cy="0"/>
        </a:xfrm>
      </p:grpSpPr>
      <p:sp>
        <p:nvSpPr>
          <p:cNvPr id="210" name="Shape 210"/>
          <p:cNvSpPr txBox="1"/>
          <p:nvPr>
            <p:ph type="title"/>
          </p:nvPr>
        </p:nvSpPr>
        <p:spPr>
          <a:xfrm>
            <a:off x="530223" y="394213"/>
            <a:ext cx="669925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Making a connection with PDO</a:t>
            </a:r>
          </a:p>
        </p:txBody>
      </p:sp>
      <p:sp>
        <p:nvSpPr>
          <p:cNvPr id="211" name="Shape 211"/>
          <p:cNvSpPr txBox="1"/>
          <p:nvPr/>
        </p:nvSpPr>
        <p:spPr>
          <a:xfrm>
            <a:off x="530225" y="1343275"/>
            <a:ext cx="7716600" cy="10182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1800">
                <a:latin typeface="Arial"/>
                <a:ea typeface="Arial"/>
                <a:cs typeface="Arial"/>
                <a:sym typeface="Arial"/>
              </a:rPr>
              <a:t>The line that makes the DB connection is below:</a:t>
            </a:r>
          </a:p>
          <a:p>
            <a:pPr indent="0" lvl="0" marL="0" marR="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3810" lvl="0" marL="54610" marR="0" rtl="0" algn="l">
              <a:lnSpc>
                <a:spcPct val="100000"/>
              </a:lnSpc>
              <a:spcBef>
                <a:spcPts val="1115"/>
              </a:spcBef>
              <a:buSzPct val="25000"/>
              <a:buNone/>
            </a:pPr>
            <a:r>
              <a:rPr lang="en-US" sz="1800">
                <a:latin typeface="Arial"/>
                <a:ea typeface="Arial"/>
                <a:cs typeface="Arial"/>
                <a:sym typeface="Arial"/>
              </a:rPr>
              <a:t>$DBH = new PDO("mysql:host=$host;dbname=$dbname", $user, $pass)</a:t>
            </a:r>
            <a:r>
              <a:rPr lang="en-US" sz="1200">
                <a:latin typeface="Arial"/>
                <a:ea typeface="Arial"/>
                <a:cs typeface="Arial"/>
                <a:sym typeface="Arial"/>
              </a:rPr>
              <a:t>;</a:t>
            </a:r>
          </a:p>
        </p:txBody>
      </p:sp>
      <p:sp>
        <p:nvSpPr>
          <p:cNvPr id="212" name="Shape 212"/>
          <p:cNvSpPr txBox="1"/>
          <p:nvPr/>
        </p:nvSpPr>
        <p:spPr>
          <a:xfrm>
            <a:off x="530225" y="2418950"/>
            <a:ext cx="7716600" cy="18468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None/>
            </a:pPr>
            <a:r>
              <a:rPr lang="en-US">
                <a:latin typeface="Arial"/>
                <a:ea typeface="Arial"/>
                <a:cs typeface="Arial"/>
                <a:sym typeface="Arial"/>
              </a:rPr>
              <a:t>We are passing the following parameters</a:t>
            </a: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12700" marR="0" rtl="0" algn="l">
              <a:lnSpc>
                <a:spcPct val="100000"/>
              </a:lnSpc>
              <a:spcBef>
                <a:spcPts val="1115"/>
              </a:spcBef>
              <a:spcAft>
                <a:spcPts val="0"/>
              </a:spcAft>
              <a:buNone/>
            </a:pPr>
            <a:r>
              <a:rPr lang="en-US">
                <a:solidFill>
                  <a:srgbClr val="0000FF"/>
                </a:solidFill>
                <a:latin typeface="Arial"/>
                <a:ea typeface="Arial"/>
                <a:cs typeface="Arial"/>
                <a:sym typeface="Arial"/>
              </a:rPr>
              <a:t>$host</a:t>
            </a:r>
            <a:r>
              <a:rPr lang="en-US">
                <a:latin typeface="Arial"/>
                <a:ea typeface="Arial"/>
                <a:cs typeface="Arial"/>
                <a:sym typeface="Arial"/>
              </a:rPr>
              <a:t> : address for the database</a:t>
            </a:r>
          </a:p>
          <a:p>
            <a:pPr indent="0" lvl="0" marL="12700" marR="0" rtl="0" algn="l">
              <a:lnSpc>
                <a:spcPct val="100000"/>
              </a:lnSpc>
              <a:spcBef>
                <a:spcPts val="585"/>
              </a:spcBef>
              <a:spcAft>
                <a:spcPts val="0"/>
              </a:spcAft>
              <a:buNone/>
            </a:pPr>
            <a:r>
              <a:rPr lang="en-US">
                <a:solidFill>
                  <a:srgbClr val="0000FF"/>
                </a:solidFill>
                <a:latin typeface="Arial"/>
                <a:ea typeface="Arial"/>
                <a:cs typeface="Arial"/>
                <a:sym typeface="Arial"/>
              </a:rPr>
              <a:t>$dbname</a:t>
            </a:r>
            <a:r>
              <a:rPr lang="en-US">
                <a:latin typeface="Arial"/>
                <a:ea typeface="Arial"/>
                <a:cs typeface="Arial"/>
                <a:sym typeface="Arial"/>
              </a:rPr>
              <a:t> : the name of the database, in our case the wdtest database</a:t>
            </a:r>
          </a:p>
          <a:p>
            <a:pPr indent="0" lvl="0" marL="12700" marR="0" rtl="0" algn="l">
              <a:lnSpc>
                <a:spcPct val="100000"/>
              </a:lnSpc>
              <a:spcBef>
                <a:spcPts val="585"/>
              </a:spcBef>
              <a:spcAft>
                <a:spcPts val="0"/>
              </a:spcAft>
              <a:buNone/>
            </a:pPr>
            <a:r>
              <a:rPr lang="en-US">
                <a:solidFill>
                  <a:srgbClr val="0000FF"/>
                </a:solidFill>
                <a:latin typeface="Arial"/>
                <a:ea typeface="Arial"/>
                <a:cs typeface="Arial"/>
                <a:sym typeface="Arial"/>
              </a:rPr>
              <a:t>$user</a:t>
            </a:r>
            <a:r>
              <a:rPr lang="en-US">
                <a:latin typeface="Arial"/>
                <a:ea typeface="Arial"/>
                <a:cs typeface="Arial"/>
                <a:sym typeface="Arial"/>
              </a:rPr>
              <a:t> : the username for the account we are using</a:t>
            </a:r>
          </a:p>
          <a:p>
            <a:pPr indent="0" lvl="0" marL="12700" marR="0" rtl="0" algn="l">
              <a:lnSpc>
                <a:spcPct val="100000"/>
              </a:lnSpc>
              <a:spcBef>
                <a:spcPts val="585"/>
              </a:spcBef>
              <a:buNone/>
            </a:pPr>
            <a:r>
              <a:rPr lang="en-US">
                <a:solidFill>
                  <a:srgbClr val="0000FF"/>
                </a:solidFill>
                <a:latin typeface="Arial"/>
                <a:ea typeface="Arial"/>
                <a:cs typeface="Arial"/>
                <a:sym typeface="Arial"/>
              </a:rPr>
              <a:t>$pass</a:t>
            </a:r>
            <a:r>
              <a:rPr lang="en-US">
                <a:latin typeface="Arial"/>
                <a:ea typeface="Arial"/>
                <a:cs typeface="Arial"/>
                <a:sym typeface="Arial"/>
              </a:rPr>
              <a:t> : the password for the account.</a:t>
            </a:r>
          </a:p>
          <a:p>
            <a:pPr indent="0" lvl="0" marL="0" marR="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12700" marR="0" rtl="0" algn="l">
              <a:lnSpc>
                <a:spcPct val="100000"/>
              </a:lnSpc>
              <a:spcBef>
                <a:spcPts val="1115"/>
              </a:spcBef>
              <a:buNone/>
            </a:pPr>
            <a:r>
              <a:t/>
            </a:r>
            <a:endParaRPr sz="1800">
              <a:latin typeface="Arial"/>
              <a:ea typeface="Arial"/>
              <a:cs typeface="Arial"/>
              <a:sym typeface="Arial"/>
            </a:endParaRPr>
          </a:p>
        </p:txBody>
      </p:sp>
      <p:sp>
        <p:nvSpPr>
          <p:cNvPr id="213" name="Shape 213"/>
          <p:cNvSpPr txBox="1"/>
          <p:nvPr/>
        </p:nvSpPr>
        <p:spPr>
          <a:xfrm>
            <a:off x="530225" y="4154375"/>
            <a:ext cx="7616400" cy="573900"/>
          </a:xfrm>
          <a:prstGeom prst="rect">
            <a:avLst/>
          </a:prstGeom>
          <a:noFill/>
          <a:ln>
            <a:noFill/>
          </a:ln>
        </p:spPr>
        <p:txBody>
          <a:bodyPr anchorCtr="0" anchor="t" bIns="91425" lIns="91425" rIns="91425" wrap="square" tIns="91425">
            <a:noAutofit/>
          </a:bodyPr>
          <a:lstStyle/>
          <a:p>
            <a:pPr indent="0" lvl="0" marL="12700" rtl="0">
              <a:spcBef>
                <a:spcPts val="1115"/>
              </a:spcBef>
              <a:buClr>
                <a:schemeClr val="dk1"/>
              </a:buClr>
              <a:buSzPct val="25000"/>
              <a:buFont typeface="Arial"/>
              <a:buNone/>
            </a:pPr>
            <a:r>
              <a:rPr lang="en-US" sz="1800">
                <a:solidFill>
                  <a:schemeClr val="dk1"/>
                </a:solidFill>
              </a:rPr>
              <a:t>All of these details are being passed to an instance of the </a:t>
            </a:r>
            <a:r>
              <a:rPr b="1" lang="en-US" sz="1800">
                <a:solidFill>
                  <a:schemeClr val="dk1"/>
                </a:solidFill>
              </a:rPr>
              <a:t>PDO </a:t>
            </a:r>
            <a:r>
              <a:rPr lang="en-US" sz="1800">
                <a:solidFill>
                  <a:schemeClr val="dk1"/>
                </a:solidFill>
              </a:rPr>
              <a:t>class, which stands for </a:t>
            </a:r>
            <a:r>
              <a:rPr b="1" lang="en-US" sz="1800">
                <a:solidFill>
                  <a:schemeClr val="dk1"/>
                </a:solidFill>
              </a:rPr>
              <a:t>Prepared Data Object</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7" name="Shape 217"/>
        <p:cNvGrpSpPr/>
        <p:nvPr/>
      </p:nvGrpSpPr>
      <p:grpSpPr>
        <a:xfrm>
          <a:off x="0" y="0"/>
          <a:ext cx="0" cy="0"/>
          <a:chOff x="0" y="0"/>
          <a:chExt cx="0" cy="0"/>
        </a:xfrm>
      </p:grpSpPr>
      <p:sp>
        <p:nvSpPr>
          <p:cNvPr id="218" name="Shape 218"/>
          <p:cNvSpPr txBox="1"/>
          <p:nvPr>
            <p:ph type="title"/>
          </p:nvPr>
        </p:nvSpPr>
        <p:spPr>
          <a:xfrm>
            <a:off x="530223" y="394213"/>
            <a:ext cx="66993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PDO</a:t>
            </a:r>
          </a:p>
        </p:txBody>
      </p:sp>
      <p:sp>
        <p:nvSpPr>
          <p:cNvPr id="219" name="Shape 219"/>
          <p:cNvSpPr txBox="1"/>
          <p:nvPr/>
        </p:nvSpPr>
        <p:spPr>
          <a:xfrm>
            <a:off x="530225" y="1343275"/>
            <a:ext cx="7716600" cy="1018200"/>
          </a:xfrm>
          <a:prstGeom prst="rect">
            <a:avLst/>
          </a:prstGeom>
          <a:noFill/>
          <a:ln>
            <a:noFill/>
          </a:ln>
        </p:spPr>
        <p:txBody>
          <a:bodyPr anchorCtr="0" anchor="t" bIns="0" lIns="0" rIns="0" wrap="square" tIns="12700">
            <a:noAutofit/>
          </a:bodyPr>
          <a:lstStyle/>
          <a:p>
            <a:pPr indent="-3810" lvl="0" marL="54610" marR="0" rtl="0" algn="l">
              <a:lnSpc>
                <a:spcPct val="100000"/>
              </a:lnSpc>
              <a:spcBef>
                <a:spcPts val="1115"/>
              </a:spcBef>
              <a:buNone/>
            </a:pPr>
            <a:r>
              <a:t/>
            </a:r>
            <a:endParaRPr sz="1200">
              <a:latin typeface="Arial"/>
              <a:ea typeface="Arial"/>
              <a:cs typeface="Arial"/>
              <a:sym typeface="Arial"/>
            </a:endParaRPr>
          </a:p>
        </p:txBody>
      </p:sp>
      <p:sp>
        <p:nvSpPr>
          <p:cNvPr id="220" name="Shape 220"/>
          <p:cNvSpPr txBox="1"/>
          <p:nvPr/>
        </p:nvSpPr>
        <p:spPr>
          <a:xfrm>
            <a:off x="530225" y="1149875"/>
            <a:ext cx="7716600" cy="3820500"/>
          </a:xfrm>
          <a:prstGeom prst="rect">
            <a:avLst/>
          </a:prstGeom>
          <a:noFill/>
          <a:ln>
            <a:noFill/>
          </a:ln>
        </p:spPr>
        <p:txBody>
          <a:bodyPr anchorCtr="0" anchor="t" bIns="0" lIns="0" rIns="0" wrap="square" tIns="12700">
            <a:noAutofit/>
          </a:bodyPr>
          <a:lstStyle/>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Once we have the PDO instance we have available a whole bunch of functions (or methods) to help us interact with the mysql database:</a:t>
            </a:r>
          </a:p>
          <a:p>
            <a:pPr lvl="0" rtl="0">
              <a:lnSpc>
                <a:spcPct val="115000"/>
              </a:lnSpc>
              <a:spcBef>
                <a:spcPts val="0"/>
              </a:spcBef>
              <a:buClr>
                <a:schemeClr val="dk1"/>
              </a:buClr>
              <a:buFont typeface="Arial"/>
              <a:buNone/>
            </a:pPr>
            <a:r>
              <a:t/>
            </a:r>
            <a:endParaRPr b="1" sz="1800">
              <a:solidFill>
                <a:srgbClr val="333333"/>
              </a:solidFill>
              <a:highlight>
                <a:srgbClr val="FFFFFF"/>
              </a:highlight>
            </a:endParaRP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prepare()		prepare our sql statement</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bindParam()		bind input variables to sql statement</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execute()		execute the sql statement</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fetch()			fetch single row from result of execute</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query()			run a direct sql statement in no params</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rowCount()		number of rows returned from execute</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fetchAll()		returns all rows in a query</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	fetchColumn()	return single column from query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4" name="Shape 224"/>
        <p:cNvGrpSpPr/>
        <p:nvPr/>
      </p:nvGrpSpPr>
      <p:grpSpPr>
        <a:xfrm>
          <a:off x="0" y="0"/>
          <a:ext cx="0" cy="0"/>
          <a:chOff x="0" y="0"/>
          <a:chExt cx="0" cy="0"/>
        </a:xfrm>
      </p:grpSpPr>
      <p:sp>
        <p:nvSpPr>
          <p:cNvPr id="225" name="Shape 225"/>
          <p:cNvSpPr txBox="1"/>
          <p:nvPr>
            <p:ph type="title"/>
          </p:nvPr>
        </p:nvSpPr>
        <p:spPr>
          <a:xfrm>
            <a:off x="530223" y="394213"/>
            <a:ext cx="66993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PDO</a:t>
            </a:r>
          </a:p>
        </p:txBody>
      </p:sp>
      <p:sp>
        <p:nvSpPr>
          <p:cNvPr id="226" name="Shape 226"/>
          <p:cNvSpPr txBox="1"/>
          <p:nvPr/>
        </p:nvSpPr>
        <p:spPr>
          <a:xfrm>
            <a:off x="530225" y="1343275"/>
            <a:ext cx="7716600" cy="1018200"/>
          </a:xfrm>
          <a:prstGeom prst="rect">
            <a:avLst/>
          </a:prstGeom>
          <a:noFill/>
          <a:ln>
            <a:noFill/>
          </a:ln>
        </p:spPr>
        <p:txBody>
          <a:bodyPr anchorCtr="0" anchor="t" bIns="0" lIns="0" rIns="0" wrap="square" tIns="12700">
            <a:noAutofit/>
          </a:bodyPr>
          <a:lstStyle/>
          <a:p>
            <a:pPr indent="-3810" lvl="0" marL="54610" marR="0" rtl="0" algn="l">
              <a:lnSpc>
                <a:spcPct val="100000"/>
              </a:lnSpc>
              <a:spcBef>
                <a:spcPts val="1115"/>
              </a:spcBef>
              <a:buNone/>
            </a:pPr>
            <a:r>
              <a:t/>
            </a:r>
            <a:endParaRPr sz="1200">
              <a:latin typeface="Arial"/>
              <a:ea typeface="Arial"/>
              <a:cs typeface="Arial"/>
              <a:sym typeface="Arial"/>
            </a:endParaRPr>
          </a:p>
        </p:txBody>
      </p:sp>
      <p:sp>
        <p:nvSpPr>
          <p:cNvPr id="227" name="Shape 227"/>
          <p:cNvSpPr txBox="1"/>
          <p:nvPr/>
        </p:nvSpPr>
        <p:spPr>
          <a:xfrm>
            <a:off x="530225" y="1149875"/>
            <a:ext cx="7716600" cy="3820500"/>
          </a:xfrm>
          <a:prstGeom prst="rect">
            <a:avLst/>
          </a:prstGeom>
          <a:noFill/>
          <a:ln>
            <a:noFill/>
          </a:ln>
        </p:spPr>
        <p:txBody>
          <a:bodyPr anchorCtr="0" anchor="t" bIns="0" lIns="0" rIns="0" wrap="square" tIns="12700">
            <a:noAutofit/>
          </a:bodyPr>
          <a:lstStyle/>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PDO stands for PHP Data Objects, an advanced approach to connect to database not only mysql but several others. Here is a list of database supported by PDO-</a:t>
            </a:r>
          </a:p>
          <a:p>
            <a:pPr lvl="0" rtl="0">
              <a:lnSpc>
                <a:spcPct val="115000"/>
              </a:lnSpc>
              <a:spcBef>
                <a:spcPts val="0"/>
              </a:spcBef>
              <a:buClr>
                <a:schemeClr val="dk1"/>
              </a:buClr>
              <a:buFont typeface="Arial"/>
              <a:buNone/>
            </a:pPr>
            <a:r>
              <a:t/>
            </a:r>
            <a:endParaRPr b="1" sz="1800">
              <a:solidFill>
                <a:srgbClr val="333333"/>
              </a:solidFill>
              <a:highlight>
                <a:srgbClr val="FFFFFF"/>
              </a:highlight>
            </a:endParaRP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Micro Soft SQL Server</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MySQL</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PostgreSQL</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Oracle</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Sqlite</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IBM DB2</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Firebird</a:t>
            </a:r>
          </a:p>
          <a:p>
            <a:pPr lvl="0" rtl="0">
              <a:lnSpc>
                <a:spcPct val="115000"/>
              </a:lnSpc>
              <a:spcBef>
                <a:spcPts val="0"/>
              </a:spcBef>
              <a:buClr>
                <a:schemeClr val="dk1"/>
              </a:buClr>
              <a:buSzPct val="61111"/>
              <a:buFont typeface="Arial"/>
              <a:buNone/>
            </a:pPr>
            <a:r>
              <a:rPr b="1" lang="en-US" sz="1800">
                <a:solidFill>
                  <a:srgbClr val="333333"/>
                </a:solidFill>
                <a:highlight>
                  <a:srgbClr val="FFFFFF"/>
                </a:highlight>
              </a:rPr>
              <a:t>	INFORMIX etc.</a:t>
            </a:r>
          </a:p>
          <a:p>
            <a:pPr indent="0" lvl="0" marL="12700" marR="0" rtl="0" algn="l">
              <a:lnSpc>
                <a:spcPct val="100000"/>
              </a:lnSpc>
              <a:spcBef>
                <a:spcPts val="1115"/>
              </a:spcBef>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1" name="Shape 231"/>
        <p:cNvGrpSpPr/>
        <p:nvPr/>
      </p:nvGrpSpPr>
      <p:grpSpPr>
        <a:xfrm>
          <a:off x="0" y="0"/>
          <a:ext cx="0" cy="0"/>
          <a:chOff x="0" y="0"/>
          <a:chExt cx="0" cy="0"/>
        </a:xfrm>
      </p:grpSpPr>
      <p:sp>
        <p:nvSpPr>
          <p:cNvPr id="232" name="Shape 232"/>
          <p:cNvSpPr txBox="1"/>
          <p:nvPr>
            <p:ph type="title"/>
          </p:nvPr>
        </p:nvSpPr>
        <p:spPr>
          <a:xfrm>
            <a:off x="530223" y="394213"/>
            <a:ext cx="66993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PDO</a:t>
            </a:r>
          </a:p>
        </p:txBody>
      </p:sp>
      <p:sp>
        <p:nvSpPr>
          <p:cNvPr id="233" name="Shape 233"/>
          <p:cNvSpPr txBox="1"/>
          <p:nvPr/>
        </p:nvSpPr>
        <p:spPr>
          <a:xfrm>
            <a:off x="530225" y="1343275"/>
            <a:ext cx="7716600" cy="1018200"/>
          </a:xfrm>
          <a:prstGeom prst="rect">
            <a:avLst/>
          </a:prstGeom>
          <a:noFill/>
          <a:ln>
            <a:noFill/>
          </a:ln>
        </p:spPr>
        <p:txBody>
          <a:bodyPr anchorCtr="0" anchor="t" bIns="0" lIns="0" rIns="0" wrap="square" tIns="12700">
            <a:noAutofit/>
          </a:bodyPr>
          <a:lstStyle/>
          <a:p>
            <a:pPr indent="-3810" lvl="0" marL="54610" marR="0" rtl="0" algn="l">
              <a:lnSpc>
                <a:spcPct val="100000"/>
              </a:lnSpc>
              <a:spcBef>
                <a:spcPts val="1115"/>
              </a:spcBef>
              <a:buNone/>
            </a:pPr>
            <a:r>
              <a:t/>
            </a:r>
            <a:endParaRPr sz="1200">
              <a:latin typeface="Arial"/>
              <a:ea typeface="Arial"/>
              <a:cs typeface="Arial"/>
              <a:sym typeface="Arial"/>
            </a:endParaRPr>
          </a:p>
        </p:txBody>
      </p:sp>
      <p:sp>
        <p:nvSpPr>
          <p:cNvPr id="234" name="Shape 234"/>
          <p:cNvSpPr txBox="1"/>
          <p:nvPr/>
        </p:nvSpPr>
        <p:spPr>
          <a:xfrm>
            <a:off x="530225" y="1149875"/>
            <a:ext cx="7716600" cy="3820500"/>
          </a:xfrm>
          <a:prstGeom prst="rect">
            <a:avLst/>
          </a:prstGeom>
          <a:noFill/>
          <a:ln>
            <a:noFill/>
          </a:ln>
        </p:spPr>
        <p:txBody>
          <a:bodyPr anchorCtr="0" anchor="t" bIns="0" lIns="0" rIns="0" wrap="square" tIns="12700">
            <a:noAutofit/>
          </a:bodyPr>
          <a:lstStyle/>
          <a:p>
            <a:pPr lvl="0" rtl="0">
              <a:lnSpc>
                <a:spcPct val="115000"/>
              </a:lnSpc>
              <a:spcBef>
                <a:spcPts val="0"/>
              </a:spcBef>
              <a:spcAft>
                <a:spcPts val="900"/>
              </a:spcAft>
              <a:buSzPct val="61111"/>
              <a:buNone/>
            </a:pPr>
            <a:r>
              <a:rPr b="1" lang="en-US" sz="1800">
                <a:solidFill>
                  <a:srgbClr val="505050"/>
                </a:solidFill>
                <a:highlight>
                  <a:srgbClr val="FFFFFF"/>
                </a:highlight>
              </a:rPr>
              <a:t>The real PDO benefits are:</a:t>
            </a:r>
          </a:p>
          <a:p>
            <a:pPr indent="-342900" lvl="0" marL="457200" rtl="0">
              <a:lnSpc>
                <a:spcPct val="115000"/>
              </a:lnSpc>
              <a:spcBef>
                <a:spcPts val="0"/>
              </a:spcBef>
              <a:spcAft>
                <a:spcPts val="800"/>
              </a:spcAft>
              <a:buClr>
                <a:srgbClr val="333333"/>
              </a:buClr>
              <a:buSzPct val="100000"/>
            </a:pPr>
            <a:r>
              <a:rPr b="1" lang="en-US" sz="1800">
                <a:solidFill>
                  <a:srgbClr val="333333"/>
                </a:solidFill>
                <a:highlight>
                  <a:srgbClr val="FFFFFF"/>
                </a:highlight>
              </a:rPr>
              <a:t>security (</a:t>
            </a:r>
            <a:r>
              <a:rPr b="1" i="1" lang="en-US" sz="1800">
                <a:solidFill>
                  <a:srgbClr val="333333"/>
                </a:solidFill>
                <a:highlight>
                  <a:srgbClr val="FFFFFF"/>
                </a:highlight>
              </a:rPr>
              <a:t>usable</a:t>
            </a:r>
            <a:r>
              <a:rPr b="1" lang="en-US" sz="1800">
                <a:solidFill>
                  <a:srgbClr val="333333"/>
                </a:solidFill>
                <a:highlight>
                  <a:srgbClr val="FFFFFF"/>
                </a:highlight>
              </a:rPr>
              <a:t> prepared statements)</a:t>
            </a:r>
          </a:p>
          <a:p>
            <a:pPr indent="-342900" lvl="0" marL="457200" rtl="0">
              <a:lnSpc>
                <a:spcPct val="115000"/>
              </a:lnSpc>
              <a:spcBef>
                <a:spcPts val="0"/>
              </a:spcBef>
              <a:spcAft>
                <a:spcPts val="800"/>
              </a:spcAft>
              <a:buClr>
                <a:srgbClr val="333333"/>
              </a:buClr>
              <a:buSzPct val="100000"/>
            </a:pPr>
            <a:r>
              <a:rPr b="1" lang="en-US" sz="1800">
                <a:solidFill>
                  <a:srgbClr val="333333"/>
                </a:solidFill>
                <a:highlight>
                  <a:srgbClr val="FFFFFF"/>
                </a:highlight>
              </a:rPr>
              <a:t>usability (many helper functions to automate routine operations)</a:t>
            </a:r>
          </a:p>
          <a:p>
            <a:pPr indent="-342900" lvl="0" marL="457200" rtl="0">
              <a:lnSpc>
                <a:spcPct val="115000"/>
              </a:lnSpc>
              <a:spcBef>
                <a:spcPts val="0"/>
              </a:spcBef>
              <a:spcAft>
                <a:spcPts val="800"/>
              </a:spcAft>
              <a:buClr>
                <a:srgbClr val="333333"/>
              </a:buClr>
              <a:buSzPct val="100000"/>
            </a:pPr>
            <a:r>
              <a:rPr b="1" lang="en-US" sz="1800">
                <a:solidFill>
                  <a:srgbClr val="333333"/>
                </a:solidFill>
                <a:highlight>
                  <a:srgbClr val="FFFFFF"/>
                </a:highlight>
              </a:rPr>
              <a:t>reusability (unified API to access multitude of databases, from SQLite to Oracle)</a:t>
            </a:r>
          </a:p>
          <a:p>
            <a:pPr lvl="0" rtl="0">
              <a:lnSpc>
                <a:spcPct val="115000"/>
              </a:lnSpc>
              <a:spcBef>
                <a:spcPts val="0"/>
              </a:spcBef>
              <a:buNone/>
            </a:pPr>
            <a:r>
              <a:t/>
            </a:r>
            <a:endParaRPr b="1" sz="1800">
              <a:solidFill>
                <a:srgbClr val="333333"/>
              </a:solidFill>
              <a:highlight>
                <a:srgbClr val="FFFFFF"/>
              </a:highlight>
            </a:endParaRPr>
          </a:p>
          <a:p>
            <a:pPr lvl="0" rtl="0">
              <a:lnSpc>
                <a:spcPct val="115000"/>
              </a:lnSpc>
              <a:spcBef>
                <a:spcPts val="0"/>
              </a:spcBef>
              <a:buSzPct val="61111"/>
              <a:buNone/>
            </a:pPr>
            <a:r>
              <a:rPr b="1" lang="en-US" sz="1800">
                <a:solidFill>
                  <a:srgbClr val="333333"/>
                </a:solidFill>
                <a:highlight>
                  <a:srgbClr val="FFFFFF"/>
                </a:highlight>
              </a:rPr>
              <a:t>The PDO extension defines a lightweight, consistent interface for accessing databases in PHP. It means that, regardless of which database you're using, use the same functions to issue queries and fetch data. There is no need to rewrite your queries again when you change your database.</a:t>
            </a:r>
          </a:p>
          <a:p>
            <a:pPr lvl="0" rtl="0">
              <a:lnSpc>
                <a:spcPct val="115000"/>
              </a:lnSpc>
              <a:spcBef>
                <a:spcPts val="0"/>
              </a:spcBef>
              <a:buNone/>
            </a:pPr>
            <a:r>
              <a:t/>
            </a:r>
            <a:endParaRPr b="1" sz="1800">
              <a:solidFill>
                <a:srgbClr val="333333"/>
              </a:solidFill>
              <a:highlight>
                <a:srgbClr val="FFFFFF"/>
              </a:highlight>
            </a:endParaRPr>
          </a:p>
          <a:p>
            <a:pPr indent="0" lvl="0" marL="12700" marR="0" rtl="0" algn="l">
              <a:lnSpc>
                <a:spcPct val="100000"/>
              </a:lnSpc>
              <a:spcBef>
                <a:spcPts val="1115"/>
              </a:spcBef>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38" name="Shape 238"/>
        <p:cNvGrpSpPr/>
        <p:nvPr/>
      </p:nvGrpSpPr>
      <p:grpSpPr>
        <a:xfrm>
          <a:off x="0" y="0"/>
          <a:ext cx="0" cy="0"/>
          <a:chOff x="0" y="0"/>
          <a:chExt cx="0" cy="0"/>
        </a:xfrm>
      </p:grpSpPr>
      <p:sp>
        <p:nvSpPr>
          <p:cNvPr id="239" name="Shape 239"/>
          <p:cNvSpPr txBox="1"/>
          <p:nvPr>
            <p:ph type="title"/>
          </p:nvPr>
        </p:nvSpPr>
        <p:spPr>
          <a:xfrm>
            <a:off x="530223" y="394213"/>
            <a:ext cx="618871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Insert statement preparation</a:t>
            </a:r>
          </a:p>
        </p:txBody>
      </p:sp>
      <p:sp>
        <p:nvSpPr>
          <p:cNvPr id="240" name="Shape 240"/>
          <p:cNvSpPr txBox="1"/>
          <p:nvPr/>
        </p:nvSpPr>
        <p:spPr>
          <a:xfrm>
            <a:off x="253925" y="1301700"/>
            <a:ext cx="6465000" cy="27864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None/>
            </a:pPr>
            <a:r>
              <a:rPr lang="en-US">
                <a:latin typeface="Arial"/>
                <a:ea typeface="Arial"/>
                <a:cs typeface="Arial"/>
                <a:sym typeface="Arial"/>
              </a:rPr>
              <a:t>$sql = "INSERT INTO </a:t>
            </a:r>
            <a:r>
              <a:rPr lang="en-US"/>
              <a:t>users</a:t>
            </a:r>
            <a:r>
              <a:rPr lang="en-US">
                <a:latin typeface="Arial"/>
                <a:ea typeface="Arial"/>
                <a:cs typeface="Arial"/>
                <a:sym typeface="Arial"/>
              </a:rPr>
              <a:t> (username, password,</a:t>
            </a:r>
            <a:r>
              <a:rPr lang="en-US"/>
              <a:t>email</a:t>
            </a:r>
            <a:r>
              <a:rPr lang="en-US">
                <a:latin typeface="Arial"/>
                <a:ea typeface="Arial"/>
                <a:cs typeface="Arial"/>
                <a:sym typeface="Arial"/>
              </a:rPr>
              <a:t>) VALUES (?, ?, ?);";</a:t>
            </a:r>
          </a:p>
          <a:p>
            <a:pPr indent="-3810" lvl="0" marL="54610" marR="0" rtl="0" algn="l">
              <a:lnSpc>
                <a:spcPct val="100000"/>
              </a:lnSpc>
              <a:spcBef>
                <a:spcPts val="585"/>
              </a:spcBef>
              <a:buNone/>
            </a:pPr>
            <a:r>
              <a:rPr lang="en-US">
                <a:latin typeface="Arial"/>
                <a:ea typeface="Arial"/>
                <a:cs typeface="Arial"/>
                <a:sym typeface="Arial"/>
              </a:rPr>
              <a:t>$sth = $DBH-&gt;prepare($sql);</a:t>
            </a: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342900" marR="0" rtl="0" algn="l">
              <a:lnSpc>
                <a:spcPct val="100000"/>
              </a:lnSpc>
              <a:spcBef>
                <a:spcPts val="1115"/>
              </a:spcBef>
              <a:spcAft>
                <a:spcPts val="0"/>
              </a:spcAft>
              <a:buNone/>
            </a:pPr>
            <a:r>
              <a:rPr lang="en-US">
                <a:latin typeface="Arial"/>
                <a:ea typeface="Arial"/>
                <a:cs typeface="Arial"/>
                <a:sym typeface="Arial"/>
              </a:rPr>
              <a:t>$sth-&gt;bindParam(1, $username);</a:t>
            </a:r>
          </a:p>
          <a:p>
            <a:pPr indent="0" lvl="0" marL="342900" marR="0" rtl="0" algn="l">
              <a:lnSpc>
                <a:spcPct val="100000"/>
              </a:lnSpc>
              <a:spcBef>
                <a:spcPts val="585"/>
              </a:spcBef>
              <a:buNone/>
            </a:pPr>
            <a:r>
              <a:rPr lang="en-US">
                <a:latin typeface="Arial"/>
                <a:ea typeface="Arial"/>
                <a:cs typeface="Arial"/>
                <a:sym typeface="Arial"/>
              </a:rPr>
              <a:t>$sth-&gt;bindParam(2, $</a:t>
            </a:r>
            <a:r>
              <a:rPr lang="en-US"/>
              <a:t>passwordl</a:t>
            </a:r>
            <a:r>
              <a:rPr lang="en-US">
                <a:latin typeface="Arial"/>
                <a:ea typeface="Arial"/>
                <a:cs typeface="Arial"/>
                <a:sym typeface="Arial"/>
              </a:rPr>
              <a:t>);</a:t>
            </a:r>
          </a:p>
          <a:p>
            <a:pPr indent="0" lvl="0" marL="342900" rtl="0">
              <a:spcBef>
                <a:spcPts val="585"/>
              </a:spcBef>
              <a:buClr>
                <a:schemeClr val="dk1"/>
              </a:buClr>
              <a:buFont typeface="Arial"/>
              <a:buNone/>
            </a:pPr>
            <a:r>
              <a:rPr lang="en-US">
                <a:solidFill>
                  <a:schemeClr val="dk1"/>
                </a:solidFill>
              </a:rPr>
              <a:t>$sth-&gt;bindParam(3, $email);</a:t>
            </a:r>
          </a:p>
          <a:p>
            <a:pPr indent="0" lvl="0" marL="342900" marR="0" rtl="0" algn="l">
              <a:lnSpc>
                <a:spcPct val="100000"/>
              </a:lnSpc>
              <a:spcBef>
                <a:spcPts val="1115"/>
              </a:spcBef>
              <a:buNone/>
            </a:pPr>
            <a:r>
              <a:rPr b="1" lang="en-US"/>
              <a:t>$sth-&gt;execute();</a:t>
            </a:r>
          </a:p>
        </p:txBody>
      </p:sp>
      <p:sp>
        <p:nvSpPr>
          <p:cNvPr id="241" name="Shape 241"/>
          <p:cNvSpPr txBox="1"/>
          <p:nvPr/>
        </p:nvSpPr>
        <p:spPr>
          <a:xfrm>
            <a:off x="593625" y="3444775"/>
            <a:ext cx="2794200" cy="486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None/>
            </a:pPr>
            <a:r>
              <a:rPr lang="en-US">
                <a:latin typeface="Arial"/>
                <a:ea typeface="Arial"/>
                <a:cs typeface="Arial"/>
                <a:sym typeface="Arial"/>
              </a:rPr>
              <a:t>echo 'You are now registered!';</a:t>
            </a:r>
          </a:p>
        </p:txBody>
      </p:sp>
      <p:sp>
        <p:nvSpPr>
          <p:cNvPr id="242" name="Shape 242"/>
          <p:cNvSpPr/>
          <p:nvPr/>
        </p:nvSpPr>
        <p:spPr>
          <a:xfrm>
            <a:off x="4650690" y="1725291"/>
            <a:ext cx="2890520" cy="1347470"/>
          </a:xfrm>
          <a:custGeom>
            <a:pathLst>
              <a:path extrusionOk="0" h="120000" w="120000">
                <a:moveTo>
                  <a:pt x="119982" y="119985"/>
                </a:moveTo>
                <a:lnTo>
                  <a:pt x="0" y="0"/>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243" name="Shape 243"/>
          <p:cNvSpPr/>
          <p:nvPr/>
        </p:nvSpPr>
        <p:spPr>
          <a:xfrm>
            <a:off x="4562815" y="1679239"/>
            <a:ext cx="110699" cy="84094"/>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244" name="Shape 244"/>
          <p:cNvSpPr txBox="1"/>
          <p:nvPr/>
        </p:nvSpPr>
        <p:spPr>
          <a:xfrm>
            <a:off x="6297000" y="3217274"/>
            <a:ext cx="2197800" cy="8382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400">
                <a:latin typeface="Arial"/>
                <a:ea typeface="Arial"/>
                <a:cs typeface="Arial"/>
                <a:sym typeface="Arial"/>
              </a:rPr>
              <a:t>Standard SQL insert  statement. We are inserting  into the </a:t>
            </a:r>
            <a:r>
              <a:rPr b="1" lang="en-US"/>
              <a:t>user</a:t>
            </a:r>
            <a:r>
              <a:rPr b="1" lang="en-US" sz="1400">
                <a:latin typeface="Arial"/>
                <a:ea typeface="Arial"/>
                <a:cs typeface="Arial"/>
                <a:sym typeface="Arial"/>
              </a:rPr>
              <a:t>s </a:t>
            </a:r>
            <a:r>
              <a:rPr lang="en-US" sz="1400">
                <a:latin typeface="Arial"/>
                <a:ea typeface="Arial"/>
                <a:cs typeface="Arial"/>
                <a:sym typeface="Arial"/>
              </a:rPr>
              <a:t>table.</a:t>
            </a:r>
          </a:p>
        </p:txBody>
      </p:sp>
      <p:sp>
        <p:nvSpPr>
          <p:cNvPr id="245" name="Shape 245"/>
          <p:cNvSpPr/>
          <p:nvPr/>
        </p:nvSpPr>
        <p:spPr>
          <a:xfrm>
            <a:off x="4063016" y="1732053"/>
            <a:ext cx="1419860" cy="2578735"/>
          </a:xfrm>
          <a:custGeom>
            <a:pathLst>
              <a:path extrusionOk="0" h="120000" w="120000">
                <a:moveTo>
                  <a:pt x="0" y="119991"/>
                </a:moveTo>
                <a:lnTo>
                  <a:pt x="119958" y="0"/>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246" name="Shape 246"/>
          <p:cNvSpPr/>
          <p:nvPr/>
        </p:nvSpPr>
        <p:spPr>
          <a:xfrm>
            <a:off x="5445314" y="1646794"/>
            <a:ext cx="88299" cy="109957"/>
          </a:xfrm>
          <a:prstGeom prst="rect">
            <a:avLst/>
          </a:prstGeom>
          <a:blipFill rotWithShape="1">
            <a:blip r:embed="rId4">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247" name="Shape 247"/>
          <p:cNvSpPr txBox="1"/>
          <p:nvPr/>
        </p:nvSpPr>
        <p:spPr>
          <a:xfrm>
            <a:off x="3033065" y="4421552"/>
            <a:ext cx="5732145" cy="65786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400">
                <a:latin typeface="Arial"/>
                <a:ea typeface="Arial"/>
                <a:cs typeface="Arial"/>
                <a:sym typeface="Arial"/>
              </a:rPr>
              <a:t>Notice how we are not passing the variables, we are passing a question  mark. This is because, on the line below, we are passing variables 1, 2 and  </a:t>
            </a:r>
            <a:r>
              <a:rPr lang="en-US"/>
              <a:t>3</a:t>
            </a:r>
            <a:r>
              <a:rPr lang="en-US" sz="1400">
                <a:latin typeface="Arial"/>
                <a:ea typeface="Arial"/>
                <a:cs typeface="Arial"/>
                <a:sym typeface="Arial"/>
              </a:rPr>
              <a:t> later in the bind statement</a:t>
            </a:r>
          </a:p>
        </p:txBody>
      </p:sp>
      <p:sp>
        <p:nvSpPr>
          <p:cNvPr id="248" name="Shape 248"/>
          <p:cNvSpPr txBox="1"/>
          <p:nvPr/>
        </p:nvSpPr>
        <p:spPr>
          <a:xfrm>
            <a:off x="6478825" y="1026225"/>
            <a:ext cx="2336700" cy="13848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Insert code just under the $DHB statement. This code can be found in the </a:t>
            </a:r>
            <a:r>
              <a:rPr b="1" lang="en-US"/>
              <a:t>registerB.txt</a:t>
            </a:r>
            <a:r>
              <a:rPr lang="en-US"/>
              <a:t> file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2" name="Shape 252"/>
        <p:cNvGrpSpPr/>
        <p:nvPr/>
      </p:nvGrpSpPr>
      <p:grpSpPr>
        <a:xfrm>
          <a:off x="0" y="0"/>
          <a:ext cx="0" cy="0"/>
          <a:chOff x="0" y="0"/>
          <a:chExt cx="0" cy="0"/>
        </a:xfrm>
      </p:grpSpPr>
      <p:sp>
        <p:nvSpPr>
          <p:cNvPr id="253" name="Shape 253"/>
          <p:cNvSpPr txBox="1"/>
          <p:nvPr>
            <p:ph type="title"/>
          </p:nvPr>
        </p:nvSpPr>
        <p:spPr>
          <a:xfrm>
            <a:off x="530223" y="394213"/>
            <a:ext cx="268859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bindParam()</a:t>
            </a:r>
          </a:p>
        </p:txBody>
      </p:sp>
      <p:sp>
        <p:nvSpPr>
          <p:cNvPr id="254" name="Shape 254"/>
          <p:cNvSpPr txBox="1"/>
          <p:nvPr/>
        </p:nvSpPr>
        <p:spPr>
          <a:xfrm>
            <a:off x="530223" y="1342259"/>
            <a:ext cx="8008620" cy="122936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800">
                <a:latin typeface="Arial"/>
                <a:ea typeface="Arial"/>
                <a:cs typeface="Arial"/>
                <a:sym typeface="Arial"/>
              </a:rPr>
              <a:t>We use the bindParam function to pass the variables into the statement. We do this because we don’t  want to allow people to put their own content into the SQL statement because it can lead to SQL  injection! (more later)</a:t>
            </a: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12700" marR="0" rtl="0" algn="l">
              <a:lnSpc>
                <a:spcPct val="100000"/>
              </a:lnSpc>
              <a:spcBef>
                <a:spcPts val="1045"/>
              </a:spcBef>
              <a:buNone/>
            </a:pPr>
            <a:r>
              <a:t/>
            </a:r>
            <a:endParaRPr sz="1800">
              <a:latin typeface="Arial"/>
              <a:ea typeface="Arial"/>
              <a:cs typeface="Arial"/>
              <a:sym typeface="Arial"/>
            </a:endParaRPr>
          </a:p>
        </p:txBody>
      </p:sp>
      <p:sp>
        <p:nvSpPr>
          <p:cNvPr id="255" name="Shape 255"/>
          <p:cNvSpPr txBox="1"/>
          <p:nvPr/>
        </p:nvSpPr>
        <p:spPr>
          <a:xfrm>
            <a:off x="556400" y="2893225"/>
            <a:ext cx="7913100" cy="1372500"/>
          </a:xfrm>
          <a:prstGeom prst="rect">
            <a:avLst/>
          </a:prstGeom>
          <a:noFill/>
          <a:ln>
            <a:noFill/>
          </a:ln>
        </p:spPr>
        <p:txBody>
          <a:bodyPr anchorCtr="0" anchor="t" bIns="91425" lIns="91425" rIns="91425" wrap="square" tIns="91425">
            <a:noAutofit/>
          </a:bodyPr>
          <a:lstStyle/>
          <a:p>
            <a:pPr indent="0" lvl="0" marL="12700" rtl="0">
              <a:spcBef>
                <a:spcPts val="1045"/>
              </a:spcBef>
              <a:buClr>
                <a:schemeClr val="dk1"/>
              </a:buClr>
              <a:buSzPct val="25000"/>
              <a:buFont typeface="Arial"/>
              <a:buNone/>
            </a:pPr>
            <a:r>
              <a:rPr lang="en-US" sz="1800">
                <a:solidFill>
                  <a:schemeClr val="dk1"/>
                </a:solidFill>
              </a:rPr>
              <a:t>We </a:t>
            </a:r>
            <a:r>
              <a:rPr b="1" lang="en-US" sz="1800">
                <a:solidFill>
                  <a:schemeClr val="dk1"/>
                </a:solidFill>
              </a:rPr>
              <a:t>prepare </a:t>
            </a:r>
            <a:r>
              <a:rPr lang="en-US" sz="1800">
                <a:solidFill>
                  <a:schemeClr val="dk1"/>
                </a:solidFill>
              </a:rPr>
              <a:t>the statement, and </a:t>
            </a:r>
          </a:p>
          <a:p>
            <a:pPr indent="0" lvl="0" marL="12700" rtl="0">
              <a:spcBef>
                <a:spcPts val="1045"/>
              </a:spcBef>
              <a:buClr>
                <a:schemeClr val="dk1"/>
              </a:buClr>
              <a:buFont typeface="Arial"/>
              <a:buNone/>
            </a:pPr>
            <a:r>
              <a:t/>
            </a:r>
            <a:endParaRPr sz="1800">
              <a:solidFill>
                <a:schemeClr val="dk1"/>
              </a:solidFill>
            </a:endParaRPr>
          </a:p>
          <a:p>
            <a:pPr indent="0" lvl="0" marL="12700" rtl="0">
              <a:spcBef>
                <a:spcPts val="1045"/>
              </a:spcBef>
              <a:buClr>
                <a:schemeClr val="dk1"/>
              </a:buClr>
              <a:buSzPct val="25000"/>
              <a:buFont typeface="Arial"/>
              <a:buNone/>
            </a:pPr>
            <a:r>
              <a:rPr lang="en-US" sz="1800">
                <a:solidFill>
                  <a:schemeClr val="dk1"/>
                </a:solidFill>
              </a:rPr>
              <a:t>then </a:t>
            </a:r>
            <a:r>
              <a:rPr b="1" lang="en-US" sz="1800">
                <a:solidFill>
                  <a:schemeClr val="dk1"/>
                </a:solidFill>
              </a:rPr>
              <a:t>bind </a:t>
            </a:r>
            <a:r>
              <a:rPr lang="en-US" sz="1800">
                <a:solidFill>
                  <a:schemeClr val="dk1"/>
                </a:solidFill>
              </a:rPr>
              <a:t>the parameters to the statement.</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59" name="Shape 259"/>
        <p:cNvGrpSpPr/>
        <p:nvPr/>
      </p:nvGrpSpPr>
      <p:grpSpPr>
        <a:xfrm>
          <a:off x="0" y="0"/>
          <a:ext cx="0" cy="0"/>
          <a:chOff x="0" y="0"/>
          <a:chExt cx="0" cy="0"/>
        </a:xfrm>
      </p:grpSpPr>
      <p:sp>
        <p:nvSpPr>
          <p:cNvPr id="260" name="Shape 260"/>
          <p:cNvSpPr txBox="1"/>
          <p:nvPr/>
        </p:nvSpPr>
        <p:spPr>
          <a:xfrm>
            <a:off x="530223" y="394213"/>
            <a:ext cx="28194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Register.php</a:t>
            </a:r>
          </a:p>
        </p:txBody>
      </p:sp>
      <p:sp>
        <p:nvSpPr>
          <p:cNvPr id="261" name="Shape 261"/>
          <p:cNvSpPr txBox="1"/>
          <p:nvPr/>
        </p:nvSpPr>
        <p:spPr>
          <a:xfrm>
            <a:off x="530223" y="1334132"/>
            <a:ext cx="7642859" cy="13970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When the user enters in their username, email and  password and clicks the button, a new record  will then be inserted into the database table.</a:t>
            </a:r>
          </a:p>
        </p:txBody>
      </p:sp>
      <p:sp>
        <p:nvSpPr>
          <p:cNvPr id="262" name="Shape 262"/>
          <p:cNvSpPr txBox="1"/>
          <p:nvPr/>
        </p:nvSpPr>
        <p:spPr>
          <a:xfrm>
            <a:off x="593475" y="3437250"/>
            <a:ext cx="7257900" cy="16443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2400"/>
              <a:t>Lets try it. Bring up the register.php file in the browser i.e.</a:t>
            </a:r>
          </a:p>
          <a:p>
            <a:pPr lvl="0">
              <a:spcBef>
                <a:spcPts val="0"/>
              </a:spcBef>
              <a:buNone/>
            </a:pPr>
            <a:r>
              <a:t/>
            </a:r>
            <a:endParaRPr sz="2400"/>
          </a:p>
          <a:p>
            <a:pPr lvl="0">
              <a:spcBef>
                <a:spcPts val="0"/>
              </a:spcBef>
              <a:buNone/>
            </a:pPr>
            <a:r>
              <a:rPr lang="en-US" sz="2400"/>
              <a:t>	localhost/lecture5/register.php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6" name="Shape 266"/>
        <p:cNvGrpSpPr/>
        <p:nvPr/>
      </p:nvGrpSpPr>
      <p:grpSpPr>
        <a:xfrm>
          <a:off x="0" y="0"/>
          <a:ext cx="0" cy="0"/>
          <a:chOff x="0" y="0"/>
          <a:chExt cx="0" cy="0"/>
        </a:xfrm>
      </p:grpSpPr>
      <p:sp>
        <p:nvSpPr>
          <p:cNvPr id="267" name="Shape 267"/>
          <p:cNvSpPr txBox="1"/>
          <p:nvPr/>
        </p:nvSpPr>
        <p:spPr>
          <a:xfrm>
            <a:off x="530223" y="394213"/>
            <a:ext cx="28194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Register.php</a:t>
            </a:r>
          </a:p>
        </p:txBody>
      </p:sp>
      <p:sp>
        <p:nvSpPr>
          <p:cNvPr id="268" name="Shape 268"/>
          <p:cNvSpPr txBox="1"/>
          <p:nvPr/>
        </p:nvSpPr>
        <p:spPr>
          <a:xfrm>
            <a:off x="530223" y="1334132"/>
            <a:ext cx="7642800" cy="13971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t>If successful go back to Heidi and see if your record had been added</a:t>
            </a:r>
          </a:p>
        </p:txBody>
      </p:sp>
      <p:pic>
        <p:nvPicPr>
          <p:cNvPr id="269" name="Shape 269"/>
          <p:cNvPicPr preferRelativeResize="0"/>
          <p:nvPr/>
        </p:nvPicPr>
        <p:blipFill>
          <a:blip r:embed="rId3">
            <a:alphaModFix/>
          </a:blip>
          <a:stretch>
            <a:fillRect/>
          </a:stretch>
        </p:blipFill>
        <p:spPr>
          <a:xfrm>
            <a:off x="1475375" y="2327248"/>
            <a:ext cx="6697651" cy="263733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3" name="Shape 273"/>
        <p:cNvGrpSpPr/>
        <p:nvPr/>
      </p:nvGrpSpPr>
      <p:grpSpPr>
        <a:xfrm>
          <a:off x="0" y="0"/>
          <a:ext cx="0" cy="0"/>
          <a:chOff x="0" y="0"/>
          <a:chExt cx="0" cy="0"/>
        </a:xfrm>
      </p:grpSpPr>
      <p:sp>
        <p:nvSpPr>
          <p:cNvPr id="274" name="Shape 274"/>
          <p:cNvSpPr txBox="1"/>
          <p:nvPr>
            <p:ph type="title"/>
          </p:nvPr>
        </p:nvSpPr>
        <p:spPr>
          <a:xfrm>
            <a:off x="530223" y="394213"/>
            <a:ext cx="235521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Logging In</a:t>
            </a:r>
          </a:p>
        </p:txBody>
      </p:sp>
      <p:sp>
        <p:nvSpPr>
          <p:cNvPr id="275" name="Shape 275"/>
          <p:cNvSpPr txBox="1"/>
          <p:nvPr/>
        </p:nvSpPr>
        <p:spPr>
          <a:xfrm>
            <a:off x="530223" y="1334132"/>
            <a:ext cx="7423150" cy="2921000"/>
          </a:xfrm>
          <a:prstGeom prst="rect">
            <a:avLst/>
          </a:prstGeom>
          <a:noFill/>
          <a:ln>
            <a:noFill/>
          </a:ln>
        </p:spPr>
        <p:txBody>
          <a:bodyPr anchorCtr="0" anchor="t" bIns="0" lIns="0" rIns="0" wrap="square" tIns="12700">
            <a:noAutofit/>
          </a:bodyPr>
          <a:lstStyle/>
          <a:p>
            <a:pPr indent="0" lvl="0" marL="12700" marR="62864" rtl="0" algn="just">
              <a:lnSpc>
                <a:spcPct val="100000"/>
              </a:lnSpc>
              <a:spcBef>
                <a:spcPts val="0"/>
              </a:spcBef>
              <a:spcAft>
                <a:spcPts val="0"/>
              </a:spcAft>
              <a:buSzPct val="25000"/>
              <a:buNone/>
            </a:pPr>
            <a:r>
              <a:rPr lang="en-US" sz="3000">
                <a:latin typeface="Arial"/>
                <a:ea typeface="Arial"/>
                <a:cs typeface="Arial"/>
                <a:sym typeface="Arial"/>
              </a:rPr>
              <a:t>Now that we have a record inserted into the  database, we can now look at the login.php  page.</a:t>
            </a:r>
          </a:p>
          <a:p>
            <a:pPr indent="0" lvl="0" marL="0" marR="0" rtl="0" algn="l">
              <a:lnSpc>
                <a:spcPct val="100000"/>
              </a:lnSpc>
              <a:spcBef>
                <a:spcPts val="25"/>
              </a:spcBef>
              <a:buNone/>
            </a:pPr>
            <a:r>
              <a:t/>
            </a:r>
            <a:endParaRPr sz="4150">
              <a:latin typeface="Times New Roman"/>
              <a:ea typeface="Times New Roman"/>
              <a:cs typeface="Times New Roman"/>
              <a:sym typeface="Times New Roman"/>
            </a:endParaRPr>
          </a:p>
          <a:p>
            <a:pPr indent="0" lvl="0" marL="12700" marR="5080" rtl="0" algn="just">
              <a:lnSpc>
                <a:spcPct val="100000"/>
              </a:lnSpc>
              <a:spcBef>
                <a:spcPts val="0"/>
              </a:spcBef>
              <a:buSzPct val="25000"/>
              <a:buNone/>
            </a:pPr>
            <a:r>
              <a:rPr lang="en-US" sz="3000">
                <a:latin typeface="Arial"/>
                <a:ea typeface="Arial"/>
                <a:cs typeface="Arial"/>
                <a:sym typeface="Arial"/>
              </a:rPr>
              <a:t>This page will allow the user to enter in their</a:t>
            </a:r>
            <a:r>
              <a:rPr lang="en-US" sz="3000"/>
              <a:t> </a:t>
            </a:r>
            <a:r>
              <a:rPr lang="en-US" sz="3000">
                <a:latin typeface="Arial"/>
                <a:ea typeface="Arial"/>
                <a:cs typeface="Arial"/>
                <a:sym typeface="Arial"/>
              </a:rPr>
              <a:t>username and password and click Login.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 name="Shape 54"/>
        <p:cNvGrpSpPr/>
        <p:nvPr/>
      </p:nvGrpSpPr>
      <p:grpSpPr>
        <a:xfrm>
          <a:off x="0" y="0"/>
          <a:ext cx="0" cy="0"/>
          <a:chOff x="0" y="0"/>
          <a:chExt cx="0" cy="0"/>
        </a:xfrm>
      </p:grpSpPr>
      <p:sp>
        <p:nvSpPr>
          <p:cNvPr id="55" name="Shape 55"/>
          <p:cNvSpPr txBox="1"/>
          <p:nvPr>
            <p:ph type="title"/>
          </p:nvPr>
        </p:nvSpPr>
        <p:spPr>
          <a:xfrm>
            <a:off x="530223" y="394213"/>
            <a:ext cx="15978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Outline</a:t>
            </a:r>
          </a:p>
        </p:txBody>
      </p:sp>
      <p:sp>
        <p:nvSpPr>
          <p:cNvPr id="56" name="Shape 56"/>
          <p:cNvSpPr txBox="1"/>
          <p:nvPr/>
        </p:nvSpPr>
        <p:spPr>
          <a:xfrm>
            <a:off x="528700" y="1334124"/>
            <a:ext cx="7103700" cy="2127900"/>
          </a:xfrm>
          <a:prstGeom prst="rect">
            <a:avLst/>
          </a:prstGeom>
          <a:noFill/>
          <a:ln>
            <a:noFill/>
          </a:ln>
        </p:spPr>
        <p:txBody>
          <a:bodyPr anchorCtr="0" anchor="t" bIns="0" lIns="0" rIns="0" wrap="square" tIns="12700">
            <a:noAutofit/>
          </a:bodyPr>
          <a:lstStyle/>
          <a:p>
            <a:pPr indent="-458469" lvl="0" marL="471169" marR="0" rtl="0" algn="l">
              <a:lnSpc>
                <a:spcPct val="115000"/>
              </a:lnSpc>
              <a:spcBef>
                <a:spcPts val="0"/>
              </a:spcBef>
              <a:buSzPct val="100000"/>
              <a:buFont typeface="Arial"/>
              <a:buChar char="●"/>
            </a:pPr>
            <a:r>
              <a:rPr b="0" i="0" lang="en-US" sz="3000" u="none" cap="none" strike="noStrike">
                <a:latin typeface="Arial"/>
                <a:ea typeface="Arial"/>
                <a:cs typeface="Arial"/>
                <a:sym typeface="Arial"/>
              </a:rPr>
              <a:t>Setting up a database table</a:t>
            </a:r>
          </a:p>
          <a:p>
            <a:pPr indent="-458469" lvl="0" marL="471169" marR="0" rtl="0" algn="l">
              <a:lnSpc>
                <a:spcPct val="115000"/>
              </a:lnSpc>
              <a:spcBef>
                <a:spcPts val="0"/>
              </a:spcBef>
              <a:buSzPct val="100000"/>
              <a:buFont typeface="Arial"/>
              <a:buChar char="●"/>
            </a:pPr>
            <a:r>
              <a:rPr b="0" i="0" lang="en-US" sz="3000" u="none" cap="none" strike="noStrike">
                <a:latin typeface="Arial"/>
                <a:ea typeface="Arial"/>
                <a:cs typeface="Arial"/>
                <a:sym typeface="Arial"/>
              </a:rPr>
              <a:t>Making a connection from PHP to a DB</a:t>
            </a:r>
          </a:p>
          <a:p>
            <a:pPr indent="-458469" lvl="0" marL="471169" marR="0" rtl="0" algn="l">
              <a:lnSpc>
                <a:spcPct val="115000"/>
              </a:lnSpc>
              <a:spcBef>
                <a:spcPts val="0"/>
              </a:spcBef>
              <a:buSzPct val="100000"/>
              <a:buFont typeface="Arial"/>
              <a:buChar char="●"/>
            </a:pPr>
            <a:r>
              <a:rPr b="0" i="0" lang="en-US" sz="3000" u="none" cap="none" strike="noStrike">
                <a:latin typeface="Arial"/>
                <a:ea typeface="Arial"/>
                <a:cs typeface="Arial"/>
                <a:sym typeface="Arial"/>
              </a:rPr>
              <a:t>Creating a registration and login page that uses a DB</a:t>
            </a:r>
          </a:p>
        </p:txBody>
      </p:sp>
      <p:sp>
        <p:nvSpPr>
          <p:cNvPr id="57" name="Shape 57"/>
          <p:cNvSpPr txBox="1"/>
          <p:nvPr/>
        </p:nvSpPr>
        <p:spPr>
          <a:xfrm>
            <a:off x="530225" y="3647400"/>
            <a:ext cx="8160300" cy="14961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Clr>
                <a:schemeClr val="dk1"/>
              </a:buClr>
              <a:buSzPct val="61111"/>
              <a:buFont typeface="Arial"/>
              <a:buNone/>
            </a:pPr>
            <a:r>
              <a:rPr lang="en-US" sz="1800">
                <a:solidFill>
                  <a:schemeClr val="dk1"/>
                </a:solidFill>
              </a:rPr>
              <a:t>Before we start extract the zip file on moodle and place under the htdocs directory</a:t>
            </a:r>
          </a:p>
          <a:p>
            <a:pPr lvl="0" rtl="0">
              <a:spcBef>
                <a:spcPts val="0"/>
              </a:spcBef>
              <a:buClr>
                <a:schemeClr val="dk1"/>
              </a:buClr>
              <a:buFont typeface="Arial"/>
              <a:buNone/>
            </a:pPr>
            <a:r>
              <a:t/>
            </a:r>
            <a:endParaRPr sz="1800">
              <a:solidFill>
                <a:schemeClr val="dk1"/>
              </a:solidFill>
            </a:endParaRPr>
          </a:p>
          <a:p>
            <a:pPr lvl="0" rtl="0">
              <a:spcBef>
                <a:spcPts val="0"/>
              </a:spcBef>
              <a:buClr>
                <a:schemeClr val="dk1"/>
              </a:buClr>
              <a:buSzPct val="61111"/>
              <a:buFont typeface="Arial"/>
              <a:buNone/>
            </a:pPr>
            <a:r>
              <a:rPr lang="en-US" sz="1800">
                <a:solidFill>
                  <a:schemeClr val="dk1"/>
                </a:solidFill>
              </a:rPr>
              <a:t>This should create </a:t>
            </a:r>
            <a:r>
              <a:rPr b="1" lang="en-US" sz="1800">
                <a:solidFill>
                  <a:schemeClr val="dk1"/>
                </a:solidFill>
              </a:rPr>
              <a:t>lecture5 </a:t>
            </a:r>
            <a:r>
              <a:rPr lang="en-US" sz="1800">
                <a:solidFill>
                  <a:schemeClr val="dk1"/>
                </a:solidFill>
              </a:rPr>
              <a:t>folder, which is where we will place all our files for today</a:t>
            </a:r>
          </a:p>
          <a:p>
            <a:pPr lvl="0" rtl="0">
              <a:spcBef>
                <a:spcPts val="0"/>
              </a:spcBef>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79" name="Shape 279"/>
        <p:cNvGrpSpPr/>
        <p:nvPr/>
      </p:nvGrpSpPr>
      <p:grpSpPr>
        <a:xfrm>
          <a:off x="0" y="0"/>
          <a:ext cx="0" cy="0"/>
          <a:chOff x="0" y="0"/>
          <a:chExt cx="0" cy="0"/>
        </a:xfrm>
      </p:grpSpPr>
      <p:sp>
        <p:nvSpPr>
          <p:cNvPr id="280" name="Shape 280"/>
          <p:cNvSpPr txBox="1"/>
          <p:nvPr/>
        </p:nvSpPr>
        <p:spPr>
          <a:xfrm>
            <a:off x="530223" y="394213"/>
            <a:ext cx="223139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Login.php</a:t>
            </a:r>
          </a:p>
        </p:txBody>
      </p:sp>
      <p:sp>
        <p:nvSpPr>
          <p:cNvPr id="281" name="Shape 281"/>
          <p:cNvSpPr txBox="1"/>
          <p:nvPr/>
        </p:nvSpPr>
        <p:spPr>
          <a:xfrm>
            <a:off x="530223" y="1334132"/>
            <a:ext cx="7873365" cy="13970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When they click login, we want to check the  database to see if what the user enter</a:t>
            </a:r>
            <a:r>
              <a:rPr lang="en-US" sz="3000"/>
              <a:t>ed</a:t>
            </a:r>
            <a:r>
              <a:rPr lang="en-US" sz="3000">
                <a:latin typeface="Arial"/>
                <a:ea typeface="Arial"/>
                <a:cs typeface="Arial"/>
                <a:sym typeface="Arial"/>
              </a:rPr>
              <a:t> is what  we have stored in the database.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5" name="Shape 285"/>
        <p:cNvGrpSpPr/>
        <p:nvPr/>
      </p:nvGrpSpPr>
      <p:grpSpPr>
        <a:xfrm>
          <a:off x="0" y="0"/>
          <a:ext cx="0" cy="0"/>
          <a:chOff x="0" y="0"/>
          <a:chExt cx="0" cy="0"/>
        </a:xfrm>
      </p:grpSpPr>
      <p:sp>
        <p:nvSpPr>
          <p:cNvPr id="286" name="Shape 286"/>
          <p:cNvSpPr txBox="1"/>
          <p:nvPr>
            <p:ph type="title"/>
          </p:nvPr>
        </p:nvSpPr>
        <p:spPr>
          <a:xfrm>
            <a:off x="530223" y="394213"/>
            <a:ext cx="223139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Login.php</a:t>
            </a:r>
          </a:p>
        </p:txBody>
      </p:sp>
      <p:sp>
        <p:nvSpPr>
          <p:cNvPr id="287" name="Shape 287"/>
          <p:cNvSpPr txBox="1"/>
          <p:nvPr/>
        </p:nvSpPr>
        <p:spPr>
          <a:xfrm>
            <a:off x="2360126" y="1084425"/>
            <a:ext cx="5825100" cy="3454500"/>
          </a:xfrm>
          <a:prstGeom prst="rect">
            <a:avLst/>
          </a:prstGeom>
          <a:noFill/>
          <a:ln>
            <a:noFill/>
          </a:ln>
        </p:spPr>
        <p:txBody>
          <a:bodyPr anchorCtr="0" anchor="t" bIns="0" lIns="0" rIns="0" wrap="square" tIns="85075">
            <a:noAutofit/>
          </a:bodyPr>
          <a:lstStyle/>
          <a:p>
            <a:pPr indent="0" lvl="0" marL="12700" marR="0" rtl="0" algn="l">
              <a:lnSpc>
                <a:spcPct val="100000"/>
              </a:lnSpc>
              <a:spcBef>
                <a:spcPts val="570"/>
              </a:spcBef>
              <a:buNone/>
            </a:pPr>
            <a:r>
              <a:t/>
            </a:r>
            <a:endParaRPr sz="1400">
              <a:latin typeface="Arial"/>
              <a:ea typeface="Arial"/>
              <a:cs typeface="Arial"/>
              <a:sym typeface="Arial"/>
            </a:endParaRPr>
          </a:p>
        </p:txBody>
      </p:sp>
      <p:pic>
        <p:nvPicPr>
          <p:cNvPr id="288" name="Shape 288"/>
          <p:cNvPicPr preferRelativeResize="0"/>
          <p:nvPr/>
        </p:nvPicPr>
        <p:blipFill>
          <a:blip r:embed="rId3">
            <a:alphaModFix/>
          </a:blip>
          <a:stretch>
            <a:fillRect/>
          </a:stretch>
        </p:blipFill>
        <p:spPr>
          <a:xfrm>
            <a:off x="2114550" y="968250"/>
            <a:ext cx="6139170" cy="4138650"/>
          </a:xfrm>
          <a:prstGeom prst="rect">
            <a:avLst/>
          </a:prstGeom>
          <a:noFill/>
          <a:ln>
            <a:noFill/>
          </a:ln>
        </p:spPr>
      </p:pic>
      <p:sp>
        <p:nvSpPr>
          <p:cNvPr id="289" name="Shape 289"/>
          <p:cNvSpPr txBox="1"/>
          <p:nvPr/>
        </p:nvSpPr>
        <p:spPr>
          <a:xfrm>
            <a:off x="136000" y="2695400"/>
            <a:ext cx="1916400" cy="23367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Checks if a message string is not empty. Used to display message to the user. Set in database php code to follow</a:t>
            </a:r>
          </a:p>
        </p:txBody>
      </p:sp>
      <p:cxnSp>
        <p:nvCxnSpPr>
          <p:cNvPr id="290" name="Shape 290"/>
          <p:cNvCxnSpPr/>
          <p:nvPr/>
        </p:nvCxnSpPr>
        <p:spPr>
          <a:xfrm>
            <a:off x="1644425" y="2905575"/>
            <a:ext cx="1162200" cy="234900"/>
          </a:xfrm>
          <a:prstGeom prst="straightConnector1">
            <a:avLst/>
          </a:prstGeom>
          <a:noFill/>
          <a:ln cap="flat" cmpd="sng" w="28575">
            <a:solidFill>
              <a:srgbClr val="FF0000"/>
            </a:solidFill>
            <a:prstDash val="solid"/>
            <a:round/>
            <a:headEnd len="lg" w="lg" type="none"/>
            <a:tailEnd len="lg" w="lg" type="triangle"/>
          </a:ln>
        </p:spPr>
      </p:cxnSp>
      <p:sp>
        <p:nvSpPr>
          <p:cNvPr id="291" name="Shape 291"/>
          <p:cNvSpPr txBox="1"/>
          <p:nvPr/>
        </p:nvSpPr>
        <p:spPr>
          <a:xfrm>
            <a:off x="185475" y="1026225"/>
            <a:ext cx="1866900" cy="1496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Create a new file and add this content. Save as </a:t>
            </a:r>
            <a:r>
              <a:rPr b="1" lang="en-US"/>
              <a:t>login.php</a:t>
            </a:r>
            <a:r>
              <a:rPr lang="en-US"/>
              <a:t> in the lecture5 folder. Can see in </a:t>
            </a:r>
            <a:r>
              <a:rPr b="1" lang="en-US"/>
              <a:t>loginhtml.txt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5" name="Shape 295"/>
        <p:cNvGrpSpPr/>
        <p:nvPr/>
      </p:nvGrpSpPr>
      <p:grpSpPr>
        <a:xfrm>
          <a:off x="0" y="0"/>
          <a:ext cx="0" cy="0"/>
          <a:chOff x="0" y="0"/>
          <a:chExt cx="0" cy="0"/>
        </a:xfrm>
      </p:grpSpPr>
      <p:sp>
        <p:nvSpPr>
          <p:cNvPr id="296" name="Shape 296"/>
          <p:cNvSpPr txBox="1"/>
          <p:nvPr>
            <p:ph type="title"/>
          </p:nvPr>
        </p:nvSpPr>
        <p:spPr>
          <a:xfrm>
            <a:off x="530223" y="394213"/>
            <a:ext cx="723519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Just above the form we add this..</a:t>
            </a:r>
          </a:p>
        </p:txBody>
      </p:sp>
      <p:sp>
        <p:nvSpPr>
          <p:cNvPr id="297" name="Shape 297"/>
          <p:cNvSpPr txBox="1"/>
          <p:nvPr/>
        </p:nvSpPr>
        <p:spPr>
          <a:xfrm>
            <a:off x="530223" y="1268981"/>
            <a:ext cx="838200" cy="539750"/>
          </a:xfrm>
          <a:prstGeom prst="rect">
            <a:avLst/>
          </a:prstGeom>
          <a:noFill/>
          <a:ln>
            <a:noFill/>
          </a:ln>
        </p:spPr>
        <p:txBody>
          <a:bodyPr anchorCtr="0" anchor="t" bIns="0" lIns="0" rIns="0" wrap="square" tIns="12700">
            <a:noAutofit/>
          </a:bodyPr>
          <a:lstStyle/>
          <a:p>
            <a:pPr indent="0" lvl="0" marL="12700" marR="5080" rtl="0" algn="l">
              <a:lnSpc>
                <a:spcPct val="140600"/>
              </a:lnSpc>
              <a:spcBef>
                <a:spcPts val="0"/>
              </a:spcBef>
              <a:buSzPct val="25000"/>
              <a:buNone/>
            </a:pPr>
            <a:r>
              <a:rPr b="1" lang="en-US" sz="1200">
                <a:solidFill>
                  <a:srgbClr val="FF0000"/>
                </a:solidFill>
              </a:rPr>
              <a:t>&lt;?php  </a:t>
            </a:r>
            <a:r>
              <a:rPr lang="en-US" sz="1200">
                <a:latin typeface="Arial"/>
                <a:ea typeface="Arial"/>
                <a:cs typeface="Arial"/>
                <a:sym typeface="Arial"/>
              </a:rPr>
              <a:t>if($_POST){</a:t>
            </a:r>
          </a:p>
        </p:txBody>
      </p:sp>
      <p:sp>
        <p:nvSpPr>
          <p:cNvPr id="298" name="Shape 298"/>
          <p:cNvSpPr txBox="1"/>
          <p:nvPr/>
        </p:nvSpPr>
        <p:spPr>
          <a:xfrm>
            <a:off x="699072" y="1750225"/>
            <a:ext cx="3469500" cy="5397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SzPct val="25000"/>
              <a:buNone/>
            </a:pPr>
            <a:r>
              <a:rPr b="1" lang="en-US" sz="1200"/>
              <a:t>$username = $_POST['username'];</a:t>
            </a:r>
          </a:p>
          <a:p>
            <a:pPr indent="0" lvl="0" marL="12700" marR="0" rtl="0" algn="l">
              <a:lnSpc>
                <a:spcPct val="100000"/>
              </a:lnSpc>
              <a:spcBef>
                <a:spcPts val="585"/>
              </a:spcBef>
              <a:buSzPct val="25000"/>
              <a:buNone/>
            </a:pPr>
            <a:r>
              <a:rPr b="1" lang="en-US" sz="1200"/>
              <a:t>$password = $_POST['password'];</a:t>
            </a:r>
          </a:p>
        </p:txBody>
      </p:sp>
      <p:sp>
        <p:nvSpPr>
          <p:cNvPr id="299" name="Shape 299"/>
          <p:cNvSpPr txBox="1"/>
          <p:nvPr/>
        </p:nvSpPr>
        <p:spPr>
          <a:xfrm>
            <a:off x="699075" y="2193812"/>
            <a:ext cx="5130900" cy="22821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SzPct val="25000"/>
              <a:buNone/>
            </a:pPr>
            <a:r>
              <a:rPr b="1" lang="en-US" sz="1200"/>
              <a:t>try {</a:t>
            </a:r>
          </a:p>
          <a:p>
            <a:pPr indent="-3175" lvl="0" marL="180975" marR="0" rtl="0" algn="l">
              <a:lnSpc>
                <a:spcPct val="100000"/>
              </a:lnSpc>
              <a:spcBef>
                <a:spcPts val="585"/>
              </a:spcBef>
              <a:spcAft>
                <a:spcPts val="0"/>
              </a:spcAft>
              <a:buSzPct val="25000"/>
              <a:buNone/>
            </a:pPr>
            <a:r>
              <a:rPr b="1" lang="en-US" sz="1200"/>
              <a:t>$host = '127.0.0.1';</a:t>
            </a:r>
          </a:p>
          <a:p>
            <a:pPr indent="-3175" lvl="0" marL="180975" marR="0" rtl="0" algn="l">
              <a:lnSpc>
                <a:spcPct val="100000"/>
              </a:lnSpc>
              <a:spcBef>
                <a:spcPts val="585"/>
              </a:spcBef>
              <a:spcAft>
                <a:spcPts val="0"/>
              </a:spcAft>
              <a:buSzPct val="25000"/>
              <a:buNone/>
            </a:pPr>
            <a:r>
              <a:rPr b="1" lang="en-US" sz="1200"/>
              <a:t>$dbname = 'wdtest';</a:t>
            </a:r>
          </a:p>
          <a:p>
            <a:pPr indent="-3175" lvl="0" marL="180975" marR="0" rtl="0" algn="l">
              <a:lnSpc>
                <a:spcPct val="100000"/>
              </a:lnSpc>
              <a:spcBef>
                <a:spcPts val="585"/>
              </a:spcBef>
              <a:spcAft>
                <a:spcPts val="0"/>
              </a:spcAft>
              <a:buSzPct val="25000"/>
              <a:buNone/>
            </a:pPr>
            <a:r>
              <a:rPr b="1" lang="en-US" sz="1200"/>
              <a:t>$user = 'root';</a:t>
            </a:r>
          </a:p>
          <a:p>
            <a:pPr indent="-3175" lvl="0" marL="180975" marR="0" rtl="0" algn="l">
              <a:lnSpc>
                <a:spcPct val="100000"/>
              </a:lnSpc>
              <a:spcBef>
                <a:spcPts val="585"/>
              </a:spcBef>
              <a:spcAft>
                <a:spcPts val="0"/>
              </a:spcAft>
              <a:buSzPct val="25000"/>
              <a:buNone/>
            </a:pPr>
            <a:r>
              <a:rPr b="1" lang="en-US" sz="1200"/>
              <a:t>$pass = '';</a:t>
            </a:r>
          </a:p>
          <a:p>
            <a:pPr indent="-3175" lvl="0" marL="180975" marR="0" rtl="0" algn="l">
              <a:lnSpc>
                <a:spcPct val="100000"/>
              </a:lnSpc>
              <a:spcBef>
                <a:spcPts val="585"/>
              </a:spcBef>
              <a:spcAft>
                <a:spcPts val="0"/>
              </a:spcAft>
              <a:buSzPct val="25000"/>
              <a:buNone/>
            </a:pPr>
            <a:r>
              <a:rPr b="1" lang="en-US" sz="1200"/>
              <a:t># MySQL with PDO_MYSQL</a:t>
            </a:r>
          </a:p>
          <a:p>
            <a:pPr indent="-3175" lvl="0" marL="180975" marR="0" rtl="0" algn="l">
              <a:lnSpc>
                <a:spcPct val="100000"/>
              </a:lnSpc>
              <a:spcBef>
                <a:spcPts val="585"/>
              </a:spcBef>
              <a:spcAft>
                <a:spcPts val="0"/>
              </a:spcAft>
              <a:buSzPct val="25000"/>
              <a:buNone/>
            </a:pPr>
            <a:r>
              <a:rPr b="1" lang="en-US" sz="1200"/>
              <a:t>$DBH = new PDO("mysql:host=$host;dbname=$dbname", $user, $pass);</a:t>
            </a:r>
          </a:p>
          <a:p>
            <a:pPr indent="0" lvl="0" marL="12700" marR="0" rtl="0" algn="l">
              <a:lnSpc>
                <a:spcPct val="100000"/>
              </a:lnSpc>
              <a:spcBef>
                <a:spcPts val="585"/>
              </a:spcBef>
              <a:buSzPct val="25000"/>
              <a:buNone/>
            </a:pPr>
            <a:r>
              <a:rPr b="1" lang="en-US" sz="1200"/>
              <a:t>} catch(PDOException $e) {echo 'Error';}</a:t>
            </a:r>
          </a:p>
        </p:txBody>
      </p:sp>
      <p:sp>
        <p:nvSpPr>
          <p:cNvPr id="300" name="Shape 300"/>
          <p:cNvSpPr/>
          <p:nvPr/>
        </p:nvSpPr>
        <p:spPr>
          <a:xfrm>
            <a:off x="4149166" y="2667419"/>
            <a:ext cx="1838960" cy="605790"/>
          </a:xfrm>
          <a:custGeom>
            <a:pathLst>
              <a:path extrusionOk="0" h="120000" w="120000">
                <a:moveTo>
                  <a:pt x="119966" y="0"/>
                </a:moveTo>
                <a:lnTo>
                  <a:pt x="0" y="119967"/>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301" name="Shape 301"/>
          <p:cNvSpPr/>
          <p:nvPr/>
        </p:nvSpPr>
        <p:spPr>
          <a:xfrm>
            <a:off x="4057541" y="3233643"/>
            <a:ext cx="110999" cy="78824"/>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302" name="Shape 302"/>
          <p:cNvSpPr txBox="1"/>
          <p:nvPr/>
        </p:nvSpPr>
        <p:spPr>
          <a:xfrm>
            <a:off x="6173175" y="2406906"/>
            <a:ext cx="1989600" cy="15249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400">
                <a:latin typeface="Arial"/>
                <a:ea typeface="Arial"/>
                <a:cs typeface="Arial"/>
                <a:sym typeface="Arial"/>
              </a:rPr>
              <a:t>This code is the same as  the register.php code. </a:t>
            </a:r>
            <a:r>
              <a:rPr lang="en-US"/>
              <a:t>C</a:t>
            </a:r>
            <a:r>
              <a:rPr lang="en-US" sz="1400">
                <a:latin typeface="Arial"/>
                <a:ea typeface="Arial"/>
                <a:cs typeface="Arial"/>
                <a:sym typeface="Arial"/>
              </a:rPr>
              <a:t>an copy from </a:t>
            </a:r>
            <a:r>
              <a:rPr b="1" lang="en-US" sz="1400"/>
              <a:t>registerA.txt</a:t>
            </a:r>
            <a:r>
              <a:rPr lang="en-US" sz="1400">
                <a:latin typeface="Arial"/>
                <a:ea typeface="Arial"/>
                <a:cs typeface="Arial"/>
                <a:sym typeface="Arial"/>
              </a:rPr>
              <a:t>, just remove the email reference</a:t>
            </a:r>
          </a:p>
        </p:txBody>
      </p:sp>
      <p:sp>
        <p:nvSpPr>
          <p:cNvPr id="303" name="Shape 303"/>
          <p:cNvSpPr txBox="1"/>
          <p:nvPr/>
        </p:nvSpPr>
        <p:spPr>
          <a:xfrm>
            <a:off x="530225" y="4565375"/>
            <a:ext cx="655200" cy="605700"/>
          </a:xfrm>
          <a:prstGeom prst="rect">
            <a:avLst/>
          </a:prstGeom>
          <a:noFill/>
          <a:ln>
            <a:noFill/>
          </a:ln>
        </p:spPr>
        <p:txBody>
          <a:bodyPr anchorCtr="0" anchor="t" bIns="91425" lIns="91425" rIns="91425" wrap="square" tIns="91425">
            <a:noAutofit/>
          </a:bodyPr>
          <a:lstStyle/>
          <a:p>
            <a:pPr lvl="0">
              <a:spcBef>
                <a:spcPts val="0"/>
              </a:spcBef>
              <a:buNone/>
            </a:pPr>
            <a:r>
              <a:rPr b="1" lang="en-US"/>
              <a:t>}</a:t>
            </a:r>
          </a:p>
          <a:p>
            <a:pPr lvl="0">
              <a:spcBef>
                <a:spcPts val="0"/>
              </a:spcBef>
              <a:buNone/>
            </a:pPr>
            <a:r>
              <a:rPr b="1" lang="en-US">
                <a:solidFill>
                  <a:srgbClr val="FF0000"/>
                </a:solidFill>
              </a:rPr>
              <a:t>?&gt;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7" name="Shape 307"/>
        <p:cNvGrpSpPr/>
        <p:nvPr/>
      </p:nvGrpSpPr>
      <p:grpSpPr>
        <a:xfrm>
          <a:off x="0" y="0"/>
          <a:ext cx="0" cy="0"/>
          <a:chOff x="0" y="0"/>
          <a:chExt cx="0" cy="0"/>
        </a:xfrm>
      </p:grpSpPr>
      <p:sp>
        <p:nvSpPr>
          <p:cNvPr id="308" name="Shape 308"/>
          <p:cNvSpPr txBox="1"/>
          <p:nvPr>
            <p:ph type="title"/>
          </p:nvPr>
        </p:nvSpPr>
        <p:spPr>
          <a:xfrm>
            <a:off x="530223" y="394213"/>
            <a:ext cx="451675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Named Placeholders</a:t>
            </a:r>
          </a:p>
        </p:txBody>
      </p:sp>
      <p:sp>
        <p:nvSpPr>
          <p:cNvPr id="309" name="Shape 309"/>
          <p:cNvSpPr txBox="1"/>
          <p:nvPr/>
        </p:nvSpPr>
        <p:spPr>
          <a:xfrm>
            <a:off x="530223" y="1342259"/>
            <a:ext cx="7873365" cy="448309"/>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800">
                <a:latin typeface="Arial"/>
                <a:ea typeface="Arial"/>
                <a:cs typeface="Arial"/>
                <a:sym typeface="Arial"/>
              </a:rPr>
              <a:t>This next example uses what we call named placeholders. We give a name, and then give the value  later on. Named placeholders look like this</a:t>
            </a:r>
          </a:p>
        </p:txBody>
      </p:sp>
      <p:sp>
        <p:nvSpPr>
          <p:cNvPr id="310" name="Shape 310"/>
          <p:cNvSpPr txBox="1"/>
          <p:nvPr/>
        </p:nvSpPr>
        <p:spPr>
          <a:xfrm>
            <a:off x="530223" y="2362830"/>
            <a:ext cx="1083310" cy="4826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lang="en-US" sz="3000">
                <a:latin typeface="Arial"/>
                <a:ea typeface="Arial"/>
                <a:cs typeface="Arial"/>
                <a:sym typeface="Arial"/>
              </a:rPr>
              <a:t>:name</a:t>
            </a:r>
          </a:p>
        </p:txBody>
      </p:sp>
      <p:sp>
        <p:nvSpPr>
          <p:cNvPr id="311" name="Shape 311"/>
          <p:cNvSpPr/>
          <p:nvPr/>
        </p:nvSpPr>
        <p:spPr>
          <a:xfrm>
            <a:off x="1919168" y="1924596"/>
            <a:ext cx="1818005" cy="680720"/>
          </a:xfrm>
          <a:custGeom>
            <a:pathLst>
              <a:path extrusionOk="0" h="120000" w="120000">
                <a:moveTo>
                  <a:pt x="119963" y="0"/>
                </a:moveTo>
                <a:lnTo>
                  <a:pt x="0" y="119912"/>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312" name="Shape 312"/>
          <p:cNvSpPr/>
          <p:nvPr/>
        </p:nvSpPr>
        <p:spPr>
          <a:xfrm>
            <a:off x="1828678" y="2565844"/>
            <a:ext cx="111044" cy="78824"/>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6" name="Shape 316"/>
        <p:cNvGrpSpPr/>
        <p:nvPr/>
      </p:nvGrpSpPr>
      <p:grpSpPr>
        <a:xfrm>
          <a:off x="0" y="0"/>
          <a:ext cx="0" cy="0"/>
          <a:chOff x="0" y="0"/>
          <a:chExt cx="0" cy="0"/>
        </a:xfrm>
      </p:grpSpPr>
      <p:sp>
        <p:nvSpPr>
          <p:cNvPr id="317" name="Shape 317"/>
          <p:cNvSpPr txBox="1"/>
          <p:nvPr/>
        </p:nvSpPr>
        <p:spPr>
          <a:xfrm>
            <a:off x="702975" y="272750"/>
            <a:ext cx="8261100" cy="16809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None/>
            </a:pPr>
            <a:r>
              <a:rPr lang="en-US">
                <a:latin typeface="Arial"/>
                <a:ea typeface="Arial"/>
                <a:cs typeface="Arial"/>
                <a:sym typeface="Arial"/>
              </a:rPr>
              <a:t>$q = $DBH-&gt;prepare("select * from </a:t>
            </a:r>
            <a:r>
              <a:rPr lang="en-US"/>
              <a:t>user </a:t>
            </a:r>
            <a:r>
              <a:rPr lang="en-US">
                <a:latin typeface="Arial"/>
                <a:ea typeface="Arial"/>
                <a:cs typeface="Arial"/>
                <a:sym typeface="Arial"/>
              </a:rPr>
              <a:t>where username = </a:t>
            </a:r>
            <a:r>
              <a:rPr b="1" lang="en-US">
                <a:solidFill>
                  <a:srgbClr val="FF0000"/>
                </a:solidFill>
              </a:rPr>
              <a:t>:username</a:t>
            </a:r>
            <a:r>
              <a:rPr lang="en-US">
                <a:latin typeface="Arial"/>
                <a:ea typeface="Arial"/>
                <a:cs typeface="Arial"/>
                <a:sym typeface="Arial"/>
              </a:rPr>
              <a:t> and password = </a:t>
            </a:r>
            <a:r>
              <a:rPr b="1" lang="en-US">
                <a:solidFill>
                  <a:srgbClr val="FF0000"/>
                </a:solidFill>
              </a:rPr>
              <a:t>:password</a:t>
            </a:r>
            <a:r>
              <a:rPr lang="en-US">
                <a:latin typeface="Arial"/>
                <a:ea typeface="Arial"/>
                <a:cs typeface="Arial"/>
                <a:sym typeface="Arial"/>
              </a:rPr>
              <a:t> </a:t>
            </a:r>
            <a:r>
              <a:rPr lang="en-US">
                <a:solidFill>
                  <a:srgbClr val="0000FF"/>
                </a:solidFill>
                <a:latin typeface="Arial"/>
                <a:ea typeface="Arial"/>
                <a:cs typeface="Arial"/>
                <a:sym typeface="Arial"/>
              </a:rPr>
              <a:t>LIMIT 1</a:t>
            </a:r>
            <a:r>
              <a:rPr lang="en-US">
                <a:latin typeface="Arial"/>
                <a:ea typeface="Arial"/>
                <a:cs typeface="Arial"/>
                <a:sym typeface="Arial"/>
              </a:rPr>
              <a:t>");</a:t>
            </a:r>
          </a:p>
          <a:p>
            <a:pPr indent="0" lvl="0" marL="12700" marR="0" rtl="0" algn="l">
              <a:lnSpc>
                <a:spcPct val="100000"/>
              </a:lnSpc>
              <a:spcBef>
                <a:spcPts val="585"/>
              </a:spcBef>
              <a:spcAft>
                <a:spcPts val="0"/>
              </a:spcAft>
              <a:buNone/>
            </a:pPr>
            <a:r>
              <a:rPr lang="en-US">
                <a:latin typeface="Arial"/>
                <a:ea typeface="Arial"/>
                <a:cs typeface="Arial"/>
                <a:sym typeface="Arial"/>
              </a:rPr>
              <a:t>$q-&gt;bindValue(':username', $username);</a:t>
            </a:r>
          </a:p>
          <a:p>
            <a:pPr indent="0" lvl="0" marL="12700" marR="0" rtl="0" algn="l">
              <a:lnSpc>
                <a:spcPct val="100000"/>
              </a:lnSpc>
              <a:spcBef>
                <a:spcPts val="585"/>
              </a:spcBef>
              <a:spcAft>
                <a:spcPts val="0"/>
              </a:spcAft>
              <a:buNone/>
            </a:pPr>
            <a:r>
              <a:rPr lang="en-US">
                <a:latin typeface="Arial"/>
                <a:ea typeface="Arial"/>
                <a:cs typeface="Arial"/>
                <a:sym typeface="Arial"/>
              </a:rPr>
              <a:t>$q-&gt;bindValue(':password', $password);</a:t>
            </a:r>
          </a:p>
          <a:p>
            <a:pPr indent="0" lvl="0" marL="12700" marR="0" rtl="0" algn="l">
              <a:lnSpc>
                <a:spcPct val="100000"/>
              </a:lnSpc>
              <a:spcBef>
                <a:spcPts val="585"/>
              </a:spcBef>
              <a:spcAft>
                <a:spcPts val="0"/>
              </a:spcAft>
              <a:buNone/>
            </a:pPr>
            <a:r>
              <a:rPr lang="en-US">
                <a:latin typeface="Arial"/>
                <a:ea typeface="Arial"/>
                <a:cs typeface="Arial"/>
                <a:sym typeface="Arial"/>
              </a:rPr>
              <a:t>$q-&gt;execute();</a:t>
            </a:r>
          </a:p>
          <a:p>
            <a:pPr indent="0" lvl="0" marL="12700" marR="0" rtl="0" algn="l">
              <a:lnSpc>
                <a:spcPct val="100000"/>
              </a:lnSpc>
              <a:spcBef>
                <a:spcPts val="585"/>
              </a:spcBef>
              <a:buNone/>
            </a:pPr>
            <a:r>
              <a:rPr lang="en-US">
                <a:latin typeface="Arial"/>
                <a:ea typeface="Arial"/>
                <a:cs typeface="Arial"/>
                <a:sym typeface="Arial"/>
              </a:rPr>
              <a:t>$</a:t>
            </a:r>
            <a:r>
              <a:rPr lang="en-US"/>
              <a:t>row</a:t>
            </a:r>
            <a:r>
              <a:rPr lang="en-US">
                <a:latin typeface="Arial"/>
                <a:ea typeface="Arial"/>
                <a:cs typeface="Arial"/>
                <a:sym typeface="Arial"/>
              </a:rPr>
              <a:t> = $q-&gt;</a:t>
            </a:r>
            <a:r>
              <a:rPr lang="en-US">
                <a:solidFill>
                  <a:srgbClr val="0000FF"/>
                </a:solidFill>
                <a:latin typeface="Arial"/>
                <a:ea typeface="Arial"/>
                <a:cs typeface="Arial"/>
                <a:sym typeface="Arial"/>
              </a:rPr>
              <a:t>fetch</a:t>
            </a:r>
            <a:r>
              <a:rPr lang="en-US">
                <a:latin typeface="Arial"/>
                <a:ea typeface="Arial"/>
                <a:cs typeface="Arial"/>
                <a:sym typeface="Arial"/>
              </a:rPr>
              <a:t>(PDO::FETCH_ASSOC);</a:t>
            </a:r>
          </a:p>
        </p:txBody>
      </p:sp>
      <p:sp>
        <p:nvSpPr>
          <p:cNvPr id="318" name="Shape 318"/>
          <p:cNvSpPr txBox="1"/>
          <p:nvPr/>
        </p:nvSpPr>
        <p:spPr>
          <a:xfrm>
            <a:off x="699075" y="2812025"/>
            <a:ext cx="3010200" cy="905100"/>
          </a:xfrm>
          <a:prstGeom prst="rect">
            <a:avLst/>
          </a:prstGeom>
          <a:noFill/>
          <a:ln>
            <a:noFill/>
          </a:ln>
        </p:spPr>
        <p:txBody>
          <a:bodyPr anchorCtr="0" anchor="t" bIns="0" lIns="0" rIns="0" wrap="square" tIns="86975">
            <a:noAutofit/>
          </a:bodyPr>
          <a:lstStyle/>
          <a:p>
            <a:pPr indent="0" lvl="0" marL="12700" marR="0" rtl="0" algn="l">
              <a:lnSpc>
                <a:spcPct val="100000"/>
              </a:lnSpc>
              <a:spcBef>
                <a:spcPts val="0"/>
              </a:spcBef>
              <a:spcAft>
                <a:spcPts val="0"/>
              </a:spcAft>
              <a:buSzPct val="25000"/>
              <a:buNone/>
            </a:pPr>
            <a:r>
              <a:rPr lang="en-US" sz="1200">
                <a:latin typeface="Arial"/>
                <a:ea typeface="Arial"/>
                <a:cs typeface="Arial"/>
                <a:sym typeface="Arial"/>
              </a:rPr>
              <a:t>$</a:t>
            </a:r>
            <a:r>
              <a:rPr lang="en-US">
                <a:latin typeface="Arial"/>
                <a:ea typeface="Arial"/>
                <a:cs typeface="Arial"/>
                <a:sym typeface="Arial"/>
              </a:rPr>
              <a:t>message = </a:t>
            </a:r>
            <a:r>
              <a:rPr lang="en-US"/>
              <a:t>“”;</a:t>
            </a:r>
            <a:r>
              <a:rPr lang="en-US">
                <a:latin typeface="Arial"/>
                <a:ea typeface="Arial"/>
                <a:cs typeface="Arial"/>
                <a:sym typeface="Arial"/>
              </a:rPr>
              <a:t>;</a:t>
            </a:r>
          </a:p>
          <a:p>
            <a:pPr indent="0" lvl="0" marL="12700" marR="0" rtl="0" algn="l">
              <a:lnSpc>
                <a:spcPct val="100000"/>
              </a:lnSpc>
              <a:spcBef>
                <a:spcPts val="585"/>
              </a:spcBef>
              <a:spcAft>
                <a:spcPts val="0"/>
              </a:spcAft>
              <a:buNone/>
            </a:pPr>
            <a:r>
              <a:rPr lang="en-US">
                <a:latin typeface="Arial"/>
                <a:ea typeface="Arial"/>
                <a:cs typeface="Arial"/>
                <a:sym typeface="Arial"/>
              </a:rPr>
              <a:t>if (!empty($</a:t>
            </a:r>
            <a:r>
              <a:rPr lang="en-US"/>
              <a:t>row</a:t>
            </a:r>
            <a:r>
              <a:rPr lang="en-US">
                <a:latin typeface="Arial"/>
                <a:ea typeface="Arial"/>
                <a:cs typeface="Arial"/>
                <a:sym typeface="Arial"/>
              </a:rPr>
              <a:t>)){</a:t>
            </a:r>
          </a:p>
          <a:p>
            <a:pPr indent="-3175" lvl="0" marL="180975" marR="0" rtl="0" algn="l">
              <a:lnSpc>
                <a:spcPct val="100000"/>
              </a:lnSpc>
              <a:spcBef>
                <a:spcPts val="585"/>
              </a:spcBef>
              <a:buNone/>
            </a:pPr>
            <a:r>
              <a:rPr lang="en-US"/>
              <a:t>  </a:t>
            </a:r>
            <a:r>
              <a:rPr lang="en-US">
                <a:latin typeface="Arial"/>
                <a:ea typeface="Arial"/>
                <a:cs typeface="Arial"/>
                <a:sym typeface="Arial"/>
              </a:rPr>
              <a:t>$username = $</a:t>
            </a:r>
            <a:r>
              <a:rPr lang="en-US"/>
              <a:t>row</a:t>
            </a:r>
            <a:r>
              <a:rPr lang="en-US">
                <a:latin typeface="Arial"/>
                <a:ea typeface="Arial"/>
                <a:cs typeface="Arial"/>
                <a:sym typeface="Arial"/>
              </a:rPr>
              <a:t>['username'];</a:t>
            </a:r>
          </a:p>
        </p:txBody>
      </p:sp>
      <p:sp>
        <p:nvSpPr>
          <p:cNvPr id="319" name="Shape 319"/>
          <p:cNvSpPr txBox="1"/>
          <p:nvPr/>
        </p:nvSpPr>
        <p:spPr>
          <a:xfrm>
            <a:off x="785622" y="3717075"/>
            <a:ext cx="5235600" cy="1054200"/>
          </a:xfrm>
          <a:prstGeom prst="rect">
            <a:avLst/>
          </a:prstGeom>
          <a:noFill/>
          <a:ln>
            <a:noFill/>
          </a:ln>
        </p:spPr>
        <p:txBody>
          <a:bodyPr anchorCtr="0" anchor="t" bIns="0" lIns="0" rIns="0" wrap="square" tIns="86975">
            <a:noAutofit/>
          </a:bodyPr>
          <a:lstStyle/>
          <a:p>
            <a:pPr indent="-3175" lvl="0" marL="180975" marR="0" rtl="0" algn="l">
              <a:lnSpc>
                <a:spcPct val="100000"/>
              </a:lnSpc>
              <a:spcBef>
                <a:spcPts val="0"/>
              </a:spcBef>
              <a:spcAft>
                <a:spcPts val="0"/>
              </a:spcAft>
              <a:buNone/>
            </a:pPr>
            <a:r>
              <a:rPr lang="en-US">
                <a:latin typeface="Arial"/>
                <a:ea typeface="Arial"/>
                <a:cs typeface="Arial"/>
                <a:sym typeface="Arial"/>
              </a:rPr>
              <a:t>$message = 'Loggin in!';</a:t>
            </a:r>
          </a:p>
          <a:p>
            <a:pPr indent="0" lvl="0" marL="12700" marR="0" rtl="0" algn="l">
              <a:lnSpc>
                <a:spcPct val="100000"/>
              </a:lnSpc>
              <a:spcBef>
                <a:spcPts val="585"/>
              </a:spcBef>
              <a:spcAft>
                <a:spcPts val="0"/>
              </a:spcAft>
              <a:buNone/>
            </a:pPr>
            <a:r>
              <a:rPr lang="en-US">
                <a:latin typeface="Arial"/>
                <a:ea typeface="Arial"/>
                <a:cs typeface="Arial"/>
                <a:sym typeface="Arial"/>
              </a:rPr>
              <a:t>} else {</a:t>
            </a:r>
          </a:p>
          <a:p>
            <a:pPr indent="-7620" lvl="0" marL="223520" marR="0" rtl="0" algn="l">
              <a:lnSpc>
                <a:spcPct val="100000"/>
              </a:lnSpc>
              <a:spcBef>
                <a:spcPts val="585"/>
              </a:spcBef>
              <a:spcAft>
                <a:spcPts val="0"/>
              </a:spcAft>
              <a:buNone/>
            </a:pPr>
            <a:r>
              <a:rPr lang="en-US">
                <a:latin typeface="Arial"/>
                <a:ea typeface="Arial"/>
                <a:cs typeface="Arial"/>
                <a:sym typeface="Arial"/>
              </a:rPr>
              <a:t>$message= 'Sorry your log in details are not correct';</a:t>
            </a:r>
          </a:p>
          <a:p>
            <a:pPr indent="0" lvl="0" marL="12700" marR="0" rtl="0" algn="l">
              <a:lnSpc>
                <a:spcPct val="100000"/>
              </a:lnSpc>
              <a:spcBef>
                <a:spcPts val="585"/>
              </a:spcBef>
              <a:buNone/>
            </a:pPr>
            <a:r>
              <a:rPr lang="en-US">
                <a:latin typeface="Arial"/>
                <a:ea typeface="Arial"/>
                <a:cs typeface="Arial"/>
                <a:sym typeface="Arial"/>
              </a:rPr>
              <a:t>}</a:t>
            </a:r>
          </a:p>
        </p:txBody>
      </p:sp>
      <p:sp>
        <p:nvSpPr>
          <p:cNvPr id="320" name="Shape 320"/>
          <p:cNvSpPr txBox="1"/>
          <p:nvPr/>
        </p:nvSpPr>
        <p:spPr>
          <a:xfrm>
            <a:off x="5950925" y="994050"/>
            <a:ext cx="2475300" cy="796800"/>
          </a:xfrm>
          <a:prstGeom prst="rect">
            <a:avLst/>
          </a:prstGeom>
          <a:noFill/>
          <a:ln>
            <a:noFill/>
          </a:ln>
        </p:spPr>
        <p:txBody>
          <a:bodyPr anchorCtr="0" anchor="t" bIns="0" lIns="0" rIns="0" wrap="square" tIns="22850">
            <a:noAutofit/>
          </a:bodyPr>
          <a:lstStyle/>
          <a:p>
            <a:pPr indent="0" lvl="0" marL="12700" marR="5080" rtl="0" algn="l">
              <a:lnSpc>
                <a:spcPct val="117857"/>
              </a:lnSpc>
              <a:spcBef>
                <a:spcPts val="0"/>
              </a:spcBef>
              <a:buSzPct val="25000"/>
              <a:buNone/>
            </a:pPr>
            <a:r>
              <a:rPr lang="en-US" sz="1400">
                <a:latin typeface="Arial"/>
                <a:ea typeface="Arial"/>
                <a:cs typeface="Arial"/>
                <a:sym typeface="Arial"/>
              </a:rPr>
              <a:t>This uses “named” place  holders, we just give a little  nickname to the variables</a:t>
            </a:r>
          </a:p>
        </p:txBody>
      </p:sp>
      <p:sp>
        <p:nvSpPr>
          <p:cNvPr id="321" name="Shape 321"/>
          <p:cNvSpPr txBox="1"/>
          <p:nvPr/>
        </p:nvSpPr>
        <p:spPr>
          <a:xfrm>
            <a:off x="563075" y="1903025"/>
            <a:ext cx="7579200" cy="9537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US"/>
              <a:t>  </a:t>
            </a:r>
            <a:r>
              <a:rPr lang="en-US">
                <a:solidFill>
                  <a:srgbClr val="38761D"/>
                </a:solidFill>
              </a:rPr>
              <a:t>//returns table row as an associative array</a:t>
            </a:r>
          </a:p>
          <a:p>
            <a:pPr lvl="0">
              <a:spcBef>
                <a:spcPts val="0"/>
              </a:spcBef>
              <a:buClr>
                <a:schemeClr val="dk1"/>
              </a:buClr>
              <a:buFont typeface="Arial"/>
              <a:buNone/>
            </a:pPr>
            <a:r>
              <a:rPr lang="en-US">
                <a:solidFill>
                  <a:srgbClr val="38761D"/>
                </a:solidFill>
              </a:rPr>
              <a:t>  //of values column names to data values</a:t>
            </a:r>
          </a:p>
          <a:p>
            <a:pPr lvl="0">
              <a:spcBef>
                <a:spcPts val="0"/>
              </a:spcBef>
              <a:buClr>
                <a:schemeClr val="dk1"/>
              </a:buClr>
              <a:buFont typeface="Arial"/>
              <a:buNone/>
            </a:pPr>
            <a:r>
              <a:rPr lang="en-US">
                <a:solidFill>
                  <a:srgbClr val="38761D"/>
                </a:solidFill>
              </a:rPr>
              <a:t>  //Array ( [id] =&gt; 1 [username] =&gt; seaanc </a:t>
            </a:r>
          </a:p>
          <a:p>
            <a:pPr lvl="0">
              <a:spcBef>
                <a:spcPts val="0"/>
              </a:spcBef>
              <a:buClr>
                <a:schemeClr val="dk1"/>
              </a:buClr>
              <a:buFont typeface="Arial"/>
              <a:buNone/>
            </a:pPr>
            <a:r>
              <a:rPr lang="en-US">
                <a:solidFill>
                  <a:srgbClr val="38761D"/>
                </a:solidFill>
              </a:rPr>
              <a:t>  // 	    [email] =&gt; 12345 [password] =&gt; 12345 [date] =&gt; 2017-10-05 14:06:07 )</a:t>
            </a:r>
          </a:p>
          <a:p>
            <a:pPr lvl="0">
              <a:spcBef>
                <a:spcPts val="0"/>
              </a:spcBef>
              <a:buNone/>
            </a:pPr>
            <a:r>
              <a:t/>
            </a:r>
            <a:endParaRPr/>
          </a:p>
        </p:txBody>
      </p:sp>
      <p:cxnSp>
        <p:nvCxnSpPr>
          <p:cNvPr id="322" name="Shape 322"/>
          <p:cNvCxnSpPr/>
          <p:nvPr/>
        </p:nvCxnSpPr>
        <p:spPr>
          <a:xfrm rot="10800000">
            <a:off x="5885375" y="618325"/>
            <a:ext cx="581100" cy="370800"/>
          </a:xfrm>
          <a:prstGeom prst="straightConnector1">
            <a:avLst/>
          </a:prstGeom>
          <a:noFill/>
          <a:ln cap="flat" cmpd="sng" w="9525">
            <a:solidFill>
              <a:schemeClr val="dk2"/>
            </a:solidFill>
            <a:prstDash val="solid"/>
            <a:round/>
            <a:headEnd len="lg" w="lg" type="none"/>
            <a:tailEnd len="lg" w="lg" type="triangle"/>
          </a:ln>
        </p:spPr>
      </p:cxnSp>
      <p:cxnSp>
        <p:nvCxnSpPr>
          <p:cNvPr id="323" name="Shape 323"/>
          <p:cNvCxnSpPr>
            <a:stCxn id="320" idx="0"/>
          </p:cNvCxnSpPr>
          <p:nvPr/>
        </p:nvCxnSpPr>
        <p:spPr>
          <a:xfrm flipH="1" rot="10800000">
            <a:off x="7188575" y="581250"/>
            <a:ext cx="786300" cy="412800"/>
          </a:xfrm>
          <a:prstGeom prst="straightConnector1">
            <a:avLst/>
          </a:prstGeom>
          <a:noFill/>
          <a:ln cap="flat" cmpd="sng" w="9525">
            <a:solidFill>
              <a:schemeClr val="dk2"/>
            </a:solidFill>
            <a:prstDash val="solid"/>
            <a:round/>
            <a:headEnd len="lg" w="lg" type="none"/>
            <a:tailEnd len="lg" w="lg" type="triangle"/>
          </a:ln>
        </p:spPr>
      </p:cxnSp>
      <p:sp>
        <p:nvSpPr>
          <p:cNvPr id="324" name="Shape 324"/>
          <p:cNvSpPr txBox="1"/>
          <p:nvPr/>
        </p:nvSpPr>
        <p:spPr>
          <a:xfrm>
            <a:off x="6058450" y="3066325"/>
            <a:ext cx="2794200" cy="9537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This file is </a:t>
            </a:r>
            <a:r>
              <a:rPr b="1" lang="en-US"/>
              <a:t>loginB.txt</a:t>
            </a:r>
            <a:r>
              <a:rPr lang="en-US"/>
              <a:t> in the lecture5 folder. Add code after the $DBH statement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8" name="Shape 328"/>
        <p:cNvGrpSpPr/>
        <p:nvPr/>
      </p:nvGrpSpPr>
      <p:grpSpPr>
        <a:xfrm>
          <a:off x="0" y="0"/>
          <a:ext cx="0" cy="0"/>
          <a:chOff x="0" y="0"/>
          <a:chExt cx="0" cy="0"/>
        </a:xfrm>
      </p:grpSpPr>
      <p:sp>
        <p:nvSpPr>
          <p:cNvPr id="329" name="Shape 329"/>
          <p:cNvSpPr txBox="1"/>
          <p:nvPr>
            <p:ph type="title"/>
          </p:nvPr>
        </p:nvSpPr>
        <p:spPr>
          <a:xfrm>
            <a:off x="530223" y="394213"/>
            <a:ext cx="342265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What happens?</a:t>
            </a:r>
          </a:p>
        </p:txBody>
      </p:sp>
      <p:sp>
        <p:nvSpPr>
          <p:cNvPr id="330" name="Shape 330"/>
          <p:cNvSpPr txBox="1"/>
          <p:nvPr/>
        </p:nvSpPr>
        <p:spPr>
          <a:xfrm>
            <a:off x="530223" y="1334132"/>
            <a:ext cx="7956550" cy="20066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spcAft>
                <a:spcPts val="0"/>
              </a:spcAft>
              <a:buSzPct val="25000"/>
              <a:buNone/>
            </a:pPr>
            <a:r>
              <a:rPr lang="en-US" sz="3000">
                <a:latin typeface="Arial"/>
                <a:ea typeface="Arial"/>
                <a:cs typeface="Arial"/>
                <a:sym typeface="Arial"/>
              </a:rPr>
              <a:t>If everything goes ok, the user will login.</a:t>
            </a:r>
          </a:p>
          <a:p>
            <a:pPr indent="0" lvl="0" marL="0" marR="0" rtl="0" algn="l">
              <a:lnSpc>
                <a:spcPct val="100000"/>
              </a:lnSpc>
              <a:spcBef>
                <a:spcPts val="25"/>
              </a:spcBef>
              <a:buNone/>
            </a:pPr>
            <a:r>
              <a:t/>
            </a:r>
            <a:endParaRPr sz="4150">
              <a:latin typeface="Times New Roman"/>
              <a:ea typeface="Times New Roman"/>
              <a:cs typeface="Times New Roman"/>
              <a:sym typeface="Times New Roman"/>
            </a:endParaRPr>
          </a:p>
          <a:p>
            <a:pPr indent="0" lvl="0" marL="12700" marR="5080" rtl="0" algn="l">
              <a:lnSpc>
                <a:spcPct val="100000"/>
              </a:lnSpc>
              <a:spcBef>
                <a:spcPts val="0"/>
              </a:spcBef>
              <a:buSzPct val="25000"/>
              <a:buNone/>
            </a:pPr>
            <a:r>
              <a:rPr lang="en-US" sz="3000">
                <a:latin typeface="Arial"/>
                <a:ea typeface="Arial"/>
                <a:cs typeface="Arial"/>
                <a:sym typeface="Arial"/>
              </a:rPr>
              <a:t>If the details are not correct, it will print an error  message to the screen.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34" name="Shape 334"/>
        <p:cNvGrpSpPr/>
        <p:nvPr/>
      </p:nvGrpSpPr>
      <p:grpSpPr>
        <a:xfrm>
          <a:off x="0" y="0"/>
          <a:ext cx="0" cy="0"/>
          <a:chOff x="0" y="0"/>
          <a:chExt cx="0" cy="0"/>
        </a:xfrm>
      </p:grpSpPr>
      <p:sp>
        <p:nvSpPr>
          <p:cNvPr id="335" name="Shape 335"/>
          <p:cNvSpPr txBox="1"/>
          <p:nvPr>
            <p:ph type="title"/>
          </p:nvPr>
        </p:nvSpPr>
        <p:spPr>
          <a:xfrm>
            <a:off x="530223" y="394213"/>
            <a:ext cx="182626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Security</a:t>
            </a:r>
          </a:p>
        </p:txBody>
      </p:sp>
      <p:sp>
        <p:nvSpPr>
          <p:cNvPr id="336" name="Shape 336"/>
          <p:cNvSpPr txBox="1"/>
          <p:nvPr/>
        </p:nvSpPr>
        <p:spPr>
          <a:xfrm>
            <a:off x="530223" y="1334132"/>
            <a:ext cx="7567930" cy="3378200"/>
          </a:xfrm>
          <a:prstGeom prst="rect">
            <a:avLst/>
          </a:prstGeom>
          <a:noFill/>
          <a:ln>
            <a:noFill/>
          </a:ln>
        </p:spPr>
        <p:txBody>
          <a:bodyPr anchorCtr="0" anchor="t" bIns="0" lIns="0" rIns="0" wrap="square" tIns="12700">
            <a:noAutofit/>
          </a:bodyPr>
          <a:lstStyle/>
          <a:p>
            <a:pPr indent="0" lvl="0" marL="12700" marR="39370" rtl="0" algn="l">
              <a:lnSpc>
                <a:spcPct val="100000"/>
              </a:lnSpc>
              <a:spcBef>
                <a:spcPts val="0"/>
              </a:spcBef>
              <a:spcAft>
                <a:spcPts val="0"/>
              </a:spcAft>
              <a:buSzPct val="25000"/>
              <a:buNone/>
            </a:pPr>
            <a:r>
              <a:rPr lang="en-US" sz="3000">
                <a:latin typeface="Arial"/>
                <a:ea typeface="Arial"/>
                <a:cs typeface="Arial"/>
                <a:sym typeface="Arial"/>
              </a:rPr>
              <a:t>One of the big issues with allowing people to  insert or select records from forms directly to the  database is SQL injection.</a:t>
            </a:r>
          </a:p>
          <a:p>
            <a:pPr indent="0" lvl="0" marL="0" marR="0" rtl="0" algn="l">
              <a:lnSpc>
                <a:spcPct val="100000"/>
              </a:lnSpc>
              <a:spcBef>
                <a:spcPts val="25"/>
              </a:spcBef>
              <a:buNone/>
            </a:pPr>
            <a:r>
              <a:t/>
            </a:r>
            <a:endParaRPr sz="4150">
              <a:latin typeface="Times New Roman"/>
              <a:ea typeface="Times New Roman"/>
              <a:cs typeface="Times New Roman"/>
              <a:sym typeface="Times New Roman"/>
            </a:endParaRPr>
          </a:p>
          <a:p>
            <a:pPr indent="0" lvl="0" marL="12700" marR="5080" rtl="0" algn="l">
              <a:lnSpc>
                <a:spcPct val="100000"/>
              </a:lnSpc>
              <a:spcBef>
                <a:spcPts val="0"/>
              </a:spcBef>
              <a:buSzPct val="25000"/>
              <a:buNone/>
            </a:pPr>
            <a:r>
              <a:rPr lang="en-US" sz="3000">
                <a:latin typeface="Arial"/>
                <a:ea typeface="Arial"/>
                <a:cs typeface="Arial"/>
                <a:sym typeface="Arial"/>
              </a:rPr>
              <a:t>SQL injection is when someone adds some  SQL into a form field, e.g. the username field  with malicious intent to break a database.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1" type="body"/>
          </p:nvPr>
        </p:nvSpPr>
        <p:spPr>
          <a:xfrm>
            <a:off x="467250" y="158269"/>
            <a:ext cx="8083500" cy="4549500"/>
          </a:xfrm>
          <a:prstGeom prst="rect">
            <a:avLst/>
          </a:prstGeom>
        </p:spPr>
        <p:txBody>
          <a:bodyPr anchorCtr="0" anchor="t" bIns="91425" lIns="91425" rIns="91425" wrap="square" tIns="91425">
            <a:noAutofit/>
          </a:bodyPr>
          <a:lstStyle/>
          <a:p>
            <a:pPr lvl="0">
              <a:spcBef>
                <a:spcPts val="0"/>
              </a:spcBef>
              <a:buNone/>
            </a:pPr>
            <a:r>
              <a:rPr lang="en-US" sz="2400"/>
              <a:t>SQL Injection</a:t>
            </a:r>
          </a:p>
        </p:txBody>
      </p:sp>
      <p:pic>
        <p:nvPicPr>
          <p:cNvPr descr="sql-inj.PNG" id="342" name="Shape 342"/>
          <p:cNvPicPr preferRelativeResize="0"/>
          <p:nvPr/>
        </p:nvPicPr>
        <p:blipFill>
          <a:blip r:embed="rId3">
            <a:alphaModFix/>
          </a:blip>
          <a:stretch>
            <a:fillRect/>
          </a:stretch>
        </p:blipFill>
        <p:spPr>
          <a:xfrm>
            <a:off x="1537200" y="754225"/>
            <a:ext cx="6394374" cy="3740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46" name="Shape 346"/>
        <p:cNvGrpSpPr/>
        <p:nvPr/>
      </p:nvGrpSpPr>
      <p:grpSpPr>
        <a:xfrm>
          <a:off x="0" y="0"/>
          <a:ext cx="0" cy="0"/>
          <a:chOff x="0" y="0"/>
          <a:chExt cx="0" cy="0"/>
        </a:xfrm>
      </p:grpSpPr>
      <p:sp>
        <p:nvSpPr>
          <p:cNvPr id="347" name="Shape 347"/>
          <p:cNvSpPr txBox="1"/>
          <p:nvPr>
            <p:ph type="title"/>
          </p:nvPr>
        </p:nvSpPr>
        <p:spPr>
          <a:xfrm>
            <a:off x="530223" y="394213"/>
            <a:ext cx="182626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Security</a:t>
            </a:r>
          </a:p>
        </p:txBody>
      </p:sp>
      <p:sp>
        <p:nvSpPr>
          <p:cNvPr id="348" name="Shape 348"/>
          <p:cNvSpPr txBox="1"/>
          <p:nvPr/>
        </p:nvSpPr>
        <p:spPr>
          <a:xfrm>
            <a:off x="530225" y="1136298"/>
            <a:ext cx="7848600" cy="36858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spcAft>
                <a:spcPts val="0"/>
              </a:spcAft>
              <a:buSzPct val="25000"/>
              <a:buNone/>
            </a:pPr>
            <a:r>
              <a:rPr lang="en-US" sz="3000">
                <a:latin typeface="Arial"/>
                <a:ea typeface="Arial"/>
                <a:cs typeface="Arial"/>
                <a:sym typeface="Arial"/>
              </a:rPr>
              <a:t>When the insert statement goes to add the  username and password into the database, a  person may inject some SQL themselves such  as:</a:t>
            </a:r>
          </a:p>
          <a:p>
            <a:pPr indent="0" lvl="0" marL="0" marR="0" rtl="0" algn="l">
              <a:lnSpc>
                <a:spcPct val="100000"/>
              </a:lnSpc>
              <a:spcBef>
                <a:spcPts val="25"/>
              </a:spcBef>
              <a:buNone/>
            </a:pPr>
            <a:r>
              <a:t/>
            </a:r>
            <a:endParaRPr sz="4150">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lang="en-US" sz="3000">
                <a:latin typeface="Arial"/>
                <a:ea typeface="Arial"/>
                <a:cs typeface="Arial"/>
                <a:sym typeface="Arial"/>
              </a:rPr>
              <a:t>‘DROP TABLE </a:t>
            </a:r>
            <a:r>
              <a:rPr lang="en-US" sz="3000"/>
              <a:t>users</a:t>
            </a:r>
            <a:r>
              <a:rPr lang="en-US" sz="3000">
                <a:latin typeface="Arial"/>
                <a:ea typeface="Arial"/>
                <a:cs typeface="Arial"/>
                <a:sym typeface="Arial"/>
              </a:rPr>
              <a:t>;’</a:t>
            </a:r>
          </a:p>
          <a:p>
            <a:pPr indent="0" lvl="0" marL="12700" marR="0" rtl="0" algn="l">
              <a:lnSpc>
                <a:spcPct val="100000"/>
              </a:lnSpc>
              <a:spcBef>
                <a:spcPts val="0"/>
              </a:spcBef>
              <a:buNone/>
            </a:pPr>
            <a:r>
              <a:t/>
            </a:r>
            <a:endParaRPr sz="3000"/>
          </a:p>
          <a:p>
            <a:pPr indent="0" lvl="0" marL="12700" marR="0" rtl="0" algn="l">
              <a:lnSpc>
                <a:spcPct val="100000"/>
              </a:lnSpc>
              <a:spcBef>
                <a:spcPts val="0"/>
              </a:spcBef>
              <a:buSzPct val="25000"/>
              <a:buNone/>
            </a:pPr>
            <a:r>
              <a:rPr lang="en-US" sz="3000"/>
              <a:t>Via an input element on the form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2" name="Shape 352"/>
        <p:cNvGrpSpPr/>
        <p:nvPr/>
      </p:nvGrpSpPr>
      <p:grpSpPr>
        <a:xfrm>
          <a:off x="0" y="0"/>
          <a:ext cx="0" cy="0"/>
          <a:chOff x="0" y="0"/>
          <a:chExt cx="0" cy="0"/>
        </a:xfrm>
      </p:grpSpPr>
      <p:sp>
        <p:nvSpPr>
          <p:cNvPr id="353" name="Shape 353"/>
          <p:cNvSpPr txBox="1"/>
          <p:nvPr>
            <p:ph type="title"/>
          </p:nvPr>
        </p:nvSpPr>
        <p:spPr>
          <a:xfrm>
            <a:off x="530223" y="394213"/>
            <a:ext cx="296545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SQL Injection</a:t>
            </a:r>
          </a:p>
        </p:txBody>
      </p:sp>
      <p:sp>
        <p:nvSpPr>
          <p:cNvPr id="354" name="Shape 354"/>
          <p:cNvSpPr txBox="1"/>
          <p:nvPr/>
        </p:nvSpPr>
        <p:spPr>
          <a:xfrm>
            <a:off x="408025" y="1343275"/>
            <a:ext cx="5953200" cy="1611900"/>
          </a:xfrm>
          <a:prstGeom prst="rect">
            <a:avLst/>
          </a:prstGeom>
          <a:noFill/>
          <a:ln>
            <a:noFill/>
          </a:ln>
        </p:spPr>
        <p:txBody>
          <a:bodyPr anchorCtr="0" anchor="t" bIns="0" lIns="0" rIns="0" wrap="square" tIns="12700">
            <a:noAutofit/>
          </a:bodyPr>
          <a:lstStyle/>
          <a:p>
            <a:pPr indent="0" lvl="0" marL="0" marR="0" rtl="0" algn="l">
              <a:lnSpc>
                <a:spcPct val="100000"/>
              </a:lnSpc>
              <a:spcBef>
                <a:spcPts val="0"/>
              </a:spcBef>
              <a:spcAft>
                <a:spcPts val="0"/>
              </a:spcAft>
              <a:buNone/>
            </a:pPr>
            <a:r>
              <a:t/>
            </a:r>
            <a:endParaRPr sz="1300">
              <a:latin typeface="Times New Roman"/>
              <a:ea typeface="Times New Roman"/>
              <a:cs typeface="Times New Roman"/>
              <a:sym typeface="Times New Roman"/>
            </a:endParaRPr>
          </a:p>
          <a:p>
            <a:pPr indent="0" lvl="0" marL="12700" marR="0" rtl="0" algn="l">
              <a:lnSpc>
                <a:spcPct val="100000"/>
              </a:lnSpc>
              <a:spcBef>
                <a:spcPts val="1115"/>
              </a:spcBef>
              <a:buSzPct val="25000"/>
              <a:buNone/>
            </a:pPr>
            <a:r>
              <a:rPr b="1" lang="en-US" sz="1800">
                <a:solidFill>
                  <a:srgbClr val="222222"/>
                </a:solidFill>
                <a:highlight>
                  <a:srgbClr val="FFFFFF"/>
                </a:highlight>
              </a:rPr>
              <a:t>SQL injection</a:t>
            </a:r>
            <a:r>
              <a:rPr lang="en-US" sz="1800">
                <a:solidFill>
                  <a:srgbClr val="222222"/>
                </a:solidFill>
                <a:highlight>
                  <a:srgbClr val="FFFFFF"/>
                </a:highlight>
              </a:rPr>
              <a:t> is a code </a:t>
            </a:r>
            <a:r>
              <a:rPr b="1" lang="en-US" sz="1800">
                <a:solidFill>
                  <a:srgbClr val="222222"/>
                </a:solidFill>
                <a:highlight>
                  <a:srgbClr val="FFFFFF"/>
                </a:highlight>
              </a:rPr>
              <a:t>injection</a:t>
            </a:r>
            <a:r>
              <a:rPr lang="en-US" sz="1800">
                <a:solidFill>
                  <a:srgbClr val="222222"/>
                </a:solidFill>
                <a:highlight>
                  <a:srgbClr val="FFFFFF"/>
                </a:highlight>
              </a:rPr>
              <a:t> technique, used to attack data-driven applications, in which nefarious </a:t>
            </a:r>
            <a:r>
              <a:rPr b="1" lang="en-US" sz="1800">
                <a:solidFill>
                  <a:srgbClr val="222222"/>
                </a:solidFill>
                <a:highlight>
                  <a:srgbClr val="FFFFFF"/>
                </a:highlight>
              </a:rPr>
              <a:t>SQL</a:t>
            </a:r>
            <a:r>
              <a:rPr lang="en-US" sz="1800">
                <a:solidFill>
                  <a:srgbClr val="222222"/>
                </a:solidFill>
                <a:highlight>
                  <a:srgbClr val="FFFFFF"/>
                </a:highlight>
              </a:rPr>
              <a:t> statements are inserted into an entry field for execution (e.g. to dump the database contents to the attacker).</a:t>
            </a:r>
          </a:p>
        </p:txBody>
      </p:sp>
      <p:sp>
        <p:nvSpPr>
          <p:cNvPr id="355" name="Shape 355"/>
          <p:cNvSpPr txBox="1"/>
          <p:nvPr/>
        </p:nvSpPr>
        <p:spPr>
          <a:xfrm>
            <a:off x="530225" y="3029200"/>
            <a:ext cx="5726100" cy="1545600"/>
          </a:xfrm>
          <a:prstGeom prst="rect">
            <a:avLst/>
          </a:prstGeom>
          <a:noFill/>
          <a:ln>
            <a:noFill/>
          </a:ln>
        </p:spPr>
        <p:txBody>
          <a:bodyPr anchorCtr="0" anchor="t" bIns="91425" lIns="91425" rIns="91425" wrap="square" tIns="91425">
            <a:noAutofit/>
          </a:bodyPr>
          <a:lstStyle/>
          <a:p>
            <a:pPr lvl="0" rtl="0">
              <a:lnSpc>
                <a:spcPct val="142857"/>
              </a:lnSpc>
              <a:spcBef>
                <a:spcPts val="0"/>
              </a:spcBef>
              <a:spcAft>
                <a:spcPts val="800"/>
              </a:spcAft>
              <a:buClr>
                <a:schemeClr val="dk1"/>
              </a:buClr>
              <a:buFont typeface="Arial"/>
              <a:buNone/>
            </a:pPr>
            <a:r>
              <a:rPr lang="en-US">
                <a:solidFill>
                  <a:srgbClr val="0000BB"/>
                </a:solidFill>
                <a:highlight>
                  <a:srgbClr val="F5F5F5"/>
                </a:highlight>
                <a:latin typeface="Consolas"/>
                <a:ea typeface="Consolas"/>
                <a:cs typeface="Consolas"/>
                <a:sym typeface="Consolas"/>
              </a:rPr>
              <a:t>$name  </a:t>
            </a:r>
            <a:r>
              <a:rPr lang="en-US">
                <a:solidFill>
                  <a:srgbClr val="007700"/>
                </a:solidFill>
                <a:highlight>
                  <a:srgbClr val="F5F5F5"/>
                </a:highlight>
                <a:latin typeface="Consolas"/>
                <a:ea typeface="Consolas"/>
                <a:cs typeface="Consolas"/>
                <a:sym typeface="Consolas"/>
              </a:rPr>
              <a:t>= </a:t>
            </a:r>
            <a:r>
              <a:rPr lang="en-US">
                <a:solidFill>
                  <a:srgbClr val="DD0000"/>
                </a:solidFill>
                <a:highlight>
                  <a:srgbClr val="F5F5F5"/>
                </a:highlight>
                <a:latin typeface="Consolas"/>
                <a:ea typeface="Consolas"/>
                <a:cs typeface="Consolas"/>
                <a:sym typeface="Consolas"/>
              </a:rPr>
              <a:t>"Bobby';DROP TABLE users; "</a:t>
            </a:r>
            <a:r>
              <a:rPr lang="en-US">
                <a:solidFill>
                  <a:srgbClr val="007700"/>
                </a:solidFill>
                <a:highlight>
                  <a:srgbClr val="F5F5F5"/>
                </a:highlight>
                <a:latin typeface="Consolas"/>
                <a:ea typeface="Consolas"/>
                <a:cs typeface="Consolas"/>
                <a:sym typeface="Consolas"/>
              </a:rPr>
              <a:t>;</a:t>
            </a:r>
          </a:p>
          <a:p>
            <a:pPr lvl="0" rtl="0">
              <a:lnSpc>
                <a:spcPct val="142857"/>
              </a:lnSpc>
              <a:spcBef>
                <a:spcPts val="0"/>
              </a:spcBef>
              <a:spcAft>
                <a:spcPts val="800"/>
              </a:spcAft>
              <a:buClr>
                <a:schemeClr val="dk1"/>
              </a:buClr>
              <a:buFont typeface="Arial"/>
              <a:buNone/>
            </a:pPr>
            <a:r>
              <a:rPr lang="en-US">
                <a:solidFill>
                  <a:srgbClr val="0000BB"/>
                </a:solidFill>
                <a:highlight>
                  <a:srgbClr val="F5F5F5"/>
                </a:highlight>
                <a:latin typeface="Consolas"/>
                <a:ea typeface="Consolas"/>
                <a:cs typeface="Consolas"/>
                <a:sym typeface="Consolas"/>
              </a:rPr>
              <a:t>$query </a:t>
            </a:r>
            <a:r>
              <a:rPr lang="en-US">
                <a:solidFill>
                  <a:srgbClr val="007700"/>
                </a:solidFill>
                <a:highlight>
                  <a:srgbClr val="F5F5F5"/>
                </a:highlight>
                <a:latin typeface="Consolas"/>
                <a:ea typeface="Consolas"/>
                <a:cs typeface="Consolas"/>
                <a:sym typeface="Consolas"/>
              </a:rPr>
              <a:t>= </a:t>
            </a:r>
            <a:r>
              <a:rPr lang="en-US">
                <a:solidFill>
                  <a:srgbClr val="DD0000"/>
                </a:solidFill>
                <a:highlight>
                  <a:srgbClr val="F5F5F5"/>
                </a:highlight>
                <a:latin typeface="Consolas"/>
                <a:ea typeface="Consolas"/>
                <a:cs typeface="Consolas"/>
                <a:sym typeface="Consolas"/>
              </a:rPr>
              <a:t>"SELECT * FROM users WHERE name='</a:t>
            </a:r>
            <a:r>
              <a:rPr lang="en-US">
                <a:solidFill>
                  <a:srgbClr val="0000BB"/>
                </a:solidFill>
                <a:highlight>
                  <a:srgbClr val="F5F5F5"/>
                </a:highlight>
                <a:latin typeface="Consolas"/>
                <a:ea typeface="Consolas"/>
                <a:cs typeface="Consolas"/>
                <a:sym typeface="Consolas"/>
              </a:rPr>
              <a:t>$name</a:t>
            </a:r>
            <a:r>
              <a:rPr lang="en-US">
                <a:solidFill>
                  <a:srgbClr val="DD0000"/>
                </a:solidFill>
                <a:highlight>
                  <a:srgbClr val="F5F5F5"/>
                </a:highlight>
                <a:latin typeface="Consolas"/>
                <a:ea typeface="Consolas"/>
                <a:cs typeface="Consolas"/>
                <a:sym typeface="Consolas"/>
              </a:rPr>
              <a:t>'"</a:t>
            </a:r>
            <a:r>
              <a:rPr lang="en-US">
                <a:solidFill>
                  <a:srgbClr val="007700"/>
                </a:solidFill>
                <a:highlight>
                  <a:srgbClr val="F5F5F5"/>
                </a:highlight>
                <a:latin typeface="Consolas"/>
                <a:ea typeface="Consolas"/>
                <a:cs typeface="Consolas"/>
                <a:sym typeface="Consolas"/>
              </a:rPr>
              <a:t>;</a:t>
            </a:r>
          </a:p>
          <a:p>
            <a:pPr lvl="0" rtl="0">
              <a:lnSpc>
                <a:spcPct val="115000"/>
              </a:lnSpc>
              <a:spcBef>
                <a:spcPts val="0"/>
              </a:spcBef>
              <a:spcAft>
                <a:spcPts val="900"/>
              </a:spcAft>
              <a:buClr>
                <a:schemeClr val="dk1"/>
              </a:buClr>
              <a:buFont typeface="Arial"/>
              <a:buNone/>
            </a:pPr>
            <a:r>
              <a:rPr lang="en-US">
                <a:solidFill>
                  <a:srgbClr val="505050"/>
                </a:solidFill>
                <a:highlight>
                  <a:srgbClr val="FFFFFF"/>
                </a:highlight>
              </a:rPr>
              <a:t>which compiles into malicious sequence</a:t>
            </a:r>
          </a:p>
          <a:p>
            <a:pPr lvl="0" rtl="0">
              <a:lnSpc>
                <a:spcPct val="142857"/>
              </a:lnSpc>
              <a:spcBef>
                <a:spcPts val="0"/>
              </a:spcBef>
              <a:spcAft>
                <a:spcPts val="800"/>
              </a:spcAft>
              <a:buClr>
                <a:schemeClr val="dk1"/>
              </a:buClr>
              <a:buFont typeface="Arial"/>
              <a:buNone/>
            </a:pPr>
            <a:r>
              <a:rPr lang="en-US">
                <a:solidFill>
                  <a:srgbClr val="0000BB"/>
                </a:solidFill>
                <a:highlight>
                  <a:srgbClr val="F5F5F5"/>
                </a:highlight>
                <a:latin typeface="Consolas"/>
                <a:ea typeface="Consolas"/>
                <a:cs typeface="Consolas"/>
                <a:sym typeface="Consolas"/>
              </a:rPr>
              <a:t>SELECT </a:t>
            </a:r>
            <a:r>
              <a:rPr lang="en-US">
                <a:solidFill>
                  <a:srgbClr val="007700"/>
                </a:solidFill>
                <a:highlight>
                  <a:srgbClr val="F5F5F5"/>
                </a:highlight>
                <a:latin typeface="Consolas"/>
                <a:ea typeface="Consolas"/>
                <a:cs typeface="Consolas"/>
                <a:sym typeface="Consolas"/>
              </a:rPr>
              <a:t>* </a:t>
            </a:r>
            <a:r>
              <a:rPr lang="en-US">
                <a:solidFill>
                  <a:srgbClr val="0000BB"/>
                </a:solidFill>
                <a:highlight>
                  <a:srgbClr val="F5F5F5"/>
                </a:highlight>
                <a:latin typeface="Consolas"/>
                <a:ea typeface="Consolas"/>
                <a:cs typeface="Consolas"/>
                <a:sym typeface="Consolas"/>
              </a:rPr>
              <a:t>FROM users WHERE name</a:t>
            </a:r>
            <a:r>
              <a:rPr lang="en-US">
                <a:solidFill>
                  <a:srgbClr val="007700"/>
                </a:solidFill>
                <a:highlight>
                  <a:srgbClr val="F5F5F5"/>
                </a:highlight>
                <a:latin typeface="Consolas"/>
                <a:ea typeface="Consolas"/>
                <a:cs typeface="Consolas"/>
                <a:sym typeface="Consolas"/>
              </a:rPr>
              <a:t>=</a:t>
            </a:r>
            <a:r>
              <a:rPr lang="en-US">
                <a:solidFill>
                  <a:srgbClr val="DD0000"/>
                </a:solidFill>
                <a:highlight>
                  <a:srgbClr val="F5F5F5"/>
                </a:highlight>
                <a:latin typeface="Consolas"/>
                <a:ea typeface="Consolas"/>
                <a:cs typeface="Consolas"/>
                <a:sym typeface="Consolas"/>
              </a:rPr>
              <a:t>'Bobby'</a:t>
            </a:r>
            <a:r>
              <a:rPr lang="en-US">
                <a:solidFill>
                  <a:srgbClr val="007700"/>
                </a:solidFill>
                <a:highlight>
                  <a:srgbClr val="F5F5F5"/>
                </a:highlight>
                <a:latin typeface="Consolas"/>
                <a:ea typeface="Consolas"/>
                <a:cs typeface="Consolas"/>
                <a:sym typeface="Consolas"/>
              </a:rPr>
              <a:t>;</a:t>
            </a:r>
            <a:r>
              <a:rPr lang="en-US">
                <a:solidFill>
                  <a:srgbClr val="0000BB"/>
                </a:solidFill>
                <a:highlight>
                  <a:srgbClr val="F5F5F5"/>
                </a:highlight>
                <a:latin typeface="Consolas"/>
                <a:ea typeface="Consolas"/>
                <a:cs typeface="Consolas"/>
                <a:sym typeface="Consolas"/>
              </a:rPr>
              <a:t>DROP TABLE users</a:t>
            </a:r>
            <a:r>
              <a:rPr lang="en-US">
                <a:solidFill>
                  <a:srgbClr val="007700"/>
                </a:solidFill>
                <a:highlight>
                  <a:srgbClr val="F5F5F5"/>
                </a:highlight>
                <a:latin typeface="Consolas"/>
                <a:ea typeface="Consolas"/>
                <a:cs typeface="Consolas"/>
                <a:sym typeface="Consolas"/>
              </a:rPr>
              <a:t>; </a:t>
            </a:r>
          </a:p>
          <a:p>
            <a:pPr lvl="0">
              <a:spcBef>
                <a:spcPts val="0"/>
              </a:spcBef>
              <a:buNone/>
            </a:pPr>
            <a:r>
              <a:t/>
            </a:r>
            <a:endParaRPr/>
          </a:p>
        </p:txBody>
      </p:sp>
      <p:sp>
        <p:nvSpPr>
          <p:cNvPr id="356" name="Shape 356"/>
          <p:cNvSpPr txBox="1"/>
          <p:nvPr/>
        </p:nvSpPr>
        <p:spPr>
          <a:xfrm>
            <a:off x="6519350" y="2726075"/>
            <a:ext cx="2386200" cy="680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Entered via form</a:t>
            </a:r>
          </a:p>
        </p:txBody>
      </p:sp>
      <p:cxnSp>
        <p:nvCxnSpPr>
          <p:cNvPr id="357" name="Shape 357"/>
          <p:cNvCxnSpPr>
            <a:stCxn id="356" idx="1"/>
          </p:cNvCxnSpPr>
          <p:nvPr/>
        </p:nvCxnSpPr>
        <p:spPr>
          <a:xfrm flipH="1">
            <a:off x="4228550" y="3066125"/>
            <a:ext cx="2290800" cy="160800"/>
          </a:xfrm>
          <a:prstGeom prst="straightConnector1">
            <a:avLst/>
          </a:prstGeom>
          <a:noFill/>
          <a:ln cap="flat" cmpd="sng" w="9525">
            <a:solidFill>
              <a:schemeClr val="dk2"/>
            </a:solidFill>
            <a:prstDash val="solid"/>
            <a:round/>
            <a:headEnd len="lg" w="lg" type="none"/>
            <a:tailEnd len="lg" w="lg" type="triangle"/>
          </a:ln>
        </p:spPr>
      </p:cxnSp>
      <p:sp>
        <p:nvSpPr>
          <p:cNvPr id="358" name="Shape 358"/>
          <p:cNvSpPr txBox="1"/>
          <p:nvPr/>
        </p:nvSpPr>
        <p:spPr>
          <a:xfrm>
            <a:off x="6281000" y="3709250"/>
            <a:ext cx="2862900" cy="12489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Previous versions of php mysql libraries would allow you to set up a query like this</a:t>
            </a:r>
          </a:p>
        </p:txBody>
      </p:sp>
      <p:cxnSp>
        <p:nvCxnSpPr>
          <p:cNvPr id="359" name="Shape 359"/>
          <p:cNvCxnSpPr/>
          <p:nvPr/>
        </p:nvCxnSpPr>
        <p:spPr>
          <a:xfrm rot="10800000">
            <a:off x="4599575" y="3808075"/>
            <a:ext cx="1693800" cy="272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1" name="Shape 61"/>
        <p:cNvGrpSpPr/>
        <p:nvPr/>
      </p:nvGrpSpPr>
      <p:grpSpPr>
        <a:xfrm>
          <a:off x="0" y="0"/>
          <a:ext cx="0" cy="0"/>
          <a:chOff x="0" y="0"/>
          <a:chExt cx="0" cy="0"/>
        </a:xfrm>
      </p:grpSpPr>
      <p:sp>
        <p:nvSpPr>
          <p:cNvPr id="62" name="Shape 62"/>
          <p:cNvSpPr txBox="1"/>
          <p:nvPr>
            <p:ph type="title"/>
          </p:nvPr>
        </p:nvSpPr>
        <p:spPr>
          <a:xfrm>
            <a:off x="530223" y="394213"/>
            <a:ext cx="20828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HeidiSQL</a:t>
            </a:r>
          </a:p>
        </p:txBody>
      </p:sp>
      <p:sp>
        <p:nvSpPr>
          <p:cNvPr id="63" name="Shape 63"/>
          <p:cNvSpPr txBox="1"/>
          <p:nvPr/>
        </p:nvSpPr>
        <p:spPr>
          <a:xfrm>
            <a:off x="530223" y="1334132"/>
            <a:ext cx="8022590" cy="2921000"/>
          </a:xfrm>
          <a:prstGeom prst="rect">
            <a:avLst/>
          </a:prstGeom>
          <a:noFill/>
          <a:ln>
            <a:noFill/>
          </a:ln>
        </p:spPr>
        <p:txBody>
          <a:bodyPr anchorCtr="0" anchor="t" bIns="0" lIns="0" rIns="0" wrap="square" tIns="12700">
            <a:noAutofit/>
          </a:bodyPr>
          <a:lstStyle/>
          <a:p>
            <a:pPr indent="0" lvl="0" marL="12700" marR="363855" rtl="0" algn="l">
              <a:lnSpc>
                <a:spcPct val="100000"/>
              </a:lnSpc>
              <a:spcBef>
                <a:spcPts val="0"/>
              </a:spcBef>
              <a:spcAft>
                <a:spcPts val="0"/>
              </a:spcAft>
              <a:buSzPct val="25000"/>
              <a:buNone/>
            </a:pPr>
            <a:r>
              <a:rPr b="0" i="0" lang="en-US" sz="3000" u="none" cap="none" strike="noStrike">
                <a:latin typeface="Arial"/>
                <a:ea typeface="Arial"/>
                <a:cs typeface="Arial"/>
                <a:sym typeface="Arial"/>
              </a:rPr>
              <a:t>When working with databases, we need have  an administration client that will allow us to  work with the database.</a:t>
            </a:r>
          </a:p>
          <a:p>
            <a:pPr indent="0" lvl="0" marL="0" marR="0" rtl="0" algn="l">
              <a:lnSpc>
                <a:spcPct val="100000"/>
              </a:lnSpc>
              <a:spcBef>
                <a:spcPts val="25"/>
              </a:spcBef>
              <a:buNone/>
            </a:pPr>
            <a:r>
              <a:t/>
            </a:r>
            <a:endParaRPr b="0" i="0" sz="4150" u="none" cap="none" strike="noStrike">
              <a:latin typeface="Times New Roman"/>
              <a:ea typeface="Times New Roman"/>
              <a:cs typeface="Times New Roman"/>
              <a:sym typeface="Times New Roman"/>
            </a:endParaRPr>
          </a:p>
          <a:p>
            <a:pPr indent="0" lvl="0" marL="12700" marR="5080" rtl="0" algn="l">
              <a:lnSpc>
                <a:spcPct val="100000"/>
              </a:lnSpc>
              <a:spcBef>
                <a:spcPts val="0"/>
              </a:spcBef>
              <a:buSzPct val="25000"/>
              <a:buNone/>
            </a:pPr>
            <a:r>
              <a:rPr b="0" i="0" lang="en-US" sz="3000" u="none" cap="none" strike="noStrike">
                <a:latin typeface="Arial"/>
                <a:ea typeface="Arial"/>
                <a:cs typeface="Arial"/>
                <a:sym typeface="Arial"/>
              </a:rPr>
              <a:t>PHPMyAdmin is one client that you </a:t>
            </a:r>
            <a:r>
              <a:rPr lang="en-US" sz="3000"/>
              <a:t>may </a:t>
            </a:r>
            <a:r>
              <a:rPr b="0" i="0" lang="en-US" sz="3000" u="none" cap="none" strike="noStrike">
                <a:latin typeface="Arial"/>
                <a:ea typeface="Arial"/>
                <a:cs typeface="Arial"/>
                <a:sym typeface="Arial"/>
              </a:rPr>
              <a:t>have  seen before as part of your XAMPP installation.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3" name="Shape 363"/>
        <p:cNvGrpSpPr/>
        <p:nvPr/>
      </p:nvGrpSpPr>
      <p:grpSpPr>
        <a:xfrm>
          <a:off x="0" y="0"/>
          <a:ext cx="0" cy="0"/>
          <a:chOff x="0" y="0"/>
          <a:chExt cx="0" cy="0"/>
        </a:xfrm>
      </p:grpSpPr>
      <p:sp>
        <p:nvSpPr>
          <p:cNvPr id="364" name="Shape 364"/>
          <p:cNvSpPr txBox="1"/>
          <p:nvPr>
            <p:ph type="title"/>
          </p:nvPr>
        </p:nvSpPr>
        <p:spPr>
          <a:xfrm>
            <a:off x="530223" y="394213"/>
            <a:ext cx="451675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Named Placeholders</a:t>
            </a:r>
          </a:p>
        </p:txBody>
      </p:sp>
      <p:sp>
        <p:nvSpPr>
          <p:cNvPr id="365" name="Shape 365"/>
          <p:cNvSpPr txBox="1"/>
          <p:nvPr/>
        </p:nvSpPr>
        <p:spPr>
          <a:xfrm>
            <a:off x="530223" y="1334132"/>
            <a:ext cx="7390130" cy="18542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2400">
                <a:latin typeface="Arial"/>
                <a:ea typeface="Arial"/>
                <a:cs typeface="Arial"/>
                <a:sym typeface="Arial"/>
              </a:rPr>
              <a:t>If we use PDOs to do our insert statements,  and our select statements with named  placeholders, or positional(</a:t>
            </a:r>
            <a:r>
              <a:rPr lang="en-US" sz="2400"/>
              <a:t>?)</a:t>
            </a:r>
            <a:r>
              <a:rPr lang="en-US" sz="2400">
                <a:latin typeface="Arial"/>
                <a:ea typeface="Arial"/>
                <a:cs typeface="Arial"/>
                <a:sym typeface="Arial"/>
              </a:rPr>
              <a:t> place holders we  can help prevent SQL Injection</a:t>
            </a:r>
          </a:p>
        </p:txBody>
      </p:sp>
      <p:sp>
        <p:nvSpPr>
          <p:cNvPr id="366" name="Shape 366"/>
          <p:cNvSpPr txBox="1"/>
          <p:nvPr/>
        </p:nvSpPr>
        <p:spPr>
          <a:xfrm>
            <a:off x="530225" y="3188325"/>
            <a:ext cx="6960900" cy="1570200"/>
          </a:xfrm>
          <a:prstGeom prst="rect">
            <a:avLst/>
          </a:prstGeom>
          <a:noFill/>
          <a:ln>
            <a:noFill/>
          </a:ln>
        </p:spPr>
        <p:txBody>
          <a:bodyPr anchorCtr="0" anchor="t" bIns="91425" lIns="91425" rIns="91425" wrap="square" tIns="91425">
            <a:noAutofit/>
          </a:bodyPr>
          <a:lstStyle/>
          <a:p>
            <a:pPr lvl="0">
              <a:spcBef>
                <a:spcPts val="0"/>
              </a:spcBef>
              <a:buNone/>
            </a:pPr>
            <a:r>
              <a:rPr lang="en-US" sz="2400"/>
              <a:t>If we don’t use prepared statements like in the previous slide example we would be required to do more work to sanitize the data before issuing the query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idx="1" type="body"/>
          </p:nvPr>
        </p:nvSpPr>
        <p:spPr>
          <a:xfrm>
            <a:off x="369525" y="406819"/>
            <a:ext cx="8083500" cy="44277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45833"/>
              <a:buFont typeface="Arial"/>
              <a:buNone/>
            </a:pPr>
            <a:r>
              <a:rPr b="1" lang="en-US" sz="2400">
                <a:solidFill>
                  <a:srgbClr val="333333"/>
                </a:solidFill>
                <a:highlight>
                  <a:srgbClr val="F2F2F2"/>
                </a:highlight>
                <a:latin typeface="Arial"/>
                <a:ea typeface="Arial"/>
                <a:cs typeface="Arial"/>
                <a:sym typeface="Arial"/>
              </a:rPr>
              <a:t>PDO::bindParam() /</a:t>
            </a:r>
            <a:r>
              <a:rPr lang="en-US" sz="2400">
                <a:solidFill>
                  <a:srgbClr val="333333"/>
                </a:solidFill>
                <a:highlight>
                  <a:srgbClr val="F2F2F2"/>
                </a:highlight>
                <a:latin typeface="Arial"/>
                <a:ea typeface="Arial"/>
                <a:cs typeface="Arial"/>
                <a:sym typeface="Arial"/>
              </a:rPr>
              <a:t>/returns true or false</a:t>
            </a:r>
          </a:p>
          <a:p>
            <a:pPr lvl="0" rtl="0">
              <a:lnSpc>
                <a:spcPct val="115000"/>
              </a:lnSpc>
              <a:spcBef>
                <a:spcPts val="0"/>
              </a:spcBef>
              <a:buClr>
                <a:schemeClr val="dk1"/>
              </a:buClr>
              <a:buSzPct val="45833"/>
              <a:buFont typeface="Arial"/>
              <a:buNone/>
            </a:pPr>
            <a:r>
              <a:t/>
            </a:r>
            <a:endParaRPr sz="2400">
              <a:solidFill>
                <a:srgbClr val="333333"/>
              </a:solidFill>
              <a:highlight>
                <a:srgbClr val="F2F2F2"/>
              </a:highlight>
              <a:latin typeface="Arial"/>
              <a:ea typeface="Arial"/>
              <a:cs typeface="Arial"/>
              <a:sym typeface="Arial"/>
            </a:endParaRPr>
          </a:p>
          <a:p>
            <a:pPr lvl="0" rtl="0">
              <a:lnSpc>
                <a:spcPct val="115000"/>
              </a:lnSpc>
              <a:spcBef>
                <a:spcPts val="0"/>
              </a:spcBef>
              <a:buClr>
                <a:schemeClr val="dk1"/>
              </a:buClr>
              <a:buSzPct val="45833"/>
              <a:buFont typeface="Arial"/>
              <a:buNone/>
            </a:pPr>
            <a:r>
              <a:rPr lang="en-US" sz="2400">
                <a:solidFill>
                  <a:srgbClr val="333333"/>
                </a:solidFill>
                <a:highlight>
                  <a:srgbClr val="F2F2F2"/>
                </a:highlight>
                <a:latin typeface="Arial"/>
                <a:ea typeface="Arial"/>
                <a:cs typeface="Arial"/>
                <a:sym typeface="Arial"/>
              </a:rPr>
              <a:t>Binds a PHP variable to a corresponding named or question mark placeholder in the SQL statement that was used to prepare the statement.</a:t>
            </a:r>
          </a:p>
          <a:p>
            <a:pPr lvl="0" rtl="0">
              <a:lnSpc>
                <a:spcPct val="115000"/>
              </a:lnSpc>
              <a:spcBef>
                <a:spcPts val="0"/>
              </a:spcBef>
              <a:buClr>
                <a:schemeClr val="dk1"/>
              </a:buClr>
              <a:buSzPct val="45833"/>
              <a:buFont typeface="Arial"/>
              <a:buNone/>
            </a:pPr>
            <a:r>
              <a:rPr lang="en-US" sz="2400">
                <a:solidFill>
                  <a:srgbClr val="505050"/>
                </a:solidFill>
                <a:highlight>
                  <a:srgbClr val="FFFFFF"/>
                </a:highlight>
                <a:latin typeface="Arial"/>
                <a:ea typeface="Arial"/>
                <a:cs typeface="Arial"/>
                <a:sym typeface="Arial"/>
              </a:rPr>
              <a:t>Note that PDO supports positional (</a:t>
            </a:r>
            <a:r>
              <a:rPr lang="en-US" sz="2400">
                <a:solidFill>
                  <a:srgbClr val="C7254E"/>
                </a:solidFill>
                <a:highlight>
                  <a:srgbClr val="F9F2F4"/>
                </a:highlight>
                <a:latin typeface="Consolas"/>
                <a:ea typeface="Consolas"/>
                <a:cs typeface="Consolas"/>
                <a:sym typeface="Consolas"/>
              </a:rPr>
              <a:t>?</a:t>
            </a:r>
            <a:r>
              <a:rPr lang="en-US" sz="2400">
                <a:solidFill>
                  <a:srgbClr val="505050"/>
                </a:solidFill>
                <a:highlight>
                  <a:srgbClr val="FFFFFF"/>
                </a:highlight>
                <a:latin typeface="Arial"/>
                <a:ea typeface="Arial"/>
                <a:cs typeface="Arial"/>
                <a:sym typeface="Arial"/>
              </a:rPr>
              <a:t>) and named (</a:t>
            </a:r>
            <a:r>
              <a:rPr lang="en-US" sz="2400">
                <a:solidFill>
                  <a:srgbClr val="C7254E"/>
                </a:solidFill>
                <a:highlight>
                  <a:srgbClr val="F9F2F4"/>
                </a:highlight>
                <a:latin typeface="Consolas"/>
                <a:ea typeface="Consolas"/>
                <a:cs typeface="Consolas"/>
                <a:sym typeface="Consolas"/>
              </a:rPr>
              <a:t>:email</a:t>
            </a:r>
            <a:r>
              <a:rPr lang="en-US" sz="2400">
                <a:solidFill>
                  <a:srgbClr val="505050"/>
                </a:solidFill>
                <a:highlight>
                  <a:srgbClr val="FFFFFF"/>
                </a:highlight>
                <a:latin typeface="Arial"/>
                <a:ea typeface="Arial"/>
                <a:cs typeface="Arial"/>
                <a:sym typeface="Arial"/>
              </a:rPr>
              <a:t>) placeholders, the latter always begins from a colon and can be written using letters, digits and underscores only. Also note that no quotes have to be ever used around placeholders.</a:t>
            </a:r>
          </a:p>
          <a:p>
            <a:pPr lvl="0">
              <a:spcBef>
                <a:spcPts val="0"/>
              </a:spcBef>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idx="1" type="body"/>
          </p:nvPr>
        </p:nvSpPr>
        <p:spPr>
          <a:xfrm>
            <a:off x="592050" y="863395"/>
            <a:ext cx="8083500" cy="42801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&lt;?php</a:t>
            </a:r>
          </a:p>
          <a:p>
            <a:pPr lvl="0" rtl="0">
              <a:lnSpc>
                <a:spcPct val="115000"/>
              </a:lnSpc>
              <a:spcBef>
                <a:spcPts val="0"/>
              </a:spcBef>
              <a:buClr>
                <a:schemeClr val="dk1"/>
              </a:buClr>
              <a:buSzPct val="61111"/>
              <a:buFont typeface="Arial"/>
              <a:buNone/>
            </a:pPr>
            <a:r>
              <a:rPr lang="en-US">
                <a:solidFill>
                  <a:srgbClr val="FF8000"/>
                </a:solidFill>
                <a:highlight>
                  <a:srgbClr val="FFFFFF"/>
                </a:highlight>
                <a:latin typeface="Verdana"/>
                <a:ea typeface="Verdana"/>
                <a:cs typeface="Verdana"/>
                <a:sym typeface="Verdana"/>
              </a:rPr>
              <a:t>/* Execute a prepared statement by binding PHP variables */</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$calories </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150</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$colour </a:t>
            </a:r>
            <a:r>
              <a:rPr lang="en-US">
                <a:solidFill>
                  <a:srgbClr val="007700"/>
                </a:solidFill>
                <a:highlight>
                  <a:srgbClr val="FFFFFF"/>
                </a:highlight>
                <a:latin typeface="Verdana"/>
                <a:ea typeface="Verdana"/>
                <a:cs typeface="Verdana"/>
                <a:sym typeface="Verdana"/>
              </a:rPr>
              <a:t>= </a:t>
            </a:r>
            <a:r>
              <a:rPr lang="en-US">
                <a:solidFill>
                  <a:srgbClr val="DD0000"/>
                </a:solidFill>
                <a:highlight>
                  <a:srgbClr val="FFFFFF"/>
                </a:highlight>
                <a:latin typeface="Verdana"/>
                <a:ea typeface="Verdana"/>
                <a:cs typeface="Verdana"/>
                <a:sym typeface="Verdana"/>
              </a:rPr>
              <a:t>'red'</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 </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$dbh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prepare</a:t>
            </a:r>
            <a:r>
              <a:rPr lang="en-US">
                <a:solidFill>
                  <a:srgbClr val="007700"/>
                </a:solidFill>
                <a:highlight>
                  <a:srgbClr val="FFFFFF"/>
                </a:highlight>
                <a:latin typeface="Verdana"/>
                <a:ea typeface="Verdana"/>
                <a:cs typeface="Verdana"/>
                <a:sym typeface="Verdana"/>
              </a:rPr>
              <a:t>(</a:t>
            </a:r>
            <a:r>
              <a:rPr lang="en-US">
                <a:solidFill>
                  <a:srgbClr val="DD0000"/>
                </a:solidFill>
                <a:highlight>
                  <a:srgbClr val="FFFFFF"/>
                </a:highlight>
                <a:latin typeface="Verdana"/>
                <a:ea typeface="Verdana"/>
                <a:cs typeface="Verdana"/>
                <a:sym typeface="Verdana"/>
              </a:rPr>
              <a:t>'SELECT name, colour, calories</a:t>
            </a:r>
          </a:p>
          <a:p>
            <a:pPr lvl="0" rtl="0">
              <a:lnSpc>
                <a:spcPct val="115000"/>
              </a:lnSpc>
              <a:spcBef>
                <a:spcPts val="0"/>
              </a:spcBef>
              <a:buClr>
                <a:schemeClr val="dk1"/>
              </a:buClr>
              <a:buSzPct val="61111"/>
              <a:buFont typeface="Arial"/>
              <a:buNone/>
            </a:pPr>
            <a:r>
              <a:rPr lang="en-US">
                <a:solidFill>
                  <a:srgbClr val="DD0000"/>
                </a:solidFill>
                <a:highlight>
                  <a:srgbClr val="FFFFFF"/>
                </a:highlight>
                <a:latin typeface="Verdana"/>
                <a:ea typeface="Verdana"/>
                <a:cs typeface="Verdana"/>
                <a:sym typeface="Verdana"/>
              </a:rPr>
              <a:t>    FROM fruit</a:t>
            </a:r>
          </a:p>
          <a:p>
            <a:pPr lvl="0" rtl="0">
              <a:lnSpc>
                <a:spcPct val="115000"/>
              </a:lnSpc>
              <a:spcBef>
                <a:spcPts val="0"/>
              </a:spcBef>
              <a:buClr>
                <a:schemeClr val="dk1"/>
              </a:buClr>
              <a:buSzPct val="61111"/>
              <a:buFont typeface="Arial"/>
              <a:buNone/>
            </a:pPr>
            <a:r>
              <a:rPr lang="en-US">
                <a:solidFill>
                  <a:srgbClr val="DD0000"/>
                </a:solidFill>
                <a:highlight>
                  <a:srgbClr val="FFFFFF"/>
                </a:highlight>
                <a:latin typeface="Verdana"/>
                <a:ea typeface="Verdana"/>
                <a:cs typeface="Verdana"/>
                <a:sym typeface="Verdana"/>
              </a:rPr>
              <a:t>    WHERE calories &lt; :calories AND colour = :colour'</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bindParam</a:t>
            </a:r>
            <a:r>
              <a:rPr lang="en-US">
                <a:solidFill>
                  <a:srgbClr val="007700"/>
                </a:solidFill>
                <a:highlight>
                  <a:srgbClr val="FFFFFF"/>
                </a:highlight>
                <a:latin typeface="Verdana"/>
                <a:ea typeface="Verdana"/>
                <a:cs typeface="Verdana"/>
                <a:sym typeface="Verdana"/>
              </a:rPr>
              <a:t>(</a:t>
            </a:r>
            <a:r>
              <a:rPr lang="en-US">
                <a:solidFill>
                  <a:srgbClr val="DD0000"/>
                </a:solidFill>
                <a:highlight>
                  <a:srgbClr val="FFFFFF"/>
                </a:highlight>
                <a:latin typeface="Verdana"/>
                <a:ea typeface="Verdana"/>
                <a:cs typeface="Verdana"/>
                <a:sym typeface="Verdana"/>
              </a:rPr>
              <a:t>':calories'</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$calories</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bindParam</a:t>
            </a:r>
            <a:r>
              <a:rPr lang="en-US">
                <a:solidFill>
                  <a:srgbClr val="007700"/>
                </a:solidFill>
                <a:highlight>
                  <a:srgbClr val="FFFFFF"/>
                </a:highlight>
                <a:latin typeface="Verdana"/>
                <a:ea typeface="Verdana"/>
                <a:cs typeface="Verdana"/>
                <a:sym typeface="Verdana"/>
              </a:rPr>
              <a:t>(</a:t>
            </a:r>
            <a:r>
              <a:rPr lang="en-US">
                <a:solidFill>
                  <a:srgbClr val="DD0000"/>
                </a:solidFill>
                <a:highlight>
                  <a:srgbClr val="FFFFFF"/>
                </a:highlight>
                <a:latin typeface="Verdana"/>
                <a:ea typeface="Verdana"/>
                <a:cs typeface="Verdana"/>
                <a:sym typeface="Verdana"/>
              </a:rPr>
              <a:t>':colour'</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$colour</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execute</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?&gt;</a:t>
            </a:r>
          </a:p>
          <a:p>
            <a:pPr lvl="0">
              <a:spcBef>
                <a:spcPts val="0"/>
              </a:spcBef>
              <a:buNone/>
            </a:pPr>
            <a:r>
              <a:t/>
            </a:r>
            <a:endParaRPr/>
          </a:p>
        </p:txBody>
      </p:sp>
      <p:sp>
        <p:nvSpPr>
          <p:cNvPr id="377" name="Shape 377"/>
          <p:cNvSpPr txBox="1"/>
          <p:nvPr/>
        </p:nvSpPr>
        <p:spPr>
          <a:xfrm>
            <a:off x="605850" y="173100"/>
            <a:ext cx="7999500" cy="630600"/>
          </a:xfrm>
          <a:prstGeom prst="rect">
            <a:avLst/>
          </a:prstGeom>
          <a:noFill/>
          <a:ln>
            <a:noFill/>
          </a:ln>
        </p:spPr>
        <p:txBody>
          <a:bodyPr anchorCtr="0" anchor="t" bIns="91425" lIns="91425" rIns="91425" wrap="square" tIns="91425">
            <a:noAutofit/>
          </a:bodyPr>
          <a:lstStyle/>
          <a:p>
            <a:pPr lvl="0">
              <a:spcBef>
                <a:spcPts val="0"/>
              </a:spcBef>
              <a:buNone/>
            </a:pPr>
            <a:r>
              <a:rPr b="1" lang="en-US" sz="2400"/>
              <a:t>Named Placeholder</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604400" y="863395"/>
            <a:ext cx="8083500" cy="42801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&lt;?php</a:t>
            </a:r>
          </a:p>
          <a:p>
            <a:pPr lvl="0" rtl="0">
              <a:lnSpc>
                <a:spcPct val="115000"/>
              </a:lnSpc>
              <a:spcBef>
                <a:spcPts val="0"/>
              </a:spcBef>
              <a:buClr>
                <a:schemeClr val="dk1"/>
              </a:buClr>
              <a:buSzPct val="61111"/>
              <a:buFont typeface="Arial"/>
              <a:buNone/>
            </a:pPr>
            <a:r>
              <a:rPr lang="en-US">
                <a:solidFill>
                  <a:srgbClr val="FF8000"/>
                </a:solidFill>
                <a:highlight>
                  <a:srgbClr val="FFFFFF"/>
                </a:highlight>
                <a:latin typeface="Verdana"/>
                <a:ea typeface="Verdana"/>
                <a:cs typeface="Verdana"/>
                <a:sym typeface="Verdana"/>
              </a:rPr>
              <a:t>/* Execute a prepared statement by binding PHP variables */</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$calories </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150</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$colour </a:t>
            </a:r>
            <a:r>
              <a:rPr lang="en-US">
                <a:solidFill>
                  <a:srgbClr val="007700"/>
                </a:solidFill>
                <a:highlight>
                  <a:srgbClr val="FFFFFF"/>
                </a:highlight>
                <a:latin typeface="Verdana"/>
                <a:ea typeface="Verdana"/>
                <a:cs typeface="Verdana"/>
                <a:sym typeface="Verdana"/>
              </a:rPr>
              <a:t>= </a:t>
            </a:r>
            <a:r>
              <a:rPr lang="en-US">
                <a:solidFill>
                  <a:srgbClr val="DD0000"/>
                </a:solidFill>
                <a:highlight>
                  <a:srgbClr val="FFFFFF"/>
                </a:highlight>
                <a:latin typeface="Verdana"/>
                <a:ea typeface="Verdana"/>
                <a:cs typeface="Verdana"/>
                <a:sym typeface="Verdana"/>
              </a:rPr>
              <a:t>'red'</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 </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$dbh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prepare</a:t>
            </a:r>
            <a:r>
              <a:rPr lang="en-US">
                <a:solidFill>
                  <a:srgbClr val="007700"/>
                </a:solidFill>
                <a:highlight>
                  <a:srgbClr val="FFFFFF"/>
                </a:highlight>
                <a:latin typeface="Verdana"/>
                <a:ea typeface="Verdana"/>
                <a:cs typeface="Verdana"/>
                <a:sym typeface="Verdana"/>
              </a:rPr>
              <a:t>(</a:t>
            </a:r>
            <a:r>
              <a:rPr lang="en-US">
                <a:solidFill>
                  <a:srgbClr val="DD0000"/>
                </a:solidFill>
                <a:highlight>
                  <a:srgbClr val="FFFFFF"/>
                </a:highlight>
                <a:latin typeface="Verdana"/>
                <a:ea typeface="Verdana"/>
                <a:cs typeface="Verdana"/>
                <a:sym typeface="Verdana"/>
              </a:rPr>
              <a:t>'SELECT name, colour, calories</a:t>
            </a:r>
          </a:p>
          <a:p>
            <a:pPr lvl="0" rtl="0">
              <a:lnSpc>
                <a:spcPct val="115000"/>
              </a:lnSpc>
              <a:spcBef>
                <a:spcPts val="0"/>
              </a:spcBef>
              <a:buClr>
                <a:schemeClr val="dk1"/>
              </a:buClr>
              <a:buSzPct val="61111"/>
              <a:buFont typeface="Arial"/>
              <a:buNone/>
            </a:pPr>
            <a:r>
              <a:rPr lang="en-US">
                <a:solidFill>
                  <a:srgbClr val="DD0000"/>
                </a:solidFill>
                <a:highlight>
                  <a:srgbClr val="FFFFFF"/>
                </a:highlight>
                <a:latin typeface="Verdana"/>
                <a:ea typeface="Verdana"/>
                <a:cs typeface="Verdana"/>
                <a:sym typeface="Verdana"/>
              </a:rPr>
              <a:t>    FROM fruit</a:t>
            </a:r>
          </a:p>
          <a:p>
            <a:pPr lvl="0" rtl="0">
              <a:lnSpc>
                <a:spcPct val="115000"/>
              </a:lnSpc>
              <a:spcBef>
                <a:spcPts val="0"/>
              </a:spcBef>
              <a:buClr>
                <a:schemeClr val="dk1"/>
              </a:buClr>
              <a:buSzPct val="61111"/>
              <a:buFont typeface="Arial"/>
              <a:buNone/>
            </a:pPr>
            <a:r>
              <a:rPr lang="en-US">
                <a:solidFill>
                  <a:srgbClr val="DD0000"/>
                </a:solidFill>
                <a:highlight>
                  <a:srgbClr val="FFFFFF"/>
                </a:highlight>
                <a:latin typeface="Verdana"/>
                <a:ea typeface="Verdana"/>
                <a:cs typeface="Verdana"/>
                <a:sym typeface="Verdana"/>
              </a:rPr>
              <a:t>    WHERE calories &lt; ? AND colour = ?'</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bindParam</a:t>
            </a:r>
            <a:r>
              <a:rPr lang="en-US">
                <a:solidFill>
                  <a:srgbClr val="007700"/>
                </a:solidFill>
                <a:highlight>
                  <a:srgbClr val="FFFFFF"/>
                </a:highlight>
                <a:latin typeface="Verdana"/>
                <a:ea typeface="Verdana"/>
                <a:cs typeface="Verdana"/>
                <a:sym typeface="Verdana"/>
              </a:rPr>
              <a:t>(</a:t>
            </a:r>
            <a:r>
              <a:rPr lang="en-US">
                <a:solidFill>
                  <a:srgbClr val="0000BB"/>
                </a:solidFill>
                <a:highlight>
                  <a:srgbClr val="FFFFFF"/>
                </a:highlight>
                <a:latin typeface="Verdana"/>
                <a:ea typeface="Verdana"/>
                <a:cs typeface="Verdana"/>
                <a:sym typeface="Verdana"/>
              </a:rPr>
              <a:t>1</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$calories</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bindParam</a:t>
            </a:r>
            <a:r>
              <a:rPr lang="en-US">
                <a:solidFill>
                  <a:srgbClr val="007700"/>
                </a:solidFill>
                <a:highlight>
                  <a:srgbClr val="FFFFFF"/>
                </a:highlight>
                <a:latin typeface="Verdana"/>
                <a:ea typeface="Verdana"/>
                <a:cs typeface="Verdana"/>
                <a:sym typeface="Verdana"/>
              </a:rPr>
              <a:t>(</a:t>
            </a:r>
            <a:r>
              <a:rPr lang="en-US">
                <a:solidFill>
                  <a:srgbClr val="0000BB"/>
                </a:solidFill>
                <a:highlight>
                  <a:srgbClr val="FFFFFF"/>
                </a:highlight>
                <a:latin typeface="Verdana"/>
                <a:ea typeface="Verdana"/>
                <a:cs typeface="Verdana"/>
                <a:sym typeface="Verdana"/>
              </a:rPr>
              <a:t>2</a:t>
            </a:r>
            <a:r>
              <a:rPr lang="en-US">
                <a:solidFill>
                  <a:srgbClr val="007700"/>
                </a:solidFill>
                <a:highlight>
                  <a:srgbClr val="FFFFFF"/>
                </a:highlight>
                <a:latin typeface="Verdana"/>
                <a:ea typeface="Verdana"/>
                <a:cs typeface="Verdana"/>
                <a:sym typeface="Verdana"/>
              </a:rPr>
              <a:t>, </a:t>
            </a:r>
            <a:r>
              <a:rPr lang="en-US">
                <a:solidFill>
                  <a:srgbClr val="0000BB"/>
                </a:solidFill>
                <a:highlight>
                  <a:srgbClr val="FFFFFF"/>
                </a:highlight>
                <a:latin typeface="Verdana"/>
                <a:ea typeface="Verdana"/>
                <a:cs typeface="Verdana"/>
                <a:sym typeface="Verdana"/>
              </a:rPr>
              <a:t>$colour</a:t>
            </a:r>
            <a:r>
              <a:rPr lang="en-US">
                <a:solidFill>
                  <a:srgbClr val="007700"/>
                </a:solidFill>
                <a:highlight>
                  <a:srgbClr val="FFFFFF"/>
                </a:highlight>
                <a:latin typeface="Verdana"/>
                <a:ea typeface="Verdana"/>
                <a:cs typeface="Verdana"/>
                <a:sym typeface="Verdana"/>
              </a:rPr>
              <a:t>);</a:t>
            </a:r>
          </a:p>
          <a:p>
            <a:pPr lvl="0" rtl="0">
              <a:lnSpc>
                <a:spcPct val="115000"/>
              </a:lnSpc>
              <a:spcBef>
                <a:spcPts val="0"/>
              </a:spcBef>
              <a:buClr>
                <a:schemeClr val="dk1"/>
              </a:buClr>
              <a:buSzPct val="61111"/>
              <a:buFont typeface="Arial"/>
              <a:buNone/>
            </a:pPr>
            <a:r>
              <a:rPr lang="en-US">
                <a:solidFill>
                  <a:srgbClr val="0000BB"/>
                </a:solidFill>
                <a:highlight>
                  <a:srgbClr val="FFFFFF"/>
                </a:highlight>
                <a:latin typeface="Verdana"/>
                <a:ea typeface="Verdana"/>
                <a:cs typeface="Verdana"/>
                <a:sym typeface="Verdana"/>
              </a:rPr>
              <a:t>$sth</a:t>
            </a:r>
            <a:r>
              <a:rPr lang="en-US">
                <a:solidFill>
                  <a:srgbClr val="007700"/>
                </a:solidFill>
                <a:highlight>
                  <a:srgbClr val="FFFFFF"/>
                </a:highlight>
                <a:latin typeface="Verdana"/>
                <a:ea typeface="Verdana"/>
                <a:cs typeface="Verdana"/>
                <a:sym typeface="Verdana"/>
              </a:rPr>
              <a:t>-&gt;</a:t>
            </a:r>
            <a:r>
              <a:rPr lang="en-US">
                <a:solidFill>
                  <a:srgbClr val="0000BB"/>
                </a:solidFill>
                <a:highlight>
                  <a:srgbClr val="FFFFFF"/>
                </a:highlight>
                <a:latin typeface="Verdana"/>
                <a:ea typeface="Verdana"/>
                <a:cs typeface="Verdana"/>
                <a:sym typeface="Verdana"/>
              </a:rPr>
              <a:t>execute</a:t>
            </a:r>
            <a:r>
              <a:rPr lang="en-US">
                <a:solidFill>
                  <a:srgbClr val="007700"/>
                </a:solidFill>
                <a:highlight>
                  <a:srgbClr val="FFFFFF"/>
                </a:highlight>
                <a:latin typeface="Verdana"/>
                <a:ea typeface="Verdana"/>
                <a:cs typeface="Verdana"/>
                <a:sym typeface="Verdana"/>
              </a:rPr>
              <a:t>();</a:t>
            </a:r>
          </a:p>
          <a:p>
            <a:pPr lvl="0" rtl="0">
              <a:spcBef>
                <a:spcPts val="0"/>
              </a:spcBef>
              <a:buNone/>
            </a:pPr>
            <a:r>
              <a:t/>
            </a:r>
            <a:endParaRPr>
              <a:solidFill>
                <a:srgbClr val="0000BB"/>
              </a:solidFill>
              <a:highlight>
                <a:srgbClr val="FFFFFF"/>
              </a:highlight>
              <a:latin typeface="Verdana"/>
              <a:ea typeface="Verdana"/>
              <a:cs typeface="Verdana"/>
              <a:sym typeface="Verdana"/>
            </a:endParaRPr>
          </a:p>
        </p:txBody>
      </p:sp>
      <p:sp>
        <p:nvSpPr>
          <p:cNvPr id="383" name="Shape 383"/>
          <p:cNvSpPr txBox="1"/>
          <p:nvPr/>
        </p:nvSpPr>
        <p:spPr>
          <a:xfrm>
            <a:off x="604400" y="197775"/>
            <a:ext cx="6231600" cy="507000"/>
          </a:xfrm>
          <a:prstGeom prst="rect">
            <a:avLst/>
          </a:prstGeom>
          <a:noFill/>
          <a:ln>
            <a:noFill/>
          </a:ln>
        </p:spPr>
        <p:txBody>
          <a:bodyPr anchorCtr="0" anchor="t" bIns="91425" lIns="91425" rIns="91425" wrap="square" tIns="91425">
            <a:noAutofit/>
          </a:bodyPr>
          <a:lstStyle/>
          <a:p>
            <a:pPr lvl="0">
              <a:spcBef>
                <a:spcPts val="0"/>
              </a:spcBef>
              <a:buNone/>
            </a:pPr>
            <a:r>
              <a:rPr b="1" lang="en-US" sz="2400"/>
              <a:t>Positional Placeholder</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idx="1" type="body"/>
          </p:nvPr>
        </p:nvSpPr>
        <p:spPr>
          <a:xfrm>
            <a:off x="394225" y="233700"/>
            <a:ext cx="8446200" cy="2115600"/>
          </a:xfrm>
          <a:prstGeom prst="rect">
            <a:avLst/>
          </a:prstGeom>
        </p:spPr>
        <p:txBody>
          <a:bodyPr anchorCtr="0" anchor="t" bIns="91425" lIns="91425" rIns="91425" wrap="square" tIns="91425">
            <a:noAutofit/>
          </a:bodyPr>
          <a:lstStyle/>
          <a:p>
            <a:pPr lvl="0" rtl="0">
              <a:lnSpc>
                <a:spcPct val="115000"/>
              </a:lnSpc>
              <a:spcBef>
                <a:spcPts val="0"/>
              </a:spcBef>
              <a:buNone/>
            </a:pPr>
            <a:r>
              <a:rPr lang="en-US" sz="1150">
                <a:solidFill>
                  <a:srgbClr val="242729"/>
                </a:solidFill>
                <a:highlight>
                  <a:srgbClr val="FFFFFF"/>
                </a:highlight>
                <a:latin typeface="Arial"/>
                <a:ea typeface="Arial"/>
                <a:cs typeface="Arial"/>
                <a:sym typeface="Arial"/>
              </a:rPr>
              <a:t> </a:t>
            </a:r>
            <a:r>
              <a:rPr lang="en-US">
                <a:solidFill>
                  <a:srgbClr val="242729"/>
                </a:solidFill>
                <a:highlight>
                  <a:srgbClr val="FFFFFF"/>
                </a:highlight>
                <a:latin typeface="Arial"/>
                <a:ea typeface="Arial"/>
                <a:cs typeface="Arial"/>
                <a:sym typeface="Arial"/>
              </a:rPr>
              <a:t>"bindParam" comes into action, binding placeholders to user entered data. </a:t>
            </a:r>
          </a:p>
          <a:p>
            <a:pPr lvl="0" rtl="0">
              <a:lnSpc>
                <a:spcPct val="115000"/>
              </a:lnSpc>
              <a:spcBef>
                <a:spcPts val="0"/>
              </a:spcBef>
              <a:buClr>
                <a:schemeClr val="dk1"/>
              </a:buClr>
              <a:buSzPct val="61111"/>
              <a:buFont typeface="Arial"/>
              <a:buNone/>
            </a:pPr>
            <a:r>
              <a:rPr lang="en-US">
                <a:solidFill>
                  <a:srgbClr val="242729"/>
                </a:solidFill>
                <a:highlight>
                  <a:srgbClr val="FFFFFF"/>
                </a:highlight>
                <a:latin typeface="Arial"/>
                <a:ea typeface="Arial"/>
                <a:cs typeface="Arial"/>
                <a:sym typeface="Arial"/>
              </a:rPr>
              <a:t>Notice that </a:t>
            </a:r>
            <a:r>
              <a:rPr b="1" lang="en-US">
                <a:solidFill>
                  <a:srgbClr val="242729"/>
                </a:solidFill>
                <a:highlight>
                  <a:srgbClr val="FFFFFF"/>
                </a:highlight>
                <a:latin typeface="Arial"/>
                <a:ea typeface="Arial"/>
                <a:cs typeface="Arial"/>
                <a:sym typeface="Arial"/>
              </a:rPr>
              <a:t>bindParam only binds data to placeholders leaving unchanged the query</a:t>
            </a:r>
            <a:r>
              <a:rPr lang="en-US">
                <a:solidFill>
                  <a:srgbClr val="242729"/>
                </a:solidFill>
                <a:highlight>
                  <a:srgbClr val="FFFFFF"/>
                </a:highlight>
                <a:latin typeface="Arial"/>
                <a:ea typeface="Arial"/>
                <a:cs typeface="Arial"/>
                <a:sym typeface="Arial"/>
              </a:rPr>
              <a:t>. So there is no way to change the original SQL query, because it has already sent to the server by means of the </a:t>
            </a:r>
            <a:r>
              <a:rPr b="1" lang="en-US">
                <a:solidFill>
                  <a:srgbClr val="242729"/>
                </a:solidFill>
                <a:highlight>
                  <a:srgbClr val="FFFFFF"/>
                </a:highlight>
                <a:latin typeface="Arial"/>
                <a:ea typeface="Arial"/>
                <a:cs typeface="Arial"/>
                <a:sym typeface="Arial"/>
              </a:rPr>
              <a:t>prepare </a:t>
            </a:r>
            <a:r>
              <a:rPr lang="en-US">
                <a:solidFill>
                  <a:srgbClr val="242729"/>
                </a:solidFill>
                <a:highlight>
                  <a:srgbClr val="FFFFFF"/>
                </a:highlight>
                <a:latin typeface="Arial"/>
                <a:ea typeface="Arial"/>
                <a:cs typeface="Arial"/>
                <a:sym typeface="Arial"/>
              </a:rPr>
              <a:t>method and because you are sending </a:t>
            </a:r>
            <a:r>
              <a:rPr b="1" lang="en-US">
                <a:solidFill>
                  <a:srgbClr val="242729"/>
                </a:solidFill>
                <a:highlight>
                  <a:srgbClr val="FFFFFF"/>
                </a:highlight>
                <a:latin typeface="Arial"/>
                <a:ea typeface="Arial"/>
                <a:cs typeface="Arial"/>
                <a:sym typeface="Arial"/>
              </a:rPr>
              <a:t>SQL queries and input data separately</a:t>
            </a:r>
            <a:r>
              <a:rPr lang="en-US">
                <a:solidFill>
                  <a:srgbClr val="242729"/>
                </a:solidFill>
                <a:highlight>
                  <a:srgbClr val="FFFFFF"/>
                </a:highlight>
                <a:latin typeface="Arial"/>
                <a:ea typeface="Arial"/>
                <a:cs typeface="Arial"/>
                <a:sym typeface="Arial"/>
              </a:rPr>
              <a:t> so user entered data can't interfere with queries.</a:t>
            </a:r>
          </a:p>
          <a:p>
            <a:pPr lvl="0" rtl="0">
              <a:lnSpc>
                <a:spcPct val="115000"/>
              </a:lnSpc>
              <a:spcBef>
                <a:spcPts val="0"/>
              </a:spcBef>
              <a:buClr>
                <a:schemeClr val="dk1"/>
              </a:buClr>
              <a:buSzPct val="61111"/>
              <a:buFont typeface="Arial"/>
              <a:buNone/>
            </a:pPr>
            <a:r>
              <a:t/>
            </a:r>
            <a:endParaRPr>
              <a:solidFill>
                <a:srgbClr val="242729"/>
              </a:solidFill>
              <a:highlight>
                <a:srgbClr val="FFFFFF"/>
              </a:highlight>
              <a:latin typeface="Arial"/>
              <a:ea typeface="Arial"/>
              <a:cs typeface="Arial"/>
              <a:sym typeface="Arial"/>
            </a:endParaRPr>
          </a:p>
          <a:p>
            <a:pPr lvl="0" rtl="0">
              <a:lnSpc>
                <a:spcPct val="115000"/>
              </a:lnSpc>
              <a:spcBef>
                <a:spcPts val="0"/>
              </a:spcBef>
              <a:buNone/>
            </a:pPr>
            <a:r>
              <a:t/>
            </a:r>
            <a:endParaRPr>
              <a:solidFill>
                <a:srgbClr val="0000FF"/>
              </a:solidFill>
              <a:highlight>
                <a:srgbClr val="FFFFFF"/>
              </a:highlight>
              <a:latin typeface="Arial"/>
              <a:ea typeface="Arial"/>
              <a:cs typeface="Arial"/>
              <a:sym typeface="Arial"/>
            </a:endParaRPr>
          </a:p>
          <a:p>
            <a:pPr lvl="0" rtl="0">
              <a:lnSpc>
                <a:spcPct val="115000"/>
              </a:lnSpc>
              <a:spcBef>
                <a:spcPts val="0"/>
              </a:spcBef>
              <a:buClr>
                <a:schemeClr val="dk1"/>
              </a:buClr>
              <a:buSzPct val="61111"/>
              <a:buFont typeface="Arial"/>
              <a:buNone/>
            </a:pPr>
            <a:r>
              <a:rPr lang="en-US">
                <a:highlight>
                  <a:srgbClr val="FFFFFF"/>
                </a:highlight>
                <a:latin typeface="Arial"/>
                <a:ea typeface="Arial"/>
                <a:cs typeface="Arial"/>
                <a:sym typeface="Arial"/>
              </a:rPr>
              <a:t> </a:t>
            </a:r>
          </a:p>
          <a:p>
            <a:pPr lvl="0">
              <a:spcBef>
                <a:spcPts val="0"/>
              </a:spcBef>
              <a:buNone/>
            </a:pPr>
            <a:r>
              <a:t/>
            </a:r>
            <a:endParaRPr/>
          </a:p>
        </p:txBody>
      </p:sp>
      <p:sp>
        <p:nvSpPr>
          <p:cNvPr id="389" name="Shape 389"/>
          <p:cNvSpPr txBox="1"/>
          <p:nvPr/>
        </p:nvSpPr>
        <p:spPr>
          <a:xfrm>
            <a:off x="5835900" y="3066325"/>
            <a:ext cx="3004500" cy="18918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It simply becomes a search string rather than becoming part of the query i..e we would be searching for a name of</a:t>
            </a:r>
          </a:p>
          <a:p>
            <a:pPr lvl="0" rtl="0">
              <a:lnSpc>
                <a:spcPct val="115000"/>
              </a:lnSpc>
              <a:spcBef>
                <a:spcPts val="0"/>
              </a:spcBef>
              <a:buNone/>
            </a:pPr>
            <a:r>
              <a:rPr lang="en-US">
                <a:solidFill>
                  <a:srgbClr val="DD0000"/>
                </a:solidFill>
                <a:highlight>
                  <a:srgbClr val="F5F5F5"/>
                </a:highlight>
                <a:latin typeface="Consolas"/>
                <a:ea typeface="Consolas"/>
                <a:cs typeface="Consolas"/>
                <a:sym typeface="Consolas"/>
              </a:rPr>
              <a:t>"Bobby';DROP TABLE users; "</a:t>
            </a:r>
          </a:p>
          <a:p>
            <a:pPr lvl="0" rtl="0">
              <a:lnSpc>
                <a:spcPct val="115000"/>
              </a:lnSpc>
              <a:spcBef>
                <a:spcPts val="0"/>
              </a:spcBef>
              <a:buNone/>
            </a:pPr>
            <a:r>
              <a:t/>
            </a:r>
            <a:endParaRPr>
              <a:solidFill>
                <a:srgbClr val="0000FF"/>
              </a:solidFill>
            </a:endParaRPr>
          </a:p>
          <a:p>
            <a:pPr lvl="0" rtl="0">
              <a:lnSpc>
                <a:spcPct val="115000"/>
              </a:lnSpc>
              <a:spcBef>
                <a:spcPts val="0"/>
              </a:spcBef>
              <a:buClr>
                <a:schemeClr val="dk1"/>
              </a:buClr>
              <a:buFont typeface="Arial"/>
              <a:buNone/>
            </a:pPr>
            <a:r>
              <a:rPr lang="en-US"/>
              <a:t>Which would be meaningless but harmless</a:t>
            </a:r>
          </a:p>
          <a:p>
            <a:pPr lvl="0">
              <a:spcBef>
                <a:spcPts val="0"/>
              </a:spcBef>
              <a:buNone/>
            </a:pPr>
            <a:r>
              <a:t/>
            </a:r>
            <a:endParaRPr/>
          </a:p>
        </p:txBody>
      </p:sp>
      <p:cxnSp>
        <p:nvCxnSpPr>
          <p:cNvPr id="390" name="Shape 390"/>
          <p:cNvCxnSpPr/>
          <p:nvPr/>
        </p:nvCxnSpPr>
        <p:spPr>
          <a:xfrm flipH="1">
            <a:off x="4624325" y="3758700"/>
            <a:ext cx="1236300" cy="519300"/>
          </a:xfrm>
          <a:prstGeom prst="straightConnector1">
            <a:avLst/>
          </a:prstGeom>
          <a:noFill/>
          <a:ln cap="flat" cmpd="sng" w="28575">
            <a:solidFill>
              <a:srgbClr val="FF0000"/>
            </a:solidFill>
            <a:prstDash val="solid"/>
            <a:round/>
            <a:headEnd len="lg" w="lg" type="none"/>
            <a:tailEnd len="lg" w="lg" type="triangle"/>
          </a:ln>
        </p:spPr>
      </p:cxnSp>
      <p:sp>
        <p:nvSpPr>
          <p:cNvPr id="391" name="Shape 391"/>
          <p:cNvSpPr txBox="1"/>
          <p:nvPr/>
        </p:nvSpPr>
        <p:spPr>
          <a:xfrm>
            <a:off x="394225" y="2349300"/>
            <a:ext cx="4290300" cy="22503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61111"/>
              <a:buFont typeface="Arial"/>
              <a:buNone/>
            </a:pPr>
            <a:r>
              <a:rPr lang="en-US" sz="1800">
                <a:solidFill>
                  <a:srgbClr val="242729"/>
                </a:solidFill>
              </a:rPr>
              <a:t>This allows SQL to insert the values into the expression, without modifying the expression itself.</a:t>
            </a:r>
          </a:p>
          <a:p>
            <a:pPr lvl="0" rtl="0">
              <a:lnSpc>
                <a:spcPct val="115000"/>
              </a:lnSpc>
              <a:spcBef>
                <a:spcPts val="0"/>
              </a:spcBef>
              <a:buClr>
                <a:schemeClr val="dk1"/>
              </a:buClr>
              <a:buFont typeface="Arial"/>
              <a:buNone/>
            </a:pPr>
            <a:r>
              <a:t/>
            </a:r>
            <a:endParaRPr sz="1800">
              <a:solidFill>
                <a:srgbClr val="242729"/>
              </a:solidFill>
            </a:endParaRPr>
          </a:p>
          <a:p>
            <a:pPr lvl="0" rtl="0">
              <a:lnSpc>
                <a:spcPct val="115000"/>
              </a:lnSpc>
              <a:spcBef>
                <a:spcPts val="0"/>
              </a:spcBef>
              <a:buClr>
                <a:schemeClr val="dk1"/>
              </a:buClr>
              <a:buSzPct val="61111"/>
              <a:buFont typeface="Arial"/>
              <a:buNone/>
            </a:pPr>
            <a:r>
              <a:rPr lang="en-US" sz="1800">
                <a:solidFill>
                  <a:srgbClr val="242729"/>
                </a:solidFill>
              </a:rPr>
              <a:t>So you would not be able to do something like </a:t>
            </a:r>
          </a:p>
          <a:p>
            <a:pPr lvl="0" rtl="0">
              <a:lnSpc>
                <a:spcPct val="115000"/>
              </a:lnSpc>
              <a:spcBef>
                <a:spcPts val="0"/>
              </a:spcBef>
              <a:buClr>
                <a:schemeClr val="dk1"/>
              </a:buClr>
              <a:buSzPct val="61111"/>
              <a:buFont typeface="Arial"/>
              <a:buNone/>
            </a:pPr>
            <a:r>
              <a:rPr lang="en-US" sz="1800">
                <a:solidFill>
                  <a:srgbClr val="242729"/>
                </a:solidFill>
              </a:rPr>
              <a:t>	</a:t>
            </a:r>
            <a:r>
              <a:rPr lang="en-US">
                <a:solidFill>
                  <a:srgbClr val="0000BB"/>
                </a:solidFill>
                <a:highlight>
                  <a:srgbClr val="F5F5F5"/>
                </a:highlight>
                <a:latin typeface="Consolas"/>
                <a:ea typeface="Consolas"/>
                <a:cs typeface="Consolas"/>
                <a:sym typeface="Consolas"/>
              </a:rPr>
              <a:t>$name  </a:t>
            </a:r>
            <a:r>
              <a:rPr lang="en-US">
                <a:solidFill>
                  <a:srgbClr val="007700"/>
                </a:solidFill>
                <a:highlight>
                  <a:srgbClr val="F5F5F5"/>
                </a:highlight>
                <a:latin typeface="Consolas"/>
                <a:ea typeface="Consolas"/>
                <a:cs typeface="Consolas"/>
                <a:sym typeface="Consolas"/>
              </a:rPr>
              <a:t>= </a:t>
            </a:r>
            <a:r>
              <a:rPr lang="en-US">
                <a:solidFill>
                  <a:srgbClr val="DD0000"/>
                </a:solidFill>
                <a:highlight>
                  <a:srgbClr val="F5F5F5"/>
                </a:highlight>
                <a:latin typeface="Consolas"/>
                <a:ea typeface="Consolas"/>
                <a:cs typeface="Consolas"/>
                <a:sym typeface="Consolas"/>
              </a:rPr>
              <a:t>"Bobby';DROP TABLE users; "</a:t>
            </a:r>
            <a:r>
              <a:rPr lang="en-US">
                <a:solidFill>
                  <a:srgbClr val="007700"/>
                </a:solidFill>
                <a:highlight>
                  <a:srgbClr val="F5F5F5"/>
                </a:highlight>
                <a:latin typeface="Consolas"/>
                <a:ea typeface="Consolas"/>
                <a:cs typeface="Consolas"/>
                <a:sym typeface="Consolas"/>
              </a:rPr>
              <a:t>;</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530223" y="254082"/>
            <a:ext cx="7691700" cy="448200"/>
          </a:xfrm>
          <a:prstGeom prst="rect">
            <a:avLst/>
          </a:prstGeom>
        </p:spPr>
        <p:txBody>
          <a:bodyPr anchorCtr="0" anchor="t" bIns="91425" lIns="91425" rIns="91425" wrap="square" tIns="91425">
            <a:noAutofit/>
          </a:bodyPr>
          <a:lstStyle/>
          <a:p>
            <a:pPr lvl="0">
              <a:spcBef>
                <a:spcPts val="0"/>
              </a:spcBef>
              <a:buNone/>
            </a:pPr>
            <a:r>
              <a:rPr b="1" lang="en-US" sz="2400"/>
              <a:t>Add Some style</a:t>
            </a:r>
          </a:p>
        </p:txBody>
      </p:sp>
      <p:sp>
        <p:nvSpPr>
          <p:cNvPr id="397" name="Shape 397"/>
          <p:cNvSpPr txBox="1"/>
          <p:nvPr>
            <p:ph idx="1" type="body"/>
          </p:nvPr>
        </p:nvSpPr>
        <p:spPr>
          <a:xfrm>
            <a:off x="641500" y="927300"/>
            <a:ext cx="8083500" cy="2324400"/>
          </a:xfrm>
          <a:prstGeom prst="rect">
            <a:avLst/>
          </a:prstGeom>
        </p:spPr>
        <p:txBody>
          <a:bodyPr anchorCtr="0" anchor="t" bIns="91425" lIns="91425" rIns="91425" wrap="square" tIns="91425">
            <a:noAutofit/>
          </a:bodyPr>
          <a:lstStyle/>
          <a:p>
            <a:pPr lvl="0">
              <a:spcBef>
                <a:spcPts val="0"/>
              </a:spcBef>
              <a:buNone/>
            </a:pPr>
            <a:r>
              <a:rPr lang="en-US">
                <a:latin typeface="Arial"/>
                <a:ea typeface="Arial"/>
                <a:cs typeface="Arial"/>
                <a:sym typeface="Arial"/>
              </a:rPr>
              <a:t>There is a css file on the moodle page called </a:t>
            </a:r>
            <a:r>
              <a:rPr b="1" lang="en-US">
                <a:latin typeface="Arial"/>
                <a:ea typeface="Arial"/>
                <a:cs typeface="Arial"/>
                <a:sym typeface="Arial"/>
              </a:rPr>
              <a:t>style.css</a:t>
            </a:r>
            <a:r>
              <a:rPr lang="en-US">
                <a:latin typeface="Arial"/>
                <a:ea typeface="Arial"/>
                <a:cs typeface="Arial"/>
                <a:sym typeface="Arial"/>
              </a:rPr>
              <a:t>. Download and place in your folder</a:t>
            </a:r>
          </a:p>
          <a:p>
            <a:pPr lvl="0">
              <a:spcBef>
                <a:spcPts val="0"/>
              </a:spcBef>
              <a:buNone/>
            </a:pPr>
            <a:r>
              <a:t/>
            </a:r>
            <a:endParaRPr>
              <a:latin typeface="Arial"/>
              <a:ea typeface="Arial"/>
              <a:cs typeface="Arial"/>
              <a:sym typeface="Arial"/>
            </a:endParaRPr>
          </a:p>
          <a:p>
            <a:pPr lvl="0">
              <a:spcBef>
                <a:spcPts val="0"/>
              </a:spcBef>
              <a:buNone/>
            </a:pPr>
            <a:r>
              <a:rPr lang="en-US">
                <a:latin typeface="Arial"/>
                <a:ea typeface="Arial"/>
                <a:cs typeface="Arial"/>
                <a:sym typeface="Arial"/>
              </a:rPr>
              <a:t>We will add it to the html of both pages. Add the html to load the css</a:t>
            </a:r>
          </a:p>
          <a:p>
            <a:pPr lvl="0">
              <a:spcBef>
                <a:spcPts val="0"/>
              </a:spcBef>
              <a:buNone/>
            </a:pPr>
            <a:r>
              <a:t/>
            </a:r>
            <a:endParaRPr/>
          </a:p>
          <a:p>
            <a:pPr indent="387350" lvl="0" rtl="0">
              <a:spcBef>
                <a:spcPts val="0"/>
              </a:spcBef>
              <a:buClr>
                <a:schemeClr val="dk1"/>
              </a:buClr>
              <a:buSzPct val="61111"/>
              <a:buFont typeface="Arial"/>
              <a:buNone/>
            </a:pPr>
            <a:r>
              <a:rPr i="1" lang="en-US">
                <a:solidFill>
                  <a:srgbClr val="0000FF"/>
                </a:solidFill>
              </a:rPr>
              <a:t>&lt;head&gt;</a:t>
            </a:r>
          </a:p>
          <a:p>
            <a:pPr indent="387350" lvl="0" rtl="0">
              <a:spcBef>
                <a:spcPts val="0"/>
              </a:spcBef>
              <a:buClr>
                <a:schemeClr val="dk1"/>
              </a:buClr>
              <a:buSzPct val="61111"/>
              <a:buFont typeface="Arial"/>
              <a:buNone/>
            </a:pPr>
            <a:r>
              <a:rPr i="1" lang="en-US"/>
              <a:t>  </a:t>
            </a:r>
            <a:r>
              <a:rPr i="1" lang="en-US">
                <a:solidFill>
                  <a:srgbClr val="0000FF"/>
                </a:solidFill>
              </a:rPr>
              <a:t>&lt;link</a:t>
            </a:r>
            <a:r>
              <a:rPr i="1" lang="en-US"/>
              <a:t> rel="stylesheet" href="</a:t>
            </a:r>
            <a:r>
              <a:rPr i="1" lang="en-US">
                <a:solidFill>
                  <a:srgbClr val="FF0000"/>
                </a:solidFill>
              </a:rPr>
              <a:t>style.css</a:t>
            </a:r>
            <a:r>
              <a:rPr i="1" lang="en-US"/>
              <a:t>"&gt;</a:t>
            </a:r>
          </a:p>
          <a:p>
            <a:pPr indent="387350" lvl="0" rtl="0">
              <a:spcBef>
                <a:spcPts val="0"/>
              </a:spcBef>
              <a:buClr>
                <a:schemeClr val="dk1"/>
              </a:buClr>
              <a:buSzPct val="61111"/>
              <a:buFont typeface="Arial"/>
              <a:buNone/>
            </a:pPr>
            <a:r>
              <a:rPr i="1" lang="en-US">
                <a:solidFill>
                  <a:srgbClr val="0000FF"/>
                </a:solidFill>
              </a:rPr>
              <a:t>&lt;/head&gt;</a:t>
            </a:r>
          </a:p>
          <a:p>
            <a:pPr indent="457200" lvl="0" rtl="0">
              <a:spcBef>
                <a:spcPts val="0"/>
              </a:spcBef>
              <a:buNone/>
            </a:pPr>
            <a:r>
              <a:t/>
            </a:r>
            <a:endParaRPr i="1"/>
          </a:p>
          <a:p>
            <a:pPr indent="457200" lvl="0" rtl="0">
              <a:spcBef>
                <a:spcPts val="0"/>
              </a:spcBef>
              <a:buNone/>
            </a:pPr>
            <a:r>
              <a:t/>
            </a:r>
            <a:endParaRPr i="1"/>
          </a:p>
          <a:p>
            <a:pPr indent="457200" lvl="0">
              <a:spcBef>
                <a:spcPts val="0"/>
              </a:spcBef>
              <a:buNone/>
            </a:pPr>
            <a:r>
              <a:rPr i="1" lang="en-US"/>
              <a:t>				</a:t>
            </a:r>
          </a:p>
        </p:txBody>
      </p:sp>
      <p:sp>
        <p:nvSpPr>
          <p:cNvPr id="398" name="Shape 398"/>
          <p:cNvSpPr txBox="1"/>
          <p:nvPr/>
        </p:nvSpPr>
        <p:spPr>
          <a:xfrm>
            <a:off x="846925" y="3313575"/>
            <a:ext cx="5984400" cy="717000"/>
          </a:xfrm>
          <a:prstGeom prst="rect">
            <a:avLst/>
          </a:prstGeom>
          <a:noFill/>
          <a:ln>
            <a:noFill/>
          </a:ln>
        </p:spPr>
        <p:txBody>
          <a:bodyPr anchorCtr="0" anchor="t" bIns="91425" lIns="91425" rIns="91425" wrap="square" tIns="91425">
            <a:noAutofit/>
          </a:bodyPr>
          <a:lstStyle/>
          <a:p>
            <a:pPr lvl="0">
              <a:spcBef>
                <a:spcPts val="0"/>
              </a:spcBef>
              <a:buNone/>
            </a:pPr>
            <a:r>
              <a:rPr lang="en-US" sz="1800"/>
              <a:t>After the </a:t>
            </a:r>
            <a:r>
              <a:rPr lang="en-US" sz="1800">
                <a:solidFill>
                  <a:srgbClr val="0000FF"/>
                </a:solidFill>
              </a:rPr>
              <a:t>&lt;html&gt;</a:t>
            </a:r>
            <a:r>
              <a:rPr lang="en-US" sz="1800"/>
              <a:t> tag in both files</a:t>
            </a:r>
          </a:p>
        </p:txBody>
      </p:sp>
      <p:sp>
        <p:nvSpPr>
          <p:cNvPr id="399" name="Shape 399"/>
          <p:cNvSpPr txBox="1"/>
          <p:nvPr/>
        </p:nvSpPr>
        <p:spPr>
          <a:xfrm>
            <a:off x="846925" y="3944175"/>
            <a:ext cx="5922600" cy="1112700"/>
          </a:xfrm>
          <a:prstGeom prst="rect">
            <a:avLst/>
          </a:prstGeom>
          <a:noFill/>
          <a:ln>
            <a:noFill/>
          </a:ln>
        </p:spPr>
        <p:txBody>
          <a:bodyPr anchorCtr="0" anchor="t" bIns="91425" lIns="91425" rIns="91425" wrap="square" tIns="91425">
            <a:noAutofit/>
          </a:bodyPr>
          <a:lstStyle/>
          <a:p>
            <a:pPr lvl="0">
              <a:spcBef>
                <a:spcPts val="0"/>
              </a:spcBef>
              <a:buNone/>
            </a:pPr>
            <a:r>
              <a:rPr lang="en-US" sz="1800"/>
              <a:t>We now need to add the class attributes from the css to the </a:t>
            </a:r>
            <a:r>
              <a:rPr lang="en-US" sz="1800">
                <a:solidFill>
                  <a:srgbClr val="0000FF"/>
                </a:solidFill>
              </a:rPr>
              <a:t>form </a:t>
            </a:r>
            <a:r>
              <a:rPr lang="en-US" sz="1800"/>
              <a:t>and </a:t>
            </a:r>
            <a:r>
              <a:rPr lang="en-US" sz="1800">
                <a:solidFill>
                  <a:srgbClr val="0000FF"/>
                </a:solidFill>
              </a:rPr>
              <a:t>input </a:t>
            </a:r>
            <a:r>
              <a:rPr lang="en-US" sz="1800"/>
              <a:t>submit button</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530223" y="254082"/>
            <a:ext cx="7691700" cy="448200"/>
          </a:xfrm>
          <a:prstGeom prst="rect">
            <a:avLst/>
          </a:prstGeom>
        </p:spPr>
        <p:txBody>
          <a:bodyPr anchorCtr="0" anchor="t" bIns="91425" lIns="91425" rIns="91425" wrap="square" tIns="91425">
            <a:noAutofit/>
          </a:bodyPr>
          <a:lstStyle/>
          <a:p>
            <a:pPr lvl="0" rtl="0">
              <a:spcBef>
                <a:spcPts val="0"/>
              </a:spcBef>
              <a:buNone/>
            </a:pPr>
            <a:r>
              <a:rPr b="1" lang="en-US" sz="2400"/>
              <a:t>Add Some style</a:t>
            </a:r>
          </a:p>
        </p:txBody>
      </p:sp>
      <p:sp>
        <p:nvSpPr>
          <p:cNvPr id="405" name="Shape 405"/>
          <p:cNvSpPr txBox="1"/>
          <p:nvPr>
            <p:ph idx="1" type="body"/>
          </p:nvPr>
        </p:nvSpPr>
        <p:spPr>
          <a:xfrm>
            <a:off x="641500" y="927300"/>
            <a:ext cx="8083500" cy="1446600"/>
          </a:xfrm>
          <a:prstGeom prst="rect">
            <a:avLst/>
          </a:prstGeom>
        </p:spPr>
        <p:txBody>
          <a:bodyPr anchorCtr="0" anchor="t" bIns="91425" lIns="91425" rIns="91425" wrap="square" tIns="91425">
            <a:noAutofit/>
          </a:bodyPr>
          <a:lstStyle/>
          <a:p>
            <a:pPr indent="0" lvl="0" rtl="0">
              <a:spcBef>
                <a:spcPts val="0"/>
              </a:spcBef>
              <a:buNone/>
            </a:pPr>
            <a:r>
              <a:rPr lang="en-US" sz="2400"/>
              <a:t>To the form tag we add the class attribute </a:t>
            </a:r>
          </a:p>
          <a:p>
            <a:pPr indent="0" lvl="0" rtl="0">
              <a:spcBef>
                <a:spcPts val="0"/>
              </a:spcBef>
              <a:buNone/>
            </a:pPr>
            <a:r>
              <a:t/>
            </a:r>
            <a:endParaRPr/>
          </a:p>
          <a:p>
            <a:pPr indent="0" lvl="0" rtl="0">
              <a:spcBef>
                <a:spcPts val="0"/>
              </a:spcBef>
              <a:buNone/>
            </a:pPr>
            <a:r>
              <a:rPr lang="en-US"/>
              <a:t>	</a:t>
            </a:r>
            <a:r>
              <a:rPr lang="en-US" sz="2400">
                <a:solidFill>
                  <a:srgbClr val="0000FF"/>
                </a:solidFill>
              </a:rPr>
              <a:t>&lt;form</a:t>
            </a:r>
            <a:r>
              <a:rPr lang="en-US" sz="2400"/>
              <a:t>     </a:t>
            </a:r>
            <a:r>
              <a:rPr lang="en-US" sz="2400">
                <a:solidFill>
                  <a:srgbClr val="FF0000"/>
                </a:solidFill>
              </a:rPr>
              <a:t>class=</a:t>
            </a:r>
            <a:r>
              <a:rPr lang="en-US" sz="2400"/>
              <a:t>'</a:t>
            </a:r>
            <a:r>
              <a:rPr lang="en-US" sz="2400">
                <a:solidFill>
                  <a:srgbClr val="FF0000"/>
                </a:solidFill>
              </a:rPr>
              <a:t>form-style</a:t>
            </a:r>
            <a:r>
              <a:rPr lang="en-US" sz="2400"/>
              <a:t>'................</a:t>
            </a:r>
          </a:p>
          <a:p>
            <a:pPr indent="457200" lvl="0" rtl="0">
              <a:spcBef>
                <a:spcPts val="0"/>
              </a:spcBef>
              <a:buNone/>
            </a:pPr>
            <a:r>
              <a:t/>
            </a:r>
            <a:endParaRPr i="1"/>
          </a:p>
          <a:p>
            <a:pPr indent="457200" lvl="0" rtl="0">
              <a:spcBef>
                <a:spcPts val="0"/>
              </a:spcBef>
              <a:buNone/>
            </a:pPr>
            <a:r>
              <a:t/>
            </a:r>
            <a:endParaRPr i="1"/>
          </a:p>
          <a:p>
            <a:pPr indent="457200" lvl="0" rtl="0">
              <a:spcBef>
                <a:spcPts val="0"/>
              </a:spcBef>
              <a:buNone/>
            </a:pPr>
            <a:r>
              <a:rPr i="1" lang="en-US"/>
              <a:t>				</a:t>
            </a:r>
          </a:p>
        </p:txBody>
      </p:sp>
      <p:sp>
        <p:nvSpPr>
          <p:cNvPr id="406" name="Shape 406"/>
          <p:cNvSpPr txBox="1"/>
          <p:nvPr/>
        </p:nvSpPr>
        <p:spPr>
          <a:xfrm>
            <a:off x="641500" y="2485200"/>
            <a:ext cx="7933800" cy="1965900"/>
          </a:xfrm>
          <a:prstGeom prst="rect">
            <a:avLst/>
          </a:prstGeom>
          <a:noFill/>
          <a:ln>
            <a:noFill/>
          </a:ln>
        </p:spPr>
        <p:txBody>
          <a:bodyPr anchorCtr="0" anchor="t" bIns="91425" lIns="91425" rIns="91425" wrap="square" tIns="91425">
            <a:noAutofit/>
          </a:bodyPr>
          <a:lstStyle/>
          <a:p>
            <a:pPr lvl="0">
              <a:spcBef>
                <a:spcPts val="0"/>
              </a:spcBef>
              <a:buNone/>
            </a:pPr>
            <a:r>
              <a:rPr lang="en-US" sz="2400"/>
              <a:t>To the submit button we add the class attribute so that </a:t>
            </a:r>
          </a:p>
          <a:p>
            <a:pPr lvl="0">
              <a:spcBef>
                <a:spcPts val="0"/>
              </a:spcBef>
              <a:buNone/>
            </a:pPr>
            <a:r>
              <a:t/>
            </a:r>
            <a:endParaRPr sz="1800"/>
          </a:p>
          <a:p>
            <a:pPr lvl="0">
              <a:spcBef>
                <a:spcPts val="0"/>
              </a:spcBef>
              <a:buNone/>
            </a:pPr>
            <a:r>
              <a:rPr lang="en-US" sz="1800"/>
              <a:t>	</a:t>
            </a:r>
            <a:r>
              <a:rPr lang="en-US" sz="2400">
                <a:solidFill>
                  <a:srgbClr val="0000FF"/>
                </a:solidFill>
              </a:rPr>
              <a:t>&lt;input</a:t>
            </a:r>
            <a:r>
              <a:rPr lang="en-US" sz="2400"/>
              <a:t> type="submit"    </a:t>
            </a:r>
            <a:r>
              <a:rPr lang="en-US" sz="2400">
                <a:solidFill>
                  <a:srgbClr val="FF0000"/>
                </a:solidFill>
              </a:rPr>
              <a:t>class='button'</a:t>
            </a:r>
            <a:r>
              <a:rPr lang="en-US" sz="2400"/>
              <a:t> …………………</a:t>
            </a:r>
          </a:p>
        </p:txBody>
      </p:sp>
      <p:sp>
        <p:nvSpPr>
          <p:cNvPr id="407" name="Shape 407"/>
          <p:cNvSpPr/>
          <p:nvPr/>
        </p:nvSpPr>
        <p:spPr>
          <a:xfrm>
            <a:off x="2093600" y="1520775"/>
            <a:ext cx="2584200" cy="741900"/>
          </a:xfrm>
          <a:prstGeom prst="ellipse">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8" name="Shape 408"/>
          <p:cNvSpPr/>
          <p:nvPr/>
        </p:nvSpPr>
        <p:spPr>
          <a:xfrm>
            <a:off x="4179100" y="3081175"/>
            <a:ext cx="2213100" cy="741900"/>
          </a:xfrm>
          <a:prstGeom prst="ellipse">
            <a:avLst/>
          </a:prstGeom>
          <a:noFill/>
          <a:ln cap="flat" cmpd="sng" w="28575">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9" name="Shape 409"/>
          <p:cNvSpPr txBox="1"/>
          <p:nvPr/>
        </p:nvSpPr>
        <p:spPr>
          <a:xfrm>
            <a:off x="6379925" y="321475"/>
            <a:ext cx="2448000" cy="21636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sz="1800"/>
              <a:t>Add to both files</a:t>
            </a:r>
          </a:p>
          <a:p>
            <a:pPr lvl="0">
              <a:spcBef>
                <a:spcPts val="0"/>
              </a:spcBef>
              <a:buNone/>
            </a:pPr>
            <a:r>
              <a:t/>
            </a:r>
            <a:endParaRPr sz="1800"/>
          </a:p>
          <a:p>
            <a:pPr lvl="0">
              <a:spcBef>
                <a:spcPts val="0"/>
              </a:spcBef>
              <a:buNone/>
            </a:pPr>
            <a:r>
              <a:rPr b="1" lang="en-US" sz="1800"/>
              <a:t>register.php</a:t>
            </a:r>
          </a:p>
          <a:p>
            <a:pPr lvl="0">
              <a:spcBef>
                <a:spcPts val="0"/>
              </a:spcBef>
              <a:buNone/>
            </a:pPr>
            <a:r>
              <a:t/>
            </a:r>
            <a:endParaRPr sz="1800"/>
          </a:p>
          <a:p>
            <a:pPr lvl="0">
              <a:spcBef>
                <a:spcPts val="0"/>
              </a:spcBef>
              <a:buNone/>
            </a:pPr>
            <a:r>
              <a:rPr lang="en-US" sz="1800"/>
              <a:t>And</a:t>
            </a:r>
          </a:p>
          <a:p>
            <a:pPr lvl="0">
              <a:spcBef>
                <a:spcPts val="0"/>
              </a:spcBef>
              <a:buNone/>
            </a:pPr>
            <a:r>
              <a:t/>
            </a:r>
            <a:endParaRPr sz="1800"/>
          </a:p>
          <a:p>
            <a:pPr lvl="0">
              <a:spcBef>
                <a:spcPts val="0"/>
              </a:spcBef>
              <a:buNone/>
            </a:pPr>
            <a:r>
              <a:rPr b="1" lang="en-US" sz="1800"/>
              <a:t>login.php</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66498" y="365357"/>
            <a:ext cx="7691700" cy="448200"/>
          </a:xfrm>
          <a:prstGeom prst="rect">
            <a:avLst/>
          </a:prstGeom>
        </p:spPr>
        <p:txBody>
          <a:bodyPr anchorCtr="0" anchor="t" bIns="91425" lIns="91425" rIns="91425" wrap="square" tIns="91425">
            <a:noAutofit/>
          </a:bodyPr>
          <a:lstStyle/>
          <a:p>
            <a:pPr lvl="0">
              <a:spcBef>
                <a:spcPts val="0"/>
              </a:spcBef>
              <a:buNone/>
            </a:pPr>
            <a:r>
              <a:rPr lang="en-US" sz="2400"/>
              <a:t>Homework</a:t>
            </a:r>
          </a:p>
        </p:txBody>
      </p:sp>
      <p:sp>
        <p:nvSpPr>
          <p:cNvPr id="415" name="Shape 415"/>
          <p:cNvSpPr txBox="1"/>
          <p:nvPr>
            <p:ph idx="1" type="body"/>
          </p:nvPr>
        </p:nvSpPr>
        <p:spPr>
          <a:xfrm>
            <a:off x="530250" y="813550"/>
            <a:ext cx="8083500" cy="4329900"/>
          </a:xfrm>
          <a:prstGeom prst="rect">
            <a:avLst/>
          </a:prstGeom>
        </p:spPr>
        <p:txBody>
          <a:bodyPr anchorCtr="0" anchor="t" bIns="91425" lIns="91425" rIns="91425" wrap="square" tIns="91425">
            <a:noAutofit/>
          </a:bodyPr>
          <a:lstStyle/>
          <a:p>
            <a:pPr lvl="0">
              <a:spcBef>
                <a:spcPts val="0"/>
              </a:spcBef>
              <a:buNone/>
            </a:pPr>
            <a:r>
              <a:rPr lang="en-US">
                <a:latin typeface="Arial"/>
                <a:ea typeface="Arial"/>
                <a:cs typeface="Arial"/>
                <a:sym typeface="Arial"/>
              </a:rPr>
              <a:t>Using the application we’ve worked on add the following functionality</a:t>
            </a:r>
          </a:p>
          <a:p>
            <a:pPr lvl="0">
              <a:spcBef>
                <a:spcPts val="0"/>
              </a:spcBef>
              <a:buNone/>
            </a:pPr>
            <a:r>
              <a:t/>
            </a:r>
            <a:endParaRPr>
              <a:latin typeface="Arial"/>
              <a:ea typeface="Arial"/>
              <a:cs typeface="Arial"/>
              <a:sym typeface="Arial"/>
            </a:endParaRPr>
          </a:p>
          <a:p>
            <a:pPr lvl="0" rtl="0">
              <a:spcBef>
                <a:spcPts val="0"/>
              </a:spcBef>
              <a:buNone/>
            </a:pPr>
            <a:r>
              <a:rPr lang="en-US">
                <a:latin typeface="Arial"/>
                <a:ea typeface="Arial"/>
                <a:cs typeface="Arial"/>
                <a:sym typeface="Arial"/>
              </a:rPr>
              <a:t>Add a confirmation page to the application, say confirm.php</a:t>
            </a:r>
          </a:p>
          <a:p>
            <a:pPr lvl="0">
              <a:spcBef>
                <a:spcPts val="0"/>
              </a:spcBef>
              <a:buNone/>
            </a:pPr>
            <a:r>
              <a:t/>
            </a:r>
            <a:endParaRPr>
              <a:latin typeface="Arial"/>
              <a:ea typeface="Arial"/>
              <a:cs typeface="Arial"/>
              <a:sym typeface="Arial"/>
            </a:endParaRPr>
          </a:p>
          <a:p>
            <a:pPr lvl="0">
              <a:spcBef>
                <a:spcPts val="0"/>
              </a:spcBef>
              <a:buNone/>
            </a:pPr>
            <a:r>
              <a:rPr lang="en-US">
                <a:latin typeface="Arial"/>
                <a:ea typeface="Arial"/>
                <a:cs typeface="Arial"/>
                <a:sym typeface="Arial"/>
              </a:rPr>
              <a:t>From the register.php file and the login.php files if we successfully</a:t>
            </a:r>
          </a:p>
          <a:p>
            <a:pPr lvl="0" rtl="0">
              <a:spcBef>
                <a:spcPts val="0"/>
              </a:spcBef>
              <a:buNone/>
            </a:pPr>
            <a:r>
              <a:rPr lang="en-US">
                <a:latin typeface="Arial"/>
                <a:ea typeface="Arial"/>
                <a:cs typeface="Arial"/>
                <a:sym typeface="Arial"/>
              </a:rPr>
              <a:t>store and retrieve a record to/from the database re-route to this new confirmation page using the header function</a:t>
            </a:r>
          </a:p>
          <a:p>
            <a:pPr lvl="0">
              <a:spcBef>
                <a:spcPts val="0"/>
              </a:spcBef>
              <a:buNone/>
            </a:pPr>
            <a:r>
              <a:t/>
            </a:r>
            <a:endParaRPr>
              <a:latin typeface="Arial"/>
              <a:ea typeface="Arial"/>
              <a:cs typeface="Arial"/>
              <a:sym typeface="Arial"/>
            </a:endParaRPr>
          </a:p>
          <a:p>
            <a:pPr lvl="0">
              <a:spcBef>
                <a:spcPts val="0"/>
              </a:spcBef>
              <a:buNone/>
            </a:pPr>
            <a:r>
              <a:rPr lang="en-US">
                <a:latin typeface="Arial"/>
                <a:ea typeface="Arial"/>
                <a:cs typeface="Arial"/>
                <a:sym typeface="Arial"/>
              </a:rPr>
              <a:t>Store session data before rerouting for the </a:t>
            </a:r>
            <a:r>
              <a:rPr b="1" lang="en-US">
                <a:latin typeface="Arial"/>
                <a:ea typeface="Arial"/>
                <a:cs typeface="Arial"/>
                <a:sym typeface="Arial"/>
              </a:rPr>
              <a:t>username </a:t>
            </a:r>
            <a:r>
              <a:rPr lang="en-US">
                <a:latin typeface="Arial"/>
                <a:ea typeface="Arial"/>
                <a:cs typeface="Arial"/>
                <a:sym typeface="Arial"/>
              </a:rPr>
              <a:t>and email and display it in the new confirmation page. </a:t>
            </a:r>
          </a:p>
          <a:p>
            <a:pPr lvl="0">
              <a:spcBef>
                <a:spcPts val="0"/>
              </a:spcBef>
              <a:buNone/>
            </a:pPr>
            <a:r>
              <a:t/>
            </a:r>
            <a:endParaRPr>
              <a:latin typeface="Arial"/>
              <a:ea typeface="Arial"/>
              <a:cs typeface="Arial"/>
              <a:sym typeface="Arial"/>
            </a:endParaRPr>
          </a:p>
          <a:p>
            <a:pPr lvl="0" rtl="0">
              <a:spcBef>
                <a:spcPts val="0"/>
              </a:spcBef>
              <a:buNone/>
            </a:pPr>
            <a:r>
              <a:rPr lang="en-US">
                <a:latin typeface="Arial"/>
                <a:ea typeface="Arial"/>
                <a:cs typeface="Arial"/>
                <a:sym typeface="Arial"/>
              </a:rPr>
              <a:t>Store a message via session variable “thank you for registering”.$username if coming from register.php</a:t>
            </a:r>
          </a:p>
          <a:p>
            <a:pPr lvl="0">
              <a:spcBef>
                <a:spcPts val="0"/>
              </a:spcBef>
              <a:buNone/>
            </a:pPr>
            <a:r>
              <a:t/>
            </a:r>
            <a:endParaRPr>
              <a:latin typeface="Arial"/>
              <a:ea typeface="Arial"/>
              <a:cs typeface="Arial"/>
              <a:sym typeface="Arial"/>
            </a:endParaRPr>
          </a:p>
          <a:p>
            <a:pPr lvl="0" rtl="0">
              <a:spcBef>
                <a:spcPts val="0"/>
              </a:spcBef>
              <a:buNone/>
            </a:pPr>
            <a:r>
              <a:rPr lang="en-US">
                <a:latin typeface="Arial"/>
                <a:ea typeface="Arial"/>
                <a:cs typeface="Arial"/>
                <a:sym typeface="Arial"/>
              </a:rPr>
              <a:t>Don’t forget to add start_session() to the top of each page. </a:t>
            </a:r>
          </a:p>
          <a:p>
            <a:pPr lvl="0">
              <a:spcBef>
                <a:spcPts val="0"/>
              </a:spcBef>
              <a:buNone/>
            </a:pPr>
            <a:r>
              <a:t/>
            </a:r>
            <a:endParaRP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66498" y="365357"/>
            <a:ext cx="7691700" cy="448200"/>
          </a:xfrm>
          <a:prstGeom prst="rect">
            <a:avLst/>
          </a:prstGeom>
        </p:spPr>
        <p:txBody>
          <a:bodyPr anchorCtr="0" anchor="t" bIns="91425" lIns="91425" rIns="91425" wrap="square" tIns="91425">
            <a:noAutofit/>
          </a:bodyPr>
          <a:lstStyle/>
          <a:p>
            <a:pPr lvl="0" rtl="0">
              <a:spcBef>
                <a:spcPts val="0"/>
              </a:spcBef>
              <a:buNone/>
            </a:pPr>
            <a:r>
              <a:rPr lang="en-US" sz="2400"/>
              <a:t>Homework</a:t>
            </a:r>
          </a:p>
        </p:txBody>
      </p:sp>
      <p:sp>
        <p:nvSpPr>
          <p:cNvPr id="421" name="Shape 421"/>
          <p:cNvSpPr txBox="1"/>
          <p:nvPr>
            <p:ph idx="1" type="body"/>
          </p:nvPr>
        </p:nvSpPr>
        <p:spPr>
          <a:xfrm>
            <a:off x="530250" y="813550"/>
            <a:ext cx="8083500" cy="4329900"/>
          </a:xfrm>
          <a:prstGeom prst="rect">
            <a:avLst/>
          </a:prstGeom>
        </p:spPr>
        <p:txBody>
          <a:bodyPr anchorCtr="0" anchor="t" bIns="91425" lIns="91425" rIns="91425" wrap="square" tIns="91425">
            <a:noAutofit/>
          </a:bodyPr>
          <a:lstStyle/>
          <a:p>
            <a:pPr lvl="0" rtl="0">
              <a:spcBef>
                <a:spcPts val="0"/>
              </a:spcBef>
              <a:buNone/>
            </a:pPr>
            <a:r>
              <a:t/>
            </a:r>
            <a:endParaRPr/>
          </a:p>
          <a:p>
            <a:pPr lvl="0">
              <a:spcBef>
                <a:spcPts val="0"/>
              </a:spcBef>
              <a:buNone/>
            </a:pPr>
            <a:r>
              <a:rPr lang="en-US">
                <a:latin typeface="Arial"/>
                <a:ea typeface="Arial"/>
                <a:cs typeface="Arial"/>
                <a:sym typeface="Arial"/>
              </a:rPr>
              <a:t>Check that a session variable exists for </a:t>
            </a:r>
            <a:r>
              <a:rPr b="1" lang="en-US">
                <a:latin typeface="Arial"/>
                <a:ea typeface="Arial"/>
                <a:cs typeface="Arial"/>
                <a:sym typeface="Arial"/>
              </a:rPr>
              <a:t>username </a:t>
            </a:r>
            <a:r>
              <a:rPr lang="en-US">
                <a:latin typeface="Arial"/>
                <a:ea typeface="Arial"/>
                <a:cs typeface="Arial"/>
                <a:sym typeface="Arial"/>
              </a:rPr>
              <a:t>before printing the session variables in confirm.php else re-route to login.php</a:t>
            </a:r>
          </a:p>
          <a:p>
            <a:pPr lvl="0">
              <a:spcBef>
                <a:spcPts val="0"/>
              </a:spcBef>
              <a:buNone/>
            </a:pPr>
            <a:r>
              <a:t/>
            </a:r>
            <a:endParaRPr>
              <a:latin typeface="Arial"/>
              <a:ea typeface="Arial"/>
              <a:cs typeface="Arial"/>
              <a:sym typeface="Arial"/>
            </a:endParaRPr>
          </a:p>
          <a:p>
            <a:pPr lvl="0">
              <a:spcBef>
                <a:spcPts val="0"/>
              </a:spcBef>
              <a:buNone/>
            </a:pPr>
            <a:r>
              <a:rPr lang="en-US">
                <a:latin typeface="Arial"/>
                <a:ea typeface="Arial"/>
                <a:cs typeface="Arial"/>
                <a:sym typeface="Arial"/>
              </a:rPr>
              <a:t>Print register message </a:t>
            </a:r>
          </a:p>
          <a:p>
            <a:pPr lvl="0">
              <a:spcBef>
                <a:spcPts val="0"/>
              </a:spcBef>
              <a:buNone/>
            </a:pPr>
            <a:r>
              <a:t/>
            </a:r>
            <a:endParaRPr>
              <a:latin typeface="Arial"/>
              <a:ea typeface="Arial"/>
              <a:cs typeface="Arial"/>
              <a:sym typeface="Arial"/>
            </a:endParaRPr>
          </a:p>
          <a:p>
            <a:pPr indent="457200" lvl="0" marL="457200" rtl="0">
              <a:spcBef>
                <a:spcPts val="0"/>
              </a:spcBef>
              <a:buNone/>
            </a:pPr>
            <a:r>
              <a:rPr lang="en-US">
                <a:latin typeface="Arial"/>
                <a:ea typeface="Arial"/>
                <a:cs typeface="Arial"/>
                <a:sym typeface="Arial"/>
              </a:rPr>
              <a:t>if appropriate session variable set</a:t>
            </a:r>
          </a:p>
          <a:p>
            <a:pPr indent="457200" lvl="0" marL="457200">
              <a:spcBef>
                <a:spcPts val="0"/>
              </a:spcBef>
              <a:buNone/>
            </a:pPr>
            <a:r>
              <a:rPr lang="en-US">
                <a:latin typeface="Arial"/>
                <a:ea typeface="Arial"/>
                <a:cs typeface="Arial"/>
                <a:sym typeface="Arial"/>
              </a:rPr>
              <a:t>       print register message</a:t>
            </a:r>
          </a:p>
          <a:p>
            <a:pPr lvl="0">
              <a:spcBef>
                <a:spcPts val="0"/>
              </a:spcBef>
              <a:buNone/>
            </a:pPr>
            <a:r>
              <a:rPr lang="en-US">
                <a:latin typeface="Arial"/>
                <a:ea typeface="Arial"/>
                <a:cs typeface="Arial"/>
                <a:sym typeface="Arial"/>
              </a:rPr>
              <a:t>    		else</a:t>
            </a:r>
          </a:p>
          <a:p>
            <a:pPr indent="457200" lvl="0" marL="914400" rtl="0">
              <a:spcBef>
                <a:spcPts val="0"/>
              </a:spcBef>
              <a:buNone/>
            </a:pPr>
            <a:r>
              <a:rPr lang="en-US">
                <a:latin typeface="Arial"/>
                <a:ea typeface="Arial"/>
                <a:cs typeface="Arial"/>
                <a:sym typeface="Arial"/>
              </a:rPr>
              <a:t>print “Logged in as: “.$username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7" name="Shape 67"/>
        <p:cNvGrpSpPr/>
        <p:nvPr/>
      </p:nvGrpSpPr>
      <p:grpSpPr>
        <a:xfrm>
          <a:off x="0" y="0"/>
          <a:ext cx="0" cy="0"/>
          <a:chOff x="0" y="0"/>
          <a:chExt cx="0" cy="0"/>
        </a:xfrm>
      </p:grpSpPr>
      <p:sp>
        <p:nvSpPr>
          <p:cNvPr id="68" name="Shape 68"/>
          <p:cNvSpPr txBox="1"/>
          <p:nvPr>
            <p:ph type="title"/>
          </p:nvPr>
        </p:nvSpPr>
        <p:spPr>
          <a:xfrm>
            <a:off x="530223" y="394213"/>
            <a:ext cx="20828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HeidiSQL</a:t>
            </a:r>
          </a:p>
        </p:txBody>
      </p:sp>
      <p:sp>
        <p:nvSpPr>
          <p:cNvPr id="69" name="Shape 69"/>
          <p:cNvSpPr txBox="1"/>
          <p:nvPr/>
        </p:nvSpPr>
        <p:spPr>
          <a:xfrm>
            <a:off x="530223" y="1334132"/>
            <a:ext cx="7547609" cy="35306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spcAft>
                <a:spcPts val="0"/>
              </a:spcAft>
              <a:buSzPct val="25000"/>
              <a:buNone/>
            </a:pPr>
            <a:r>
              <a:rPr b="0" i="0" lang="en-US" sz="3000" u="none" cap="none" strike="noStrike">
                <a:latin typeface="Arial"/>
                <a:ea typeface="Arial"/>
                <a:cs typeface="Arial"/>
                <a:sym typeface="Arial"/>
              </a:rPr>
              <a:t>Instead of using PHPMyAdmin, we will use a  client called HeidiSQL.</a:t>
            </a:r>
          </a:p>
          <a:p>
            <a:pPr indent="0" lvl="0" marL="0" marR="0" rtl="0" algn="l">
              <a:lnSpc>
                <a:spcPct val="100000"/>
              </a:lnSpc>
              <a:spcBef>
                <a:spcPts val="25"/>
              </a:spcBef>
              <a:buNone/>
            </a:pPr>
            <a:r>
              <a:t/>
            </a:r>
            <a:endParaRPr b="0" i="0" sz="4150" u="none" cap="none" strike="noStrike">
              <a:latin typeface="Times New Roman"/>
              <a:ea typeface="Times New Roman"/>
              <a:cs typeface="Times New Roman"/>
              <a:sym typeface="Times New Roman"/>
            </a:endParaRPr>
          </a:p>
          <a:p>
            <a:pPr indent="0" lvl="0" marL="12700" marR="2280285" rtl="0" algn="l">
              <a:lnSpc>
                <a:spcPct val="100000"/>
              </a:lnSpc>
              <a:spcBef>
                <a:spcPts val="0"/>
              </a:spcBef>
              <a:spcAft>
                <a:spcPts val="0"/>
              </a:spcAft>
              <a:buSzPct val="25000"/>
              <a:buNone/>
            </a:pPr>
            <a:r>
              <a:rPr b="0" i="0" lang="en-US" sz="3000" u="none" cap="none" strike="noStrike">
                <a:latin typeface="Arial"/>
                <a:ea typeface="Arial"/>
                <a:cs typeface="Arial"/>
                <a:sym typeface="Arial"/>
              </a:rPr>
              <a:t>Heidi can be downloaded from:  </a:t>
            </a:r>
            <a:r>
              <a:rPr b="0" i="0" lang="en-US" sz="3000" u="sng" cap="none" strike="noStrike">
                <a:solidFill>
                  <a:schemeClr val="hlink"/>
                </a:solidFill>
                <a:latin typeface="Arial"/>
                <a:ea typeface="Arial"/>
                <a:cs typeface="Arial"/>
                <a:sym typeface="Arial"/>
                <a:hlinkClick r:id="rId3"/>
              </a:rPr>
              <a:t>http://www.heidisql.com</a:t>
            </a:r>
          </a:p>
          <a:p>
            <a:pPr indent="0" lvl="0" marL="0" marR="0" rtl="0" algn="l">
              <a:lnSpc>
                <a:spcPct val="100000"/>
              </a:lnSpc>
              <a:spcBef>
                <a:spcPts val="30"/>
              </a:spcBef>
              <a:buNone/>
            </a:pPr>
            <a:r>
              <a:t/>
            </a:r>
            <a:endParaRPr b="0" i="0" sz="4150" u="none" cap="none" strike="noStrike">
              <a:latin typeface="Times New Roman"/>
              <a:ea typeface="Times New Roman"/>
              <a:cs typeface="Times New Roman"/>
              <a:sym typeface="Times New Roman"/>
            </a:endParaRPr>
          </a:p>
          <a:p>
            <a:pPr indent="0" lvl="0" marL="12700" marR="0" rtl="0" algn="l">
              <a:lnSpc>
                <a:spcPct val="100000"/>
              </a:lnSpc>
              <a:spcBef>
                <a:spcPts val="0"/>
              </a:spcBef>
              <a:buSzPct val="25000"/>
              <a:buNone/>
            </a:pPr>
            <a:r>
              <a:rPr b="0" i="0" lang="en-US" sz="3000" u="none" cap="none" strike="noStrike">
                <a:latin typeface="Arial"/>
                <a:ea typeface="Arial"/>
                <a:cs typeface="Arial"/>
                <a:sym typeface="Arial"/>
              </a:rPr>
              <a:t>Download and install this piece of software!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3" name="Shape 73"/>
        <p:cNvGrpSpPr/>
        <p:nvPr/>
      </p:nvGrpSpPr>
      <p:grpSpPr>
        <a:xfrm>
          <a:off x="0" y="0"/>
          <a:ext cx="0" cy="0"/>
          <a:chOff x="0" y="0"/>
          <a:chExt cx="0" cy="0"/>
        </a:xfrm>
      </p:grpSpPr>
      <p:sp>
        <p:nvSpPr>
          <p:cNvPr id="74" name="Shape 74"/>
          <p:cNvSpPr txBox="1"/>
          <p:nvPr>
            <p:ph type="title"/>
          </p:nvPr>
        </p:nvSpPr>
        <p:spPr>
          <a:xfrm>
            <a:off x="530223" y="394213"/>
            <a:ext cx="20828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HeidiSQL</a:t>
            </a:r>
          </a:p>
        </p:txBody>
      </p:sp>
      <p:sp>
        <p:nvSpPr>
          <p:cNvPr id="75" name="Shape 75"/>
          <p:cNvSpPr txBox="1"/>
          <p:nvPr/>
        </p:nvSpPr>
        <p:spPr>
          <a:xfrm>
            <a:off x="530223" y="1269870"/>
            <a:ext cx="3126105" cy="2311400"/>
          </a:xfrm>
          <a:prstGeom prst="rect">
            <a:avLst/>
          </a:prstGeom>
          <a:noFill/>
          <a:ln>
            <a:noFill/>
          </a:ln>
        </p:spPr>
        <p:txBody>
          <a:bodyPr anchorCtr="0" anchor="t" bIns="0" lIns="0" rIns="0" wrap="square" tIns="12700">
            <a:noAutofit/>
          </a:bodyPr>
          <a:lstStyle/>
          <a:p>
            <a:pPr indent="0" lvl="0" marL="12700" marR="864235" rtl="0" algn="l">
              <a:lnSpc>
                <a:spcPct val="133900"/>
              </a:lnSpc>
              <a:spcBef>
                <a:spcPts val="0"/>
              </a:spcBef>
              <a:buSzPct val="25000"/>
              <a:buNone/>
            </a:pPr>
            <a:r>
              <a:rPr b="0" i="0" lang="en-US" sz="1400" u="none" cap="none" strike="noStrike">
                <a:latin typeface="Arial"/>
                <a:ea typeface="Arial"/>
                <a:cs typeface="Arial"/>
                <a:sym typeface="Arial"/>
              </a:rPr>
              <a:t>When you open Heidi, you  will see that you can add the</a:t>
            </a:r>
          </a:p>
          <a:p>
            <a:pPr indent="0" lvl="0" marL="12700" marR="33655" rtl="0" algn="l">
              <a:lnSpc>
                <a:spcPct val="133900"/>
              </a:lnSpc>
              <a:spcBef>
                <a:spcPts val="0"/>
              </a:spcBef>
              <a:spcAft>
                <a:spcPts val="0"/>
              </a:spcAft>
              <a:buSzPct val="25000"/>
              <a:buNone/>
            </a:pPr>
            <a:r>
              <a:rPr b="0" i="0" lang="en-US" sz="1400" u="none" cap="none" strike="noStrike">
                <a:latin typeface="Arial"/>
                <a:ea typeface="Arial"/>
                <a:cs typeface="Arial"/>
                <a:sym typeface="Arial"/>
              </a:rPr>
              <a:t>details of the database you are running  with your XAMPP.</a:t>
            </a:r>
          </a:p>
          <a:p>
            <a:pPr indent="0" lvl="0" marL="0" marR="0" rtl="0" algn="l">
              <a:lnSpc>
                <a:spcPct val="100000"/>
              </a:lnSpc>
              <a:spcBef>
                <a:spcPts val="5"/>
              </a:spcBef>
              <a:spcAft>
                <a:spcPts val="0"/>
              </a:spcAft>
              <a:buNone/>
            </a:pPr>
            <a:r>
              <a:t/>
            </a:r>
            <a:endParaRPr b="0" i="0" sz="1950" u="none" cap="none" strike="noStrike">
              <a:latin typeface="Times New Roman"/>
              <a:ea typeface="Times New Roman"/>
              <a:cs typeface="Times New Roman"/>
              <a:sym typeface="Times New Roman"/>
            </a:endParaRPr>
          </a:p>
          <a:p>
            <a:pPr indent="0" lvl="0" marL="12700" marR="1447165" rtl="0" algn="l">
              <a:lnSpc>
                <a:spcPct val="133900"/>
              </a:lnSpc>
              <a:spcBef>
                <a:spcPts val="5"/>
              </a:spcBef>
              <a:spcAft>
                <a:spcPts val="0"/>
              </a:spcAft>
              <a:buSzPct val="25000"/>
              <a:buNone/>
            </a:pPr>
            <a:r>
              <a:rPr b="0" i="0" lang="en-US" sz="1400" u="none" cap="none" strike="noStrike">
                <a:latin typeface="Arial"/>
                <a:ea typeface="Arial"/>
                <a:cs typeface="Arial"/>
                <a:sym typeface="Arial"/>
              </a:rPr>
              <a:t>Make sure that these  details are the ones</a:t>
            </a:r>
          </a:p>
          <a:p>
            <a:pPr indent="0" lvl="0" marL="12700" marR="0" rtl="0" algn="l">
              <a:lnSpc>
                <a:spcPct val="100000"/>
              </a:lnSpc>
              <a:spcBef>
                <a:spcPts val="570"/>
              </a:spcBef>
              <a:buSzPct val="25000"/>
              <a:buNone/>
            </a:pPr>
            <a:r>
              <a:rPr b="0" i="0" lang="en-US" sz="1400" u="none" cap="none" strike="noStrike">
                <a:latin typeface="Arial"/>
                <a:ea typeface="Arial"/>
                <a:cs typeface="Arial"/>
                <a:sym typeface="Arial"/>
              </a:rPr>
              <a:t>for your local database! (see next slide)</a:t>
            </a:r>
          </a:p>
        </p:txBody>
      </p:sp>
      <p:sp>
        <p:nvSpPr>
          <p:cNvPr id="76" name="Shape 76"/>
          <p:cNvSpPr/>
          <p:nvPr/>
        </p:nvSpPr>
        <p:spPr>
          <a:xfrm>
            <a:off x="3790942" y="1157997"/>
            <a:ext cx="4895840" cy="3809992"/>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77" name="Shape 77"/>
          <p:cNvSpPr/>
          <p:nvPr/>
        </p:nvSpPr>
        <p:spPr>
          <a:xfrm>
            <a:off x="2701169" y="2297785"/>
            <a:ext cx="3972560" cy="459740"/>
          </a:xfrm>
          <a:custGeom>
            <a:pathLst>
              <a:path extrusionOk="0" h="120000" w="120000">
                <a:moveTo>
                  <a:pt x="0" y="119979"/>
                </a:moveTo>
                <a:lnTo>
                  <a:pt x="119987" y="0"/>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78" name="Shape 78"/>
          <p:cNvSpPr/>
          <p:nvPr/>
        </p:nvSpPr>
        <p:spPr>
          <a:xfrm>
            <a:off x="6660186" y="2257002"/>
            <a:ext cx="108524" cy="81562"/>
          </a:xfrm>
          <a:prstGeom prst="rect">
            <a:avLst/>
          </a:prstGeom>
          <a:blipFill rotWithShape="1">
            <a:blip r:embed="rId4">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79" name="Shape 79"/>
          <p:cNvSpPr/>
          <p:nvPr/>
        </p:nvSpPr>
        <p:spPr>
          <a:xfrm>
            <a:off x="2599869" y="2971294"/>
            <a:ext cx="4039235" cy="43815"/>
          </a:xfrm>
          <a:custGeom>
            <a:pathLst>
              <a:path extrusionOk="0" h="120000" w="120000">
                <a:moveTo>
                  <a:pt x="0" y="0"/>
                </a:moveTo>
                <a:lnTo>
                  <a:pt x="119989" y="119821"/>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80" name="Shape 80"/>
          <p:cNvSpPr/>
          <p:nvPr/>
        </p:nvSpPr>
        <p:spPr>
          <a:xfrm>
            <a:off x="6628911" y="2974069"/>
            <a:ext cx="105824" cy="81974"/>
          </a:xfrm>
          <a:prstGeom prst="rect">
            <a:avLst/>
          </a:prstGeom>
          <a:blipFill rotWithShape="1">
            <a:blip r:embed="rId5">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81" name="Shape 81"/>
          <p:cNvSpPr/>
          <p:nvPr/>
        </p:nvSpPr>
        <p:spPr>
          <a:xfrm>
            <a:off x="2476069" y="3106343"/>
            <a:ext cx="4107179" cy="318135"/>
          </a:xfrm>
          <a:custGeom>
            <a:pathLst>
              <a:path extrusionOk="0" h="120000" w="120000">
                <a:moveTo>
                  <a:pt x="0" y="0"/>
                </a:moveTo>
                <a:lnTo>
                  <a:pt x="119987" y="119788"/>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82" name="Shape 82"/>
          <p:cNvSpPr/>
          <p:nvPr/>
        </p:nvSpPr>
        <p:spPr>
          <a:xfrm>
            <a:off x="6570861" y="3383043"/>
            <a:ext cx="107649" cy="81774"/>
          </a:xfrm>
          <a:prstGeom prst="rect">
            <a:avLst/>
          </a:prstGeom>
          <a:blipFill rotWithShape="1">
            <a:blip r:embed="rId6">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83" name="Shape 83"/>
          <p:cNvSpPr txBox="1"/>
          <p:nvPr/>
        </p:nvSpPr>
        <p:spPr>
          <a:xfrm>
            <a:off x="531650" y="3795800"/>
            <a:ext cx="2893200" cy="853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Give the </a:t>
            </a:r>
            <a:r>
              <a:rPr b="1" lang="en-US"/>
              <a:t>session </a:t>
            </a:r>
            <a:r>
              <a:rPr lang="en-US"/>
              <a:t>a name e.g. Lecture 5</a:t>
            </a:r>
          </a:p>
        </p:txBody>
      </p:sp>
      <p:cxnSp>
        <p:nvCxnSpPr>
          <p:cNvPr id="84" name="Shape 84"/>
          <p:cNvCxnSpPr>
            <a:stCxn id="83" idx="3"/>
          </p:cNvCxnSpPr>
          <p:nvPr/>
        </p:nvCxnSpPr>
        <p:spPr>
          <a:xfrm flipH="1" rot="10800000">
            <a:off x="3424850" y="1941200"/>
            <a:ext cx="1149900" cy="2281200"/>
          </a:xfrm>
          <a:prstGeom prst="straightConnector1">
            <a:avLst/>
          </a:prstGeom>
          <a:noFill/>
          <a:ln cap="flat" cmpd="sng" w="9525">
            <a:solidFill>
              <a:srgbClr val="FF0000"/>
            </a:solidFill>
            <a:prstDash val="solid"/>
            <a:round/>
            <a:headEnd len="lg" w="lg" type="none"/>
            <a:tailEnd len="lg" w="lg" type="triangle"/>
          </a:ln>
        </p:spPr>
      </p:cxnSp>
      <p:sp>
        <p:nvSpPr>
          <p:cNvPr id="85" name="Shape 85"/>
          <p:cNvSpPr txBox="1"/>
          <p:nvPr/>
        </p:nvSpPr>
        <p:spPr>
          <a:xfrm>
            <a:off x="3808175" y="197825"/>
            <a:ext cx="4895700" cy="7047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US"/>
              <a:t>Note localhost and 127.0.0.1 are interchangable, the latter being the ip address of localhost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9" name="Shape 89"/>
        <p:cNvGrpSpPr/>
        <p:nvPr/>
      </p:nvGrpSpPr>
      <p:grpSpPr>
        <a:xfrm>
          <a:off x="0" y="0"/>
          <a:ext cx="0" cy="0"/>
          <a:chOff x="0" y="0"/>
          <a:chExt cx="0" cy="0"/>
        </a:xfrm>
      </p:grpSpPr>
      <p:sp>
        <p:nvSpPr>
          <p:cNvPr id="90" name="Shape 90"/>
          <p:cNvSpPr txBox="1"/>
          <p:nvPr>
            <p:ph type="title"/>
          </p:nvPr>
        </p:nvSpPr>
        <p:spPr>
          <a:xfrm>
            <a:off x="530223" y="394213"/>
            <a:ext cx="5708015"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i="0" lang="en-US" sz="3600" u="none" cap="none" strike="noStrike">
                <a:solidFill>
                  <a:schemeClr val="dk1"/>
                </a:solidFill>
                <a:latin typeface="Arial"/>
                <a:ea typeface="Arial"/>
                <a:cs typeface="Arial"/>
                <a:sym typeface="Arial"/>
              </a:rPr>
              <a:t>Checking the port number</a:t>
            </a:r>
          </a:p>
        </p:txBody>
      </p:sp>
      <p:sp>
        <p:nvSpPr>
          <p:cNvPr id="91" name="Shape 91"/>
          <p:cNvSpPr txBox="1"/>
          <p:nvPr/>
        </p:nvSpPr>
        <p:spPr>
          <a:xfrm>
            <a:off x="530223" y="1268981"/>
            <a:ext cx="2631440" cy="1568450"/>
          </a:xfrm>
          <a:prstGeom prst="rect">
            <a:avLst/>
          </a:prstGeom>
          <a:noFill/>
          <a:ln>
            <a:noFill/>
          </a:ln>
        </p:spPr>
        <p:txBody>
          <a:bodyPr anchorCtr="0" anchor="t" bIns="0" lIns="0" rIns="0" wrap="square" tIns="12700">
            <a:noAutofit/>
          </a:bodyPr>
          <a:lstStyle/>
          <a:p>
            <a:pPr indent="0" lvl="0" marL="12700" marR="5080" rtl="0" algn="l">
              <a:lnSpc>
                <a:spcPct val="140600"/>
              </a:lnSpc>
              <a:spcBef>
                <a:spcPts val="0"/>
              </a:spcBef>
              <a:spcAft>
                <a:spcPts val="0"/>
              </a:spcAft>
              <a:buSzPct val="25000"/>
              <a:buNone/>
            </a:pPr>
            <a:r>
              <a:rPr lang="en-US" sz="1200">
                <a:latin typeface="Arial"/>
                <a:ea typeface="Arial"/>
                <a:cs typeface="Arial"/>
                <a:sym typeface="Arial"/>
              </a:rPr>
              <a:t>If you want to know what port you  need to use for MySQL, check the port  number on your XAMPP console</a:t>
            </a:r>
          </a:p>
          <a:p>
            <a:pPr indent="0" lvl="0" marL="0" marR="0" rtl="0" algn="l">
              <a:lnSpc>
                <a:spcPct val="100000"/>
              </a:lnSpc>
              <a:spcBef>
                <a:spcPts val="10"/>
              </a:spcBef>
              <a:buNone/>
            </a:pPr>
            <a:r>
              <a:t/>
            </a:r>
            <a:endParaRPr sz="1750">
              <a:latin typeface="Times New Roman"/>
              <a:ea typeface="Times New Roman"/>
              <a:cs typeface="Times New Roman"/>
              <a:sym typeface="Times New Roman"/>
            </a:endParaRPr>
          </a:p>
          <a:p>
            <a:pPr indent="0" lvl="0" marL="12700" marR="20955" rtl="0" algn="l">
              <a:lnSpc>
                <a:spcPct val="140600"/>
              </a:lnSpc>
              <a:spcBef>
                <a:spcPts val="0"/>
              </a:spcBef>
              <a:buSzPct val="25000"/>
              <a:buNone/>
            </a:pPr>
            <a:r>
              <a:rPr lang="en-US" sz="1200">
                <a:latin typeface="Arial"/>
                <a:ea typeface="Arial"/>
                <a:cs typeface="Arial"/>
                <a:sym typeface="Arial"/>
              </a:rPr>
              <a:t>In this case, you can see my database  is running on port 3306.</a:t>
            </a:r>
          </a:p>
        </p:txBody>
      </p:sp>
      <p:sp>
        <p:nvSpPr>
          <p:cNvPr id="92" name="Shape 92"/>
          <p:cNvSpPr txBox="1"/>
          <p:nvPr/>
        </p:nvSpPr>
        <p:spPr>
          <a:xfrm>
            <a:off x="530225" y="3400675"/>
            <a:ext cx="7704300" cy="1236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1800">
                <a:latin typeface="Arial"/>
                <a:ea typeface="Arial"/>
                <a:cs typeface="Arial"/>
                <a:sym typeface="Arial"/>
              </a:rPr>
              <a:t>Login Details</a:t>
            </a:r>
          </a:p>
          <a:p>
            <a:pPr indent="0" lvl="0" marL="12700" marR="5080" rtl="0" algn="l">
              <a:lnSpc>
                <a:spcPct val="100000"/>
              </a:lnSpc>
              <a:spcBef>
                <a:spcPts val="0"/>
              </a:spcBef>
              <a:buSzPct val="25000"/>
              <a:buNone/>
            </a:pPr>
            <a:r>
              <a:rPr lang="en-US" sz="1800">
                <a:latin typeface="Arial"/>
                <a:ea typeface="Arial"/>
                <a:cs typeface="Arial"/>
                <a:sym typeface="Arial"/>
              </a:rPr>
              <a:t>The username by default is root for the username, and nothing for the password, just leave it blank.  We use 127.0.0.1 for the database address, because the database is running on our local machines.</a:t>
            </a:r>
          </a:p>
        </p:txBody>
      </p:sp>
      <p:sp>
        <p:nvSpPr>
          <p:cNvPr id="93" name="Shape 93"/>
          <p:cNvSpPr/>
          <p:nvPr/>
        </p:nvSpPr>
        <p:spPr>
          <a:xfrm>
            <a:off x="3763392" y="1200135"/>
            <a:ext cx="4791040" cy="1952608"/>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
        <p:nvSpPr>
          <p:cNvPr id="94" name="Shape 94"/>
          <p:cNvSpPr/>
          <p:nvPr/>
        </p:nvSpPr>
        <p:spPr>
          <a:xfrm>
            <a:off x="2937519" y="2037145"/>
            <a:ext cx="3364229" cy="316230"/>
          </a:xfrm>
          <a:custGeom>
            <a:pathLst>
              <a:path extrusionOk="0" h="120000" w="120000">
                <a:moveTo>
                  <a:pt x="0" y="0"/>
                </a:moveTo>
                <a:lnTo>
                  <a:pt x="119995" y="119806"/>
                </a:lnTo>
              </a:path>
            </a:pathLst>
          </a:custGeom>
          <a:noFill/>
          <a:ln cap="flat" cmpd="sng" w="19025">
            <a:solidFill>
              <a:srgbClr val="666666"/>
            </a:solidFill>
            <a:prstDash val="solid"/>
            <a:round/>
            <a:headEnd len="med" w="med" type="none"/>
            <a:tailEnd len="med" w="med" type="none"/>
          </a:ln>
        </p:spPr>
        <p:txBody>
          <a:bodyPr anchorCtr="0" anchor="t" bIns="0" lIns="0" rIns="0" wrap="square" tIns="0">
            <a:noAutofit/>
          </a:bodyPr>
          <a:lstStyle/>
          <a:p>
            <a:pPr indent="0" lvl="0" marL="0" marR="0" rtl="0" algn="l">
              <a:spcBef>
                <a:spcPts val="0"/>
              </a:spcBef>
              <a:buNone/>
            </a:pPr>
            <a:r>
              <a:t/>
            </a:r>
            <a:endParaRPr sz="1800"/>
          </a:p>
        </p:txBody>
      </p:sp>
      <p:sp>
        <p:nvSpPr>
          <p:cNvPr id="95" name="Shape 95"/>
          <p:cNvSpPr/>
          <p:nvPr/>
        </p:nvSpPr>
        <p:spPr>
          <a:xfrm>
            <a:off x="6289137" y="2312012"/>
            <a:ext cx="108074" cy="81704"/>
          </a:xfrm>
          <a:prstGeom prst="rect">
            <a:avLst/>
          </a:prstGeom>
          <a:blipFill rotWithShape="1">
            <a:blip r:embed="rId4">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9" name="Shape 99"/>
        <p:cNvGrpSpPr/>
        <p:nvPr/>
      </p:nvGrpSpPr>
      <p:grpSpPr>
        <a:xfrm>
          <a:off x="0" y="0"/>
          <a:ext cx="0" cy="0"/>
          <a:chOff x="0" y="0"/>
          <a:chExt cx="0" cy="0"/>
        </a:xfrm>
      </p:grpSpPr>
      <p:sp>
        <p:nvSpPr>
          <p:cNvPr id="100" name="Shape 100"/>
          <p:cNvSpPr txBox="1"/>
          <p:nvPr/>
        </p:nvSpPr>
        <p:spPr>
          <a:xfrm>
            <a:off x="530223" y="394213"/>
            <a:ext cx="2082800" cy="57404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latin typeface="Arial"/>
                <a:ea typeface="Arial"/>
                <a:cs typeface="Arial"/>
                <a:sym typeface="Arial"/>
              </a:rPr>
              <a:t>HeidiSQL</a:t>
            </a:r>
          </a:p>
        </p:txBody>
      </p:sp>
      <p:sp>
        <p:nvSpPr>
          <p:cNvPr id="101" name="Shape 101"/>
          <p:cNvSpPr txBox="1"/>
          <p:nvPr/>
        </p:nvSpPr>
        <p:spPr>
          <a:xfrm>
            <a:off x="530223" y="1334132"/>
            <a:ext cx="7749540" cy="1397000"/>
          </a:xfrm>
          <a:prstGeom prst="rect">
            <a:avLst/>
          </a:prstGeom>
          <a:noFill/>
          <a:ln>
            <a:noFill/>
          </a:ln>
        </p:spPr>
        <p:txBody>
          <a:bodyPr anchorCtr="0" anchor="t" bIns="0" lIns="0" rIns="0" wrap="square" tIns="12700">
            <a:noAutofit/>
          </a:bodyPr>
          <a:lstStyle/>
          <a:p>
            <a:pPr indent="0" lvl="0" marL="12700" marR="5080" rtl="0" algn="l">
              <a:lnSpc>
                <a:spcPct val="100000"/>
              </a:lnSpc>
              <a:spcBef>
                <a:spcPts val="0"/>
              </a:spcBef>
              <a:buSzPct val="25000"/>
              <a:buNone/>
            </a:pPr>
            <a:r>
              <a:rPr lang="en-US" sz="3000">
                <a:latin typeface="Arial"/>
                <a:ea typeface="Arial"/>
                <a:cs typeface="Arial"/>
                <a:sym typeface="Arial"/>
              </a:rPr>
              <a:t>After you have entered in your details click  “Open” and a new connection to the database  will be opened.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5" name="Shape 105"/>
        <p:cNvGrpSpPr/>
        <p:nvPr/>
      </p:nvGrpSpPr>
      <p:grpSpPr>
        <a:xfrm>
          <a:off x="0" y="0"/>
          <a:ext cx="0" cy="0"/>
          <a:chOff x="0" y="0"/>
          <a:chExt cx="0" cy="0"/>
        </a:xfrm>
      </p:grpSpPr>
      <p:sp>
        <p:nvSpPr>
          <p:cNvPr id="106" name="Shape 106"/>
          <p:cNvSpPr txBox="1"/>
          <p:nvPr>
            <p:ph type="title"/>
          </p:nvPr>
        </p:nvSpPr>
        <p:spPr>
          <a:xfrm>
            <a:off x="530225" y="394225"/>
            <a:ext cx="5602500" cy="573900"/>
          </a:xfrm>
          <a:prstGeom prst="rect">
            <a:avLst/>
          </a:prstGeom>
          <a:noFill/>
          <a:ln>
            <a:noFill/>
          </a:ln>
        </p:spPr>
        <p:txBody>
          <a:bodyPr anchorCtr="0" anchor="t" bIns="0" lIns="0" rIns="0" wrap="square" tIns="12700">
            <a:noAutofit/>
          </a:bodyPr>
          <a:lstStyle/>
          <a:p>
            <a:pPr indent="0" lvl="0" marL="12700" marR="0" rtl="0" algn="l">
              <a:lnSpc>
                <a:spcPct val="100000"/>
              </a:lnSpc>
              <a:spcBef>
                <a:spcPts val="0"/>
              </a:spcBef>
              <a:buSzPct val="25000"/>
              <a:buNone/>
            </a:pPr>
            <a:r>
              <a:rPr b="1" lang="en-US" sz="3600"/>
              <a:t>Creating</a:t>
            </a:r>
            <a:r>
              <a:rPr b="1" i="0" lang="en-US" sz="3600" u="none" cap="none" strike="noStrike">
                <a:solidFill>
                  <a:schemeClr val="dk1"/>
                </a:solidFill>
                <a:latin typeface="Arial"/>
                <a:ea typeface="Arial"/>
                <a:cs typeface="Arial"/>
                <a:sym typeface="Arial"/>
              </a:rPr>
              <a:t> the database</a:t>
            </a:r>
          </a:p>
        </p:txBody>
      </p:sp>
      <p:sp>
        <p:nvSpPr>
          <p:cNvPr id="107" name="Shape 107"/>
          <p:cNvSpPr txBox="1"/>
          <p:nvPr/>
        </p:nvSpPr>
        <p:spPr>
          <a:xfrm>
            <a:off x="259650" y="1232800"/>
            <a:ext cx="3400200" cy="3255300"/>
          </a:xfrm>
          <a:prstGeom prst="rect">
            <a:avLst/>
          </a:prstGeom>
          <a:noFill/>
          <a:ln>
            <a:noFill/>
          </a:ln>
        </p:spPr>
        <p:txBody>
          <a:bodyPr anchorCtr="0" anchor="t" bIns="0" lIns="0" rIns="0" wrap="square" tIns="85075">
            <a:noAutofit/>
          </a:bodyPr>
          <a:lstStyle/>
          <a:p>
            <a:pPr indent="0" lvl="0" marL="12700" marR="0" rtl="0" algn="l">
              <a:lnSpc>
                <a:spcPct val="100000"/>
              </a:lnSpc>
              <a:spcBef>
                <a:spcPts val="0"/>
              </a:spcBef>
              <a:buSzPct val="25000"/>
              <a:buNone/>
            </a:pPr>
            <a:r>
              <a:rPr lang="en-US" sz="1800">
                <a:latin typeface="Arial"/>
                <a:ea typeface="Arial"/>
                <a:cs typeface="Arial"/>
                <a:sym typeface="Arial"/>
              </a:rPr>
              <a:t>When Heidi opens,</a:t>
            </a:r>
          </a:p>
          <a:p>
            <a:pPr indent="0" lvl="0" marL="12700" marR="5080" rtl="0" algn="l">
              <a:lnSpc>
                <a:spcPct val="133900"/>
              </a:lnSpc>
              <a:spcBef>
                <a:spcPts val="0"/>
              </a:spcBef>
              <a:buSzPct val="25000"/>
              <a:buNone/>
            </a:pPr>
            <a:r>
              <a:rPr lang="en-US" sz="1800">
                <a:latin typeface="Arial"/>
                <a:ea typeface="Arial"/>
                <a:cs typeface="Arial"/>
                <a:sym typeface="Arial"/>
              </a:rPr>
              <a:t>on the left hand side, you will see  the list of databases.</a:t>
            </a: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a:p>
            <a:pPr indent="0" lvl="0" marL="12700" marR="0" rtl="0" algn="l">
              <a:lnSpc>
                <a:spcPct val="100000"/>
              </a:lnSpc>
              <a:spcBef>
                <a:spcPts val="1095"/>
              </a:spcBef>
              <a:buSzPct val="25000"/>
              <a:buNone/>
            </a:pPr>
            <a:r>
              <a:rPr lang="en-US" sz="1800"/>
              <a:t>We’ll start by adding a new database.</a:t>
            </a:r>
          </a:p>
          <a:p>
            <a:pPr indent="0" lvl="0" marL="12700" marR="0" rtl="0" algn="l">
              <a:lnSpc>
                <a:spcPct val="100000"/>
              </a:lnSpc>
              <a:spcBef>
                <a:spcPts val="1095"/>
              </a:spcBef>
              <a:buSzPct val="25000"/>
              <a:buNone/>
            </a:pPr>
            <a:r>
              <a:rPr lang="en-US" sz="1800"/>
              <a:t>Right click on the session and select Create new &gt; Database</a:t>
            </a:r>
          </a:p>
          <a:p>
            <a:pPr indent="0" lvl="0" marL="12700" marR="0" rtl="0" algn="l">
              <a:lnSpc>
                <a:spcPct val="100000"/>
              </a:lnSpc>
              <a:spcBef>
                <a:spcPts val="1095"/>
              </a:spcBef>
              <a:buSzPct val="25000"/>
              <a:buNone/>
            </a:pPr>
            <a:r>
              <a:rPr lang="en-US" sz="1800"/>
              <a:t>Enter </a:t>
            </a:r>
            <a:r>
              <a:rPr b="1" lang="en-US" sz="1800"/>
              <a:t>“wdtest”</a:t>
            </a:r>
            <a:r>
              <a:rPr lang="en-US" sz="1800"/>
              <a:t> as the database name</a:t>
            </a:r>
          </a:p>
        </p:txBody>
      </p:sp>
      <p:sp>
        <p:nvSpPr>
          <p:cNvPr id="108" name="Shape 108"/>
          <p:cNvSpPr/>
          <p:nvPr/>
        </p:nvSpPr>
        <p:spPr>
          <a:xfrm>
            <a:off x="3816942" y="3198943"/>
            <a:ext cx="108524" cy="92924"/>
          </a:xfrm>
          <a:prstGeom prst="rect">
            <a:avLst/>
          </a:prstGeom>
          <a:blipFill rotWithShape="1">
            <a:blip r:embed="rId3">
              <a:alphaModFix/>
            </a:blip>
            <a:stretch>
              <a:fillRect b="0" l="0" r="0" t="0"/>
            </a:stretch>
          </a:blipFill>
          <a:ln>
            <a:noFill/>
          </a:ln>
        </p:spPr>
        <p:txBody>
          <a:bodyPr anchorCtr="0" anchor="t" bIns="0" lIns="0" rIns="0" wrap="square" tIns="0">
            <a:noAutofit/>
          </a:bodyPr>
          <a:lstStyle/>
          <a:p>
            <a:pPr indent="0" lvl="0" marL="0" marR="0" rtl="0" algn="l">
              <a:spcBef>
                <a:spcPts val="0"/>
              </a:spcBef>
              <a:buNone/>
            </a:pPr>
            <a:r>
              <a:t/>
            </a:r>
            <a:endParaRPr sz="1800"/>
          </a:p>
        </p:txBody>
      </p:sp>
      <p:pic>
        <p:nvPicPr>
          <p:cNvPr id="109" name="Shape 109"/>
          <p:cNvPicPr preferRelativeResize="0"/>
          <p:nvPr/>
        </p:nvPicPr>
        <p:blipFill>
          <a:blip r:embed="rId4">
            <a:alphaModFix/>
          </a:blip>
          <a:stretch>
            <a:fillRect/>
          </a:stretch>
        </p:blipFill>
        <p:spPr>
          <a:xfrm>
            <a:off x="3755125" y="1145374"/>
            <a:ext cx="6003050" cy="3145000"/>
          </a:xfrm>
          <a:prstGeom prst="rect">
            <a:avLst/>
          </a:prstGeom>
          <a:noFill/>
          <a:ln>
            <a:noFill/>
          </a:ln>
        </p:spPr>
      </p:pic>
      <p:cxnSp>
        <p:nvCxnSpPr>
          <p:cNvPr id="110" name="Shape 110"/>
          <p:cNvCxnSpPr/>
          <p:nvPr/>
        </p:nvCxnSpPr>
        <p:spPr>
          <a:xfrm flipH="1" rot="10800000">
            <a:off x="3375425" y="2584025"/>
            <a:ext cx="803700" cy="9645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