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914400" y="2443150"/>
            <a:ext cx="7315200" cy="2314575"/>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6" name="Shape 106"/>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32" name="Shape 132"/>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2" name="Shape 142"/>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48" name="Shape 148"/>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4" name="Shape 154"/>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60" name="Shape 160"/>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9" name="Shape 169"/>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78" name="Shape 178"/>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3" name="Shape 203"/>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9" name="Shape 209"/>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16" name="Shape 216"/>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9" name="Shape 259"/>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65" name="Shape 265"/>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73" name="Shape 273"/>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1" name="Shape 281"/>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7" name="Shape 287"/>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93" name="Shape 293"/>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99" name="Shape 299"/>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5" name="Shape 305"/>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12" name="Shape 312"/>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18" name="Shape 318"/>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24" name="Shape 324"/>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32" name="Shape 332"/>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39" name="Shape 339"/>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46" name="Shape 346"/>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57" name="Shape 357"/>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63" name="Shape 363"/>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69" name="Shape 369"/>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76" name="Shape 376"/>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85" name="Shape 385"/>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95" name="Shape 395"/>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05" name="Shape 405"/>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15" name="Shape 415"/>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26" name="Shape 426"/>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35" name="Shape 435"/>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44" name="Shape 444"/>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2" name="Shape 92"/>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99" name="Shape 99"/>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476486" y="1881754"/>
            <a:ext cx="6191027" cy="817880"/>
          </a:xfrm>
          <a:prstGeom prst="rect">
            <a:avLst/>
          </a:prstGeom>
          <a:noFill/>
          <a:ln>
            <a:noFill/>
          </a:ln>
        </p:spPr>
        <p:txBody>
          <a:bodyPr anchorCtr="0" anchor="t" bIns="91425" lIns="91425" rIns="91425" wrap="square" tIns="91425"/>
          <a:lstStyle>
            <a:lvl1pPr indent="0" lvl="0" marL="0" marR="0" rtl="0" algn="l">
              <a:spcBef>
                <a:spcPts val="0"/>
              </a:spcBef>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371600" y="2880360"/>
            <a:ext cx="6400800" cy="1285875"/>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14" name="Shape 14"/>
          <p:cNvSpPr txBox="1"/>
          <p:nvPr>
            <p:ph idx="11" type="ftr"/>
          </p:nvPr>
        </p:nvSpPr>
        <p:spPr>
          <a:xfrm>
            <a:off x="3108960" y="4783455"/>
            <a:ext cx="2926080" cy="257175"/>
          </a:xfrm>
          <a:prstGeom prst="rect">
            <a:avLst/>
          </a:prstGeom>
          <a:noFill/>
          <a:ln>
            <a:noFill/>
          </a:ln>
        </p:spPr>
        <p:txBody>
          <a:bodyPr anchorCtr="0" anchor="t" bIns="91425" lIns="91425" rIns="91425" wrap="square" tIns="91425"/>
          <a:lstStyle>
            <a:lvl1pPr indent="0" lvl="0" marL="0" marR="0" rtl="0" algn="ctr">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5" name="Shape 15"/>
          <p:cNvSpPr txBox="1"/>
          <p:nvPr>
            <p:ph idx="10" type="dt"/>
          </p:nvPr>
        </p:nvSpPr>
        <p:spPr>
          <a:xfrm>
            <a:off x="457200" y="4783455"/>
            <a:ext cx="2103120" cy="257175"/>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6" name="Shape 16"/>
          <p:cNvSpPr txBox="1"/>
          <p:nvPr>
            <p:ph idx="12" type="sldNum"/>
          </p:nvPr>
        </p:nvSpPr>
        <p:spPr>
          <a:xfrm>
            <a:off x="6583680" y="4783455"/>
            <a:ext cx="2103120" cy="257175"/>
          </a:xfrm>
          <a:prstGeom prst="rect">
            <a:avLst/>
          </a:prstGeom>
          <a:noFill/>
          <a:ln>
            <a:noFill/>
          </a:ln>
        </p:spPr>
        <p:txBody>
          <a:bodyPr anchorCtr="0" anchor="t" bIns="0" lIns="0" rIns="0" wrap="square" tIns="0">
            <a:noAutofit/>
          </a:bodyPr>
          <a:lstStyle/>
          <a:p>
            <a:pPr indent="0" lvl="0" marL="0" marR="0" rtl="0" algn="r">
              <a:spcBef>
                <a:spcPts val="0"/>
              </a:spcBef>
              <a:buSzPct val="25000"/>
              <a:buNone/>
            </a:pPr>
            <a:fld id="{00000000-1234-1234-1234-123412341234}" type="slidenum">
              <a:rPr b="0" i="0" lang="en-US" sz="1800" u="none" cap="none" strike="noStrike">
                <a:solidFill>
                  <a:srgbClr val="888888"/>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384724" y="503825"/>
            <a:ext cx="8374551" cy="452119"/>
          </a:xfrm>
          <a:prstGeom prst="rect">
            <a:avLst/>
          </a:prstGeom>
          <a:noFill/>
          <a:ln>
            <a:noFill/>
          </a:ln>
        </p:spPr>
        <p:txBody>
          <a:bodyPr anchorCtr="0" anchor="t" bIns="91425" lIns="91425" rIns="91425" wrap="square" tIns="91425"/>
          <a:lstStyle>
            <a:lvl1pPr indent="0" lvl="0" marL="0" marR="0" rtl="0" algn="l">
              <a:spcBef>
                <a:spcPts val="0"/>
              </a:spcBef>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75248" y="1176351"/>
            <a:ext cx="8255000" cy="12827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20" name="Shape 20"/>
          <p:cNvSpPr txBox="1"/>
          <p:nvPr>
            <p:ph idx="11" type="ftr"/>
          </p:nvPr>
        </p:nvSpPr>
        <p:spPr>
          <a:xfrm>
            <a:off x="3108960" y="4783455"/>
            <a:ext cx="2926080" cy="257175"/>
          </a:xfrm>
          <a:prstGeom prst="rect">
            <a:avLst/>
          </a:prstGeom>
          <a:noFill/>
          <a:ln>
            <a:noFill/>
          </a:ln>
        </p:spPr>
        <p:txBody>
          <a:bodyPr anchorCtr="0" anchor="t" bIns="91425" lIns="91425" rIns="91425" wrap="square" tIns="91425"/>
          <a:lstStyle>
            <a:lvl1pPr indent="0" lvl="0" marL="0" marR="0" rtl="0" algn="ctr">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1" name="Shape 21"/>
          <p:cNvSpPr txBox="1"/>
          <p:nvPr>
            <p:ph idx="10" type="dt"/>
          </p:nvPr>
        </p:nvSpPr>
        <p:spPr>
          <a:xfrm>
            <a:off x="457200" y="4783455"/>
            <a:ext cx="2103120" cy="257175"/>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2" name="Shape 22"/>
          <p:cNvSpPr txBox="1"/>
          <p:nvPr>
            <p:ph idx="12" type="sldNum"/>
          </p:nvPr>
        </p:nvSpPr>
        <p:spPr>
          <a:xfrm>
            <a:off x="6583680" y="4783455"/>
            <a:ext cx="2103120" cy="257175"/>
          </a:xfrm>
          <a:prstGeom prst="rect">
            <a:avLst/>
          </a:prstGeom>
          <a:noFill/>
          <a:ln>
            <a:noFill/>
          </a:ln>
        </p:spPr>
        <p:txBody>
          <a:bodyPr anchorCtr="0" anchor="t" bIns="0" lIns="0" rIns="0" wrap="square" tIns="0">
            <a:noAutofit/>
          </a:bodyPr>
          <a:lstStyle/>
          <a:p>
            <a:pPr indent="0" lvl="0" marL="0" marR="0" rtl="0" algn="r">
              <a:spcBef>
                <a:spcPts val="0"/>
              </a:spcBef>
              <a:buSzPct val="25000"/>
              <a:buNone/>
            </a:pPr>
            <a:fld id="{00000000-1234-1234-1234-123412341234}" type="slidenum">
              <a:rPr b="0" i="0" lang="en-US" sz="1800" u="none" cap="none" strike="noStrike">
                <a:solidFill>
                  <a:srgbClr val="888888"/>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23" name="Shape 23"/>
        <p:cNvGrpSpPr/>
        <p:nvPr/>
      </p:nvGrpSpPr>
      <p:grpSpPr>
        <a:xfrm>
          <a:off x="0" y="0"/>
          <a:ext cx="0" cy="0"/>
          <a:chOff x="0" y="0"/>
          <a:chExt cx="0" cy="0"/>
        </a:xfrm>
      </p:grpSpPr>
      <p:sp>
        <p:nvSpPr>
          <p:cNvPr id="24" name="Shape 24"/>
          <p:cNvSpPr txBox="1"/>
          <p:nvPr>
            <p:ph idx="11" type="ftr"/>
          </p:nvPr>
        </p:nvSpPr>
        <p:spPr>
          <a:xfrm>
            <a:off x="3108960" y="4783455"/>
            <a:ext cx="2926080" cy="257175"/>
          </a:xfrm>
          <a:prstGeom prst="rect">
            <a:avLst/>
          </a:prstGeom>
          <a:noFill/>
          <a:ln>
            <a:noFill/>
          </a:ln>
        </p:spPr>
        <p:txBody>
          <a:bodyPr anchorCtr="0" anchor="t" bIns="91425" lIns="91425" rIns="91425" wrap="square" tIns="91425"/>
          <a:lstStyle>
            <a:lvl1pPr indent="0" lvl="0" marL="0" marR="0" rtl="0" algn="ctr">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5" name="Shape 25"/>
          <p:cNvSpPr txBox="1"/>
          <p:nvPr>
            <p:ph idx="10" type="dt"/>
          </p:nvPr>
        </p:nvSpPr>
        <p:spPr>
          <a:xfrm>
            <a:off x="457200" y="4783455"/>
            <a:ext cx="2103120" cy="257175"/>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6" name="Shape 26"/>
          <p:cNvSpPr txBox="1"/>
          <p:nvPr>
            <p:ph idx="12" type="sldNum"/>
          </p:nvPr>
        </p:nvSpPr>
        <p:spPr>
          <a:xfrm>
            <a:off x="6583680" y="4783455"/>
            <a:ext cx="2103120" cy="257175"/>
          </a:xfrm>
          <a:prstGeom prst="rect">
            <a:avLst/>
          </a:prstGeom>
          <a:noFill/>
          <a:ln>
            <a:noFill/>
          </a:ln>
        </p:spPr>
        <p:txBody>
          <a:bodyPr anchorCtr="0" anchor="t" bIns="0" lIns="0" rIns="0" wrap="square" tIns="0">
            <a:noAutofit/>
          </a:bodyPr>
          <a:lstStyle/>
          <a:p>
            <a:pPr indent="0" lvl="0" marL="0" marR="0" rtl="0" algn="r">
              <a:spcBef>
                <a:spcPts val="0"/>
              </a:spcBef>
              <a:buSzPct val="25000"/>
              <a:buNone/>
            </a:pPr>
            <a:fld id="{00000000-1234-1234-1234-123412341234}" type="slidenum">
              <a:rPr b="0" i="0" lang="en-US" sz="1800" u="none" cap="none" strike="noStrike">
                <a:solidFill>
                  <a:srgbClr val="888888"/>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wo Content">
    <p:spTree>
      <p:nvGrpSpPr>
        <p:cNvPr id="27" name="Shape 27"/>
        <p:cNvGrpSpPr/>
        <p:nvPr/>
      </p:nvGrpSpPr>
      <p:grpSpPr>
        <a:xfrm>
          <a:off x="0" y="0"/>
          <a:ext cx="0" cy="0"/>
          <a:chOff x="0" y="0"/>
          <a:chExt cx="0" cy="0"/>
        </a:xfrm>
      </p:grpSpPr>
      <p:sp>
        <p:nvSpPr>
          <p:cNvPr id="28" name="Shape 28"/>
          <p:cNvSpPr txBox="1"/>
          <p:nvPr>
            <p:ph type="title"/>
          </p:nvPr>
        </p:nvSpPr>
        <p:spPr>
          <a:xfrm>
            <a:off x="384724" y="503825"/>
            <a:ext cx="8374551" cy="452119"/>
          </a:xfrm>
          <a:prstGeom prst="rect">
            <a:avLst/>
          </a:prstGeom>
          <a:noFill/>
          <a:ln>
            <a:noFill/>
          </a:ln>
        </p:spPr>
        <p:txBody>
          <a:bodyPr anchorCtr="0" anchor="t" bIns="91425" lIns="91425" rIns="91425" wrap="square" tIns="91425"/>
          <a:lstStyle>
            <a:lvl1pPr indent="0" lvl="0" marL="0" marR="0" rtl="0" algn="l">
              <a:spcBef>
                <a:spcPts val="0"/>
              </a:spcBef>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457200" y="1183005"/>
            <a:ext cx="3977640" cy="339471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30" name="Shape 30"/>
          <p:cNvSpPr txBox="1"/>
          <p:nvPr>
            <p:ph idx="2" type="body"/>
          </p:nvPr>
        </p:nvSpPr>
        <p:spPr>
          <a:xfrm>
            <a:off x="4709160" y="1183005"/>
            <a:ext cx="3977640" cy="339471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31" name="Shape 31"/>
          <p:cNvSpPr txBox="1"/>
          <p:nvPr>
            <p:ph idx="11" type="ftr"/>
          </p:nvPr>
        </p:nvSpPr>
        <p:spPr>
          <a:xfrm>
            <a:off x="3108960" y="4783455"/>
            <a:ext cx="2926080" cy="257175"/>
          </a:xfrm>
          <a:prstGeom prst="rect">
            <a:avLst/>
          </a:prstGeom>
          <a:noFill/>
          <a:ln>
            <a:noFill/>
          </a:ln>
        </p:spPr>
        <p:txBody>
          <a:bodyPr anchorCtr="0" anchor="t" bIns="91425" lIns="91425" rIns="91425" wrap="square" tIns="91425"/>
          <a:lstStyle>
            <a:lvl1pPr indent="0" lvl="0" marL="0" marR="0" rtl="0" algn="ctr">
              <a:spcBef>
                <a:spcPts val="0"/>
              </a:spcBef>
              <a:buNone/>
              <a:defRPr sz="1800">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2" name="Shape 32"/>
          <p:cNvSpPr txBox="1"/>
          <p:nvPr>
            <p:ph idx="10" type="dt"/>
          </p:nvPr>
        </p:nvSpPr>
        <p:spPr>
          <a:xfrm>
            <a:off x="457200" y="4783455"/>
            <a:ext cx="2103120" cy="257175"/>
          </a:xfrm>
          <a:prstGeom prst="rect">
            <a:avLst/>
          </a:prstGeom>
          <a:noFill/>
          <a:ln>
            <a:noFill/>
          </a:ln>
        </p:spPr>
        <p:txBody>
          <a:bodyPr anchorCtr="0" anchor="t" bIns="91425" lIns="91425" rIns="91425" wrap="square" tIns="91425"/>
          <a:lstStyle>
            <a:lvl1pPr indent="0" lvl="0" marL="0" marR="0" rtl="0" algn="l">
              <a:spcBef>
                <a:spcPts val="0"/>
              </a:spcBef>
              <a:buNone/>
              <a:defRPr sz="1800">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3" name="Shape 33"/>
          <p:cNvSpPr txBox="1"/>
          <p:nvPr>
            <p:ph idx="12" type="sldNum"/>
          </p:nvPr>
        </p:nvSpPr>
        <p:spPr>
          <a:xfrm>
            <a:off x="6583680" y="4783455"/>
            <a:ext cx="2103120" cy="257175"/>
          </a:xfrm>
          <a:prstGeom prst="rect">
            <a:avLst/>
          </a:prstGeom>
          <a:noFill/>
          <a:ln>
            <a:noFill/>
          </a:ln>
        </p:spPr>
        <p:txBody>
          <a:bodyPr anchorCtr="0" anchor="t" bIns="0" lIns="0" rIns="0" wrap="square" tIns="0">
            <a:noAutofit/>
          </a:bodyPr>
          <a:lstStyle/>
          <a:p>
            <a:pPr indent="0" lvl="0" marL="0" marR="0" rtl="0" algn="r">
              <a:spcBef>
                <a:spcPts val="0"/>
              </a:spcBef>
              <a:buSzPct val="25000"/>
              <a:buNone/>
            </a:pPr>
            <a:fld id="{00000000-1234-1234-1234-123412341234}" type="slidenum">
              <a:rPr lang="en-US" sz="1800">
                <a:solidFill>
                  <a:srgbClr val="888888"/>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Only">
    <p:spTree>
      <p:nvGrpSpPr>
        <p:cNvPr id="34" name="Shape 34"/>
        <p:cNvGrpSpPr/>
        <p:nvPr/>
      </p:nvGrpSpPr>
      <p:grpSpPr>
        <a:xfrm>
          <a:off x="0" y="0"/>
          <a:ext cx="0" cy="0"/>
          <a:chOff x="0" y="0"/>
          <a:chExt cx="0" cy="0"/>
        </a:xfrm>
      </p:grpSpPr>
      <p:sp>
        <p:nvSpPr>
          <p:cNvPr id="35" name="Shape 35"/>
          <p:cNvSpPr txBox="1"/>
          <p:nvPr>
            <p:ph type="title"/>
          </p:nvPr>
        </p:nvSpPr>
        <p:spPr>
          <a:xfrm>
            <a:off x="384724" y="503825"/>
            <a:ext cx="8374551" cy="452119"/>
          </a:xfrm>
          <a:prstGeom prst="rect">
            <a:avLst/>
          </a:prstGeom>
          <a:noFill/>
          <a:ln>
            <a:noFill/>
          </a:ln>
        </p:spPr>
        <p:txBody>
          <a:bodyPr anchorCtr="0" anchor="t" bIns="91425" lIns="91425" rIns="91425" wrap="square" tIns="91425"/>
          <a:lstStyle>
            <a:lvl1pPr indent="0" lvl="0" marL="0" marR="0" rtl="0" algn="l">
              <a:spcBef>
                <a:spcPts val="0"/>
              </a:spcBef>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11" type="ftr"/>
          </p:nvPr>
        </p:nvSpPr>
        <p:spPr>
          <a:xfrm>
            <a:off x="3108960" y="4783455"/>
            <a:ext cx="2926080" cy="257175"/>
          </a:xfrm>
          <a:prstGeom prst="rect">
            <a:avLst/>
          </a:prstGeom>
          <a:noFill/>
          <a:ln>
            <a:noFill/>
          </a:ln>
        </p:spPr>
        <p:txBody>
          <a:bodyPr anchorCtr="0" anchor="t" bIns="91425" lIns="91425" rIns="91425" wrap="square" tIns="91425"/>
          <a:lstStyle>
            <a:lvl1pPr indent="0" lvl="0" marL="0" marR="0" rtl="0" algn="ctr">
              <a:spcBef>
                <a:spcPts val="0"/>
              </a:spcBef>
              <a:buNone/>
              <a:defRPr sz="1800">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7" name="Shape 37"/>
          <p:cNvSpPr txBox="1"/>
          <p:nvPr>
            <p:ph idx="10" type="dt"/>
          </p:nvPr>
        </p:nvSpPr>
        <p:spPr>
          <a:xfrm>
            <a:off x="457200" y="4783455"/>
            <a:ext cx="2103120" cy="257175"/>
          </a:xfrm>
          <a:prstGeom prst="rect">
            <a:avLst/>
          </a:prstGeom>
          <a:noFill/>
          <a:ln>
            <a:noFill/>
          </a:ln>
        </p:spPr>
        <p:txBody>
          <a:bodyPr anchorCtr="0" anchor="t" bIns="91425" lIns="91425" rIns="91425" wrap="square" tIns="91425"/>
          <a:lstStyle>
            <a:lvl1pPr indent="0" lvl="0" marL="0" marR="0" rtl="0" algn="l">
              <a:spcBef>
                <a:spcPts val="0"/>
              </a:spcBef>
              <a:buNone/>
              <a:defRPr sz="1800">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8" name="Shape 38"/>
          <p:cNvSpPr txBox="1"/>
          <p:nvPr>
            <p:ph idx="12" type="sldNum"/>
          </p:nvPr>
        </p:nvSpPr>
        <p:spPr>
          <a:xfrm>
            <a:off x="6583680" y="4783455"/>
            <a:ext cx="2103120" cy="257175"/>
          </a:xfrm>
          <a:prstGeom prst="rect">
            <a:avLst/>
          </a:prstGeom>
          <a:noFill/>
          <a:ln>
            <a:noFill/>
          </a:ln>
        </p:spPr>
        <p:txBody>
          <a:bodyPr anchorCtr="0" anchor="t" bIns="0" lIns="0" rIns="0" wrap="square" tIns="0">
            <a:noAutofit/>
          </a:bodyPr>
          <a:lstStyle/>
          <a:p>
            <a:pPr indent="0" lvl="0" marL="0" marR="0" rtl="0" algn="r">
              <a:spcBef>
                <a:spcPts val="0"/>
              </a:spcBef>
              <a:buSzPct val="25000"/>
              <a:buNone/>
            </a:pPr>
            <a:fld id="{00000000-1234-1234-1234-123412341234}" type="slidenum">
              <a:rPr lang="en-US" sz="1800">
                <a:solidFill>
                  <a:srgbClr val="888888"/>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4724" y="503825"/>
            <a:ext cx="8374551" cy="452119"/>
          </a:xfrm>
          <a:prstGeom prst="rect">
            <a:avLst/>
          </a:prstGeom>
          <a:noFill/>
          <a:ln>
            <a:noFill/>
          </a:ln>
        </p:spPr>
        <p:txBody>
          <a:bodyPr anchorCtr="0" anchor="t" bIns="91425" lIns="91425" rIns="91425" wrap="square" tIns="91425"/>
          <a:lstStyle>
            <a:lvl1pPr indent="0" lvl="0" marL="0" marR="0" rtl="0" algn="l">
              <a:spcBef>
                <a:spcPts val="0"/>
              </a:spcBef>
              <a:buNone/>
              <a:defRPr b="0" i="0" sz="28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75248" y="1176351"/>
            <a:ext cx="8255000" cy="128270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solidFill>
                  <a:srgbClr val="595959"/>
                </a:solidFill>
                <a:latin typeface="Arial"/>
                <a:ea typeface="Arial"/>
                <a:cs typeface="Arial"/>
                <a:sym typeface="Arial"/>
              </a:defRPr>
            </a:lvl1pPr>
            <a:lvl2pPr indent="0" lvl="1" marL="457200" marR="0" rtl="0" algn="l">
              <a:spcBef>
                <a:spcPts val="0"/>
              </a:spcBef>
              <a:buChar char="○"/>
              <a:defRPr b="0" i="0" sz="1800" u="none" cap="none" strike="noStrike">
                <a:latin typeface="Calibri"/>
                <a:ea typeface="Calibri"/>
                <a:cs typeface="Calibri"/>
                <a:sym typeface="Calibri"/>
              </a:defRPr>
            </a:lvl2pPr>
            <a:lvl3pPr indent="0" lvl="2" marL="914400" marR="0" rtl="0" algn="l">
              <a:spcBef>
                <a:spcPts val="0"/>
              </a:spcBef>
              <a:buChar char="■"/>
              <a:defRPr b="0" i="0" sz="1800" u="none" cap="none" strike="noStrike">
                <a:latin typeface="Calibri"/>
                <a:ea typeface="Calibri"/>
                <a:cs typeface="Calibri"/>
                <a:sym typeface="Calibri"/>
              </a:defRPr>
            </a:lvl3pPr>
            <a:lvl4pPr indent="0" lvl="3" marL="1371600" marR="0" rtl="0" algn="l">
              <a:spcBef>
                <a:spcPts val="0"/>
              </a:spcBef>
              <a:buChar char="●"/>
              <a:defRPr b="0" i="0" sz="1800" u="none" cap="none" strike="noStrike">
                <a:latin typeface="Calibri"/>
                <a:ea typeface="Calibri"/>
                <a:cs typeface="Calibri"/>
                <a:sym typeface="Calibri"/>
              </a:defRPr>
            </a:lvl4pPr>
            <a:lvl5pPr indent="0" lvl="4" marL="1828800" marR="0" rtl="0" algn="l">
              <a:spcBef>
                <a:spcPts val="0"/>
              </a:spcBef>
              <a:buChar char="○"/>
              <a:defRPr b="0" i="0" sz="1800" u="none" cap="none" strike="noStrike">
                <a:latin typeface="Calibri"/>
                <a:ea typeface="Calibri"/>
                <a:cs typeface="Calibri"/>
                <a:sym typeface="Calibri"/>
              </a:defRPr>
            </a:lvl5pPr>
            <a:lvl6pPr indent="0" lvl="5" marL="2286000" marR="0" rtl="0" algn="l">
              <a:spcBef>
                <a:spcPts val="0"/>
              </a:spcBef>
              <a:buChar char="■"/>
              <a:defRPr b="0" i="0" sz="1800" u="none" cap="none" strike="noStrike">
                <a:latin typeface="Calibri"/>
                <a:ea typeface="Calibri"/>
                <a:cs typeface="Calibri"/>
                <a:sym typeface="Calibri"/>
              </a:defRPr>
            </a:lvl6pPr>
            <a:lvl7pPr indent="0" lvl="6" marL="2743200" marR="0" rtl="0" algn="l">
              <a:spcBef>
                <a:spcPts val="0"/>
              </a:spcBef>
              <a:buChar char="●"/>
              <a:defRPr b="0" i="0" sz="1800" u="none" cap="none" strike="noStrike">
                <a:latin typeface="Calibri"/>
                <a:ea typeface="Calibri"/>
                <a:cs typeface="Calibri"/>
                <a:sym typeface="Calibri"/>
              </a:defRPr>
            </a:lvl7pPr>
            <a:lvl8pPr indent="0" lvl="7" marL="3200400" marR="0" rtl="0" algn="l">
              <a:spcBef>
                <a:spcPts val="0"/>
              </a:spcBef>
              <a:buChar char="○"/>
              <a:defRPr b="0" i="0" sz="1800" u="none" cap="none" strike="noStrike">
                <a:latin typeface="Calibri"/>
                <a:ea typeface="Calibri"/>
                <a:cs typeface="Calibri"/>
                <a:sym typeface="Calibri"/>
              </a:defRPr>
            </a:lvl8pPr>
            <a:lvl9pPr indent="0" lvl="8" marL="3657600" marR="0" rtl="0" algn="l">
              <a:spcBef>
                <a:spcPts val="0"/>
              </a:spcBef>
              <a:buChar char="■"/>
              <a:defRPr b="0" i="0" sz="1800" u="none" cap="none" strike="noStrike">
                <a:latin typeface="Calibri"/>
                <a:ea typeface="Calibri"/>
                <a:cs typeface="Calibri"/>
                <a:sym typeface="Calibri"/>
              </a:defRPr>
            </a:lvl9pPr>
          </a:lstStyle>
          <a:p/>
        </p:txBody>
      </p:sp>
      <p:sp>
        <p:nvSpPr>
          <p:cNvPr id="8" name="Shape 8"/>
          <p:cNvSpPr txBox="1"/>
          <p:nvPr>
            <p:ph idx="11" type="ftr"/>
          </p:nvPr>
        </p:nvSpPr>
        <p:spPr>
          <a:xfrm>
            <a:off x="3108960" y="4783455"/>
            <a:ext cx="2926080" cy="257175"/>
          </a:xfrm>
          <a:prstGeom prst="rect">
            <a:avLst/>
          </a:prstGeom>
          <a:noFill/>
          <a:ln>
            <a:noFill/>
          </a:ln>
        </p:spPr>
        <p:txBody>
          <a:bodyPr anchorCtr="0" anchor="t" bIns="91425" lIns="91425" rIns="91425" wrap="square" tIns="91425"/>
          <a:lstStyle>
            <a:lvl1pPr indent="0" lvl="0" marL="0" marR="0" rtl="0" algn="ctr">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 name="Shape 9"/>
          <p:cNvSpPr txBox="1"/>
          <p:nvPr>
            <p:ph idx="10" type="dt"/>
          </p:nvPr>
        </p:nvSpPr>
        <p:spPr>
          <a:xfrm>
            <a:off x="457200" y="4783455"/>
            <a:ext cx="2103120" cy="257175"/>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 name="Shape 10"/>
          <p:cNvSpPr txBox="1"/>
          <p:nvPr>
            <p:ph idx="12" type="sldNum"/>
          </p:nvPr>
        </p:nvSpPr>
        <p:spPr>
          <a:xfrm>
            <a:off x="6583680" y="4783455"/>
            <a:ext cx="2103120" cy="257175"/>
          </a:xfrm>
          <a:prstGeom prst="rect">
            <a:avLst/>
          </a:prstGeom>
          <a:noFill/>
          <a:ln>
            <a:noFill/>
          </a:ln>
        </p:spPr>
        <p:txBody>
          <a:bodyPr anchorCtr="0" anchor="t" bIns="0" lIns="0" rIns="0" wrap="square" tIns="0">
            <a:noAutofit/>
          </a:bodyPr>
          <a:lstStyle/>
          <a:p>
            <a:pPr indent="0" lvl="0" marL="0" marR="0" rtl="0" algn="r">
              <a:spcBef>
                <a:spcPts val="0"/>
              </a:spcBef>
              <a:buSzPct val="25000"/>
              <a:buNone/>
            </a:pPr>
            <a:fld id="{00000000-1234-1234-1234-123412341234}" type="slidenum">
              <a:rPr b="0" i="0" lang="en-US" sz="1800" u="none" cap="none" strike="noStrike">
                <a:solidFill>
                  <a:srgbClr val="888888"/>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w3schools.com/html/html_symbols.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php.net/manual/en/pdostatement.execute.ph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php.net/manual/en/pdostatement.execute.php" TargetMode="External"/><Relationship Id="rId4" Type="http://schemas.openxmlformats.org/officeDocument/2006/relationships/hyperlink" Target="http://php.net/manual/en/pdostatement.execute.php" TargetMode="External"/><Relationship Id="rId5" Type="http://schemas.openxmlformats.org/officeDocument/2006/relationships/hyperlink" Target="http://php.net/manual/en/pdostatement.execute.ph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localhost/products/viewProduct?id=1" TargetMode="External"/><Relationship Id="rId4" Type="http://schemas.openxmlformats.org/officeDocument/2006/relationships/hyperlink" Target="http://localhost/products/viewProduct?id=1" TargetMode="External"/><Relationship Id="rId5" Type="http://schemas.openxmlformats.org/officeDocument/2006/relationships/hyperlink" Target="http://localhost/products/viewProduct?id=1"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localhost/products/viewProduct?id=1" TargetMode="External"/><Relationship Id="rId4" Type="http://schemas.openxmlformats.org/officeDocument/2006/relationships/hyperlink" Target="http://localhost/products/viewProduct?id=1" TargetMode="External"/><Relationship Id="rId5" Type="http://schemas.openxmlformats.org/officeDocument/2006/relationships/hyperlink" Target="http://localhost/products/viewProduct?id=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2" name="Shape 42"/>
        <p:cNvGrpSpPr/>
        <p:nvPr/>
      </p:nvGrpSpPr>
      <p:grpSpPr>
        <a:xfrm>
          <a:off x="0" y="0"/>
          <a:ext cx="0" cy="0"/>
          <a:chOff x="0" y="0"/>
          <a:chExt cx="0" cy="0"/>
        </a:xfrm>
      </p:grpSpPr>
      <p:sp>
        <p:nvSpPr>
          <p:cNvPr id="43" name="Shape 43"/>
          <p:cNvSpPr txBox="1"/>
          <p:nvPr/>
        </p:nvSpPr>
        <p:spPr>
          <a:xfrm>
            <a:off x="1476486" y="1881754"/>
            <a:ext cx="6182360" cy="81788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sz="5200"/>
              <a:t>Web Development</a:t>
            </a:r>
          </a:p>
        </p:txBody>
      </p:sp>
      <p:sp>
        <p:nvSpPr>
          <p:cNvPr id="44" name="Shape 44"/>
          <p:cNvSpPr txBox="1"/>
          <p:nvPr/>
        </p:nvSpPr>
        <p:spPr>
          <a:xfrm>
            <a:off x="1904075" y="2892925"/>
            <a:ext cx="48468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sz="2800">
                <a:solidFill>
                  <a:srgbClr val="595959"/>
                </a:solidFill>
              </a:rPr>
              <a:t>Lecture 7 - Dynamic Content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7" name="Shape 107"/>
        <p:cNvGrpSpPr/>
        <p:nvPr/>
      </p:nvGrpSpPr>
      <p:grpSpPr>
        <a:xfrm>
          <a:off x="0" y="0"/>
          <a:ext cx="0" cy="0"/>
          <a:chOff x="0" y="0"/>
          <a:chExt cx="0" cy="0"/>
        </a:xfrm>
      </p:grpSpPr>
      <p:sp>
        <p:nvSpPr>
          <p:cNvPr id="108" name="Shape 108"/>
          <p:cNvSpPr txBox="1"/>
          <p:nvPr>
            <p:ph type="title"/>
          </p:nvPr>
        </p:nvSpPr>
        <p:spPr>
          <a:xfrm>
            <a:off x="384724" y="503825"/>
            <a:ext cx="1624330"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footer.php</a:t>
            </a:r>
          </a:p>
        </p:txBody>
      </p:sp>
      <p:sp>
        <p:nvSpPr>
          <p:cNvPr id="109" name="Shape 109"/>
          <p:cNvSpPr txBox="1"/>
          <p:nvPr/>
        </p:nvSpPr>
        <p:spPr>
          <a:xfrm>
            <a:off x="3560875" y="692400"/>
            <a:ext cx="5341200" cy="4018500"/>
          </a:xfrm>
          <a:prstGeom prst="rect">
            <a:avLst/>
          </a:prstGeom>
          <a:noFill/>
          <a:ln>
            <a:noFill/>
          </a:ln>
        </p:spPr>
        <p:txBody>
          <a:bodyPr anchorCtr="0" anchor="t" bIns="0" lIns="0" rIns="0" wrap="square" tIns="12700">
            <a:noAutofit/>
          </a:bodyPr>
          <a:lstStyle/>
          <a:p>
            <a:pPr indent="0" lvl="0" marL="12700" marR="0" rtl="0" algn="l">
              <a:lnSpc>
                <a:spcPct val="100000"/>
              </a:lnSpc>
              <a:spcBef>
                <a:spcPts val="315"/>
              </a:spcBef>
              <a:buNone/>
            </a:pPr>
            <a:r>
              <a:t/>
            </a:r>
            <a:endParaRPr b="1" sz="1800">
              <a:solidFill>
                <a:srgbClr val="666666"/>
              </a:solidFill>
            </a:endParaRPr>
          </a:p>
          <a:p>
            <a:pPr indent="0" lvl="0" marL="0" marR="0" rtl="0" algn="l">
              <a:lnSpc>
                <a:spcPct val="100000"/>
              </a:lnSpc>
              <a:spcBef>
                <a:spcPts val="0"/>
              </a:spcBef>
              <a:buNone/>
            </a:pPr>
            <a:r>
              <a:t/>
            </a:r>
            <a:endParaRPr sz="2150">
              <a:latin typeface="Times New Roman"/>
              <a:ea typeface="Times New Roman"/>
              <a:cs typeface="Times New Roman"/>
              <a:sym typeface="Times New Roman"/>
            </a:endParaRPr>
          </a:p>
          <a:p>
            <a:pPr indent="-381000" lvl="0" marL="469900" marR="5080" rtl="0" algn="just">
              <a:lnSpc>
                <a:spcPct val="114599"/>
              </a:lnSpc>
              <a:spcBef>
                <a:spcPts val="0"/>
              </a:spcBef>
              <a:spcAft>
                <a:spcPts val="1000"/>
              </a:spcAft>
              <a:buClr>
                <a:srgbClr val="595959"/>
              </a:buClr>
              <a:buSzPct val="100000"/>
              <a:buFont typeface="Arial"/>
              <a:buChar char="●"/>
            </a:pPr>
            <a:r>
              <a:rPr lang="en-US" sz="2000">
                <a:solidFill>
                  <a:srgbClr val="595959"/>
                </a:solidFill>
              </a:rPr>
              <a:t>T</a:t>
            </a:r>
            <a:r>
              <a:rPr lang="en-US" sz="2000">
                <a:solidFill>
                  <a:srgbClr val="595959"/>
                </a:solidFill>
                <a:latin typeface="Arial"/>
                <a:ea typeface="Arial"/>
                <a:cs typeface="Arial"/>
                <a:sym typeface="Arial"/>
              </a:rPr>
              <a:t>here is a lot more that we could have in our footer, some pages have  very little, just contact info, some have a lot more links, as are appropriate for  the specific business requirements</a:t>
            </a:r>
          </a:p>
          <a:p>
            <a:pPr indent="-381000" lvl="0" marL="469900" marR="0" rtl="0" algn="l">
              <a:lnSpc>
                <a:spcPct val="100000"/>
              </a:lnSpc>
              <a:spcBef>
                <a:spcPts val="315"/>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In our case, we just define a piece of text that says </a:t>
            </a:r>
          </a:p>
          <a:p>
            <a:pPr indent="457200" lvl="0" marL="1371600" marR="0" rtl="0" algn="l">
              <a:lnSpc>
                <a:spcPct val="100000"/>
              </a:lnSpc>
              <a:spcBef>
                <a:spcPts val="315"/>
              </a:spcBef>
              <a:spcAft>
                <a:spcPts val="1000"/>
              </a:spcAft>
              <a:buNone/>
            </a:pPr>
            <a:r>
              <a:rPr b="1" lang="en-US" sz="1700">
                <a:solidFill>
                  <a:schemeClr val="dk1"/>
                </a:solidFill>
              </a:rPr>
              <a:t>© </a:t>
            </a:r>
            <a:r>
              <a:rPr lang="en-US" sz="2000">
                <a:solidFill>
                  <a:srgbClr val="595959"/>
                </a:solidFill>
              </a:rPr>
              <a:t>CCT</a:t>
            </a:r>
            <a:r>
              <a:rPr lang="en-US" sz="2000">
                <a:solidFill>
                  <a:srgbClr val="595959"/>
                </a:solidFill>
                <a:latin typeface="Arial"/>
                <a:ea typeface="Arial"/>
                <a:cs typeface="Arial"/>
                <a:sym typeface="Arial"/>
              </a:rPr>
              <a:t> College 201</a:t>
            </a:r>
            <a:r>
              <a:rPr lang="en-US" sz="2000">
                <a:solidFill>
                  <a:srgbClr val="595959"/>
                </a:solidFill>
              </a:rPr>
              <a:t>7</a:t>
            </a:r>
          </a:p>
        </p:txBody>
      </p:sp>
      <p:sp>
        <p:nvSpPr>
          <p:cNvPr id="110" name="Shape 110"/>
          <p:cNvSpPr txBox="1"/>
          <p:nvPr/>
        </p:nvSpPr>
        <p:spPr>
          <a:xfrm>
            <a:off x="408025" y="1162225"/>
            <a:ext cx="3301200" cy="2423400"/>
          </a:xfrm>
          <a:prstGeom prst="rect">
            <a:avLst/>
          </a:prstGeom>
          <a:noFill/>
          <a:ln>
            <a:noFill/>
          </a:ln>
        </p:spPr>
        <p:txBody>
          <a:bodyPr anchorCtr="0" anchor="t" bIns="91425" lIns="91425" rIns="91425" wrap="square" tIns="91425">
            <a:noAutofit/>
          </a:bodyPr>
          <a:lstStyle/>
          <a:p>
            <a:pPr lvl="0">
              <a:spcBef>
                <a:spcPts val="0"/>
              </a:spcBef>
              <a:buClr>
                <a:schemeClr val="dk1"/>
              </a:buClr>
              <a:buSzPct val="61111"/>
              <a:buFont typeface="Arial"/>
              <a:buNone/>
            </a:pPr>
            <a:r>
              <a:rPr lang="en-US" sz="1800"/>
              <a:t>&lt;div id=’footer’ &gt;</a:t>
            </a:r>
          </a:p>
          <a:p>
            <a:pPr lvl="0">
              <a:spcBef>
                <a:spcPts val="0"/>
              </a:spcBef>
              <a:buClr>
                <a:schemeClr val="dk1"/>
              </a:buClr>
              <a:buSzPct val="61111"/>
              <a:buFont typeface="Arial"/>
              <a:buNone/>
            </a:pPr>
            <a:r>
              <a:rPr lang="en-US" sz="1800"/>
              <a:t>  &lt;br/&gt;&lt;br/&gt;&amp;copy; CCT College 2017</a:t>
            </a:r>
          </a:p>
          <a:p>
            <a:pPr lvl="0">
              <a:spcBef>
                <a:spcPts val="0"/>
              </a:spcBef>
              <a:buClr>
                <a:schemeClr val="dk1"/>
              </a:buClr>
              <a:buSzPct val="61111"/>
              <a:buFont typeface="Arial"/>
              <a:buNone/>
            </a:pPr>
            <a:r>
              <a:rPr lang="en-US" sz="1800"/>
              <a:t>&lt;/div&gt;</a:t>
            </a:r>
          </a:p>
          <a:p>
            <a:pPr lvl="0">
              <a:spcBef>
                <a:spcPts val="0"/>
              </a:spcBef>
              <a:buClr>
                <a:schemeClr val="dk1"/>
              </a:buClr>
              <a:buSzPct val="61111"/>
              <a:buFont typeface="Arial"/>
              <a:buNone/>
            </a:pPr>
            <a:r>
              <a:rPr lang="en-US" sz="1800"/>
              <a:t>&lt;/body&gt;</a:t>
            </a:r>
          </a:p>
          <a:p>
            <a:pPr lvl="0">
              <a:spcBef>
                <a:spcPts val="0"/>
              </a:spcBef>
              <a:buClr>
                <a:schemeClr val="dk1"/>
              </a:buClr>
              <a:buSzPct val="61111"/>
              <a:buFont typeface="Arial"/>
              <a:buNone/>
            </a:pPr>
            <a:r>
              <a:rPr lang="en-US" sz="1800"/>
              <a:t>&lt;/html&gt;</a:t>
            </a:r>
          </a:p>
          <a:p>
            <a:pPr lvl="0">
              <a:spcBef>
                <a:spcPts val="0"/>
              </a:spcBef>
              <a:buNone/>
            </a:pPr>
            <a:r>
              <a:t/>
            </a:r>
            <a:endParaRPr/>
          </a:p>
        </p:txBody>
      </p:sp>
      <p:sp>
        <p:nvSpPr>
          <p:cNvPr id="111" name="Shape 111"/>
          <p:cNvSpPr txBox="1"/>
          <p:nvPr/>
        </p:nvSpPr>
        <p:spPr>
          <a:xfrm>
            <a:off x="605850" y="3548525"/>
            <a:ext cx="2386200" cy="680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HTML special characters, for more see </a:t>
            </a:r>
            <a:r>
              <a:rPr lang="en-US" u="sng">
                <a:solidFill>
                  <a:schemeClr val="hlink"/>
                </a:solidFill>
                <a:hlinkClick r:id="rId3"/>
              </a:rPr>
              <a:t>here</a:t>
            </a:r>
          </a:p>
        </p:txBody>
      </p:sp>
      <p:cxnSp>
        <p:nvCxnSpPr>
          <p:cNvPr id="112" name="Shape 112"/>
          <p:cNvCxnSpPr>
            <a:stCxn id="111" idx="0"/>
          </p:cNvCxnSpPr>
          <p:nvPr/>
        </p:nvCxnSpPr>
        <p:spPr>
          <a:xfrm flipH="1" rot="10800000">
            <a:off x="1798950" y="1903925"/>
            <a:ext cx="253500" cy="16446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84724" y="503825"/>
            <a:ext cx="8374500" cy="452100"/>
          </a:xfrm>
          <a:prstGeom prst="rect">
            <a:avLst/>
          </a:prstGeom>
        </p:spPr>
        <p:txBody>
          <a:bodyPr anchorCtr="0" anchor="t" bIns="91425" lIns="91425" rIns="91425" wrap="square" tIns="91425">
            <a:noAutofit/>
          </a:bodyPr>
          <a:lstStyle/>
          <a:p>
            <a:pPr lvl="0">
              <a:spcBef>
                <a:spcPts val="0"/>
              </a:spcBef>
              <a:buNone/>
            </a:pPr>
            <a:r>
              <a:rPr lang="en-US"/>
              <a:t>Include function</a:t>
            </a:r>
          </a:p>
        </p:txBody>
      </p:sp>
      <p:sp>
        <p:nvSpPr>
          <p:cNvPr id="118" name="Shape 118"/>
          <p:cNvSpPr txBox="1"/>
          <p:nvPr>
            <p:ph idx="1" type="body"/>
          </p:nvPr>
        </p:nvSpPr>
        <p:spPr>
          <a:xfrm>
            <a:off x="475250" y="1176349"/>
            <a:ext cx="8255100" cy="1713900"/>
          </a:xfrm>
          <a:prstGeom prst="rect">
            <a:avLst/>
          </a:prstGeom>
        </p:spPr>
        <p:txBody>
          <a:bodyPr anchorCtr="0" anchor="t" bIns="91425" lIns="91425" rIns="91425" wrap="square" tIns="91425">
            <a:noAutofit/>
          </a:bodyPr>
          <a:lstStyle/>
          <a:p>
            <a:pPr lvl="0">
              <a:spcBef>
                <a:spcPts val="0"/>
              </a:spcBef>
              <a:buNone/>
            </a:pPr>
            <a:r>
              <a:rPr lang="en-US" sz="2000"/>
              <a:t>To add the </a:t>
            </a:r>
            <a:r>
              <a:rPr b="1" lang="en-US" sz="2000"/>
              <a:t>header </a:t>
            </a:r>
            <a:r>
              <a:rPr lang="en-US" sz="2000"/>
              <a:t>and </a:t>
            </a:r>
            <a:r>
              <a:rPr b="1" lang="en-US" sz="2000"/>
              <a:t>footer </a:t>
            </a:r>
            <a:r>
              <a:rPr lang="en-US" sz="2000"/>
              <a:t>to another page we can use the php </a:t>
            </a:r>
          </a:p>
          <a:p>
            <a:pPr lvl="0">
              <a:spcBef>
                <a:spcPts val="0"/>
              </a:spcBef>
              <a:buNone/>
            </a:pPr>
            <a:r>
              <a:t/>
            </a:r>
            <a:endParaRPr sz="2000"/>
          </a:p>
          <a:p>
            <a:pPr indent="457200" lvl="0" marL="457200">
              <a:spcBef>
                <a:spcPts val="0"/>
              </a:spcBef>
              <a:buNone/>
            </a:pPr>
            <a:r>
              <a:rPr b="1" lang="en-US" sz="2000"/>
              <a:t>include()</a:t>
            </a:r>
            <a:r>
              <a:rPr lang="en-US" sz="2000"/>
              <a:t> function.</a:t>
            </a:r>
          </a:p>
          <a:p>
            <a:pPr lvl="0">
              <a:spcBef>
                <a:spcPts val="0"/>
              </a:spcBef>
              <a:buNone/>
            </a:pPr>
            <a:r>
              <a:t/>
            </a:r>
            <a:endParaRPr sz="2000"/>
          </a:p>
          <a:p>
            <a:pPr lvl="0">
              <a:spcBef>
                <a:spcPts val="0"/>
              </a:spcBef>
              <a:buNone/>
            </a:pPr>
            <a:r>
              <a:rPr lang="en-US" sz="2000"/>
              <a:t>We just pass as a parameter the file we want included on the page</a:t>
            </a:r>
          </a:p>
        </p:txBody>
      </p:sp>
      <p:sp>
        <p:nvSpPr>
          <p:cNvPr id="119" name="Shape 119"/>
          <p:cNvSpPr txBox="1"/>
          <p:nvPr/>
        </p:nvSpPr>
        <p:spPr>
          <a:xfrm>
            <a:off x="475250" y="3211850"/>
            <a:ext cx="8034000" cy="1400100"/>
          </a:xfrm>
          <a:prstGeom prst="rect">
            <a:avLst/>
          </a:prstGeom>
          <a:noFill/>
          <a:ln>
            <a:noFill/>
          </a:ln>
        </p:spPr>
        <p:txBody>
          <a:bodyPr anchorCtr="0" anchor="t" bIns="91425" lIns="91425" rIns="91425" wrap="square" tIns="91425">
            <a:noAutofit/>
          </a:bodyPr>
          <a:lstStyle/>
          <a:p>
            <a:pPr lvl="0">
              <a:spcBef>
                <a:spcPts val="0"/>
              </a:spcBef>
              <a:buNone/>
            </a:pPr>
            <a:r>
              <a:rPr lang="en-US" sz="2000">
                <a:solidFill>
                  <a:srgbClr val="666666"/>
                </a:solidFill>
              </a:rPr>
              <a:t>This can be just a snippet of html code, like we’ve seen or php code or a mixture of both</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3" name="Shape 123"/>
        <p:cNvGrpSpPr/>
        <p:nvPr/>
      </p:nvGrpSpPr>
      <p:grpSpPr>
        <a:xfrm>
          <a:off x="0" y="0"/>
          <a:ext cx="0" cy="0"/>
          <a:chOff x="0" y="0"/>
          <a:chExt cx="0" cy="0"/>
        </a:xfrm>
      </p:grpSpPr>
      <p:sp>
        <p:nvSpPr>
          <p:cNvPr id="124" name="Shape 124"/>
          <p:cNvSpPr txBox="1"/>
          <p:nvPr>
            <p:ph type="title"/>
          </p:nvPr>
        </p:nvSpPr>
        <p:spPr>
          <a:xfrm>
            <a:off x="384726" y="503825"/>
            <a:ext cx="26658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index</a:t>
            </a:r>
            <a:r>
              <a:rPr b="0" i="0" lang="en-US" sz="2800" u="none" cap="none" strike="noStrike">
                <a:solidFill>
                  <a:schemeClr val="dk1"/>
                </a:solidFill>
                <a:latin typeface="Arial"/>
                <a:ea typeface="Arial"/>
                <a:cs typeface="Arial"/>
                <a:sym typeface="Arial"/>
              </a:rPr>
              <a:t>.php</a:t>
            </a:r>
          </a:p>
        </p:txBody>
      </p:sp>
      <p:sp>
        <p:nvSpPr>
          <p:cNvPr id="125" name="Shape 125"/>
          <p:cNvSpPr txBox="1"/>
          <p:nvPr/>
        </p:nvSpPr>
        <p:spPr>
          <a:xfrm>
            <a:off x="4512417" y="1490705"/>
            <a:ext cx="2665800" cy="2997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sz="1800">
                <a:solidFill>
                  <a:srgbClr val="595959"/>
                </a:solidFill>
                <a:latin typeface="Arial"/>
                <a:ea typeface="Arial"/>
                <a:cs typeface="Arial"/>
                <a:sym typeface="Arial"/>
              </a:rPr>
              <a:t>// include the header page</a:t>
            </a:r>
          </a:p>
        </p:txBody>
      </p:sp>
      <p:sp>
        <p:nvSpPr>
          <p:cNvPr id="126" name="Shape 126"/>
          <p:cNvSpPr txBox="1"/>
          <p:nvPr/>
        </p:nvSpPr>
        <p:spPr>
          <a:xfrm>
            <a:off x="384725" y="1176350"/>
            <a:ext cx="5105100" cy="1257300"/>
          </a:xfrm>
          <a:prstGeom prst="rect">
            <a:avLst/>
          </a:prstGeom>
          <a:noFill/>
          <a:ln>
            <a:noFill/>
          </a:ln>
        </p:spPr>
        <p:txBody>
          <a:bodyPr anchorCtr="0" anchor="t" bIns="0" lIns="0" rIns="0" wrap="square" tIns="52700">
            <a:noAutofit/>
          </a:bodyPr>
          <a:lstStyle/>
          <a:p>
            <a:pPr indent="0" lvl="0" marL="12700" marR="0" rtl="0" algn="l">
              <a:lnSpc>
                <a:spcPct val="100000"/>
              </a:lnSpc>
              <a:spcBef>
                <a:spcPts val="0"/>
              </a:spcBef>
              <a:spcAft>
                <a:spcPts val="0"/>
              </a:spcAft>
              <a:buSzPct val="25000"/>
              <a:buNone/>
            </a:pPr>
            <a:r>
              <a:rPr lang="en-US" sz="1800">
                <a:solidFill>
                  <a:srgbClr val="595959"/>
                </a:solidFill>
              </a:rPr>
              <a:t>&lt;?php </a:t>
            </a:r>
          </a:p>
          <a:p>
            <a:pPr indent="-69850" lvl="0" marL="12700" marR="0" rtl="0" algn="l">
              <a:lnSpc>
                <a:spcPct val="100000"/>
              </a:lnSpc>
              <a:spcBef>
                <a:spcPts val="0"/>
              </a:spcBef>
              <a:spcAft>
                <a:spcPts val="0"/>
              </a:spcAft>
              <a:buClr>
                <a:schemeClr val="dk1"/>
              </a:buClr>
              <a:buSzPct val="61111"/>
              <a:buFont typeface="Arial"/>
              <a:buNone/>
            </a:pPr>
            <a:r>
              <a:rPr lang="en-US" sz="1800">
                <a:solidFill>
                  <a:srgbClr val="FF0000"/>
                </a:solidFill>
              </a:rPr>
              <a:t>include</a:t>
            </a:r>
            <a:r>
              <a:rPr lang="en-US" sz="1800"/>
              <a:t>(</a:t>
            </a:r>
            <a:r>
              <a:rPr lang="en-US" sz="1800">
                <a:solidFill>
                  <a:srgbClr val="595959"/>
                </a:solidFill>
              </a:rPr>
              <a:t>'header.php'); </a:t>
            </a:r>
          </a:p>
          <a:p>
            <a:pPr indent="-69850" lvl="0" marL="12700" marR="0" rtl="0" algn="l">
              <a:lnSpc>
                <a:spcPct val="100000"/>
              </a:lnSpc>
              <a:spcBef>
                <a:spcPts val="0"/>
              </a:spcBef>
              <a:spcAft>
                <a:spcPts val="0"/>
              </a:spcAft>
              <a:buClr>
                <a:schemeClr val="dk1"/>
              </a:buClr>
              <a:buSzPct val="61111"/>
              <a:buFont typeface="Arial"/>
              <a:buNone/>
            </a:pPr>
            <a:r>
              <a:rPr lang="en-US" sz="1800">
                <a:solidFill>
                  <a:srgbClr val="595959"/>
                </a:solidFill>
              </a:rPr>
              <a:t>?&gt;</a:t>
            </a:r>
          </a:p>
          <a:p>
            <a:pPr indent="0" lvl="0" marL="12700" marR="0" rtl="0" algn="l">
              <a:lnSpc>
                <a:spcPct val="100000"/>
              </a:lnSpc>
              <a:spcBef>
                <a:spcPts val="0"/>
              </a:spcBef>
              <a:spcAft>
                <a:spcPts val="0"/>
              </a:spcAft>
              <a:buNone/>
            </a:pPr>
            <a:r>
              <a:t/>
            </a:r>
            <a:endParaRPr sz="1800">
              <a:solidFill>
                <a:srgbClr val="595959"/>
              </a:solidFill>
            </a:endParaRPr>
          </a:p>
        </p:txBody>
      </p:sp>
      <p:sp>
        <p:nvSpPr>
          <p:cNvPr id="127" name="Shape 127"/>
          <p:cNvSpPr txBox="1"/>
          <p:nvPr/>
        </p:nvSpPr>
        <p:spPr>
          <a:xfrm>
            <a:off x="841923" y="2433648"/>
            <a:ext cx="4595495" cy="654050"/>
          </a:xfrm>
          <a:prstGeom prst="rect">
            <a:avLst/>
          </a:prstGeom>
          <a:noFill/>
          <a:ln>
            <a:noFill/>
          </a:ln>
        </p:spPr>
        <p:txBody>
          <a:bodyPr anchorCtr="0" anchor="t" bIns="0" lIns="0" rIns="0" wrap="square" tIns="52700">
            <a:noAutofit/>
          </a:bodyPr>
          <a:lstStyle/>
          <a:p>
            <a:pPr indent="0" lvl="0" marL="12700" marR="0" rtl="0" algn="l">
              <a:lnSpc>
                <a:spcPct val="100000"/>
              </a:lnSpc>
              <a:spcBef>
                <a:spcPts val="0"/>
              </a:spcBef>
              <a:spcAft>
                <a:spcPts val="0"/>
              </a:spcAft>
              <a:buSzPct val="25000"/>
              <a:buNone/>
            </a:pPr>
            <a:r>
              <a:rPr lang="en-US" sz="1800">
                <a:solidFill>
                  <a:srgbClr val="595959"/>
                </a:solidFill>
                <a:latin typeface="Arial"/>
                <a:ea typeface="Arial"/>
                <a:cs typeface="Arial"/>
                <a:sym typeface="Arial"/>
              </a:rPr>
              <a:t>&lt;h1&gt;</a:t>
            </a:r>
            <a:r>
              <a:rPr lang="en-US" sz="1800">
                <a:solidFill>
                  <a:srgbClr val="595959"/>
                </a:solidFill>
              </a:rPr>
              <a:t>Welcome To our Products App</a:t>
            </a:r>
            <a:r>
              <a:rPr lang="en-US" sz="1800">
                <a:solidFill>
                  <a:srgbClr val="595959"/>
                </a:solidFill>
                <a:latin typeface="Arial"/>
                <a:ea typeface="Arial"/>
                <a:cs typeface="Arial"/>
                <a:sym typeface="Arial"/>
              </a:rPr>
              <a:t>&lt;/h1&gt;</a:t>
            </a:r>
          </a:p>
          <a:p>
            <a:pPr indent="0" lvl="0" marL="12700" marR="0" rtl="0" algn="l">
              <a:lnSpc>
                <a:spcPct val="100000"/>
              </a:lnSpc>
              <a:spcBef>
                <a:spcPts val="315"/>
              </a:spcBef>
              <a:buSzPct val="25000"/>
              <a:buNone/>
            </a:pPr>
            <a:r>
              <a:rPr lang="en-US" sz="1800">
                <a:solidFill>
                  <a:srgbClr val="595959"/>
                </a:solidFill>
                <a:latin typeface="Arial"/>
                <a:ea typeface="Arial"/>
                <a:cs typeface="Arial"/>
                <a:sym typeface="Arial"/>
              </a:rPr>
              <a:t>&lt;p&gt;All sorts of normal content go in here&lt;/p&gt;</a:t>
            </a:r>
          </a:p>
        </p:txBody>
      </p:sp>
      <p:sp>
        <p:nvSpPr>
          <p:cNvPr id="128" name="Shape 128"/>
          <p:cNvSpPr txBox="1"/>
          <p:nvPr/>
        </p:nvSpPr>
        <p:spPr>
          <a:xfrm>
            <a:off x="3585117" y="3730950"/>
            <a:ext cx="2536190" cy="2997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sz="1800">
                <a:solidFill>
                  <a:srgbClr val="595959"/>
                </a:solidFill>
                <a:latin typeface="Arial"/>
                <a:ea typeface="Arial"/>
                <a:cs typeface="Arial"/>
                <a:sym typeface="Arial"/>
              </a:rPr>
              <a:t>// include the footer page</a:t>
            </a:r>
          </a:p>
        </p:txBody>
      </p:sp>
      <p:sp>
        <p:nvSpPr>
          <p:cNvPr id="129" name="Shape 129"/>
          <p:cNvSpPr txBox="1"/>
          <p:nvPr/>
        </p:nvSpPr>
        <p:spPr>
          <a:xfrm>
            <a:off x="384724" y="3376621"/>
            <a:ext cx="2553335" cy="968375"/>
          </a:xfrm>
          <a:prstGeom prst="rect">
            <a:avLst/>
          </a:prstGeom>
          <a:noFill/>
          <a:ln>
            <a:noFill/>
          </a:ln>
        </p:spPr>
        <p:txBody>
          <a:bodyPr anchorCtr="0" anchor="t" bIns="0" lIns="0" rIns="0" wrap="square" tIns="52700">
            <a:noAutofit/>
          </a:bodyPr>
          <a:lstStyle/>
          <a:p>
            <a:pPr indent="0" lvl="0" marL="12700" marR="0" rtl="0" algn="l">
              <a:lnSpc>
                <a:spcPct val="100000"/>
              </a:lnSpc>
              <a:spcBef>
                <a:spcPts val="0"/>
              </a:spcBef>
              <a:spcAft>
                <a:spcPts val="0"/>
              </a:spcAft>
              <a:buSzPct val="25000"/>
              <a:buNone/>
            </a:pPr>
            <a:r>
              <a:rPr lang="en-US" sz="1800">
                <a:solidFill>
                  <a:srgbClr val="595959"/>
                </a:solidFill>
                <a:latin typeface="Arial"/>
                <a:ea typeface="Arial"/>
                <a:cs typeface="Arial"/>
                <a:sym typeface="Arial"/>
              </a:rPr>
              <a:t>&lt;?php</a:t>
            </a:r>
          </a:p>
          <a:p>
            <a:pPr indent="-12065" lvl="0" marL="469265" marR="0" rtl="0" algn="l">
              <a:lnSpc>
                <a:spcPct val="100000"/>
              </a:lnSpc>
              <a:spcBef>
                <a:spcPts val="315"/>
              </a:spcBef>
              <a:spcAft>
                <a:spcPts val="0"/>
              </a:spcAft>
              <a:buSzPct val="25000"/>
              <a:buNone/>
            </a:pPr>
            <a:r>
              <a:rPr lang="en-US" sz="1800">
                <a:solidFill>
                  <a:srgbClr val="FF0000"/>
                </a:solidFill>
                <a:latin typeface="Arial"/>
                <a:ea typeface="Arial"/>
                <a:cs typeface="Arial"/>
                <a:sym typeface="Arial"/>
              </a:rPr>
              <a:t>include</a:t>
            </a:r>
            <a:r>
              <a:rPr lang="en-US" sz="1800">
                <a:solidFill>
                  <a:srgbClr val="595959"/>
                </a:solidFill>
                <a:latin typeface="Arial"/>
                <a:ea typeface="Arial"/>
                <a:cs typeface="Arial"/>
                <a:sym typeface="Arial"/>
              </a:rPr>
              <a:t>(</a:t>
            </a:r>
            <a:r>
              <a:rPr lang="en-US" sz="1800">
                <a:solidFill>
                  <a:srgbClr val="595959"/>
                </a:solidFill>
              </a:rPr>
              <a:t>'</a:t>
            </a:r>
            <a:r>
              <a:rPr lang="en-US" sz="1800">
                <a:solidFill>
                  <a:srgbClr val="595959"/>
                </a:solidFill>
                <a:latin typeface="Arial"/>
                <a:ea typeface="Arial"/>
                <a:cs typeface="Arial"/>
                <a:sym typeface="Arial"/>
              </a:rPr>
              <a:t>footer.php</a:t>
            </a:r>
            <a:r>
              <a:rPr lang="en-US" sz="1800">
                <a:solidFill>
                  <a:srgbClr val="595959"/>
                </a:solidFill>
              </a:rPr>
              <a:t>'</a:t>
            </a:r>
            <a:r>
              <a:rPr lang="en-US" sz="1800">
                <a:solidFill>
                  <a:srgbClr val="595959"/>
                </a:solidFill>
                <a:latin typeface="Arial"/>
                <a:ea typeface="Arial"/>
                <a:cs typeface="Arial"/>
                <a:sym typeface="Arial"/>
              </a:rPr>
              <a:t>);</a:t>
            </a:r>
          </a:p>
          <a:p>
            <a:pPr indent="0" lvl="0" marL="12700" marR="0" rtl="0" algn="l">
              <a:lnSpc>
                <a:spcPct val="100000"/>
              </a:lnSpc>
              <a:spcBef>
                <a:spcPts val="315"/>
              </a:spcBef>
              <a:buSzPct val="25000"/>
              <a:buNone/>
            </a:pPr>
            <a:r>
              <a:rPr lang="en-US" sz="1800">
                <a:solidFill>
                  <a:srgbClr val="595959"/>
                </a:solidFill>
                <a:latin typeface="Arial"/>
                <a:ea typeface="Arial"/>
                <a:cs typeface="Arial"/>
                <a:sym typeface="Arial"/>
              </a:rPr>
              <a:t>?&gt;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3" name="Shape 133"/>
        <p:cNvGrpSpPr/>
        <p:nvPr/>
      </p:nvGrpSpPr>
      <p:grpSpPr>
        <a:xfrm>
          <a:off x="0" y="0"/>
          <a:ext cx="0" cy="0"/>
          <a:chOff x="0" y="0"/>
          <a:chExt cx="0" cy="0"/>
        </a:xfrm>
      </p:grpSpPr>
      <p:sp>
        <p:nvSpPr>
          <p:cNvPr id="134" name="Shape 134"/>
          <p:cNvSpPr txBox="1"/>
          <p:nvPr>
            <p:ph type="title"/>
          </p:nvPr>
        </p:nvSpPr>
        <p:spPr>
          <a:xfrm>
            <a:off x="384726" y="503825"/>
            <a:ext cx="31086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secondpage</a:t>
            </a:r>
            <a:r>
              <a:rPr b="0" i="0" lang="en-US" sz="2800" u="none" cap="none" strike="noStrike">
                <a:solidFill>
                  <a:schemeClr val="dk1"/>
                </a:solidFill>
                <a:latin typeface="Arial"/>
                <a:ea typeface="Arial"/>
                <a:cs typeface="Arial"/>
                <a:sym typeface="Arial"/>
              </a:rPr>
              <a:t>.php</a:t>
            </a:r>
          </a:p>
        </p:txBody>
      </p:sp>
      <p:sp>
        <p:nvSpPr>
          <p:cNvPr id="135" name="Shape 135"/>
          <p:cNvSpPr txBox="1"/>
          <p:nvPr/>
        </p:nvSpPr>
        <p:spPr>
          <a:xfrm>
            <a:off x="3585117" y="1530680"/>
            <a:ext cx="2665800" cy="2997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sz="1800">
                <a:solidFill>
                  <a:srgbClr val="595959"/>
                </a:solidFill>
                <a:latin typeface="Arial"/>
                <a:ea typeface="Arial"/>
                <a:cs typeface="Arial"/>
                <a:sym typeface="Arial"/>
              </a:rPr>
              <a:t>// include the header page</a:t>
            </a:r>
          </a:p>
        </p:txBody>
      </p:sp>
      <p:sp>
        <p:nvSpPr>
          <p:cNvPr id="136" name="Shape 136"/>
          <p:cNvSpPr txBox="1"/>
          <p:nvPr/>
        </p:nvSpPr>
        <p:spPr>
          <a:xfrm>
            <a:off x="384724" y="1176351"/>
            <a:ext cx="2680200" cy="968400"/>
          </a:xfrm>
          <a:prstGeom prst="rect">
            <a:avLst/>
          </a:prstGeom>
          <a:noFill/>
          <a:ln>
            <a:noFill/>
          </a:ln>
        </p:spPr>
        <p:txBody>
          <a:bodyPr anchorCtr="0" anchor="t" bIns="0" lIns="0" rIns="0" wrap="square" tIns="52700">
            <a:noAutofit/>
          </a:bodyPr>
          <a:lstStyle/>
          <a:p>
            <a:pPr indent="0" lvl="0" marL="12700" marR="0" rtl="0" algn="l">
              <a:lnSpc>
                <a:spcPct val="100000"/>
              </a:lnSpc>
              <a:spcBef>
                <a:spcPts val="0"/>
              </a:spcBef>
              <a:spcAft>
                <a:spcPts val="0"/>
              </a:spcAft>
              <a:buSzPct val="25000"/>
              <a:buNone/>
            </a:pPr>
            <a:r>
              <a:rPr lang="en-US" sz="1800">
                <a:solidFill>
                  <a:srgbClr val="595959"/>
                </a:solidFill>
                <a:latin typeface="Arial"/>
                <a:ea typeface="Arial"/>
                <a:cs typeface="Arial"/>
                <a:sym typeface="Arial"/>
              </a:rPr>
              <a:t>&lt;?php</a:t>
            </a:r>
          </a:p>
          <a:p>
            <a:pPr indent="-12065" lvl="0" marL="469265" marR="0" rtl="0" algn="l">
              <a:lnSpc>
                <a:spcPct val="100000"/>
              </a:lnSpc>
              <a:spcBef>
                <a:spcPts val="315"/>
              </a:spcBef>
              <a:spcAft>
                <a:spcPts val="0"/>
              </a:spcAft>
              <a:buSzPct val="25000"/>
              <a:buNone/>
            </a:pPr>
            <a:r>
              <a:rPr lang="en-US" sz="1800">
                <a:solidFill>
                  <a:srgbClr val="FF0000"/>
                </a:solidFill>
                <a:latin typeface="Arial"/>
                <a:ea typeface="Arial"/>
                <a:cs typeface="Arial"/>
                <a:sym typeface="Arial"/>
              </a:rPr>
              <a:t>include</a:t>
            </a:r>
            <a:r>
              <a:rPr lang="en-US" sz="1800">
                <a:solidFill>
                  <a:srgbClr val="595959"/>
                </a:solidFill>
                <a:latin typeface="Arial"/>
                <a:ea typeface="Arial"/>
                <a:cs typeface="Arial"/>
                <a:sym typeface="Arial"/>
              </a:rPr>
              <a:t>(</a:t>
            </a:r>
            <a:r>
              <a:rPr lang="en-US" sz="1800">
                <a:solidFill>
                  <a:srgbClr val="595959"/>
                </a:solidFill>
              </a:rPr>
              <a:t>'</a:t>
            </a:r>
            <a:r>
              <a:rPr lang="en-US" sz="1800">
                <a:solidFill>
                  <a:srgbClr val="595959"/>
                </a:solidFill>
                <a:latin typeface="Arial"/>
                <a:ea typeface="Arial"/>
                <a:cs typeface="Arial"/>
                <a:sym typeface="Arial"/>
              </a:rPr>
              <a:t>header.php</a:t>
            </a:r>
            <a:r>
              <a:rPr lang="en-US" sz="1800">
                <a:solidFill>
                  <a:srgbClr val="595959"/>
                </a:solidFill>
              </a:rPr>
              <a:t>'</a:t>
            </a:r>
            <a:r>
              <a:rPr lang="en-US" sz="1800">
                <a:solidFill>
                  <a:srgbClr val="595959"/>
                </a:solidFill>
                <a:latin typeface="Arial"/>
                <a:ea typeface="Arial"/>
                <a:cs typeface="Arial"/>
                <a:sym typeface="Arial"/>
              </a:rPr>
              <a:t>);</a:t>
            </a:r>
          </a:p>
          <a:p>
            <a:pPr indent="0" lvl="0" marL="12700" marR="0" rtl="0" algn="l">
              <a:lnSpc>
                <a:spcPct val="100000"/>
              </a:lnSpc>
              <a:spcBef>
                <a:spcPts val="315"/>
              </a:spcBef>
              <a:buSzPct val="25000"/>
              <a:buNone/>
            </a:pPr>
            <a:r>
              <a:rPr lang="en-US" sz="1800">
                <a:solidFill>
                  <a:srgbClr val="595959"/>
                </a:solidFill>
                <a:latin typeface="Arial"/>
                <a:ea typeface="Arial"/>
                <a:cs typeface="Arial"/>
                <a:sym typeface="Arial"/>
              </a:rPr>
              <a:t>?&gt;</a:t>
            </a:r>
          </a:p>
        </p:txBody>
      </p:sp>
      <p:sp>
        <p:nvSpPr>
          <p:cNvPr id="137" name="Shape 137"/>
          <p:cNvSpPr txBox="1"/>
          <p:nvPr/>
        </p:nvSpPr>
        <p:spPr>
          <a:xfrm>
            <a:off x="841923" y="2433648"/>
            <a:ext cx="4595400" cy="654000"/>
          </a:xfrm>
          <a:prstGeom prst="rect">
            <a:avLst/>
          </a:prstGeom>
          <a:noFill/>
          <a:ln>
            <a:noFill/>
          </a:ln>
        </p:spPr>
        <p:txBody>
          <a:bodyPr anchorCtr="0" anchor="t" bIns="0" lIns="0" rIns="0" wrap="square" tIns="52700">
            <a:noAutofit/>
          </a:bodyPr>
          <a:lstStyle/>
          <a:p>
            <a:pPr indent="0" lvl="0" marL="12700" marR="0" rtl="0" algn="l">
              <a:lnSpc>
                <a:spcPct val="100000"/>
              </a:lnSpc>
              <a:spcBef>
                <a:spcPts val="0"/>
              </a:spcBef>
              <a:spcAft>
                <a:spcPts val="0"/>
              </a:spcAft>
              <a:buSzPct val="25000"/>
              <a:buNone/>
            </a:pPr>
            <a:r>
              <a:rPr lang="en-US" sz="1800">
                <a:solidFill>
                  <a:srgbClr val="595959"/>
                </a:solidFill>
                <a:latin typeface="Arial"/>
                <a:ea typeface="Arial"/>
                <a:cs typeface="Arial"/>
                <a:sym typeface="Arial"/>
              </a:rPr>
              <a:t>&lt;h1&gt;</a:t>
            </a:r>
            <a:r>
              <a:rPr lang="en-US" sz="1800">
                <a:solidFill>
                  <a:srgbClr val="595959"/>
                </a:solidFill>
              </a:rPr>
              <a:t>Second </a:t>
            </a:r>
            <a:r>
              <a:rPr lang="en-US" sz="1800">
                <a:solidFill>
                  <a:srgbClr val="595959"/>
                </a:solidFill>
                <a:latin typeface="Arial"/>
                <a:ea typeface="Arial"/>
                <a:cs typeface="Arial"/>
                <a:sym typeface="Arial"/>
              </a:rPr>
              <a:t>Page&lt;/h1&gt;</a:t>
            </a:r>
          </a:p>
          <a:p>
            <a:pPr indent="0" lvl="0" marL="12700" marR="0" rtl="0" algn="l">
              <a:lnSpc>
                <a:spcPct val="100000"/>
              </a:lnSpc>
              <a:spcBef>
                <a:spcPts val="315"/>
              </a:spcBef>
              <a:buSzPct val="25000"/>
              <a:buNone/>
            </a:pPr>
            <a:r>
              <a:rPr lang="en-US" sz="1800">
                <a:solidFill>
                  <a:srgbClr val="595959"/>
                </a:solidFill>
                <a:latin typeface="Arial"/>
                <a:ea typeface="Arial"/>
                <a:cs typeface="Arial"/>
                <a:sym typeface="Arial"/>
              </a:rPr>
              <a:t>&lt;p&gt;All sorts of normal content go in here&lt;/p&gt;</a:t>
            </a:r>
          </a:p>
        </p:txBody>
      </p:sp>
      <p:sp>
        <p:nvSpPr>
          <p:cNvPr id="138" name="Shape 138"/>
          <p:cNvSpPr txBox="1"/>
          <p:nvPr/>
        </p:nvSpPr>
        <p:spPr>
          <a:xfrm>
            <a:off x="3585117" y="3730950"/>
            <a:ext cx="2536200" cy="2997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sz="1800">
                <a:solidFill>
                  <a:srgbClr val="595959"/>
                </a:solidFill>
                <a:latin typeface="Arial"/>
                <a:ea typeface="Arial"/>
                <a:cs typeface="Arial"/>
                <a:sym typeface="Arial"/>
              </a:rPr>
              <a:t>// include the footer page</a:t>
            </a:r>
          </a:p>
        </p:txBody>
      </p:sp>
      <p:sp>
        <p:nvSpPr>
          <p:cNvPr id="139" name="Shape 139"/>
          <p:cNvSpPr txBox="1"/>
          <p:nvPr/>
        </p:nvSpPr>
        <p:spPr>
          <a:xfrm>
            <a:off x="384724" y="3376621"/>
            <a:ext cx="2553300" cy="968400"/>
          </a:xfrm>
          <a:prstGeom prst="rect">
            <a:avLst/>
          </a:prstGeom>
          <a:noFill/>
          <a:ln>
            <a:noFill/>
          </a:ln>
        </p:spPr>
        <p:txBody>
          <a:bodyPr anchorCtr="0" anchor="t" bIns="0" lIns="0" rIns="0" wrap="square" tIns="52700">
            <a:noAutofit/>
          </a:bodyPr>
          <a:lstStyle/>
          <a:p>
            <a:pPr indent="0" lvl="0" marL="12700" marR="0" rtl="0" algn="l">
              <a:lnSpc>
                <a:spcPct val="100000"/>
              </a:lnSpc>
              <a:spcBef>
                <a:spcPts val="0"/>
              </a:spcBef>
              <a:spcAft>
                <a:spcPts val="0"/>
              </a:spcAft>
              <a:buSzPct val="25000"/>
              <a:buNone/>
            </a:pPr>
            <a:r>
              <a:rPr lang="en-US" sz="1800">
                <a:solidFill>
                  <a:srgbClr val="595959"/>
                </a:solidFill>
                <a:latin typeface="Arial"/>
                <a:ea typeface="Arial"/>
                <a:cs typeface="Arial"/>
                <a:sym typeface="Arial"/>
              </a:rPr>
              <a:t>&lt;?php</a:t>
            </a:r>
          </a:p>
          <a:p>
            <a:pPr indent="-12065" lvl="0" marL="469265" marR="0" rtl="0" algn="l">
              <a:lnSpc>
                <a:spcPct val="100000"/>
              </a:lnSpc>
              <a:spcBef>
                <a:spcPts val="315"/>
              </a:spcBef>
              <a:spcAft>
                <a:spcPts val="0"/>
              </a:spcAft>
              <a:buSzPct val="25000"/>
              <a:buNone/>
            </a:pPr>
            <a:r>
              <a:rPr lang="en-US" sz="1800">
                <a:solidFill>
                  <a:srgbClr val="FF0000"/>
                </a:solidFill>
                <a:latin typeface="Arial"/>
                <a:ea typeface="Arial"/>
                <a:cs typeface="Arial"/>
                <a:sym typeface="Arial"/>
              </a:rPr>
              <a:t>include</a:t>
            </a:r>
            <a:r>
              <a:rPr lang="en-US" sz="1800">
                <a:solidFill>
                  <a:srgbClr val="595959"/>
                </a:solidFill>
                <a:latin typeface="Arial"/>
                <a:ea typeface="Arial"/>
                <a:cs typeface="Arial"/>
                <a:sym typeface="Arial"/>
              </a:rPr>
              <a:t>(</a:t>
            </a:r>
            <a:r>
              <a:rPr lang="en-US" sz="1800">
                <a:solidFill>
                  <a:srgbClr val="595959"/>
                </a:solidFill>
              </a:rPr>
              <a:t>'</a:t>
            </a:r>
            <a:r>
              <a:rPr lang="en-US" sz="1800">
                <a:solidFill>
                  <a:srgbClr val="595959"/>
                </a:solidFill>
                <a:latin typeface="Arial"/>
                <a:ea typeface="Arial"/>
                <a:cs typeface="Arial"/>
                <a:sym typeface="Arial"/>
              </a:rPr>
              <a:t>footer.php</a:t>
            </a:r>
            <a:r>
              <a:rPr lang="en-US" sz="1800">
                <a:solidFill>
                  <a:srgbClr val="595959"/>
                </a:solidFill>
              </a:rPr>
              <a:t>'</a:t>
            </a:r>
            <a:r>
              <a:rPr lang="en-US" sz="1800">
                <a:solidFill>
                  <a:srgbClr val="595959"/>
                </a:solidFill>
                <a:latin typeface="Arial"/>
                <a:ea typeface="Arial"/>
                <a:cs typeface="Arial"/>
                <a:sym typeface="Arial"/>
              </a:rPr>
              <a:t>);</a:t>
            </a:r>
          </a:p>
          <a:p>
            <a:pPr indent="0" lvl="0" marL="12700" marR="0" rtl="0" algn="l">
              <a:lnSpc>
                <a:spcPct val="100000"/>
              </a:lnSpc>
              <a:spcBef>
                <a:spcPts val="315"/>
              </a:spcBef>
              <a:buSzPct val="25000"/>
              <a:buNone/>
            </a:pPr>
            <a:r>
              <a:rPr lang="en-US" sz="1800">
                <a:solidFill>
                  <a:srgbClr val="595959"/>
                </a:solidFill>
                <a:latin typeface="Arial"/>
                <a:ea typeface="Arial"/>
                <a:cs typeface="Arial"/>
                <a:sym typeface="Arial"/>
              </a:rPr>
              <a:t>?&gt;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3" name="Shape 143"/>
        <p:cNvGrpSpPr/>
        <p:nvPr/>
      </p:nvGrpSpPr>
      <p:grpSpPr>
        <a:xfrm>
          <a:off x="0" y="0"/>
          <a:ext cx="0" cy="0"/>
          <a:chOff x="0" y="0"/>
          <a:chExt cx="0" cy="0"/>
        </a:xfrm>
      </p:grpSpPr>
      <p:sp>
        <p:nvSpPr>
          <p:cNvPr id="144" name="Shape 144"/>
          <p:cNvSpPr txBox="1"/>
          <p:nvPr>
            <p:ph type="title"/>
          </p:nvPr>
        </p:nvSpPr>
        <p:spPr>
          <a:xfrm>
            <a:off x="384724" y="434974"/>
            <a:ext cx="6439535"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Dynamic Page Content - List of Products</a:t>
            </a:r>
          </a:p>
        </p:txBody>
      </p:sp>
      <p:sp>
        <p:nvSpPr>
          <p:cNvPr id="145" name="Shape 145"/>
          <p:cNvSpPr txBox="1"/>
          <p:nvPr/>
        </p:nvSpPr>
        <p:spPr>
          <a:xfrm>
            <a:off x="475248" y="1176351"/>
            <a:ext cx="8133715" cy="1911350"/>
          </a:xfrm>
          <a:prstGeom prst="rect">
            <a:avLst/>
          </a:prstGeom>
          <a:noFill/>
          <a:ln>
            <a:noFill/>
          </a:ln>
        </p:spPr>
        <p:txBody>
          <a:bodyPr anchorCtr="0" anchor="t" bIns="0" lIns="0" rIns="0" wrap="square" tIns="52700">
            <a:noAutofit/>
          </a:bodyPr>
          <a:lstStyle/>
          <a:p>
            <a:pPr indent="-404495" lvl="0" marL="379095" marR="0" rtl="0" algn="l">
              <a:lnSpc>
                <a:spcPct val="100000"/>
              </a:lnSpc>
              <a:spcBef>
                <a:spcPts val="0"/>
              </a:spcBef>
              <a:buClr>
                <a:srgbClr val="595959"/>
              </a:buClr>
              <a:buSzPct val="100000"/>
              <a:buFont typeface="Arial"/>
              <a:buChar char="●"/>
            </a:pPr>
            <a:r>
              <a:rPr lang="en-US" sz="2400">
                <a:solidFill>
                  <a:srgbClr val="595959"/>
                </a:solidFill>
                <a:latin typeface="Arial"/>
                <a:ea typeface="Arial"/>
                <a:cs typeface="Arial"/>
                <a:sym typeface="Arial"/>
              </a:rPr>
              <a:t>Now, we want to generate pages based on database entries</a:t>
            </a:r>
          </a:p>
          <a:p>
            <a:pPr indent="-404495" lvl="0" marL="379095" marR="5080" rtl="0" algn="l">
              <a:lnSpc>
                <a:spcPct val="114599"/>
              </a:lnSpc>
              <a:spcBef>
                <a:spcPts val="0"/>
              </a:spcBef>
              <a:buClr>
                <a:srgbClr val="595959"/>
              </a:buClr>
              <a:buSzPct val="100000"/>
              <a:buFont typeface="Arial"/>
              <a:buChar char="●"/>
            </a:pPr>
            <a:r>
              <a:rPr lang="en-US" sz="2400">
                <a:solidFill>
                  <a:srgbClr val="595959"/>
                </a:solidFill>
                <a:latin typeface="Arial"/>
                <a:ea typeface="Arial"/>
                <a:cs typeface="Arial"/>
                <a:sym typeface="Arial"/>
              </a:rPr>
              <a:t>That is, for some online </a:t>
            </a:r>
            <a:r>
              <a:rPr lang="en-US" sz="2400">
                <a:solidFill>
                  <a:srgbClr val="595959"/>
                </a:solidFill>
              </a:rPr>
              <a:t>sites </a:t>
            </a:r>
            <a:r>
              <a:rPr lang="en-US" sz="2400">
                <a:solidFill>
                  <a:srgbClr val="595959"/>
                </a:solidFill>
                <a:latin typeface="Arial"/>
                <a:ea typeface="Arial"/>
                <a:cs typeface="Arial"/>
                <a:sym typeface="Arial"/>
              </a:rPr>
              <a:t>that </a:t>
            </a:r>
            <a:r>
              <a:rPr lang="en-US" sz="2400">
                <a:solidFill>
                  <a:srgbClr val="595959"/>
                </a:solidFill>
              </a:rPr>
              <a:t>have </a:t>
            </a:r>
            <a:r>
              <a:rPr lang="en-US" sz="2400">
                <a:solidFill>
                  <a:srgbClr val="595959"/>
                </a:solidFill>
                <a:latin typeface="Arial"/>
                <a:ea typeface="Arial"/>
                <a:cs typeface="Arial"/>
                <a:sym typeface="Arial"/>
              </a:rPr>
              <a:t>a large database of products, we don’t want to write a separate page for each product, rather, we want to generate  the page, or fill in a template based on what comes back out of the database</a:t>
            </a:r>
          </a:p>
          <a:p>
            <a:pPr indent="-404495" lvl="0" marL="379095" marR="105410" rtl="0" algn="l">
              <a:lnSpc>
                <a:spcPct val="114599"/>
              </a:lnSpc>
              <a:spcBef>
                <a:spcPts val="0"/>
              </a:spcBef>
              <a:buClr>
                <a:srgbClr val="595959"/>
              </a:buClr>
              <a:buSzPct val="100000"/>
              <a:buFont typeface="Arial"/>
              <a:buChar char="●"/>
            </a:pPr>
            <a:r>
              <a:rPr lang="en-US" sz="2400">
                <a:solidFill>
                  <a:srgbClr val="595959"/>
                </a:solidFill>
                <a:latin typeface="Arial"/>
                <a:ea typeface="Arial"/>
                <a:cs typeface="Arial"/>
                <a:sym typeface="Arial"/>
              </a:rPr>
              <a:t>Even if the number of products is quite small, we should not hardcode a list of products or hardcode the individual pages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9" name="Shape 149"/>
        <p:cNvGrpSpPr/>
        <p:nvPr/>
      </p:nvGrpSpPr>
      <p:grpSpPr>
        <a:xfrm>
          <a:off x="0" y="0"/>
          <a:ext cx="0" cy="0"/>
          <a:chOff x="0" y="0"/>
          <a:chExt cx="0" cy="0"/>
        </a:xfrm>
      </p:grpSpPr>
      <p:sp>
        <p:nvSpPr>
          <p:cNvPr id="150" name="Shape 150"/>
          <p:cNvSpPr txBox="1"/>
          <p:nvPr>
            <p:ph type="title"/>
          </p:nvPr>
        </p:nvSpPr>
        <p:spPr>
          <a:xfrm>
            <a:off x="384724" y="434974"/>
            <a:ext cx="64395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Dynamic Page Content - List of Products</a:t>
            </a:r>
          </a:p>
        </p:txBody>
      </p:sp>
      <p:sp>
        <p:nvSpPr>
          <p:cNvPr id="151" name="Shape 151"/>
          <p:cNvSpPr txBox="1"/>
          <p:nvPr/>
        </p:nvSpPr>
        <p:spPr>
          <a:xfrm>
            <a:off x="475250" y="1176349"/>
            <a:ext cx="8133600" cy="3052200"/>
          </a:xfrm>
          <a:prstGeom prst="rect">
            <a:avLst/>
          </a:prstGeom>
          <a:noFill/>
          <a:ln>
            <a:noFill/>
          </a:ln>
        </p:spPr>
        <p:txBody>
          <a:bodyPr anchorCtr="0" anchor="t" bIns="0" lIns="0" rIns="0" wrap="square" tIns="52700">
            <a:noAutofit/>
          </a:bodyPr>
          <a:lstStyle/>
          <a:p>
            <a:pPr indent="-404495" lvl="0" marL="379095" marR="105410" rtl="0" algn="l">
              <a:lnSpc>
                <a:spcPct val="114599"/>
              </a:lnSpc>
              <a:spcBef>
                <a:spcPts val="0"/>
              </a:spcBef>
              <a:buClr>
                <a:srgbClr val="595959"/>
              </a:buClr>
              <a:buSzPct val="100000"/>
              <a:buFont typeface="Arial"/>
              <a:buChar char="●"/>
            </a:pPr>
            <a:r>
              <a:rPr lang="en-US" sz="2400">
                <a:solidFill>
                  <a:srgbClr val="595959"/>
                </a:solidFill>
              </a:rPr>
              <a:t>We’re going to create a Products application</a:t>
            </a:r>
          </a:p>
          <a:p>
            <a:pPr lvl="0" marR="105410" rtl="0" algn="l">
              <a:lnSpc>
                <a:spcPct val="114599"/>
              </a:lnSpc>
              <a:spcBef>
                <a:spcPts val="0"/>
              </a:spcBef>
              <a:buNone/>
            </a:pPr>
            <a:r>
              <a:t/>
            </a:r>
            <a:endParaRPr sz="2400">
              <a:solidFill>
                <a:srgbClr val="595959"/>
              </a:solidFill>
            </a:endParaRPr>
          </a:p>
          <a:p>
            <a:pPr indent="-404495" lvl="0" marL="379095" marR="105410" rtl="0" algn="l">
              <a:lnSpc>
                <a:spcPct val="114599"/>
              </a:lnSpc>
              <a:spcBef>
                <a:spcPts val="0"/>
              </a:spcBef>
              <a:buClr>
                <a:srgbClr val="595959"/>
              </a:buClr>
              <a:buSzPct val="100000"/>
              <a:buFont typeface="Arial"/>
              <a:buChar char="●"/>
            </a:pPr>
            <a:r>
              <a:rPr b="1" lang="en-US" sz="2400">
                <a:solidFill>
                  <a:srgbClr val="595959"/>
                </a:solidFill>
              </a:rPr>
              <a:t>C</a:t>
            </a:r>
            <a:r>
              <a:rPr lang="en-US" sz="2400">
                <a:solidFill>
                  <a:srgbClr val="595959"/>
                </a:solidFill>
              </a:rPr>
              <a:t>reate	-	add new product to database (INSERT)</a:t>
            </a:r>
          </a:p>
          <a:p>
            <a:pPr indent="-404495" lvl="0" marL="379095" marR="105410" rtl="0" algn="l">
              <a:lnSpc>
                <a:spcPct val="114599"/>
              </a:lnSpc>
              <a:spcBef>
                <a:spcPts val="0"/>
              </a:spcBef>
              <a:buClr>
                <a:srgbClr val="595959"/>
              </a:buClr>
              <a:buSzPct val="100000"/>
              <a:buFont typeface="Arial"/>
              <a:buChar char="●"/>
            </a:pPr>
            <a:r>
              <a:rPr b="1" lang="en-US" sz="2400">
                <a:solidFill>
                  <a:srgbClr val="595959"/>
                </a:solidFill>
              </a:rPr>
              <a:t>R</a:t>
            </a:r>
            <a:r>
              <a:rPr lang="en-US" sz="2400">
                <a:solidFill>
                  <a:srgbClr val="595959"/>
                </a:solidFill>
              </a:rPr>
              <a:t>ead	-	read product from database (SELECT)</a:t>
            </a:r>
          </a:p>
          <a:p>
            <a:pPr indent="-404495" lvl="0" marL="379095" marR="105410" rtl="0" algn="l">
              <a:lnSpc>
                <a:spcPct val="114599"/>
              </a:lnSpc>
              <a:spcBef>
                <a:spcPts val="0"/>
              </a:spcBef>
              <a:buClr>
                <a:srgbClr val="595959"/>
              </a:buClr>
              <a:buSzPct val="100000"/>
              <a:buFont typeface="Arial"/>
              <a:buChar char="●"/>
            </a:pPr>
            <a:r>
              <a:rPr b="1" lang="en-US" sz="2400">
                <a:solidFill>
                  <a:srgbClr val="595959"/>
                </a:solidFill>
              </a:rPr>
              <a:t>U</a:t>
            </a:r>
            <a:r>
              <a:rPr lang="en-US" sz="2400">
                <a:solidFill>
                  <a:srgbClr val="595959"/>
                </a:solidFill>
              </a:rPr>
              <a:t>pdate-	edit existing product on database (UPDATE)</a:t>
            </a:r>
          </a:p>
          <a:p>
            <a:pPr indent="-404495" lvl="0" marL="379095" marR="105410" rtl="0" algn="l">
              <a:lnSpc>
                <a:spcPct val="114599"/>
              </a:lnSpc>
              <a:spcBef>
                <a:spcPts val="0"/>
              </a:spcBef>
              <a:buClr>
                <a:srgbClr val="595959"/>
              </a:buClr>
              <a:buSzPct val="100000"/>
              <a:buFont typeface="Arial"/>
              <a:buChar char="●"/>
            </a:pPr>
            <a:r>
              <a:rPr b="1" lang="en-US" sz="2400">
                <a:solidFill>
                  <a:srgbClr val="595959"/>
                </a:solidFill>
              </a:rPr>
              <a:t>D</a:t>
            </a:r>
            <a:r>
              <a:rPr lang="en-US" sz="2400">
                <a:solidFill>
                  <a:srgbClr val="595959"/>
                </a:solidFill>
              </a:rPr>
              <a:t>elete-		remove product from database (DELETE)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5" name="Shape 155"/>
        <p:cNvGrpSpPr/>
        <p:nvPr/>
      </p:nvGrpSpPr>
      <p:grpSpPr>
        <a:xfrm>
          <a:off x="0" y="0"/>
          <a:ext cx="0" cy="0"/>
          <a:chOff x="0" y="0"/>
          <a:chExt cx="0" cy="0"/>
        </a:xfrm>
      </p:grpSpPr>
      <p:sp>
        <p:nvSpPr>
          <p:cNvPr id="156" name="Shape 156"/>
          <p:cNvSpPr txBox="1"/>
          <p:nvPr>
            <p:ph type="title"/>
          </p:nvPr>
        </p:nvSpPr>
        <p:spPr>
          <a:xfrm>
            <a:off x="384724" y="503825"/>
            <a:ext cx="3971925"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Let’s get set up to try this</a:t>
            </a:r>
          </a:p>
        </p:txBody>
      </p:sp>
      <p:sp>
        <p:nvSpPr>
          <p:cNvPr id="157" name="Shape 157"/>
          <p:cNvSpPr txBox="1"/>
          <p:nvPr/>
        </p:nvSpPr>
        <p:spPr>
          <a:xfrm>
            <a:off x="384725" y="1176350"/>
            <a:ext cx="7686000" cy="3546900"/>
          </a:xfrm>
          <a:prstGeom prst="rect">
            <a:avLst/>
          </a:prstGeom>
          <a:noFill/>
          <a:ln>
            <a:noFill/>
          </a:ln>
        </p:spPr>
        <p:txBody>
          <a:bodyPr anchorCtr="0" anchor="t" bIns="0" lIns="0" rIns="0" wrap="square" tIns="52700">
            <a:noAutofit/>
          </a:bodyPr>
          <a:lstStyle/>
          <a:p>
            <a:pPr indent="-368300" lvl="0" marL="469900" marR="0" rtl="0" algn="l">
              <a:lnSpc>
                <a:spcPct val="100000"/>
              </a:lnSpc>
              <a:spcBef>
                <a:spcPts val="0"/>
              </a:spcBef>
              <a:spcAft>
                <a:spcPts val="0"/>
              </a:spcAft>
              <a:buClr>
                <a:srgbClr val="595959"/>
              </a:buClr>
              <a:buSzPct val="100000"/>
              <a:buFont typeface="Arial"/>
              <a:buChar char="●"/>
            </a:pPr>
            <a:r>
              <a:rPr lang="en-US" sz="1800">
                <a:solidFill>
                  <a:srgbClr val="595959"/>
                </a:solidFill>
                <a:latin typeface="Arial"/>
                <a:ea typeface="Arial"/>
                <a:cs typeface="Arial"/>
                <a:sym typeface="Arial"/>
              </a:rPr>
              <a:t>Start your xampp server and associated MySQL Server</a:t>
            </a:r>
          </a:p>
          <a:p>
            <a:pPr indent="-368300" lvl="0" marL="469900" marR="0" rtl="0" algn="l">
              <a:lnSpc>
                <a:spcPct val="100000"/>
              </a:lnSpc>
              <a:spcBef>
                <a:spcPts val="315"/>
              </a:spcBef>
              <a:spcAft>
                <a:spcPts val="0"/>
              </a:spcAft>
              <a:buClr>
                <a:srgbClr val="595959"/>
              </a:buClr>
              <a:buSzPct val="100000"/>
              <a:buFont typeface="Arial"/>
              <a:buChar char="●"/>
            </a:pPr>
            <a:r>
              <a:rPr lang="en-US" sz="1800">
                <a:solidFill>
                  <a:srgbClr val="595959"/>
                </a:solidFill>
                <a:latin typeface="Arial"/>
                <a:ea typeface="Arial"/>
                <a:cs typeface="Arial"/>
                <a:sym typeface="Arial"/>
              </a:rPr>
              <a:t>Open your </a:t>
            </a:r>
            <a:r>
              <a:rPr lang="en-US" sz="1800">
                <a:solidFill>
                  <a:srgbClr val="595959"/>
                </a:solidFill>
              </a:rPr>
              <a:t>Heidi or </a:t>
            </a:r>
            <a:r>
              <a:rPr b="1" lang="en-US" sz="1800">
                <a:solidFill>
                  <a:srgbClr val="595959"/>
                </a:solidFill>
              </a:rPr>
              <a:t>phpMyAdmin</a:t>
            </a:r>
            <a:r>
              <a:rPr lang="en-US" sz="1800">
                <a:solidFill>
                  <a:srgbClr val="595959"/>
                </a:solidFill>
              </a:rPr>
              <a:t> </a:t>
            </a:r>
            <a:r>
              <a:rPr lang="en-US" sz="1800">
                <a:solidFill>
                  <a:srgbClr val="595959"/>
                </a:solidFill>
                <a:latin typeface="Arial"/>
                <a:ea typeface="Arial"/>
                <a:cs typeface="Arial"/>
                <a:sym typeface="Arial"/>
              </a:rPr>
              <a:t>and create a new table:</a:t>
            </a:r>
          </a:p>
          <a:p>
            <a:pPr indent="-368300" lvl="0" marL="469900" marR="0" rtl="0" algn="l">
              <a:lnSpc>
                <a:spcPct val="100000"/>
              </a:lnSpc>
              <a:spcBef>
                <a:spcPts val="315"/>
              </a:spcBef>
              <a:spcAft>
                <a:spcPts val="0"/>
              </a:spcAft>
              <a:buClr>
                <a:srgbClr val="595959"/>
              </a:buClr>
              <a:buSzPct val="100000"/>
              <a:buFont typeface="Arial"/>
              <a:buChar char="●"/>
            </a:pPr>
            <a:r>
              <a:rPr lang="en-US" sz="1800">
                <a:solidFill>
                  <a:srgbClr val="595959"/>
                </a:solidFill>
                <a:latin typeface="Arial"/>
                <a:ea typeface="Arial"/>
                <a:cs typeface="Arial"/>
                <a:sym typeface="Arial"/>
              </a:rPr>
              <a:t>Make sure you have selected a database first (</a:t>
            </a:r>
            <a:r>
              <a:rPr lang="en-US" sz="1800">
                <a:solidFill>
                  <a:srgbClr val="0000FF"/>
                </a:solidFill>
                <a:latin typeface="Arial"/>
                <a:ea typeface="Arial"/>
                <a:cs typeface="Arial"/>
                <a:sym typeface="Arial"/>
              </a:rPr>
              <a:t>wdtest</a:t>
            </a:r>
            <a:r>
              <a:rPr lang="en-US" sz="1800">
                <a:solidFill>
                  <a:srgbClr val="595959"/>
                </a:solidFill>
                <a:latin typeface="Arial"/>
                <a:ea typeface="Arial"/>
                <a:cs typeface="Arial"/>
                <a:sym typeface="Arial"/>
              </a:rPr>
              <a:t>)</a:t>
            </a:r>
          </a:p>
          <a:p>
            <a:pPr lvl="0" marR="0" rtl="0" algn="l">
              <a:lnSpc>
                <a:spcPct val="100000"/>
              </a:lnSpc>
              <a:spcBef>
                <a:spcPts val="315"/>
              </a:spcBef>
              <a:spcAft>
                <a:spcPts val="0"/>
              </a:spcAft>
              <a:buNone/>
            </a:pPr>
            <a:r>
              <a:t/>
            </a:r>
            <a:endParaRPr sz="1800">
              <a:solidFill>
                <a:srgbClr val="595959"/>
              </a:solidFill>
            </a:endParaRPr>
          </a:p>
          <a:p>
            <a:pPr indent="0" lvl="0" marL="0" marR="0" rtl="0" algn="l">
              <a:lnSpc>
                <a:spcPct val="100000"/>
              </a:lnSpc>
              <a:spcBef>
                <a:spcPts val="50"/>
              </a:spcBef>
              <a:buNone/>
            </a:pPr>
            <a:r>
              <a:t/>
            </a:r>
            <a:endParaRPr sz="1600">
              <a:latin typeface="Times New Roman"/>
              <a:ea typeface="Times New Roman"/>
              <a:cs typeface="Times New Roman"/>
              <a:sym typeface="Times New Roman"/>
            </a:endParaRPr>
          </a:p>
          <a:p>
            <a:pPr indent="0" lvl="0" marL="12700" marR="0" rtl="0" algn="l">
              <a:lnSpc>
                <a:spcPct val="100000"/>
              </a:lnSpc>
              <a:spcBef>
                <a:spcPts val="0"/>
              </a:spcBef>
              <a:buSzPct val="25000"/>
              <a:buNone/>
            </a:pPr>
            <a:r>
              <a:rPr b="1" lang="en-US" sz="1800">
                <a:solidFill>
                  <a:srgbClr val="595959"/>
                </a:solidFill>
                <a:latin typeface="Arial"/>
                <a:ea typeface="Arial"/>
                <a:cs typeface="Arial"/>
                <a:sym typeface="Arial"/>
              </a:rPr>
              <a:t>CREATE TABLE Products(id INT NOT NULL AUTO_INCREMENT,</a:t>
            </a:r>
          </a:p>
          <a:p>
            <a:pPr indent="-12064" lvl="0" marL="3212465" marR="5080" rtl="0" algn="l">
              <a:lnSpc>
                <a:spcPct val="114599"/>
              </a:lnSpc>
              <a:spcBef>
                <a:spcPts val="0"/>
              </a:spcBef>
              <a:spcAft>
                <a:spcPts val="0"/>
              </a:spcAft>
              <a:buSzPct val="25000"/>
              <a:buNone/>
            </a:pPr>
            <a:r>
              <a:rPr b="1" lang="en-US" sz="1800">
                <a:solidFill>
                  <a:srgbClr val="595959"/>
                </a:solidFill>
                <a:latin typeface="Arial"/>
                <a:ea typeface="Arial"/>
                <a:cs typeface="Arial"/>
                <a:sym typeface="Arial"/>
              </a:rPr>
              <a:t>product_name VARCHAR(50) NOT NULL,  product_description VARCHAR(100),  cost DECIMAL(</a:t>
            </a:r>
            <a:r>
              <a:rPr b="1" lang="en-US" sz="1800">
                <a:solidFill>
                  <a:srgbClr val="595959"/>
                </a:solidFill>
              </a:rPr>
              <a:t>8</a:t>
            </a:r>
            <a:r>
              <a:rPr b="1" lang="en-US" sz="1800">
                <a:solidFill>
                  <a:srgbClr val="595959"/>
                </a:solidFill>
                <a:latin typeface="Arial"/>
                <a:ea typeface="Arial"/>
                <a:cs typeface="Arial"/>
                <a:sym typeface="Arial"/>
              </a:rPr>
              <a:t>,2),</a:t>
            </a:r>
          </a:p>
          <a:p>
            <a:pPr indent="-12064" lvl="0" marL="3212465" marR="0" rtl="0" algn="l">
              <a:lnSpc>
                <a:spcPct val="100000"/>
              </a:lnSpc>
              <a:spcBef>
                <a:spcPts val="315"/>
              </a:spcBef>
              <a:buSzPct val="25000"/>
              <a:buNone/>
            </a:pPr>
            <a:r>
              <a:rPr b="1" lang="en-US" sz="1800">
                <a:solidFill>
                  <a:srgbClr val="595959"/>
                </a:solidFill>
                <a:latin typeface="Arial"/>
                <a:ea typeface="Arial"/>
                <a:cs typeface="Arial"/>
                <a:sym typeface="Arial"/>
              </a:rPr>
              <a:t>PRIMARY KEY(id));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1" name="Shape 161"/>
        <p:cNvGrpSpPr/>
        <p:nvPr/>
      </p:nvGrpSpPr>
      <p:grpSpPr>
        <a:xfrm>
          <a:off x="0" y="0"/>
          <a:ext cx="0" cy="0"/>
          <a:chOff x="0" y="0"/>
          <a:chExt cx="0" cy="0"/>
        </a:xfrm>
      </p:grpSpPr>
      <p:sp>
        <p:nvSpPr>
          <p:cNvPr id="162" name="Shape 162"/>
          <p:cNvSpPr txBox="1"/>
          <p:nvPr>
            <p:ph type="title"/>
          </p:nvPr>
        </p:nvSpPr>
        <p:spPr>
          <a:xfrm>
            <a:off x="384724" y="503825"/>
            <a:ext cx="39720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phpMyAdmin</a:t>
            </a:r>
          </a:p>
        </p:txBody>
      </p:sp>
      <p:sp>
        <p:nvSpPr>
          <p:cNvPr id="163" name="Shape 163"/>
          <p:cNvSpPr txBox="1"/>
          <p:nvPr/>
        </p:nvSpPr>
        <p:spPr>
          <a:xfrm>
            <a:off x="386900" y="1240350"/>
            <a:ext cx="3539100" cy="452100"/>
          </a:xfrm>
          <a:prstGeom prst="rect">
            <a:avLst/>
          </a:prstGeom>
          <a:noFill/>
          <a:ln>
            <a:noFill/>
          </a:ln>
        </p:spPr>
        <p:txBody>
          <a:bodyPr anchorCtr="0" anchor="t" bIns="91425" lIns="91425" rIns="91425" wrap="square" tIns="91425">
            <a:noAutofit/>
          </a:bodyPr>
          <a:lstStyle/>
          <a:p>
            <a:pPr lvl="0">
              <a:spcBef>
                <a:spcPts val="0"/>
              </a:spcBef>
              <a:buNone/>
            </a:pPr>
            <a:r>
              <a:rPr lang="en-US" sz="1800"/>
              <a:t>To start phpMyAdmin on xampp</a:t>
            </a:r>
          </a:p>
        </p:txBody>
      </p:sp>
      <p:pic>
        <p:nvPicPr>
          <p:cNvPr id="164" name="Shape 164"/>
          <p:cNvPicPr preferRelativeResize="0"/>
          <p:nvPr/>
        </p:nvPicPr>
        <p:blipFill>
          <a:blip r:embed="rId3">
            <a:alphaModFix/>
          </a:blip>
          <a:stretch>
            <a:fillRect/>
          </a:stretch>
        </p:blipFill>
        <p:spPr>
          <a:xfrm>
            <a:off x="1176550" y="1692450"/>
            <a:ext cx="5311766" cy="3451050"/>
          </a:xfrm>
          <a:prstGeom prst="rect">
            <a:avLst/>
          </a:prstGeom>
          <a:noFill/>
          <a:ln>
            <a:noFill/>
          </a:ln>
        </p:spPr>
      </p:pic>
      <p:sp>
        <p:nvSpPr>
          <p:cNvPr id="165" name="Shape 165"/>
          <p:cNvSpPr txBox="1"/>
          <p:nvPr/>
        </p:nvSpPr>
        <p:spPr>
          <a:xfrm>
            <a:off x="5336950" y="614500"/>
            <a:ext cx="1957200" cy="5349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Click Admin button</a:t>
            </a:r>
          </a:p>
        </p:txBody>
      </p:sp>
      <p:cxnSp>
        <p:nvCxnSpPr>
          <p:cNvPr id="166" name="Shape 166"/>
          <p:cNvCxnSpPr>
            <a:stCxn id="165" idx="2"/>
          </p:cNvCxnSpPr>
          <p:nvPr/>
        </p:nvCxnSpPr>
        <p:spPr>
          <a:xfrm flipH="1">
            <a:off x="4574650" y="1149400"/>
            <a:ext cx="1740900" cy="1593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152400" y="152400"/>
            <a:ext cx="8530100" cy="4991101"/>
          </a:xfrm>
          <a:prstGeom prst="rect">
            <a:avLst/>
          </a:prstGeom>
          <a:noFill/>
          <a:ln>
            <a:noFill/>
          </a:ln>
        </p:spPr>
      </p:pic>
      <p:cxnSp>
        <p:nvCxnSpPr>
          <p:cNvPr id="172" name="Shape 172"/>
          <p:cNvCxnSpPr/>
          <p:nvPr/>
        </p:nvCxnSpPr>
        <p:spPr>
          <a:xfrm>
            <a:off x="6941450" y="3812100"/>
            <a:ext cx="1001400" cy="1047000"/>
          </a:xfrm>
          <a:prstGeom prst="straightConnector1">
            <a:avLst/>
          </a:prstGeom>
          <a:noFill/>
          <a:ln cap="flat" cmpd="sng" w="9525">
            <a:solidFill>
              <a:schemeClr val="dk2"/>
            </a:solidFill>
            <a:prstDash val="solid"/>
            <a:round/>
            <a:headEnd len="lg" w="lg" type="none"/>
            <a:tailEnd len="lg" w="lg" type="triangle"/>
          </a:ln>
        </p:spPr>
      </p:cxnSp>
      <p:sp>
        <p:nvSpPr>
          <p:cNvPr id="173" name="Shape 173"/>
          <p:cNvSpPr txBox="1"/>
          <p:nvPr/>
        </p:nvSpPr>
        <p:spPr>
          <a:xfrm>
            <a:off x="6247300" y="3197625"/>
            <a:ext cx="955800" cy="6144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To Run Query</a:t>
            </a:r>
          </a:p>
        </p:txBody>
      </p:sp>
      <p:sp>
        <p:nvSpPr>
          <p:cNvPr id="174" name="Shape 174"/>
          <p:cNvSpPr txBox="1"/>
          <p:nvPr/>
        </p:nvSpPr>
        <p:spPr>
          <a:xfrm>
            <a:off x="4244525" y="11375"/>
            <a:ext cx="1707000" cy="6144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Select This tab</a:t>
            </a:r>
          </a:p>
        </p:txBody>
      </p:sp>
      <p:cxnSp>
        <p:nvCxnSpPr>
          <p:cNvPr id="175" name="Shape 175"/>
          <p:cNvCxnSpPr>
            <a:stCxn id="174" idx="2"/>
          </p:cNvCxnSpPr>
          <p:nvPr/>
        </p:nvCxnSpPr>
        <p:spPr>
          <a:xfrm flipH="1">
            <a:off x="3880325" y="625775"/>
            <a:ext cx="1217700" cy="4212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9" name="Shape 179"/>
        <p:cNvGrpSpPr/>
        <p:nvPr/>
      </p:nvGrpSpPr>
      <p:grpSpPr>
        <a:xfrm>
          <a:off x="0" y="0"/>
          <a:ext cx="0" cy="0"/>
          <a:chOff x="0" y="0"/>
          <a:chExt cx="0" cy="0"/>
        </a:xfrm>
      </p:grpSpPr>
      <p:sp>
        <p:nvSpPr>
          <p:cNvPr id="180" name="Shape 180"/>
          <p:cNvSpPr txBox="1"/>
          <p:nvPr/>
        </p:nvSpPr>
        <p:spPr>
          <a:xfrm>
            <a:off x="284475" y="238975"/>
            <a:ext cx="3436500" cy="660000"/>
          </a:xfrm>
          <a:prstGeom prst="rect">
            <a:avLst/>
          </a:prstGeom>
          <a:noFill/>
          <a:ln>
            <a:noFill/>
          </a:ln>
        </p:spPr>
        <p:txBody>
          <a:bodyPr anchorCtr="0" anchor="t" bIns="91425" lIns="91425" rIns="91425" wrap="square" tIns="91425">
            <a:noAutofit/>
          </a:bodyPr>
          <a:lstStyle/>
          <a:p>
            <a:pPr lvl="0">
              <a:spcBef>
                <a:spcPts val="0"/>
              </a:spcBef>
              <a:buNone/>
            </a:pPr>
            <a:r>
              <a:rPr lang="en-US" sz="2400"/>
              <a:t>phpMyAdmin</a:t>
            </a:r>
          </a:p>
        </p:txBody>
      </p:sp>
      <p:sp>
        <p:nvSpPr>
          <p:cNvPr id="181" name="Shape 181"/>
          <p:cNvSpPr txBox="1"/>
          <p:nvPr/>
        </p:nvSpPr>
        <p:spPr>
          <a:xfrm>
            <a:off x="2571775" y="830600"/>
            <a:ext cx="5007000" cy="546300"/>
          </a:xfrm>
          <a:prstGeom prst="rect">
            <a:avLst/>
          </a:prstGeom>
          <a:noFill/>
          <a:ln>
            <a:noFill/>
          </a:ln>
        </p:spPr>
        <p:txBody>
          <a:bodyPr anchorCtr="0" anchor="t" bIns="91425" lIns="91425" rIns="91425" wrap="square" tIns="91425">
            <a:noAutofit/>
          </a:bodyPr>
          <a:lstStyle/>
          <a:p>
            <a:pPr lvl="0">
              <a:spcBef>
                <a:spcPts val="0"/>
              </a:spcBef>
              <a:buNone/>
            </a:pPr>
            <a:r>
              <a:rPr lang="en-US" sz="1800"/>
              <a:t>Or via browser. localhost/phpmyadmin</a:t>
            </a:r>
          </a:p>
        </p:txBody>
      </p:sp>
      <p:pic>
        <p:nvPicPr>
          <p:cNvPr id="182" name="Shape 182"/>
          <p:cNvPicPr preferRelativeResize="0"/>
          <p:nvPr/>
        </p:nvPicPr>
        <p:blipFill>
          <a:blip r:embed="rId3">
            <a:alphaModFix/>
          </a:blip>
          <a:stretch>
            <a:fillRect/>
          </a:stretch>
        </p:blipFill>
        <p:spPr>
          <a:xfrm>
            <a:off x="152400" y="1376900"/>
            <a:ext cx="6098950" cy="3614200"/>
          </a:xfrm>
          <a:prstGeom prst="rect">
            <a:avLst/>
          </a:prstGeom>
          <a:noFill/>
          <a:ln>
            <a:noFill/>
          </a:ln>
        </p:spPr>
      </p:pic>
      <p:sp>
        <p:nvSpPr>
          <p:cNvPr id="183" name="Shape 183"/>
          <p:cNvSpPr/>
          <p:nvPr/>
        </p:nvSpPr>
        <p:spPr>
          <a:xfrm>
            <a:off x="398275" y="1251725"/>
            <a:ext cx="2173500" cy="5463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ph type="title"/>
          </p:nvPr>
        </p:nvSpPr>
        <p:spPr>
          <a:xfrm>
            <a:off x="384724" y="503825"/>
            <a:ext cx="8374500" cy="452100"/>
          </a:xfrm>
          <a:prstGeom prst="rect">
            <a:avLst/>
          </a:prstGeom>
        </p:spPr>
        <p:txBody>
          <a:bodyPr anchorCtr="0" anchor="t" bIns="91425" lIns="91425" rIns="91425" wrap="square" tIns="91425">
            <a:noAutofit/>
          </a:bodyPr>
          <a:lstStyle/>
          <a:p>
            <a:pPr lvl="0">
              <a:spcBef>
                <a:spcPts val="0"/>
              </a:spcBef>
              <a:buNone/>
            </a:pPr>
            <a:r>
              <a:rPr lang="en-US"/>
              <a:t>Reminders</a:t>
            </a:r>
          </a:p>
        </p:txBody>
      </p:sp>
      <p:sp>
        <p:nvSpPr>
          <p:cNvPr id="50" name="Shape 50"/>
          <p:cNvSpPr txBox="1"/>
          <p:nvPr>
            <p:ph idx="1" type="body"/>
          </p:nvPr>
        </p:nvSpPr>
        <p:spPr>
          <a:xfrm>
            <a:off x="500898" y="1394126"/>
            <a:ext cx="8255100" cy="1282800"/>
          </a:xfrm>
          <a:prstGeom prst="rect">
            <a:avLst/>
          </a:prstGeom>
        </p:spPr>
        <p:txBody>
          <a:bodyPr anchorCtr="0" anchor="t" bIns="91425" lIns="91425" rIns="91425" wrap="square" tIns="91425">
            <a:noAutofit/>
          </a:bodyPr>
          <a:lstStyle/>
          <a:p>
            <a:pPr lvl="0">
              <a:spcBef>
                <a:spcPts val="0"/>
              </a:spcBef>
              <a:buNone/>
            </a:pPr>
            <a:r>
              <a:rPr lang="en-US" sz="2400">
                <a:solidFill>
                  <a:srgbClr val="000000"/>
                </a:solidFill>
              </a:rPr>
              <a:t>Main Assignment Details posted to Moodle (top of page)</a:t>
            </a:r>
          </a:p>
          <a:p>
            <a:pPr lvl="0">
              <a:spcBef>
                <a:spcPts val="0"/>
              </a:spcBef>
              <a:buNone/>
            </a:pPr>
            <a:r>
              <a:t/>
            </a:r>
            <a:endParaRPr sz="2400">
              <a:solidFill>
                <a:srgbClr val="000000"/>
              </a:solidFill>
            </a:endParaRPr>
          </a:p>
          <a:p>
            <a:pPr indent="457200" lvl="0" rtl="0">
              <a:spcBef>
                <a:spcPts val="0"/>
              </a:spcBef>
              <a:buNone/>
            </a:pPr>
            <a:r>
              <a:rPr lang="en-US" sz="2400">
                <a:solidFill>
                  <a:srgbClr val="000000"/>
                </a:solidFill>
              </a:rPr>
              <a:t>-	Delivery date 15th Dec.</a:t>
            </a:r>
          </a:p>
          <a:p>
            <a:pPr indent="457200" lvl="0">
              <a:spcBef>
                <a:spcPts val="0"/>
              </a:spcBef>
              <a:buNone/>
            </a:pPr>
            <a:r>
              <a:rPr lang="en-US"/>
              <a:t> </a:t>
            </a:r>
          </a:p>
        </p:txBody>
      </p:sp>
      <p:sp>
        <p:nvSpPr>
          <p:cNvPr id="51" name="Shape 51"/>
          <p:cNvSpPr txBox="1"/>
          <p:nvPr/>
        </p:nvSpPr>
        <p:spPr>
          <a:xfrm>
            <a:off x="497750" y="2820625"/>
            <a:ext cx="8261400" cy="1566000"/>
          </a:xfrm>
          <a:prstGeom prst="rect">
            <a:avLst/>
          </a:prstGeom>
          <a:noFill/>
          <a:ln>
            <a:noFill/>
          </a:ln>
        </p:spPr>
        <p:txBody>
          <a:bodyPr anchorCtr="0" anchor="t" bIns="91425" lIns="91425" rIns="91425" wrap="square" tIns="91425">
            <a:noAutofit/>
          </a:bodyPr>
          <a:lstStyle/>
          <a:p>
            <a:pPr lvl="0">
              <a:spcBef>
                <a:spcPts val="0"/>
              </a:spcBef>
              <a:buNone/>
            </a:pPr>
            <a:r>
              <a:rPr lang="en-US" sz="2400"/>
              <a:t>CA Moodle Quiz 14th Nov. Duration 1 Hour. Class continues after quiz.</a:t>
            </a:r>
          </a:p>
          <a:p>
            <a:pPr lvl="0">
              <a:spcBef>
                <a:spcPts val="0"/>
              </a:spcBef>
              <a:buNone/>
            </a:pPr>
            <a:r>
              <a:t/>
            </a:r>
            <a:endParaRPr sz="2400"/>
          </a:p>
          <a:p>
            <a:pPr lvl="0">
              <a:spcBef>
                <a:spcPts val="0"/>
              </a:spcBef>
              <a:buNone/>
            </a:pPr>
            <a:r>
              <a:rPr lang="en-US" sz="2400"/>
              <a:t>Watch out for practice quiz in next week’s moodle section.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7" name="Shape 187"/>
        <p:cNvGrpSpPr/>
        <p:nvPr/>
      </p:nvGrpSpPr>
      <p:grpSpPr>
        <a:xfrm>
          <a:off x="0" y="0"/>
          <a:ext cx="0" cy="0"/>
          <a:chOff x="0" y="0"/>
          <a:chExt cx="0" cy="0"/>
        </a:xfrm>
      </p:grpSpPr>
      <p:sp>
        <p:nvSpPr>
          <p:cNvPr id="188" name="Shape 188"/>
          <p:cNvSpPr txBox="1"/>
          <p:nvPr>
            <p:ph type="title"/>
          </p:nvPr>
        </p:nvSpPr>
        <p:spPr>
          <a:xfrm>
            <a:off x="384724" y="503825"/>
            <a:ext cx="2414905"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Add some data</a:t>
            </a:r>
          </a:p>
        </p:txBody>
      </p:sp>
      <p:sp>
        <p:nvSpPr>
          <p:cNvPr id="189" name="Shape 189"/>
          <p:cNvSpPr txBox="1"/>
          <p:nvPr>
            <p:ph idx="1" type="body"/>
          </p:nvPr>
        </p:nvSpPr>
        <p:spPr>
          <a:xfrm>
            <a:off x="475248" y="1176351"/>
            <a:ext cx="8255000" cy="1282700"/>
          </a:xfrm>
          <a:prstGeom prst="rect">
            <a:avLst/>
          </a:prstGeom>
          <a:noFill/>
          <a:ln>
            <a:noFill/>
          </a:ln>
        </p:spPr>
        <p:txBody>
          <a:bodyPr anchorCtr="0" anchor="t" bIns="0" lIns="0" rIns="0" wrap="square" tIns="52700">
            <a:noAutofit/>
          </a:bodyPr>
          <a:lstStyle/>
          <a:p>
            <a:pPr indent="-366395" lvl="0" marL="379095" marR="0" rtl="0" algn="l">
              <a:lnSpc>
                <a:spcPct val="100000"/>
              </a:lnSpc>
              <a:spcBef>
                <a:spcPts val="0"/>
              </a:spcBef>
              <a:spcAft>
                <a:spcPts val="0"/>
              </a:spcAft>
              <a:buClr>
                <a:srgbClr val="595959"/>
              </a:buClr>
              <a:buSzPct val="100000"/>
              <a:buFont typeface="Arial"/>
              <a:buChar char="●"/>
            </a:pPr>
            <a:r>
              <a:rPr b="0" i="0" lang="en-US" sz="1800" u="none" cap="none" strike="noStrike">
                <a:solidFill>
                  <a:srgbClr val="595959"/>
                </a:solidFill>
                <a:latin typeface="Arial"/>
                <a:ea typeface="Arial"/>
                <a:cs typeface="Arial"/>
                <a:sym typeface="Arial"/>
              </a:rPr>
              <a:t>Now that we have a table, let</a:t>
            </a:r>
            <a:r>
              <a:rPr lang="en-US"/>
              <a:t>’</a:t>
            </a:r>
            <a:r>
              <a:rPr b="0" i="0" lang="en-US" sz="1800" u="none" cap="none" strike="noStrike">
                <a:solidFill>
                  <a:srgbClr val="595959"/>
                </a:solidFill>
                <a:latin typeface="Arial"/>
                <a:ea typeface="Arial"/>
                <a:cs typeface="Arial"/>
                <a:sym typeface="Arial"/>
              </a:rPr>
              <a:t>s add some data to the table</a:t>
            </a:r>
          </a:p>
          <a:p>
            <a:pPr indent="-366395" lvl="0" marL="379095" marR="0" rtl="0" algn="l">
              <a:lnSpc>
                <a:spcPct val="100000"/>
              </a:lnSpc>
              <a:spcBef>
                <a:spcPts val="315"/>
              </a:spcBef>
              <a:spcAft>
                <a:spcPts val="0"/>
              </a:spcAft>
              <a:buClr>
                <a:srgbClr val="595959"/>
              </a:buClr>
              <a:buSzPct val="100000"/>
              <a:buFont typeface="Arial"/>
              <a:buChar char="●"/>
            </a:pPr>
            <a:r>
              <a:rPr b="0" i="0" lang="en-US" sz="1800" u="none" cap="none" strike="noStrike">
                <a:solidFill>
                  <a:srgbClr val="595959"/>
                </a:solidFill>
                <a:latin typeface="Arial"/>
                <a:ea typeface="Arial"/>
                <a:cs typeface="Arial"/>
                <a:sym typeface="Arial"/>
              </a:rPr>
              <a:t>Specifically some products</a:t>
            </a:r>
          </a:p>
          <a:p>
            <a:pPr indent="-366395" lvl="0" marL="379095" marR="0" rtl="0" algn="l">
              <a:lnSpc>
                <a:spcPct val="100000"/>
              </a:lnSpc>
              <a:spcBef>
                <a:spcPts val="315"/>
              </a:spcBef>
              <a:spcAft>
                <a:spcPts val="0"/>
              </a:spcAft>
              <a:buClr>
                <a:srgbClr val="595959"/>
              </a:buClr>
              <a:buSzPct val="100000"/>
              <a:buFont typeface="Arial"/>
              <a:buChar char="●"/>
            </a:pPr>
            <a:r>
              <a:rPr b="0" i="0" lang="en-US" sz="1800" u="none" cap="none" strike="noStrike">
                <a:solidFill>
                  <a:srgbClr val="595959"/>
                </a:solidFill>
                <a:latin typeface="Arial"/>
                <a:ea typeface="Arial"/>
                <a:cs typeface="Arial"/>
                <a:sym typeface="Arial"/>
              </a:rPr>
              <a:t>Add </a:t>
            </a:r>
            <a:r>
              <a:rPr lang="en-US"/>
              <a:t>6</a:t>
            </a:r>
            <a:r>
              <a:rPr b="0" i="0" lang="en-US" sz="1800" u="none" cap="none" strike="noStrike">
                <a:solidFill>
                  <a:srgbClr val="595959"/>
                </a:solidFill>
                <a:latin typeface="Arial"/>
                <a:ea typeface="Arial"/>
                <a:cs typeface="Arial"/>
                <a:sym typeface="Arial"/>
              </a:rPr>
              <a:t> - </a:t>
            </a:r>
            <a:r>
              <a:rPr lang="en-US"/>
              <a:t>7</a:t>
            </a:r>
            <a:r>
              <a:rPr b="0" i="0" lang="en-US" sz="1800" u="none" cap="none" strike="noStrike">
                <a:solidFill>
                  <a:srgbClr val="595959"/>
                </a:solidFill>
                <a:latin typeface="Arial"/>
                <a:ea typeface="Arial"/>
                <a:cs typeface="Arial"/>
                <a:sym typeface="Arial"/>
              </a:rPr>
              <a:t> products to the table, either via SQL statement or ia the INSERT tab</a:t>
            </a:r>
          </a:p>
          <a:p>
            <a:pPr indent="-366395" lvl="0" marL="379095" marR="0" rtl="0" algn="l">
              <a:lnSpc>
                <a:spcPct val="100000"/>
              </a:lnSpc>
              <a:spcBef>
                <a:spcPts val="315"/>
              </a:spcBef>
              <a:buClr>
                <a:srgbClr val="595959"/>
              </a:buClr>
              <a:buSzPct val="100000"/>
              <a:buFont typeface="Arial"/>
              <a:buChar char="●"/>
            </a:pPr>
            <a:r>
              <a:rPr b="0" i="0" lang="en-US" sz="1800" u="none" cap="none" strike="noStrike">
                <a:solidFill>
                  <a:srgbClr val="595959"/>
                </a:solidFill>
                <a:latin typeface="Arial"/>
                <a:ea typeface="Arial"/>
                <a:cs typeface="Arial"/>
                <a:sym typeface="Arial"/>
              </a:rPr>
              <a:t>Eg</a:t>
            </a:r>
          </a:p>
        </p:txBody>
      </p:sp>
      <p:sp>
        <p:nvSpPr>
          <p:cNvPr id="190" name="Shape 190"/>
          <p:cNvSpPr txBox="1"/>
          <p:nvPr/>
        </p:nvSpPr>
        <p:spPr>
          <a:xfrm>
            <a:off x="963191" y="2441395"/>
            <a:ext cx="460375" cy="1758950"/>
          </a:xfrm>
          <a:prstGeom prst="rect">
            <a:avLst/>
          </a:prstGeom>
          <a:noFill/>
          <a:ln>
            <a:noFill/>
          </a:ln>
        </p:spPr>
        <p:txBody>
          <a:bodyPr anchorCtr="0" anchor="t" bIns="0" lIns="0" rIns="0" wrap="square" tIns="46975">
            <a:noAutofit/>
          </a:bodyPr>
          <a:lstStyle/>
          <a:p>
            <a:pPr indent="-335915" lvl="0" marL="348615" marR="0" rtl="0" algn="l">
              <a:lnSpc>
                <a:spcPct val="100000"/>
              </a:lnSpc>
              <a:spcBef>
                <a:spcPts val="0"/>
              </a:spcBef>
              <a:spcAft>
                <a:spcPts val="0"/>
              </a:spcAft>
              <a:buClr>
                <a:srgbClr val="595959"/>
              </a:buClr>
              <a:buSzPct val="100000"/>
              <a:buFont typeface="Arial"/>
              <a:buChar char="○"/>
            </a:pPr>
            <a:r>
              <a:rPr lang="en-US" sz="1400">
                <a:solidFill>
                  <a:srgbClr val="595959"/>
                </a:solidFill>
                <a:latin typeface="Arial"/>
                <a:ea typeface="Arial"/>
                <a:cs typeface="Arial"/>
                <a:sym typeface="Arial"/>
              </a:rPr>
              <a:t>1</a:t>
            </a:r>
          </a:p>
          <a:p>
            <a:pPr indent="-335915" lvl="0" marL="348615" marR="0" rtl="0" algn="l">
              <a:lnSpc>
                <a:spcPct val="100000"/>
              </a:lnSpc>
              <a:spcBef>
                <a:spcPts val="270"/>
              </a:spcBef>
              <a:spcAft>
                <a:spcPts val="0"/>
              </a:spcAft>
              <a:buClr>
                <a:srgbClr val="595959"/>
              </a:buClr>
              <a:buSzPct val="100000"/>
              <a:buFont typeface="Arial"/>
              <a:buChar char="○"/>
            </a:pPr>
            <a:r>
              <a:rPr lang="en-US" sz="1400">
                <a:solidFill>
                  <a:srgbClr val="595959"/>
                </a:solidFill>
                <a:latin typeface="Arial"/>
                <a:ea typeface="Arial"/>
                <a:cs typeface="Arial"/>
                <a:sym typeface="Arial"/>
              </a:rPr>
              <a:t>2</a:t>
            </a:r>
          </a:p>
          <a:p>
            <a:pPr indent="-335915" lvl="0" marL="348615" marR="0" rtl="0" algn="l">
              <a:lnSpc>
                <a:spcPct val="100000"/>
              </a:lnSpc>
              <a:spcBef>
                <a:spcPts val="270"/>
              </a:spcBef>
              <a:spcAft>
                <a:spcPts val="0"/>
              </a:spcAft>
              <a:buClr>
                <a:srgbClr val="595959"/>
              </a:buClr>
              <a:buSzPct val="100000"/>
              <a:buFont typeface="Arial"/>
              <a:buChar char="○"/>
            </a:pPr>
            <a:r>
              <a:rPr lang="en-US" sz="1400">
                <a:solidFill>
                  <a:srgbClr val="595959"/>
                </a:solidFill>
                <a:latin typeface="Arial"/>
                <a:ea typeface="Arial"/>
                <a:cs typeface="Arial"/>
                <a:sym typeface="Arial"/>
              </a:rPr>
              <a:t>3</a:t>
            </a:r>
          </a:p>
          <a:p>
            <a:pPr indent="-335915" lvl="0" marL="348615" marR="0" rtl="0" algn="l">
              <a:lnSpc>
                <a:spcPct val="100000"/>
              </a:lnSpc>
              <a:spcBef>
                <a:spcPts val="270"/>
              </a:spcBef>
              <a:spcAft>
                <a:spcPts val="0"/>
              </a:spcAft>
              <a:buClr>
                <a:srgbClr val="595959"/>
              </a:buClr>
              <a:buSzPct val="100000"/>
              <a:buFont typeface="Arial"/>
              <a:buChar char="○"/>
            </a:pPr>
            <a:r>
              <a:rPr lang="en-US" sz="1400">
                <a:solidFill>
                  <a:srgbClr val="595959"/>
                </a:solidFill>
                <a:latin typeface="Arial"/>
                <a:ea typeface="Arial"/>
                <a:cs typeface="Arial"/>
                <a:sym typeface="Arial"/>
              </a:rPr>
              <a:t>4</a:t>
            </a:r>
          </a:p>
          <a:p>
            <a:pPr indent="-335915" lvl="0" marL="348615" marR="0" rtl="0" algn="l">
              <a:lnSpc>
                <a:spcPct val="100000"/>
              </a:lnSpc>
              <a:spcBef>
                <a:spcPts val="270"/>
              </a:spcBef>
              <a:spcAft>
                <a:spcPts val="0"/>
              </a:spcAft>
              <a:buClr>
                <a:srgbClr val="595959"/>
              </a:buClr>
              <a:buSzPct val="100000"/>
              <a:buFont typeface="Arial"/>
              <a:buChar char="○"/>
            </a:pPr>
            <a:r>
              <a:rPr lang="en-US" sz="1400">
                <a:solidFill>
                  <a:srgbClr val="595959"/>
                </a:solidFill>
                <a:latin typeface="Arial"/>
                <a:ea typeface="Arial"/>
                <a:cs typeface="Arial"/>
                <a:sym typeface="Arial"/>
              </a:rPr>
              <a:t>5</a:t>
            </a:r>
          </a:p>
          <a:p>
            <a:pPr indent="-335915" lvl="0" marL="348615" marR="0" rtl="0" algn="l">
              <a:lnSpc>
                <a:spcPct val="100000"/>
              </a:lnSpc>
              <a:spcBef>
                <a:spcPts val="270"/>
              </a:spcBef>
              <a:spcAft>
                <a:spcPts val="0"/>
              </a:spcAft>
              <a:buClr>
                <a:srgbClr val="595959"/>
              </a:buClr>
              <a:buSzPct val="100000"/>
              <a:buFont typeface="Arial"/>
              <a:buChar char="○"/>
            </a:pPr>
            <a:r>
              <a:rPr lang="en-US" sz="1400">
                <a:solidFill>
                  <a:srgbClr val="595959"/>
                </a:solidFill>
                <a:latin typeface="Arial"/>
                <a:ea typeface="Arial"/>
                <a:cs typeface="Arial"/>
                <a:sym typeface="Arial"/>
              </a:rPr>
              <a:t>6</a:t>
            </a:r>
          </a:p>
          <a:p>
            <a:pPr indent="-335915" lvl="0" marL="348615" marR="0" rtl="0" algn="l">
              <a:lnSpc>
                <a:spcPct val="100000"/>
              </a:lnSpc>
              <a:spcBef>
                <a:spcPts val="270"/>
              </a:spcBef>
              <a:buClr>
                <a:srgbClr val="595959"/>
              </a:buClr>
              <a:buSzPct val="100000"/>
              <a:buFont typeface="Arial"/>
              <a:buChar char="○"/>
            </a:pPr>
            <a:r>
              <a:rPr lang="en-US" sz="1400">
                <a:solidFill>
                  <a:srgbClr val="595959"/>
                </a:solidFill>
                <a:latin typeface="Arial"/>
                <a:ea typeface="Arial"/>
                <a:cs typeface="Arial"/>
                <a:sym typeface="Arial"/>
              </a:rPr>
              <a:t>7</a:t>
            </a:r>
          </a:p>
        </p:txBody>
      </p:sp>
      <p:sp>
        <p:nvSpPr>
          <p:cNvPr id="191" name="Shape 191"/>
          <p:cNvSpPr txBox="1"/>
          <p:nvPr/>
        </p:nvSpPr>
        <p:spPr>
          <a:xfrm>
            <a:off x="1756321" y="2441395"/>
            <a:ext cx="756920" cy="1758950"/>
          </a:xfrm>
          <a:prstGeom prst="rect">
            <a:avLst/>
          </a:prstGeom>
          <a:noFill/>
          <a:ln>
            <a:noFill/>
          </a:ln>
        </p:spPr>
        <p:txBody>
          <a:bodyPr anchorCtr="0" anchor="t" bIns="0" lIns="0" rIns="0" wrap="square" tIns="12700">
            <a:noAutofit/>
          </a:bodyPr>
          <a:lstStyle/>
          <a:p>
            <a:pPr indent="0" lvl="0" marL="12700" marR="5080" rtl="0" algn="l">
              <a:lnSpc>
                <a:spcPct val="116100"/>
              </a:lnSpc>
              <a:spcBef>
                <a:spcPts val="0"/>
              </a:spcBef>
              <a:buSzPct val="25000"/>
              <a:buNone/>
            </a:pPr>
            <a:r>
              <a:rPr lang="en-US" sz="1400">
                <a:solidFill>
                  <a:srgbClr val="595959"/>
                </a:solidFill>
                <a:latin typeface="Arial"/>
                <a:ea typeface="Arial"/>
                <a:cs typeface="Arial"/>
                <a:sym typeface="Arial"/>
              </a:rPr>
              <a:t>phone  tablet  laptop  desktop  monitor  mouse  keyboard</a:t>
            </a:r>
          </a:p>
        </p:txBody>
      </p:sp>
      <p:sp>
        <p:nvSpPr>
          <p:cNvPr id="192" name="Shape 192"/>
          <p:cNvSpPr txBox="1"/>
          <p:nvPr/>
        </p:nvSpPr>
        <p:spPr>
          <a:xfrm>
            <a:off x="2670719" y="2441395"/>
            <a:ext cx="2107565" cy="1758950"/>
          </a:xfrm>
          <a:prstGeom prst="rect">
            <a:avLst/>
          </a:prstGeom>
          <a:noFill/>
          <a:ln>
            <a:noFill/>
          </a:ln>
        </p:spPr>
        <p:txBody>
          <a:bodyPr anchorCtr="0" anchor="t" bIns="0" lIns="0" rIns="0" wrap="square" tIns="12700">
            <a:noAutofit/>
          </a:bodyPr>
          <a:lstStyle/>
          <a:p>
            <a:pPr indent="0" lvl="0" marL="12700" marR="359410" rtl="0" algn="l">
              <a:lnSpc>
                <a:spcPct val="116100"/>
              </a:lnSpc>
              <a:spcBef>
                <a:spcPts val="0"/>
              </a:spcBef>
              <a:buSzPct val="25000"/>
              <a:buNone/>
            </a:pPr>
            <a:r>
              <a:rPr lang="en-US" sz="1400">
                <a:solidFill>
                  <a:srgbClr val="595959"/>
                </a:solidFill>
                <a:latin typeface="Arial"/>
                <a:ea typeface="Arial"/>
                <a:cs typeface="Arial"/>
                <a:sym typeface="Arial"/>
              </a:rPr>
              <a:t>Some amazing phone  An even better tablet  Snazzy laptop</a:t>
            </a:r>
          </a:p>
          <a:p>
            <a:pPr indent="0" lvl="0" marL="12700" marR="5080" rtl="0" algn="l">
              <a:lnSpc>
                <a:spcPct val="116100"/>
              </a:lnSpc>
              <a:spcBef>
                <a:spcPts val="0"/>
              </a:spcBef>
              <a:spcAft>
                <a:spcPts val="0"/>
              </a:spcAft>
              <a:buSzPct val="25000"/>
              <a:buNone/>
            </a:pPr>
            <a:r>
              <a:rPr lang="en-US" sz="1400">
                <a:solidFill>
                  <a:srgbClr val="595959"/>
                </a:solidFill>
                <a:latin typeface="Arial"/>
                <a:ea typeface="Arial"/>
                <a:cs typeface="Arial"/>
                <a:sym typeface="Arial"/>
              </a:rPr>
              <a:t>Big fancy gaming machine  32 inch flat screen  standard mouse</a:t>
            </a:r>
          </a:p>
          <a:p>
            <a:pPr indent="0" lvl="0" marL="12700" marR="0" rtl="0" algn="l">
              <a:lnSpc>
                <a:spcPct val="100000"/>
              </a:lnSpc>
              <a:spcBef>
                <a:spcPts val="270"/>
              </a:spcBef>
              <a:buSzPct val="25000"/>
              <a:buNone/>
            </a:pPr>
            <a:r>
              <a:rPr lang="en-US" sz="1400">
                <a:solidFill>
                  <a:srgbClr val="595959"/>
                </a:solidFill>
                <a:latin typeface="Arial"/>
                <a:ea typeface="Arial"/>
                <a:cs typeface="Arial"/>
                <a:sym typeface="Arial"/>
              </a:rPr>
              <a:t>wireless keyboard</a:t>
            </a:r>
          </a:p>
        </p:txBody>
      </p:sp>
      <p:sp>
        <p:nvSpPr>
          <p:cNvPr id="193" name="Shape 193"/>
          <p:cNvSpPr txBox="1"/>
          <p:nvPr/>
        </p:nvSpPr>
        <p:spPr>
          <a:xfrm>
            <a:off x="4956714" y="2441395"/>
            <a:ext cx="668020" cy="1758950"/>
          </a:xfrm>
          <a:prstGeom prst="rect">
            <a:avLst/>
          </a:prstGeom>
          <a:noFill/>
          <a:ln>
            <a:noFill/>
          </a:ln>
        </p:spPr>
        <p:txBody>
          <a:bodyPr anchorCtr="0" anchor="t" bIns="0" lIns="0" rIns="0" wrap="square" tIns="46975">
            <a:noAutofit/>
          </a:bodyPr>
          <a:lstStyle/>
          <a:p>
            <a:pPr indent="0" lvl="0" marL="12700" marR="0" rtl="0" algn="l">
              <a:lnSpc>
                <a:spcPct val="100000"/>
              </a:lnSpc>
              <a:spcBef>
                <a:spcPts val="0"/>
              </a:spcBef>
              <a:spcAft>
                <a:spcPts val="0"/>
              </a:spcAft>
              <a:buSzPct val="25000"/>
              <a:buNone/>
            </a:pPr>
            <a:r>
              <a:rPr lang="en-US" sz="1400">
                <a:solidFill>
                  <a:srgbClr val="595959"/>
                </a:solidFill>
                <a:latin typeface="Arial"/>
                <a:ea typeface="Arial"/>
                <a:cs typeface="Arial"/>
                <a:sym typeface="Arial"/>
              </a:rPr>
              <a:t>235.43</a:t>
            </a:r>
          </a:p>
          <a:p>
            <a:pPr indent="0" lvl="0" marL="12700" marR="0" rtl="0" algn="l">
              <a:lnSpc>
                <a:spcPct val="100000"/>
              </a:lnSpc>
              <a:spcBef>
                <a:spcPts val="270"/>
              </a:spcBef>
              <a:spcAft>
                <a:spcPts val="0"/>
              </a:spcAft>
              <a:buSzPct val="25000"/>
              <a:buNone/>
            </a:pPr>
            <a:r>
              <a:rPr lang="en-US" sz="1400">
                <a:solidFill>
                  <a:srgbClr val="595959"/>
                </a:solidFill>
                <a:latin typeface="Arial"/>
                <a:ea typeface="Arial"/>
                <a:cs typeface="Arial"/>
                <a:sym typeface="Arial"/>
              </a:rPr>
              <a:t>452.00</a:t>
            </a:r>
          </a:p>
          <a:p>
            <a:pPr indent="0" lvl="0" marL="12700" marR="0" rtl="0" algn="l">
              <a:lnSpc>
                <a:spcPct val="100000"/>
              </a:lnSpc>
              <a:spcBef>
                <a:spcPts val="270"/>
              </a:spcBef>
              <a:spcAft>
                <a:spcPts val="0"/>
              </a:spcAft>
              <a:buSzPct val="25000"/>
              <a:buNone/>
            </a:pPr>
            <a:r>
              <a:rPr lang="en-US" sz="1400">
                <a:solidFill>
                  <a:srgbClr val="595959"/>
                </a:solidFill>
                <a:latin typeface="Arial"/>
                <a:ea typeface="Arial"/>
                <a:cs typeface="Arial"/>
                <a:sym typeface="Arial"/>
              </a:rPr>
              <a:t>1234.54</a:t>
            </a:r>
          </a:p>
          <a:p>
            <a:pPr indent="0" lvl="0" marL="12700" marR="0" rtl="0" algn="l">
              <a:lnSpc>
                <a:spcPct val="100000"/>
              </a:lnSpc>
              <a:spcBef>
                <a:spcPts val="270"/>
              </a:spcBef>
              <a:spcAft>
                <a:spcPts val="0"/>
              </a:spcAft>
              <a:buSzPct val="25000"/>
              <a:buNone/>
            </a:pPr>
            <a:r>
              <a:rPr lang="en-US" sz="1400">
                <a:solidFill>
                  <a:srgbClr val="595959"/>
                </a:solidFill>
                <a:latin typeface="Arial"/>
                <a:ea typeface="Arial"/>
                <a:cs typeface="Arial"/>
                <a:sym typeface="Arial"/>
              </a:rPr>
              <a:t>2345.43</a:t>
            </a:r>
          </a:p>
          <a:p>
            <a:pPr indent="0" lvl="0" marL="12700" marR="0" rtl="0" algn="l">
              <a:lnSpc>
                <a:spcPct val="100000"/>
              </a:lnSpc>
              <a:spcBef>
                <a:spcPts val="270"/>
              </a:spcBef>
              <a:spcAft>
                <a:spcPts val="0"/>
              </a:spcAft>
              <a:buSzPct val="25000"/>
              <a:buNone/>
            </a:pPr>
            <a:r>
              <a:rPr lang="en-US" sz="1400">
                <a:solidFill>
                  <a:srgbClr val="595959"/>
                </a:solidFill>
                <a:latin typeface="Arial"/>
                <a:ea typeface="Arial"/>
                <a:cs typeface="Arial"/>
                <a:sym typeface="Arial"/>
              </a:rPr>
              <a:t>345.32</a:t>
            </a:r>
          </a:p>
          <a:p>
            <a:pPr indent="0" lvl="0" marL="12700" marR="0" rtl="0" algn="l">
              <a:lnSpc>
                <a:spcPct val="100000"/>
              </a:lnSpc>
              <a:spcBef>
                <a:spcPts val="270"/>
              </a:spcBef>
              <a:spcAft>
                <a:spcPts val="0"/>
              </a:spcAft>
              <a:buSzPct val="25000"/>
              <a:buNone/>
            </a:pPr>
            <a:r>
              <a:rPr lang="en-US" sz="1400">
                <a:solidFill>
                  <a:srgbClr val="595959"/>
                </a:solidFill>
                <a:latin typeface="Arial"/>
                <a:ea typeface="Arial"/>
                <a:cs typeface="Arial"/>
                <a:sym typeface="Arial"/>
              </a:rPr>
              <a:t>9.99</a:t>
            </a:r>
          </a:p>
          <a:p>
            <a:pPr indent="0" lvl="0" marL="12700" marR="0" rtl="0" algn="l">
              <a:lnSpc>
                <a:spcPct val="100000"/>
              </a:lnSpc>
              <a:spcBef>
                <a:spcPts val="270"/>
              </a:spcBef>
              <a:buSzPct val="25000"/>
              <a:buNone/>
            </a:pPr>
            <a:r>
              <a:rPr lang="en-US" sz="1400">
                <a:solidFill>
                  <a:srgbClr val="595959"/>
                </a:solidFill>
                <a:latin typeface="Arial"/>
                <a:ea typeface="Arial"/>
                <a:cs typeface="Arial"/>
                <a:sym typeface="Arial"/>
              </a:rPr>
              <a:t>20.99</a:t>
            </a:r>
          </a:p>
        </p:txBody>
      </p:sp>
      <p:sp>
        <p:nvSpPr>
          <p:cNvPr id="194" name="Shape 194"/>
          <p:cNvSpPr txBox="1"/>
          <p:nvPr/>
        </p:nvSpPr>
        <p:spPr>
          <a:xfrm>
            <a:off x="2126650" y="4290375"/>
            <a:ext cx="6676800" cy="7542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Clr>
                <a:schemeClr val="dk1"/>
              </a:buClr>
              <a:buSzPct val="61111"/>
              <a:buFont typeface="Arial"/>
              <a:buNone/>
            </a:pPr>
            <a:r>
              <a:rPr lang="en-US" sz="1800"/>
              <a:t>insert into  products (product_name,product_description,cost)</a:t>
            </a:r>
          </a:p>
          <a:p>
            <a:pPr lvl="0">
              <a:spcBef>
                <a:spcPts val="0"/>
              </a:spcBef>
              <a:buClr>
                <a:schemeClr val="dk1"/>
              </a:buClr>
              <a:buSzPct val="61111"/>
              <a:buFont typeface="Arial"/>
              <a:buNone/>
            </a:pPr>
            <a:r>
              <a:rPr lang="en-US" sz="1800"/>
              <a:t> values('pc','Laptop Lenovo',789.00); </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8" name="Shape 198"/>
        <p:cNvGrpSpPr/>
        <p:nvPr/>
      </p:nvGrpSpPr>
      <p:grpSpPr>
        <a:xfrm>
          <a:off x="0" y="0"/>
          <a:ext cx="0" cy="0"/>
          <a:chOff x="0" y="0"/>
          <a:chExt cx="0" cy="0"/>
        </a:xfrm>
      </p:grpSpPr>
      <p:sp>
        <p:nvSpPr>
          <p:cNvPr id="199" name="Shape 199"/>
          <p:cNvSpPr txBox="1"/>
          <p:nvPr>
            <p:ph type="title"/>
          </p:nvPr>
        </p:nvSpPr>
        <p:spPr>
          <a:xfrm>
            <a:off x="384724" y="503825"/>
            <a:ext cx="2179320"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Double check</a:t>
            </a:r>
          </a:p>
        </p:txBody>
      </p:sp>
      <p:sp>
        <p:nvSpPr>
          <p:cNvPr id="200" name="Shape 200"/>
          <p:cNvSpPr txBox="1"/>
          <p:nvPr/>
        </p:nvSpPr>
        <p:spPr>
          <a:xfrm>
            <a:off x="384725" y="1216342"/>
            <a:ext cx="5152500" cy="1874700"/>
          </a:xfrm>
          <a:prstGeom prst="rect">
            <a:avLst/>
          </a:prstGeom>
          <a:noFill/>
          <a:ln>
            <a:noFill/>
          </a:ln>
        </p:spPr>
        <p:txBody>
          <a:bodyPr anchorCtr="0" anchor="t" bIns="0" lIns="0" rIns="0" wrap="square" tIns="12700">
            <a:noAutofit/>
          </a:bodyPr>
          <a:lstStyle/>
          <a:p>
            <a:pPr indent="-368300" lvl="0" marL="469900" marR="0" rtl="0" algn="l">
              <a:lnSpc>
                <a:spcPct val="100000"/>
              </a:lnSpc>
              <a:spcBef>
                <a:spcPts val="0"/>
              </a:spcBef>
              <a:spcAft>
                <a:spcPts val="0"/>
              </a:spcAft>
              <a:buClr>
                <a:srgbClr val="595959"/>
              </a:buClr>
              <a:buSzPct val="100000"/>
              <a:buFont typeface="Arial"/>
              <a:buChar char="●"/>
            </a:pPr>
            <a:r>
              <a:rPr lang="en-US" sz="1800">
                <a:solidFill>
                  <a:srgbClr val="595959"/>
                </a:solidFill>
                <a:latin typeface="Arial"/>
                <a:ea typeface="Arial"/>
                <a:cs typeface="Arial"/>
                <a:sym typeface="Arial"/>
              </a:rPr>
              <a:t>Double check that the data is actually in there:</a:t>
            </a:r>
          </a:p>
          <a:p>
            <a:pPr indent="0" lvl="0" marL="0" marR="0" rtl="0" algn="l">
              <a:lnSpc>
                <a:spcPct val="100000"/>
              </a:lnSpc>
              <a:spcBef>
                <a:spcPts val="50"/>
              </a:spcBef>
              <a:buNone/>
            </a:pPr>
            <a:r>
              <a:t/>
            </a:r>
            <a:endParaRPr sz="1600">
              <a:latin typeface="Times New Roman"/>
              <a:ea typeface="Times New Roman"/>
              <a:cs typeface="Times New Roman"/>
              <a:sym typeface="Times New Roman"/>
            </a:endParaRPr>
          </a:p>
          <a:p>
            <a:pPr indent="444500" lvl="0" marL="469900" marR="0" rtl="0" algn="l">
              <a:lnSpc>
                <a:spcPct val="100000"/>
              </a:lnSpc>
              <a:spcBef>
                <a:spcPts val="0"/>
              </a:spcBef>
              <a:buSzPct val="25000"/>
              <a:buNone/>
            </a:pPr>
            <a:r>
              <a:rPr b="1" lang="en-US" sz="2400">
                <a:solidFill>
                  <a:srgbClr val="595959"/>
                </a:solidFill>
                <a:latin typeface="Arial"/>
                <a:ea typeface="Arial"/>
                <a:cs typeface="Arial"/>
                <a:sym typeface="Arial"/>
              </a:rPr>
              <a:t>SELECT * FROM Products;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4" name="Shape 204"/>
        <p:cNvGrpSpPr/>
        <p:nvPr/>
      </p:nvGrpSpPr>
      <p:grpSpPr>
        <a:xfrm>
          <a:off x="0" y="0"/>
          <a:ext cx="0" cy="0"/>
          <a:chOff x="0" y="0"/>
          <a:chExt cx="0" cy="0"/>
        </a:xfrm>
      </p:grpSpPr>
      <p:sp>
        <p:nvSpPr>
          <p:cNvPr id="205" name="Shape 205"/>
          <p:cNvSpPr txBox="1"/>
          <p:nvPr>
            <p:ph type="title"/>
          </p:nvPr>
        </p:nvSpPr>
        <p:spPr>
          <a:xfrm>
            <a:off x="384724" y="503825"/>
            <a:ext cx="2117090"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Products.php</a:t>
            </a:r>
          </a:p>
        </p:txBody>
      </p:sp>
      <p:sp>
        <p:nvSpPr>
          <p:cNvPr id="206" name="Shape 206"/>
          <p:cNvSpPr txBox="1"/>
          <p:nvPr/>
        </p:nvSpPr>
        <p:spPr>
          <a:xfrm>
            <a:off x="475250" y="1176350"/>
            <a:ext cx="7912200" cy="3905400"/>
          </a:xfrm>
          <a:prstGeom prst="rect">
            <a:avLst/>
          </a:prstGeom>
          <a:noFill/>
          <a:ln>
            <a:noFill/>
          </a:ln>
        </p:spPr>
        <p:txBody>
          <a:bodyPr anchorCtr="0" anchor="t" bIns="0" lIns="0" rIns="0" wrap="square" tIns="12700">
            <a:noAutofit/>
          </a:bodyPr>
          <a:lstStyle/>
          <a:p>
            <a:pPr indent="-379095" lvl="0" marL="379095" marR="5080" rtl="0" algn="l">
              <a:lnSpc>
                <a:spcPct val="100000"/>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First, let’s create a page that will show our </a:t>
            </a:r>
            <a:r>
              <a:rPr b="1" lang="en-US" sz="2000">
                <a:solidFill>
                  <a:srgbClr val="595959"/>
                </a:solidFill>
              </a:rPr>
              <a:t>list of products</a:t>
            </a:r>
            <a:r>
              <a:rPr lang="en-US" sz="2000">
                <a:solidFill>
                  <a:srgbClr val="595959"/>
                </a:solidFill>
                <a:latin typeface="Arial"/>
                <a:ea typeface="Arial"/>
                <a:cs typeface="Arial"/>
                <a:sym typeface="Arial"/>
              </a:rPr>
              <a:t> from the database. </a:t>
            </a:r>
          </a:p>
          <a:p>
            <a:pPr indent="-379095" lvl="0" marL="379095" marR="0" rtl="0" algn="l">
              <a:lnSpc>
                <a:spcPct val="100000"/>
              </a:lnSpc>
              <a:spcBef>
                <a:spcPts val="315"/>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Essentially, </a:t>
            </a:r>
            <a:r>
              <a:rPr lang="en-US" sz="2000">
                <a:solidFill>
                  <a:srgbClr val="595959"/>
                </a:solidFill>
              </a:rPr>
              <a:t> </a:t>
            </a:r>
          </a:p>
          <a:p>
            <a:pPr indent="-379094" lvl="1" marL="836294" marR="0" rtl="0" algn="l">
              <a:lnSpc>
                <a:spcPct val="100000"/>
              </a:lnSpc>
              <a:spcBef>
                <a:spcPts val="330"/>
              </a:spcBef>
              <a:spcAft>
                <a:spcPts val="1000"/>
              </a:spcAft>
              <a:buClr>
                <a:srgbClr val="595959"/>
              </a:buClr>
              <a:buSzPct val="100000"/>
              <a:buFont typeface="Arial"/>
              <a:buChar char="○"/>
            </a:pPr>
            <a:r>
              <a:rPr b="0" i="0" lang="en-US" sz="2000" u="none" cap="none" strike="noStrike">
                <a:solidFill>
                  <a:srgbClr val="595959"/>
                </a:solidFill>
                <a:latin typeface="Arial"/>
                <a:ea typeface="Arial"/>
                <a:cs typeface="Arial"/>
                <a:sym typeface="Arial"/>
              </a:rPr>
              <a:t>we want to call the database</a:t>
            </a:r>
          </a:p>
          <a:p>
            <a:pPr indent="-379094" lvl="1" marL="836294" marR="0" rtl="0" algn="l">
              <a:lnSpc>
                <a:spcPct val="100000"/>
              </a:lnSpc>
              <a:spcBef>
                <a:spcPts val="270"/>
              </a:spcBef>
              <a:spcAft>
                <a:spcPts val="1000"/>
              </a:spcAft>
              <a:buClr>
                <a:srgbClr val="595959"/>
              </a:buClr>
              <a:buSzPct val="100000"/>
              <a:buFont typeface="Arial"/>
              <a:buChar char="○"/>
            </a:pPr>
            <a:r>
              <a:rPr b="0" i="0" lang="en-US" sz="2000" u="none" cap="none" strike="noStrike">
                <a:solidFill>
                  <a:srgbClr val="595959"/>
                </a:solidFill>
                <a:latin typeface="Arial"/>
                <a:ea typeface="Arial"/>
                <a:cs typeface="Arial"/>
                <a:sym typeface="Arial"/>
              </a:rPr>
              <a:t>use our select statement to get the information from the database and</a:t>
            </a:r>
          </a:p>
          <a:p>
            <a:pPr indent="-379094" lvl="1" marL="836294" marR="0" rtl="0" algn="l">
              <a:lnSpc>
                <a:spcPct val="100000"/>
              </a:lnSpc>
              <a:spcBef>
                <a:spcPts val="270"/>
              </a:spcBef>
              <a:spcAft>
                <a:spcPts val="1000"/>
              </a:spcAft>
              <a:buClr>
                <a:srgbClr val="595959"/>
              </a:buClr>
              <a:buSzPct val="100000"/>
              <a:buFont typeface="Arial"/>
              <a:buChar char="○"/>
            </a:pPr>
            <a:r>
              <a:rPr b="0" i="0" lang="en-US" sz="2000" u="none" cap="none" strike="noStrike">
                <a:solidFill>
                  <a:srgbClr val="595959"/>
                </a:solidFill>
                <a:latin typeface="Arial"/>
                <a:ea typeface="Arial"/>
                <a:cs typeface="Arial"/>
                <a:sym typeface="Arial"/>
              </a:rPr>
              <a:t>display this information to the page</a:t>
            </a:r>
          </a:p>
          <a:p>
            <a:pPr indent="-379095" lvl="0" marL="379095" marR="0" rtl="0" algn="l">
              <a:lnSpc>
                <a:spcPct val="100000"/>
              </a:lnSpc>
              <a:spcBef>
                <a:spcPts val="254"/>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Later we will link these list entries with the specific </a:t>
            </a:r>
            <a:r>
              <a:rPr b="1" lang="en-US" sz="2000">
                <a:solidFill>
                  <a:srgbClr val="595959"/>
                </a:solidFill>
              </a:rPr>
              <a:t>product pages</a:t>
            </a:r>
          </a:p>
          <a:p>
            <a:pPr indent="-379095" lvl="0" marL="379095" marR="0" rtl="0" algn="l">
              <a:lnSpc>
                <a:spcPct val="100000"/>
              </a:lnSpc>
              <a:spcBef>
                <a:spcPts val="254"/>
              </a:spcBef>
              <a:spcAft>
                <a:spcPts val="1000"/>
              </a:spcAft>
              <a:buClr>
                <a:srgbClr val="595959"/>
              </a:buClr>
              <a:buSzPct val="100000"/>
              <a:buFont typeface="Arial"/>
              <a:buChar char="●"/>
            </a:pPr>
            <a:r>
              <a:rPr lang="en-US" sz="2000">
                <a:solidFill>
                  <a:srgbClr val="595959"/>
                </a:solidFill>
              </a:rPr>
              <a:t>If you haven’t done it already. Let’s create a folder under htdocs folder called </a:t>
            </a:r>
            <a:r>
              <a:rPr b="1" lang="en-US" sz="2000">
                <a:solidFill>
                  <a:srgbClr val="595959"/>
                </a:solidFill>
              </a:rPr>
              <a:t>products</a:t>
            </a:r>
            <a:r>
              <a:rPr lang="en-US" sz="2000">
                <a:solidFill>
                  <a:srgbClr val="595959"/>
                </a:solidFill>
              </a:rPr>
              <a:t> where we will put our new files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0" name="Shape 210"/>
        <p:cNvGrpSpPr/>
        <p:nvPr/>
      </p:nvGrpSpPr>
      <p:grpSpPr>
        <a:xfrm>
          <a:off x="0" y="0"/>
          <a:ext cx="0" cy="0"/>
          <a:chOff x="0" y="0"/>
          <a:chExt cx="0" cy="0"/>
        </a:xfrm>
      </p:grpSpPr>
      <p:sp>
        <p:nvSpPr>
          <p:cNvPr id="211" name="Shape 211"/>
          <p:cNvSpPr txBox="1"/>
          <p:nvPr>
            <p:ph type="title"/>
          </p:nvPr>
        </p:nvSpPr>
        <p:spPr>
          <a:xfrm>
            <a:off x="384724" y="503825"/>
            <a:ext cx="1113155"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db.php</a:t>
            </a:r>
          </a:p>
        </p:txBody>
      </p:sp>
      <p:sp>
        <p:nvSpPr>
          <p:cNvPr id="212" name="Shape 212"/>
          <p:cNvSpPr txBox="1"/>
          <p:nvPr/>
        </p:nvSpPr>
        <p:spPr>
          <a:xfrm>
            <a:off x="384724" y="1176351"/>
            <a:ext cx="8214359" cy="2854325"/>
          </a:xfrm>
          <a:prstGeom prst="rect">
            <a:avLst/>
          </a:prstGeom>
          <a:noFill/>
          <a:ln>
            <a:noFill/>
          </a:ln>
        </p:spPr>
        <p:txBody>
          <a:bodyPr anchorCtr="0" anchor="t" bIns="0" lIns="0" rIns="0" wrap="square" tIns="52700">
            <a:noAutofit/>
          </a:bodyPr>
          <a:lstStyle/>
          <a:p>
            <a:pPr indent="0" lvl="0" marL="12700" marR="0" rtl="0" algn="l">
              <a:lnSpc>
                <a:spcPct val="100000"/>
              </a:lnSpc>
              <a:spcBef>
                <a:spcPts val="0"/>
              </a:spcBef>
              <a:spcAft>
                <a:spcPts val="0"/>
              </a:spcAft>
              <a:buSzPct val="25000"/>
              <a:buNone/>
            </a:pPr>
            <a:r>
              <a:rPr lang="en-US" sz="1800">
                <a:solidFill>
                  <a:srgbClr val="595959"/>
                </a:solidFill>
                <a:latin typeface="Arial"/>
                <a:ea typeface="Arial"/>
                <a:cs typeface="Arial"/>
                <a:sym typeface="Arial"/>
              </a:rPr>
              <a:t>&lt;?php</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try{</a:t>
            </a:r>
          </a:p>
          <a:p>
            <a:pPr indent="-12064" lvl="0" marL="926464"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$host =</a:t>
            </a:r>
            <a:r>
              <a:rPr lang="en-US" sz="1800">
                <a:solidFill>
                  <a:srgbClr val="595959"/>
                </a:solidFill>
              </a:rPr>
              <a:t>'</a:t>
            </a:r>
            <a:r>
              <a:rPr lang="en-US" sz="1800">
                <a:solidFill>
                  <a:srgbClr val="595959"/>
                </a:solidFill>
                <a:latin typeface="Arial"/>
                <a:ea typeface="Arial"/>
                <a:cs typeface="Arial"/>
                <a:sym typeface="Arial"/>
              </a:rPr>
              <a:t>127.0.0.1</a:t>
            </a:r>
            <a:r>
              <a:rPr lang="en-US" sz="1800">
                <a:solidFill>
                  <a:srgbClr val="595959"/>
                </a:solidFill>
              </a:rPr>
              <a:t>'</a:t>
            </a:r>
            <a:r>
              <a:rPr lang="en-US" sz="1800">
                <a:solidFill>
                  <a:srgbClr val="595959"/>
                </a:solidFill>
                <a:latin typeface="Arial"/>
                <a:ea typeface="Arial"/>
                <a:cs typeface="Arial"/>
                <a:sym typeface="Arial"/>
              </a:rPr>
              <a:t>;</a:t>
            </a:r>
          </a:p>
          <a:p>
            <a:pPr indent="-12064" lvl="0" marL="926464"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$dbname = </a:t>
            </a:r>
            <a:r>
              <a:rPr lang="en-US" sz="1800">
                <a:solidFill>
                  <a:srgbClr val="595959"/>
                </a:solidFill>
              </a:rPr>
              <a:t>'</a:t>
            </a:r>
            <a:r>
              <a:rPr lang="en-US" sz="1800">
                <a:solidFill>
                  <a:srgbClr val="595959"/>
                </a:solidFill>
                <a:latin typeface="Arial"/>
                <a:ea typeface="Arial"/>
                <a:cs typeface="Arial"/>
                <a:sym typeface="Arial"/>
              </a:rPr>
              <a:t>wdtest</a:t>
            </a:r>
            <a:r>
              <a:rPr lang="en-US" sz="1800">
                <a:solidFill>
                  <a:srgbClr val="595959"/>
                </a:solidFill>
              </a:rPr>
              <a:t>'</a:t>
            </a:r>
            <a:r>
              <a:rPr lang="en-US" sz="1800">
                <a:solidFill>
                  <a:srgbClr val="595959"/>
                </a:solidFill>
                <a:latin typeface="Arial"/>
                <a:ea typeface="Arial"/>
                <a:cs typeface="Arial"/>
                <a:sym typeface="Arial"/>
              </a:rPr>
              <a:t>;</a:t>
            </a:r>
          </a:p>
          <a:p>
            <a:pPr indent="-12064" lvl="0" marL="926464"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$user = </a:t>
            </a:r>
            <a:r>
              <a:rPr lang="en-US" sz="1800">
                <a:solidFill>
                  <a:srgbClr val="595959"/>
                </a:solidFill>
              </a:rPr>
              <a:t>'</a:t>
            </a:r>
            <a:r>
              <a:rPr lang="en-US" sz="1800">
                <a:solidFill>
                  <a:srgbClr val="595959"/>
                </a:solidFill>
                <a:latin typeface="Arial"/>
                <a:ea typeface="Arial"/>
                <a:cs typeface="Arial"/>
                <a:sym typeface="Arial"/>
              </a:rPr>
              <a:t>root</a:t>
            </a:r>
            <a:r>
              <a:rPr lang="en-US" sz="1800">
                <a:solidFill>
                  <a:srgbClr val="595959"/>
                </a:solidFill>
              </a:rPr>
              <a:t>'</a:t>
            </a:r>
            <a:r>
              <a:rPr lang="en-US" sz="1800">
                <a:solidFill>
                  <a:srgbClr val="595959"/>
                </a:solidFill>
                <a:latin typeface="Arial"/>
                <a:ea typeface="Arial"/>
                <a:cs typeface="Arial"/>
                <a:sym typeface="Arial"/>
              </a:rPr>
              <a:t>;</a:t>
            </a:r>
          </a:p>
          <a:p>
            <a:pPr indent="-12064" lvl="0" marL="926464"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$pass = </a:t>
            </a:r>
            <a:r>
              <a:rPr lang="en-US" sz="1800">
                <a:solidFill>
                  <a:srgbClr val="595959"/>
                </a:solidFill>
              </a:rPr>
              <a:t>''</a:t>
            </a:r>
            <a:r>
              <a:rPr lang="en-US" sz="1800">
                <a:solidFill>
                  <a:srgbClr val="595959"/>
                </a:solidFill>
                <a:latin typeface="Arial"/>
                <a:ea typeface="Arial"/>
                <a:cs typeface="Arial"/>
                <a:sym typeface="Arial"/>
              </a:rPr>
              <a:t>;</a:t>
            </a:r>
          </a:p>
          <a:p>
            <a:pPr indent="-12064" lvl="0" marL="926464"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$DBH = new PDO(</a:t>
            </a:r>
            <a:r>
              <a:rPr lang="en-US" sz="1800">
                <a:solidFill>
                  <a:srgbClr val="595959"/>
                </a:solidFill>
              </a:rPr>
              <a:t>"</a:t>
            </a:r>
            <a:r>
              <a:rPr lang="en-US" sz="1800">
                <a:solidFill>
                  <a:srgbClr val="595959"/>
                </a:solidFill>
                <a:latin typeface="Arial"/>
                <a:ea typeface="Arial"/>
                <a:cs typeface="Arial"/>
                <a:sym typeface="Arial"/>
              </a:rPr>
              <a:t>mysql:host=$host;dbname=$dbname</a:t>
            </a:r>
            <a:r>
              <a:rPr lang="en-US" sz="1800">
                <a:solidFill>
                  <a:srgbClr val="595959"/>
                </a:solidFill>
              </a:rPr>
              <a:t>"</a:t>
            </a:r>
            <a:r>
              <a:rPr lang="en-US" sz="1800">
                <a:solidFill>
                  <a:srgbClr val="595959"/>
                </a:solidFill>
                <a:latin typeface="Arial"/>
                <a:ea typeface="Arial"/>
                <a:cs typeface="Arial"/>
                <a:sym typeface="Arial"/>
              </a:rPr>
              <a:t>,$user,$pass);</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}catch (PDOException $e) {echo </a:t>
            </a:r>
            <a:r>
              <a:rPr lang="en-US" sz="1800">
                <a:solidFill>
                  <a:srgbClr val="595959"/>
                </a:solidFill>
              </a:rPr>
              <a:t>$e-&gt;getMessage()</a:t>
            </a:r>
            <a:r>
              <a:rPr lang="en-US" sz="1800">
                <a:solidFill>
                  <a:srgbClr val="595959"/>
                </a:solidFill>
                <a:latin typeface="Arial"/>
                <a:ea typeface="Arial"/>
                <a:cs typeface="Arial"/>
                <a:sym typeface="Arial"/>
              </a:rPr>
              <a:t>;}</a:t>
            </a:r>
          </a:p>
          <a:p>
            <a:pPr indent="0" lvl="0" marL="12700" marR="0" rtl="0" algn="l">
              <a:lnSpc>
                <a:spcPct val="100000"/>
              </a:lnSpc>
              <a:spcBef>
                <a:spcPts val="315"/>
              </a:spcBef>
              <a:buSzPct val="25000"/>
              <a:buNone/>
            </a:pPr>
            <a:r>
              <a:rPr lang="en-US" sz="1800">
                <a:solidFill>
                  <a:srgbClr val="595959"/>
                </a:solidFill>
                <a:latin typeface="Arial"/>
                <a:ea typeface="Arial"/>
                <a:cs typeface="Arial"/>
                <a:sym typeface="Arial"/>
              </a:rPr>
              <a:t>?&gt;</a:t>
            </a:r>
          </a:p>
        </p:txBody>
      </p:sp>
      <p:sp>
        <p:nvSpPr>
          <p:cNvPr id="213" name="Shape 213"/>
          <p:cNvSpPr txBox="1"/>
          <p:nvPr/>
        </p:nvSpPr>
        <p:spPr>
          <a:xfrm>
            <a:off x="4426375" y="704750"/>
            <a:ext cx="3375300" cy="16446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2400"/>
              <a:t>Create this file and save in products folder and we will include it in all our files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7" name="Shape 217"/>
        <p:cNvGrpSpPr/>
        <p:nvPr/>
      </p:nvGrpSpPr>
      <p:grpSpPr>
        <a:xfrm>
          <a:off x="0" y="0"/>
          <a:ext cx="0" cy="0"/>
          <a:chOff x="0" y="0"/>
          <a:chExt cx="0" cy="0"/>
        </a:xfrm>
      </p:grpSpPr>
      <p:sp>
        <p:nvSpPr>
          <p:cNvPr id="218" name="Shape 218"/>
          <p:cNvSpPr txBox="1"/>
          <p:nvPr>
            <p:ph type="title"/>
          </p:nvPr>
        </p:nvSpPr>
        <p:spPr>
          <a:xfrm>
            <a:off x="384724" y="503825"/>
            <a:ext cx="11133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db.php</a:t>
            </a:r>
          </a:p>
        </p:txBody>
      </p:sp>
      <p:sp>
        <p:nvSpPr>
          <p:cNvPr id="219" name="Shape 219"/>
          <p:cNvSpPr txBox="1"/>
          <p:nvPr/>
        </p:nvSpPr>
        <p:spPr>
          <a:xfrm>
            <a:off x="384724" y="1176351"/>
            <a:ext cx="8214300" cy="2854200"/>
          </a:xfrm>
          <a:prstGeom prst="rect">
            <a:avLst/>
          </a:prstGeom>
          <a:noFill/>
          <a:ln>
            <a:noFill/>
          </a:ln>
        </p:spPr>
        <p:txBody>
          <a:bodyPr anchorCtr="0" anchor="t" bIns="0" lIns="0" rIns="0" wrap="square" tIns="52700">
            <a:noAutofit/>
          </a:bodyPr>
          <a:lstStyle/>
          <a:p>
            <a:pPr indent="0" lvl="0" marL="12700" marR="0" rtl="0" algn="l">
              <a:lnSpc>
                <a:spcPct val="100000"/>
              </a:lnSpc>
              <a:spcBef>
                <a:spcPts val="0"/>
              </a:spcBef>
              <a:spcAft>
                <a:spcPts val="0"/>
              </a:spcAft>
              <a:buSzPct val="25000"/>
              <a:buNone/>
            </a:pPr>
            <a:r>
              <a:rPr lang="en-US" sz="1800">
                <a:solidFill>
                  <a:srgbClr val="595959"/>
                </a:solidFill>
                <a:latin typeface="Arial"/>
                <a:ea typeface="Arial"/>
                <a:cs typeface="Arial"/>
                <a:sym typeface="Arial"/>
              </a:rPr>
              <a:t>&lt;?php</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try{</a:t>
            </a:r>
          </a:p>
          <a:p>
            <a:pPr indent="-12064" lvl="0" marL="926464"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$host = </a:t>
            </a:r>
            <a:r>
              <a:rPr lang="en-US" sz="1800">
                <a:solidFill>
                  <a:srgbClr val="595959"/>
                </a:solidFill>
              </a:rPr>
              <a:t>'</a:t>
            </a:r>
            <a:r>
              <a:rPr lang="en-US" sz="1800">
                <a:solidFill>
                  <a:srgbClr val="595959"/>
                </a:solidFill>
                <a:latin typeface="Arial"/>
                <a:ea typeface="Arial"/>
                <a:cs typeface="Arial"/>
                <a:sym typeface="Arial"/>
              </a:rPr>
              <a:t>127.0.0.1</a:t>
            </a:r>
            <a:r>
              <a:rPr lang="en-US" sz="1800">
                <a:solidFill>
                  <a:srgbClr val="595959"/>
                </a:solidFill>
              </a:rPr>
              <a:t>'</a:t>
            </a:r>
            <a:r>
              <a:rPr lang="en-US" sz="1800">
                <a:solidFill>
                  <a:srgbClr val="595959"/>
                </a:solidFill>
                <a:latin typeface="Arial"/>
                <a:ea typeface="Arial"/>
                <a:cs typeface="Arial"/>
                <a:sym typeface="Arial"/>
              </a:rPr>
              <a:t>;</a:t>
            </a:r>
          </a:p>
          <a:p>
            <a:pPr indent="-12064" lvl="0" marL="926464"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$dbname = </a:t>
            </a:r>
            <a:r>
              <a:rPr lang="en-US" sz="1800">
                <a:solidFill>
                  <a:srgbClr val="595959"/>
                </a:solidFill>
              </a:rPr>
              <a:t>'</a:t>
            </a:r>
            <a:r>
              <a:rPr lang="en-US" sz="1800">
                <a:solidFill>
                  <a:srgbClr val="595959"/>
                </a:solidFill>
                <a:latin typeface="Arial"/>
                <a:ea typeface="Arial"/>
                <a:cs typeface="Arial"/>
                <a:sym typeface="Arial"/>
              </a:rPr>
              <a:t>wdtest</a:t>
            </a:r>
            <a:r>
              <a:rPr lang="en-US" sz="1800">
                <a:solidFill>
                  <a:srgbClr val="595959"/>
                </a:solidFill>
              </a:rPr>
              <a:t>'</a:t>
            </a:r>
            <a:r>
              <a:rPr lang="en-US" sz="1800">
                <a:solidFill>
                  <a:srgbClr val="595959"/>
                </a:solidFill>
                <a:latin typeface="Arial"/>
                <a:ea typeface="Arial"/>
                <a:cs typeface="Arial"/>
                <a:sym typeface="Arial"/>
              </a:rPr>
              <a:t>;</a:t>
            </a:r>
          </a:p>
          <a:p>
            <a:pPr indent="-12064" lvl="0" marL="926464"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$user = </a:t>
            </a:r>
            <a:r>
              <a:rPr lang="en-US" sz="1800">
                <a:solidFill>
                  <a:srgbClr val="595959"/>
                </a:solidFill>
              </a:rPr>
              <a:t>'</a:t>
            </a:r>
            <a:r>
              <a:rPr lang="en-US" sz="1800">
                <a:solidFill>
                  <a:srgbClr val="595959"/>
                </a:solidFill>
                <a:latin typeface="Arial"/>
                <a:ea typeface="Arial"/>
                <a:cs typeface="Arial"/>
                <a:sym typeface="Arial"/>
              </a:rPr>
              <a:t>root</a:t>
            </a:r>
            <a:r>
              <a:rPr lang="en-US" sz="1800">
                <a:solidFill>
                  <a:srgbClr val="595959"/>
                </a:solidFill>
              </a:rPr>
              <a:t>'</a:t>
            </a:r>
            <a:r>
              <a:rPr lang="en-US" sz="1800">
                <a:solidFill>
                  <a:srgbClr val="595959"/>
                </a:solidFill>
                <a:latin typeface="Arial"/>
                <a:ea typeface="Arial"/>
                <a:cs typeface="Arial"/>
                <a:sym typeface="Arial"/>
              </a:rPr>
              <a:t>;</a:t>
            </a:r>
          </a:p>
          <a:p>
            <a:pPr indent="-12064" lvl="0" marL="926464"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$pass = </a:t>
            </a:r>
            <a:r>
              <a:rPr lang="en-US" sz="1800">
                <a:solidFill>
                  <a:srgbClr val="595959"/>
                </a:solidFill>
              </a:rPr>
              <a:t>''</a:t>
            </a:r>
            <a:r>
              <a:rPr lang="en-US" sz="1800">
                <a:solidFill>
                  <a:srgbClr val="595959"/>
                </a:solidFill>
                <a:latin typeface="Arial"/>
                <a:ea typeface="Arial"/>
                <a:cs typeface="Arial"/>
                <a:sym typeface="Arial"/>
              </a:rPr>
              <a:t>;</a:t>
            </a:r>
          </a:p>
          <a:p>
            <a:pPr indent="-12064" lvl="0" marL="926464" marR="0" rtl="0" algn="l">
              <a:lnSpc>
                <a:spcPct val="100000"/>
              </a:lnSpc>
              <a:spcBef>
                <a:spcPts val="315"/>
              </a:spcBef>
              <a:spcAft>
                <a:spcPts val="0"/>
              </a:spcAft>
              <a:buSzPct val="25000"/>
              <a:buNone/>
            </a:pPr>
            <a:r>
              <a:rPr lang="en-US" sz="1800">
                <a:solidFill>
                  <a:srgbClr val="595959"/>
                </a:solidFill>
              </a:rPr>
              <a:t>$port=3307;</a:t>
            </a:r>
          </a:p>
          <a:p>
            <a:pPr indent="-12064" lvl="0" marL="926464"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$DBH = new PDO(</a:t>
            </a:r>
            <a:r>
              <a:rPr lang="en-US" sz="1800">
                <a:solidFill>
                  <a:srgbClr val="595959"/>
                </a:solidFill>
              </a:rPr>
              <a:t>"</a:t>
            </a:r>
            <a:r>
              <a:rPr lang="en-US" sz="1800">
                <a:solidFill>
                  <a:srgbClr val="595959"/>
                </a:solidFill>
                <a:latin typeface="Arial"/>
                <a:ea typeface="Arial"/>
                <a:cs typeface="Arial"/>
                <a:sym typeface="Arial"/>
              </a:rPr>
              <a:t>mysql:host=$host;dbname=$dbname;port=$port</a:t>
            </a:r>
            <a:r>
              <a:rPr lang="en-US" sz="1800">
                <a:solidFill>
                  <a:srgbClr val="595959"/>
                </a:solidFill>
              </a:rPr>
              <a:t>"</a:t>
            </a:r>
            <a:r>
              <a:rPr lang="en-US" sz="1800">
                <a:solidFill>
                  <a:srgbClr val="595959"/>
                </a:solidFill>
                <a:latin typeface="Arial"/>
                <a:ea typeface="Arial"/>
                <a:cs typeface="Arial"/>
                <a:sym typeface="Arial"/>
              </a:rPr>
              <a:t>,$user,$pass);</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}catch (PDOException $e) {echo </a:t>
            </a:r>
            <a:r>
              <a:rPr lang="en-US" sz="1800">
                <a:solidFill>
                  <a:srgbClr val="595959"/>
                </a:solidFill>
              </a:rPr>
              <a:t>$e-&gt;getMessage()</a:t>
            </a:r>
            <a:r>
              <a:rPr lang="en-US" sz="1800">
                <a:solidFill>
                  <a:srgbClr val="595959"/>
                </a:solidFill>
                <a:latin typeface="Arial"/>
                <a:ea typeface="Arial"/>
                <a:cs typeface="Arial"/>
                <a:sym typeface="Arial"/>
              </a:rPr>
              <a:t>;}</a:t>
            </a:r>
          </a:p>
          <a:p>
            <a:pPr indent="0" lvl="0" marL="12700" marR="0" rtl="0" algn="l">
              <a:lnSpc>
                <a:spcPct val="100000"/>
              </a:lnSpc>
              <a:spcBef>
                <a:spcPts val="315"/>
              </a:spcBef>
              <a:buSzPct val="25000"/>
              <a:buNone/>
            </a:pPr>
            <a:r>
              <a:rPr lang="en-US" sz="1800">
                <a:solidFill>
                  <a:srgbClr val="595959"/>
                </a:solidFill>
                <a:latin typeface="Arial"/>
                <a:ea typeface="Arial"/>
                <a:cs typeface="Arial"/>
                <a:sym typeface="Arial"/>
              </a:rPr>
              <a:t>?&gt;</a:t>
            </a:r>
          </a:p>
        </p:txBody>
      </p:sp>
      <p:sp>
        <p:nvSpPr>
          <p:cNvPr id="220" name="Shape 220"/>
          <p:cNvSpPr txBox="1"/>
          <p:nvPr/>
        </p:nvSpPr>
        <p:spPr>
          <a:xfrm>
            <a:off x="4611850" y="1149875"/>
            <a:ext cx="2547000" cy="11376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2400"/>
              <a:t>If you need to change the port number</a:t>
            </a:r>
          </a:p>
        </p:txBody>
      </p:sp>
      <p:cxnSp>
        <p:nvCxnSpPr>
          <p:cNvPr id="221" name="Shape 221"/>
          <p:cNvCxnSpPr>
            <a:stCxn id="220" idx="2"/>
          </p:cNvCxnSpPr>
          <p:nvPr/>
        </p:nvCxnSpPr>
        <p:spPr>
          <a:xfrm flipH="1">
            <a:off x="2720050" y="2287475"/>
            <a:ext cx="3165300" cy="951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84724" y="503825"/>
            <a:ext cx="8374500" cy="452100"/>
          </a:xfrm>
          <a:prstGeom prst="rect">
            <a:avLst/>
          </a:prstGeom>
        </p:spPr>
        <p:txBody>
          <a:bodyPr anchorCtr="0" anchor="t" bIns="91425" lIns="91425" rIns="91425" wrap="square" tIns="91425">
            <a:noAutofit/>
          </a:bodyPr>
          <a:lstStyle/>
          <a:p>
            <a:pPr lvl="0">
              <a:spcBef>
                <a:spcPts val="0"/>
              </a:spcBef>
              <a:buNone/>
            </a:pPr>
            <a:r>
              <a:rPr lang="en-US"/>
              <a:t>PDO revisited</a:t>
            </a:r>
          </a:p>
        </p:txBody>
      </p:sp>
      <p:sp>
        <p:nvSpPr>
          <p:cNvPr id="227" name="Shape 227"/>
          <p:cNvSpPr txBox="1"/>
          <p:nvPr>
            <p:ph idx="1" type="body"/>
          </p:nvPr>
        </p:nvSpPr>
        <p:spPr>
          <a:xfrm>
            <a:off x="-858600" y="1174775"/>
            <a:ext cx="10002600" cy="628800"/>
          </a:xfrm>
          <a:prstGeom prst="rect">
            <a:avLst/>
          </a:prstGeom>
        </p:spPr>
        <p:txBody>
          <a:bodyPr anchorCtr="0" anchor="t" bIns="91425" lIns="91425" rIns="91425" wrap="square" tIns="91425">
            <a:noAutofit/>
          </a:bodyPr>
          <a:lstStyle/>
          <a:p>
            <a:pPr indent="-12064" lvl="0" marL="926464" rtl="0">
              <a:spcBef>
                <a:spcPts val="315"/>
              </a:spcBef>
              <a:buClr>
                <a:schemeClr val="dk1"/>
              </a:buClr>
              <a:buSzPct val="25000"/>
              <a:buFont typeface="Arial"/>
              <a:buNone/>
            </a:pPr>
            <a:r>
              <a:rPr b="1" lang="en-US" sz="2000"/>
              <a:t>$DBH = new PDO(“mysql:host=$host;dbname=$dbname”,$user,$pass);</a:t>
            </a:r>
          </a:p>
        </p:txBody>
      </p:sp>
      <p:sp>
        <p:nvSpPr>
          <p:cNvPr id="228" name="Shape 228"/>
          <p:cNvSpPr txBox="1"/>
          <p:nvPr/>
        </p:nvSpPr>
        <p:spPr>
          <a:xfrm>
            <a:off x="717150" y="2022425"/>
            <a:ext cx="6342900" cy="628800"/>
          </a:xfrm>
          <a:prstGeom prst="rect">
            <a:avLst/>
          </a:prstGeom>
          <a:noFill/>
          <a:ln>
            <a:noFill/>
          </a:ln>
        </p:spPr>
        <p:txBody>
          <a:bodyPr anchorCtr="0" anchor="t" bIns="91425" lIns="91425" rIns="91425" wrap="square" tIns="91425">
            <a:noAutofit/>
          </a:bodyPr>
          <a:lstStyle/>
          <a:p>
            <a:pPr lvl="0">
              <a:spcBef>
                <a:spcPts val="0"/>
              </a:spcBef>
              <a:buNone/>
            </a:pPr>
            <a:r>
              <a:rPr b="1" lang="en-US" sz="2400"/>
              <a:t>$DBH is an instance of the class PDO</a:t>
            </a:r>
          </a:p>
        </p:txBody>
      </p:sp>
      <p:sp>
        <p:nvSpPr>
          <p:cNvPr id="229" name="Shape 229"/>
          <p:cNvSpPr txBox="1"/>
          <p:nvPr/>
        </p:nvSpPr>
        <p:spPr>
          <a:xfrm>
            <a:off x="717150" y="2868500"/>
            <a:ext cx="7307100" cy="1162200"/>
          </a:xfrm>
          <a:prstGeom prst="rect">
            <a:avLst/>
          </a:prstGeom>
          <a:noFill/>
          <a:ln>
            <a:noFill/>
          </a:ln>
        </p:spPr>
        <p:txBody>
          <a:bodyPr anchorCtr="0" anchor="t" bIns="91425" lIns="91425" rIns="91425" wrap="square" tIns="91425">
            <a:noAutofit/>
          </a:bodyPr>
          <a:lstStyle/>
          <a:p>
            <a:pPr lvl="0">
              <a:spcBef>
                <a:spcPts val="0"/>
              </a:spcBef>
              <a:buNone/>
            </a:pPr>
            <a:r>
              <a:rPr b="1" lang="en-US" sz="2400"/>
              <a:t>$DBH now has a number of functions (or methods) available to it including the prepare() function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84724" y="503825"/>
            <a:ext cx="8374500" cy="452100"/>
          </a:xfrm>
          <a:prstGeom prst="rect">
            <a:avLst/>
          </a:prstGeom>
        </p:spPr>
        <p:txBody>
          <a:bodyPr anchorCtr="0" anchor="t" bIns="91425" lIns="91425" rIns="91425" wrap="square" tIns="91425">
            <a:noAutofit/>
          </a:bodyPr>
          <a:lstStyle/>
          <a:p>
            <a:pPr lvl="0" rtl="0">
              <a:spcBef>
                <a:spcPts val="0"/>
              </a:spcBef>
              <a:buNone/>
            </a:pPr>
            <a:r>
              <a:rPr lang="en-US"/>
              <a:t>PDO prepare()</a:t>
            </a:r>
          </a:p>
        </p:txBody>
      </p:sp>
      <p:sp>
        <p:nvSpPr>
          <p:cNvPr id="235" name="Shape 235"/>
          <p:cNvSpPr txBox="1"/>
          <p:nvPr/>
        </p:nvSpPr>
        <p:spPr>
          <a:xfrm>
            <a:off x="469850" y="1211700"/>
            <a:ext cx="7913100" cy="1953600"/>
          </a:xfrm>
          <a:prstGeom prst="rect">
            <a:avLst/>
          </a:prstGeom>
          <a:noFill/>
          <a:ln>
            <a:noFill/>
          </a:ln>
        </p:spPr>
        <p:txBody>
          <a:bodyPr anchorCtr="0" anchor="t" bIns="91425" lIns="91425" rIns="91425" wrap="square" tIns="91425">
            <a:noAutofit/>
          </a:bodyPr>
          <a:lstStyle/>
          <a:p>
            <a:pPr lvl="0">
              <a:spcBef>
                <a:spcPts val="0"/>
              </a:spcBef>
              <a:buNone/>
            </a:pPr>
            <a:r>
              <a:rPr lang="en-US" sz="1800">
                <a:solidFill>
                  <a:srgbClr val="333333"/>
                </a:solidFill>
                <a:highlight>
                  <a:srgbClr val="F2F2F2"/>
                </a:highlight>
              </a:rPr>
              <a:t>Prepares an SQL statement to be executed by the </a:t>
            </a:r>
            <a:r>
              <a:rPr lang="en-US" sz="1800" u="sng">
                <a:solidFill>
                  <a:srgbClr val="336699"/>
                </a:solidFill>
                <a:highlight>
                  <a:srgbClr val="F2F2F2"/>
                </a:highlight>
                <a:hlinkClick r:id="rId3"/>
              </a:rPr>
              <a:t>PDOStatement::execute()</a:t>
            </a:r>
            <a:r>
              <a:rPr lang="en-US" sz="1800">
                <a:solidFill>
                  <a:srgbClr val="333333"/>
                </a:solidFill>
                <a:highlight>
                  <a:srgbClr val="F2F2F2"/>
                </a:highlight>
              </a:rPr>
              <a:t> method. </a:t>
            </a:r>
          </a:p>
          <a:p>
            <a:pPr lvl="0">
              <a:spcBef>
                <a:spcPts val="0"/>
              </a:spcBef>
              <a:buNone/>
            </a:pPr>
            <a:r>
              <a:t/>
            </a:r>
            <a:endParaRPr sz="1800">
              <a:solidFill>
                <a:srgbClr val="333333"/>
              </a:solidFill>
              <a:highlight>
                <a:srgbClr val="F2F2F2"/>
              </a:highlight>
            </a:endParaRPr>
          </a:p>
          <a:p>
            <a:pPr lvl="0" rtl="0">
              <a:spcBef>
                <a:spcPts val="0"/>
              </a:spcBef>
              <a:buNone/>
            </a:pPr>
            <a:r>
              <a:rPr lang="en-US" sz="1800">
                <a:solidFill>
                  <a:srgbClr val="333333"/>
                </a:solidFill>
                <a:highlight>
                  <a:srgbClr val="F2F2F2"/>
                </a:highlight>
              </a:rPr>
              <a:t>The SQL statement can contain zero or more named (:name) or question mark (?) parameter placeholders for which real values will be substituted when the statement is executed</a:t>
            </a:r>
          </a:p>
        </p:txBody>
      </p:sp>
      <p:sp>
        <p:nvSpPr>
          <p:cNvPr id="236" name="Shape 236"/>
          <p:cNvSpPr txBox="1"/>
          <p:nvPr/>
        </p:nvSpPr>
        <p:spPr>
          <a:xfrm>
            <a:off x="1322950" y="3165300"/>
            <a:ext cx="5959500" cy="1112700"/>
          </a:xfrm>
          <a:prstGeom prst="rect">
            <a:avLst/>
          </a:prstGeom>
          <a:noFill/>
          <a:ln>
            <a:noFill/>
          </a:ln>
        </p:spPr>
        <p:txBody>
          <a:bodyPr anchorCtr="0" anchor="t" bIns="91425" lIns="91425" rIns="91425" wrap="square" tIns="91425">
            <a:noAutofit/>
          </a:bodyPr>
          <a:lstStyle/>
          <a:p>
            <a:pPr lvl="0">
              <a:spcBef>
                <a:spcPts val="0"/>
              </a:spcBef>
              <a:buNone/>
            </a:pPr>
            <a:r>
              <a:rPr lang="en-US" sz="1800"/>
              <a:t>$stmt = $DBH -&gt;</a:t>
            </a:r>
            <a:r>
              <a:rPr lang="en-US" sz="1800">
                <a:solidFill>
                  <a:srgbClr val="0000FF"/>
                </a:solidFill>
              </a:rPr>
              <a:t>prepare</a:t>
            </a:r>
            <a:r>
              <a:rPr lang="en-US" sz="1800"/>
              <a:t>("insert into users </a:t>
            </a:r>
          </a:p>
          <a:p>
            <a:pPr lvl="0">
              <a:spcBef>
                <a:spcPts val="0"/>
              </a:spcBef>
              <a:buNone/>
            </a:pPr>
            <a:r>
              <a:rPr lang="en-US" sz="1800"/>
              <a:t>                                       (username, email, password) </a:t>
            </a:r>
          </a:p>
          <a:p>
            <a:pPr lvl="0">
              <a:spcBef>
                <a:spcPts val="0"/>
              </a:spcBef>
              <a:buClr>
                <a:schemeClr val="dk1"/>
              </a:buClr>
              <a:buSzPct val="61111"/>
              <a:buFont typeface="Arial"/>
              <a:buNone/>
            </a:pPr>
            <a:r>
              <a:rPr lang="en-US" sz="1800"/>
              <a:t>                                        values (?, ?, ?)");</a:t>
            </a:r>
          </a:p>
          <a:p>
            <a:pPr lvl="0">
              <a:spcBef>
                <a:spcPts val="0"/>
              </a:spcBef>
              <a:buClr>
                <a:schemeClr val="dk1"/>
              </a:buClr>
              <a:buFont typeface="Arial"/>
              <a:buNone/>
            </a:pPr>
            <a:r>
              <a:rPr lang="en-US"/>
              <a:t>				</a:t>
            </a:r>
          </a:p>
        </p:txBody>
      </p:sp>
      <p:sp>
        <p:nvSpPr>
          <p:cNvPr id="237" name="Shape 237"/>
          <p:cNvSpPr txBox="1"/>
          <p:nvPr/>
        </p:nvSpPr>
        <p:spPr>
          <a:xfrm>
            <a:off x="667675" y="3820525"/>
            <a:ext cx="2497500" cy="12489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Arrow notation allows access to function (or methods) of the instance of the class</a:t>
            </a:r>
          </a:p>
        </p:txBody>
      </p:sp>
      <p:cxnSp>
        <p:nvCxnSpPr>
          <p:cNvPr id="238" name="Shape 238"/>
          <p:cNvCxnSpPr>
            <a:stCxn id="237" idx="0"/>
          </p:cNvCxnSpPr>
          <p:nvPr/>
        </p:nvCxnSpPr>
        <p:spPr>
          <a:xfrm flipH="1" rot="10800000">
            <a:off x="1916425" y="3573325"/>
            <a:ext cx="1014000" cy="247200"/>
          </a:xfrm>
          <a:prstGeom prst="straightConnector1">
            <a:avLst/>
          </a:prstGeom>
          <a:noFill/>
          <a:ln cap="flat" cmpd="sng" w="28575">
            <a:solidFill>
              <a:schemeClr val="dk2"/>
            </a:solidFill>
            <a:prstDash val="solid"/>
            <a:round/>
            <a:headEnd len="lg" w="lg" type="none"/>
            <a:tailEnd len="lg" w="lg" type="triangle"/>
          </a:ln>
        </p:spPr>
      </p:cxnSp>
      <p:sp>
        <p:nvSpPr>
          <p:cNvPr id="239" name="Shape 239"/>
          <p:cNvSpPr txBox="1"/>
          <p:nvPr/>
        </p:nvSpPr>
        <p:spPr>
          <a:xfrm>
            <a:off x="6268650" y="4401650"/>
            <a:ext cx="1533000" cy="6678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Positional Placeholders</a:t>
            </a:r>
          </a:p>
        </p:txBody>
      </p:sp>
      <p:cxnSp>
        <p:nvCxnSpPr>
          <p:cNvPr id="240" name="Shape 240"/>
          <p:cNvCxnSpPr>
            <a:stCxn id="239" idx="1"/>
          </p:cNvCxnSpPr>
          <p:nvPr/>
        </p:nvCxnSpPr>
        <p:spPr>
          <a:xfrm rot="10800000">
            <a:off x="4982850" y="4160750"/>
            <a:ext cx="1285800" cy="5748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84724" y="503825"/>
            <a:ext cx="8374500" cy="452100"/>
          </a:xfrm>
          <a:prstGeom prst="rect">
            <a:avLst/>
          </a:prstGeom>
        </p:spPr>
        <p:txBody>
          <a:bodyPr anchorCtr="0" anchor="t" bIns="91425" lIns="91425" rIns="91425" wrap="square" tIns="91425">
            <a:noAutofit/>
          </a:bodyPr>
          <a:lstStyle/>
          <a:p>
            <a:pPr lvl="0">
              <a:spcBef>
                <a:spcPts val="0"/>
              </a:spcBef>
              <a:buNone/>
            </a:pPr>
            <a:r>
              <a:rPr lang="en-US"/>
              <a:t>PDO Statement Class</a:t>
            </a:r>
          </a:p>
        </p:txBody>
      </p:sp>
      <p:sp>
        <p:nvSpPr>
          <p:cNvPr id="246" name="Shape 246"/>
          <p:cNvSpPr txBox="1"/>
          <p:nvPr>
            <p:ph idx="1" type="body"/>
          </p:nvPr>
        </p:nvSpPr>
        <p:spPr>
          <a:xfrm>
            <a:off x="475250" y="1176350"/>
            <a:ext cx="8255100" cy="752400"/>
          </a:xfrm>
          <a:prstGeom prst="rect">
            <a:avLst/>
          </a:prstGeom>
        </p:spPr>
        <p:txBody>
          <a:bodyPr anchorCtr="0" anchor="t" bIns="91425" lIns="91425" rIns="91425" wrap="square" tIns="91425">
            <a:noAutofit/>
          </a:bodyPr>
          <a:lstStyle/>
          <a:p>
            <a:pPr lvl="0">
              <a:spcBef>
                <a:spcPts val="0"/>
              </a:spcBef>
              <a:buNone/>
            </a:pPr>
            <a:r>
              <a:rPr lang="en-US" sz="2000">
                <a:solidFill>
                  <a:srgbClr val="000000"/>
                </a:solidFill>
              </a:rPr>
              <a:t>The prepare function (or method) returns an instance of the class</a:t>
            </a:r>
          </a:p>
          <a:p>
            <a:pPr lvl="0" rtl="0">
              <a:spcBef>
                <a:spcPts val="0"/>
              </a:spcBef>
              <a:buClr>
                <a:schemeClr val="dk1"/>
              </a:buClr>
              <a:buSzPct val="55000"/>
              <a:buFont typeface="Arial"/>
              <a:buNone/>
            </a:pPr>
            <a:r>
              <a:rPr lang="en-US" sz="2000" u="sng">
                <a:solidFill>
                  <a:srgbClr val="4A86E8"/>
                </a:solidFill>
                <a:highlight>
                  <a:srgbClr val="F2F2F2"/>
                </a:highlight>
                <a:hlinkClick r:id="rId3"/>
              </a:rPr>
              <a:t>PDOStatement</a:t>
            </a:r>
            <a:r>
              <a:rPr lang="en-US" sz="2000">
                <a:solidFill>
                  <a:srgbClr val="000000"/>
                </a:solidFill>
              </a:rPr>
              <a:t> </a:t>
            </a:r>
          </a:p>
          <a:p>
            <a:pPr lvl="0">
              <a:spcBef>
                <a:spcPts val="0"/>
              </a:spcBef>
              <a:buNone/>
            </a:pPr>
            <a:r>
              <a:rPr lang="en-US"/>
              <a:t> </a:t>
            </a:r>
          </a:p>
        </p:txBody>
      </p:sp>
      <p:sp>
        <p:nvSpPr>
          <p:cNvPr id="247" name="Shape 247"/>
          <p:cNvSpPr txBox="1"/>
          <p:nvPr/>
        </p:nvSpPr>
        <p:spPr>
          <a:xfrm>
            <a:off x="222550" y="3343550"/>
            <a:ext cx="8828100" cy="1500300"/>
          </a:xfrm>
          <a:prstGeom prst="rect">
            <a:avLst/>
          </a:prstGeom>
          <a:noFill/>
          <a:ln>
            <a:noFill/>
          </a:ln>
        </p:spPr>
        <p:txBody>
          <a:bodyPr anchorCtr="0" anchor="t" bIns="91425" lIns="91425" rIns="91425" wrap="square" tIns="91425">
            <a:noAutofit/>
          </a:bodyPr>
          <a:lstStyle/>
          <a:p>
            <a:pPr lvl="0">
              <a:spcBef>
                <a:spcPts val="0"/>
              </a:spcBef>
              <a:buNone/>
            </a:pPr>
            <a:r>
              <a:rPr lang="en-US"/>
              <a:t>      </a:t>
            </a:r>
            <a:r>
              <a:rPr lang="en-US" sz="2000" u="sng">
                <a:solidFill>
                  <a:srgbClr val="336699"/>
                </a:solidFill>
                <a:highlight>
                  <a:srgbClr val="F2F2F2"/>
                </a:highlight>
                <a:hlinkClick r:id="rId4"/>
              </a:rPr>
              <a:t>PDOStatement</a:t>
            </a:r>
            <a:r>
              <a:rPr lang="en-US" sz="2000"/>
              <a:t> has a number of methods we can use, including</a:t>
            </a:r>
          </a:p>
          <a:p>
            <a:pPr lvl="0">
              <a:spcBef>
                <a:spcPts val="0"/>
              </a:spcBef>
              <a:buNone/>
            </a:pPr>
            <a:r>
              <a:t/>
            </a:r>
            <a:endParaRPr sz="2000"/>
          </a:p>
          <a:p>
            <a:pPr indent="457200" lvl="0" rtl="0">
              <a:spcBef>
                <a:spcPts val="0"/>
              </a:spcBef>
              <a:buNone/>
            </a:pPr>
            <a:r>
              <a:rPr lang="en-US" sz="2000">
                <a:solidFill>
                  <a:srgbClr val="0000FF"/>
                </a:solidFill>
              </a:rPr>
              <a:t>bindParam</a:t>
            </a:r>
            <a:r>
              <a:rPr lang="en-US" sz="2000"/>
              <a:t>()	-	bind parameter to placeholder in prepare statement</a:t>
            </a:r>
          </a:p>
          <a:p>
            <a:pPr indent="387350" lvl="0">
              <a:spcBef>
                <a:spcPts val="0"/>
              </a:spcBef>
              <a:buClr>
                <a:schemeClr val="dk1"/>
              </a:buClr>
              <a:buSzPct val="55000"/>
              <a:buFont typeface="Arial"/>
              <a:buNone/>
            </a:pPr>
            <a:r>
              <a:rPr lang="en-US" sz="2000">
                <a:solidFill>
                  <a:srgbClr val="0000FF"/>
                </a:solidFill>
              </a:rPr>
              <a:t>execute</a:t>
            </a:r>
            <a:r>
              <a:rPr lang="en-US" sz="2000"/>
              <a:t>() 	-	execute sql statement</a:t>
            </a:r>
          </a:p>
        </p:txBody>
      </p:sp>
      <p:sp>
        <p:nvSpPr>
          <p:cNvPr id="248" name="Shape 248"/>
          <p:cNvSpPr txBox="1"/>
          <p:nvPr/>
        </p:nvSpPr>
        <p:spPr>
          <a:xfrm>
            <a:off x="526125" y="2259950"/>
            <a:ext cx="6701400" cy="752400"/>
          </a:xfrm>
          <a:prstGeom prst="rect">
            <a:avLst/>
          </a:prstGeom>
          <a:noFill/>
          <a:ln>
            <a:noFill/>
          </a:ln>
        </p:spPr>
        <p:txBody>
          <a:bodyPr anchorCtr="0" anchor="t" bIns="91425" lIns="91425" rIns="91425" wrap="square" tIns="91425">
            <a:noAutofit/>
          </a:bodyPr>
          <a:lstStyle/>
          <a:p>
            <a:pPr lvl="0">
              <a:spcBef>
                <a:spcPts val="0"/>
              </a:spcBef>
              <a:buNone/>
            </a:pPr>
            <a:r>
              <a:rPr lang="en-US" sz="2000"/>
              <a:t>In the previous example $stmt is now an instance of the </a:t>
            </a:r>
            <a:r>
              <a:rPr lang="en-US" sz="2000" u="sng">
                <a:solidFill>
                  <a:srgbClr val="336699"/>
                </a:solidFill>
                <a:highlight>
                  <a:srgbClr val="F2F2F2"/>
                </a:highlight>
                <a:hlinkClick r:id="rId5"/>
              </a:rPr>
              <a:t>PDOStatement</a:t>
            </a:r>
            <a:r>
              <a:rPr lang="en-US" sz="2000"/>
              <a:t> class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84724" y="503825"/>
            <a:ext cx="8374500" cy="452100"/>
          </a:xfrm>
          <a:prstGeom prst="rect">
            <a:avLst/>
          </a:prstGeom>
        </p:spPr>
        <p:txBody>
          <a:bodyPr anchorCtr="0" anchor="t" bIns="91425" lIns="91425" rIns="91425" wrap="square" tIns="91425">
            <a:noAutofit/>
          </a:bodyPr>
          <a:lstStyle/>
          <a:p>
            <a:pPr lvl="0">
              <a:spcBef>
                <a:spcPts val="0"/>
              </a:spcBef>
              <a:buNone/>
            </a:pPr>
            <a:r>
              <a:rPr lang="en-US"/>
              <a:t>PDO Statement Class</a:t>
            </a:r>
          </a:p>
        </p:txBody>
      </p:sp>
      <p:sp>
        <p:nvSpPr>
          <p:cNvPr id="254" name="Shape 254"/>
          <p:cNvSpPr txBox="1"/>
          <p:nvPr>
            <p:ph idx="1" type="body"/>
          </p:nvPr>
        </p:nvSpPr>
        <p:spPr>
          <a:xfrm>
            <a:off x="475248" y="1176351"/>
            <a:ext cx="8255100" cy="1282800"/>
          </a:xfrm>
          <a:prstGeom prst="rect">
            <a:avLst/>
          </a:prstGeom>
        </p:spPr>
        <p:txBody>
          <a:bodyPr anchorCtr="0" anchor="t" bIns="91425" lIns="91425" rIns="91425" wrap="square" tIns="91425">
            <a:noAutofit/>
          </a:bodyPr>
          <a:lstStyle/>
          <a:p>
            <a:pPr lvl="0" rtl="0">
              <a:spcBef>
                <a:spcPts val="0"/>
              </a:spcBef>
              <a:buClr>
                <a:schemeClr val="dk1"/>
              </a:buClr>
              <a:buSzPct val="61111"/>
              <a:buFont typeface="Arial"/>
              <a:buNone/>
            </a:pPr>
            <a:r>
              <a:rPr lang="en-US"/>
              <a:t>	</a:t>
            </a:r>
            <a:r>
              <a:rPr lang="en-US">
                <a:solidFill>
                  <a:srgbClr val="000000"/>
                </a:solidFill>
              </a:rPr>
              <a:t>$stmt = $DBH-&gt;</a:t>
            </a:r>
            <a:r>
              <a:rPr lang="en-US">
                <a:solidFill>
                  <a:srgbClr val="0000FF"/>
                </a:solidFill>
              </a:rPr>
              <a:t>prepare</a:t>
            </a:r>
            <a:r>
              <a:rPr lang="en-US"/>
              <a:t>("select * from users where username = ?" );</a:t>
            </a:r>
          </a:p>
          <a:p>
            <a:pPr lvl="0">
              <a:spcBef>
                <a:spcPts val="0"/>
              </a:spcBef>
              <a:buClr>
                <a:schemeClr val="dk1"/>
              </a:buClr>
              <a:buSzPct val="61111"/>
              <a:buFont typeface="Arial"/>
              <a:buNone/>
            </a:pPr>
            <a:r>
              <a:rPr lang="en-US"/>
              <a:t>	</a:t>
            </a:r>
            <a:r>
              <a:rPr lang="en-US">
                <a:solidFill>
                  <a:srgbClr val="000000"/>
                </a:solidFill>
              </a:rPr>
              <a:t>$stmt-&gt;</a:t>
            </a:r>
            <a:r>
              <a:rPr lang="en-US">
                <a:solidFill>
                  <a:srgbClr val="0000FF"/>
                </a:solidFill>
              </a:rPr>
              <a:t>bindParam</a:t>
            </a:r>
            <a:r>
              <a:rPr lang="en-US"/>
              <a:t>(1, $username);</a:t>
            </a:r>
          </a:p>
          <a:p>
            <a:pPr lvl="0">
              <a:spcBef>
                <a:spcPts val="0"/>
              </a:spcBef>
              <a:buClr>
                <a:schemeClr val="dk1"/>
              </a:buClr>
              <a:buSzPct val="61111"/>
              <a:buFont typeface="Arial"/>
              <a:buNone/>
            </a:pPr>
            <a:r>
              <a:rPr lang="en-US"/>
              <a:t>	</a:t>
            </a:r>
            <a:r>
              <a:rPr lang="en-US">
                <a:solidFill>
                  <a:srgbClr val="000000"/>
                </a:solidFill>
              </a:rPr>
              <a:t>$stmt-&gt;</a:t>
            </a:r>
            <a:r>
              <a:rPr lang="en-US">
                <a:solidFill>
                  <a:srgbClr val="0000FF"/>
                </a:solidFill>
              </a:rPr>
              <a:t>execute</a:t>
            </a:r>
            <a:r>
              <a:rPr lang="en-US"/>
              <a:t>();</a:t>
            </a:r>
          </a:p>
          <a:p>
            <a:pPr lvl="0">
              <a:spcBef>
                <a:spcPts val="0"/>
              </a:spcBef>
              <a:buNone/>
            </a:pPr>
            <a:r>
              <a:t/>
            </a:r>
            <a:endParaRPr/>
          </a:p>
        </p:txBody>
      </p:sp>
      <p:sp>
        <p:nvSpPr>
          <p:cNvPr id="255" name="Shape 255"/>
          <p:cNvSpPr txBox="1"/>
          <p:nvPr/>
        </p:nvSpPr>
        <p:spPr>
          <a:xfrm>
            <a:off x="816025" y="2275000"/>
            <a:ext cx="7294800" cy="1360200"/>
          </a:xfrm>
          <a:prstGeom prst="rect">
            <a:avLst/>
          </a:prstGeom>
          <a:noFill/>
          <a:ln>
            <a:noFill/>
          </a:ln>
        </p:spPr>
        <p:txBody>
          <a:bodyPr anchorCtr="0" anchor="t" bIns="91425" lIns="91425" rIns="91425" wrap="square" tIns="91425">
            <a:noAutofit/>
          </a:bodyPr>
          <a:lstStyle/>
          <a:p>
            <a:pPr lvl="0">
              <a:spcBef>
                <a:spcPts val="0"/>
              </a:spcBef>
              <a:buNone/>
            </a:pPr>
            <a:r>
              <a:rPr lang="en-US" sz="1800"/>
              <a:t>Once the sql statement has been executed we can use other functions to return data from the sql execution. Generally we are returning rows of data in an </a:t>
            </a:r>
            <a:r>
              <a:rPr b="1" lang="en-US" sz="1800"/>
              <a:t>associative array</a:t>
            </a:r>
            <a:r>
              <a:rPr lang="en-US" sz="1800"/>
              <a:t>, where the key is the database table column name and the value is the column data.</a:t>
            </a:r>
          </a:p>
        </p:txBody>
      </p:sp>
      <p:sp>
        <p:nvSpPr>
          <p:cNvPr id="256" name="Shape 256"/>
          <p:cNvSpPr txBox="1"/>
          <p:nvPr/>
        </p:nvSpPr>
        <p:spPr>
          <a:xfrm>
            <a:off x="840775" y="3771075"/>
            <a:ext cx="7233000" cy="1282800"/>
          </a:xfrm>
          <a:prstGeom prst="rect">
            <a:avLst/>
          </a:prstGeom>
          <a:noFill/>
          <a:ln>
            <a:noFill/>
          </a:ln>
        </p:spPr>
        <p:txBody>
          <a:bodyPr anchorCtr="0" anchor="t" bIns="91425" lIns="91425" rIns="91425" wrap="square" tIns="91425">
            <a:noAutofit/>
          </a:bodyPr>
          <a:lstStyle/>
          <a:p>
            <a:pPr lvl="0">
              <a:spcBef>
                <a:spcPts val="0"/>
              </a:spcBef>
              <a:buNone/>
            </a:pPr>
            <a:r>
              <a:rPr lang="en-US" sz="2400"/>
              <a:t>$stmt-&gt;</a:t>
            </a:r>
            <a:r>
              <a:rPr lang="en-US" sz="2400">
                <a:solidFill>
                  <a:srgbClr val="0000FF"/>
                </a:solidFill>
              </a:rPr>
              <a:t>fetch()</a:t>
            </a:r>
            <a:r>
              <a:rPr lang="en-US" sz="2400"/>
              <a:t>	-	return single row from a query</a:t>
            </a:r>
          </a:p>
          <a:p>
            <a:pPr lvl="0">
              <a:spcBef>
                <a:spcPts val="0"/>
              </a:spcBef>
              <a:buNone/>
            </a:pPr>
            <a:r>
              <a:rPr lang="en-US" sz="2400"/>
              <a:t>$stmt-&gt;</a:t>
            </a:r>
            <a:r>
              <a:rPr lang="en-US" sz="2400">
                <a:solidFill>
                  <a:srgbClr val="0000FF"/>
                </a:solidFill>
              </a:rPr>
              <a:t>fetchAll()</a:t>
            </a:r>
            <a:r>
              <a:rPr lang="en-US" sz="2400"/>
              <a:t>	-	return all rows in a query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0" name="Shape 260"/>
        <p:cNvGrpSpPr/>
        <p:nvPr/>
      </p:nvGrpSpPr>
      <p:grpSpPr>
        <a:xfrm>
          <a:off x="0" y="0"/>
          <a:ext cx="0" cy="0"/>
          <a:chOff x="0" y="0"/>
          <a:chExt cx="0" cy="0"/>
        </a:xfrm>
      </p:grpSpPr>
      <p:sp>
        <p:nvSpPr>
          <p:cNvPr id="261" name="Shape 261"/>
          <p:cNvSpPr txBox="1"/>
          <p:nvPr>
            <p:ph type="title"/>
          </p:nvPr>
        </p:nvSpPr>
        <p:spPr>
          <a:xfrm>
            <a:off x="223099" y="145275"/>
            <a:ext cx="21171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Products.php</a:t>
            </a:r>
          </a:p>
        </p:txBody>
      </p:sp>
      <p:sp>
        <p:nvSpPr>
          <p:cNvPr id="262" name="Shape 262"/>
          <p:cNvSpPr txBox="1"/>
          <p:nvPr/>
        </p:nvSpPr>
        <p:spPr>
          <a:xfrm>
            <a:off x="86400" y="968325"/>
            <a:ext cx="9057600" cy="3797400"/>
          </a:xfrm>
          <a:prstGeom prst="rect">
            <a:avLst/>
          </a:prstGeom>
          <a:noFill/>
          <a:ln>
            <a:noFill/>
          </a:ln>
        </p:spPr>
        <p:txBody>
          <a:bodyPr anchorCtr="0" anchor="t" bIns="0" lIns="0" rIns="0" wrap="square" tIns="52700">
            <a:noAutofit/>
          </a:bodyPr>
          <a:lstStyle/>
          <a:p>
            <a:pPr indent="0" lvl="0" marL="12700" marR="0" rtl="0" algn="l">
              <a:lnSpc>
                <a:spcPct val="100000"/>
              </a:lnSpc>
              <a:spcBef>
                <a:spcPts val="0"/>
              </a:spcBef>
              <a:buSzPct val="25000"/>
              <a:buNone/>
            </a:pPr>
            <a:r>
              <a:rPr lang="en-US" sz="1800">
                <a:solidFill>
                  <a:srgbClr val="595959"/>
                </a:solidFill>
                <a:latin typeface="Arial"/>
                <a:ea typeface="Arial"/>
                <a:cs typeface="Arial"/>
                <a:sym typeface="Arial"/>
              </a:rPr>
              <a:t>&lt;?php</a:t>
            </a:r>
          </a:p>
          <a:p>
            <a:pPr indent="-12065" lvl="0" marL="469265" marR="5328285" rtl="0" algn="l">
              <a:lnSpc>
                <a:spcPct val="114599"/>
              </a:lnSpc>
              <a:spcBef>
                <a:spcPts val="0"/>
              </a:spcBef>
              <a:spcAft>
                <a:spcPts val="0"/>
              </a:spcAft>
              <a:buSzPct val="25000"/>
              <a:buNone/>
            </a:pPr>
            <a:r>
              <a:rPr lang="en-US" sz="1800">
                <a:solidFill>
                  <a:srgbClr val="595959"/>
                </a:solidFill>
                <a:latin typeface="Arial"/>
                <a:ea typeface="Arial"/>
                <a:cs typeface="Arial"/>
                <a:sym typeface="Arial"/>
              </a:rPr>
              <a:t>// create the connection</a:t>
            </a:r>
          </a:p>
          <a:p>
            <a:pPr indent="-12065" lvl="0" marL="469265" marR="5328285" rtl="0" algn="l">
              <a:lnSpc>
                <a:spcPct val="114599"/>
              </a:lnSpc>
              <a:spcBef>
                <a:spcPts val="0"/>
              </a:spcBef>
              <a:spcAft>
                <a:spcPts val="0"/>
              </a:spcAft>
              <a:buSzPct val="25000"/>
              <a:buNone/>
            </a:pPr>
            <a:r>
              <a:rPr lang="en-US" sz="1800">
                <a:solidFill>
                  <a:srgbClr val="595959"/>
                </a:solidFill>
                <a:latin typeface="Arial"/>
                <a:ea typeface="Arial"/>
                <a:cs typeface="Arial"/>
                <a:sym typeface="Arial"/>
              </a:rPr>
              <a:t>include(</a:t>
            </a:r>
            <a:r>
              <a:rPr lang="en-US" sz="1800">
                <a:solidFill>
                  <a:srgbClr val="595959"/>
                </a:solidFill>
              </a:rPr>
              <a:t>'</a:t>
            </a:r>
            <a:r>
              <a:rPr lang="en-US" sz="1800">
                <a:solidFill>
                  <a:srgbClr val="595959"/>
                </a:solidFill>
                <a:latin typeface="Arial"/>
                <a:ea typeface="Arial"/>
                <a:cs typeface="Arial"/>
                <a:sym typeface="Arial"/>
              </a:rPr>
              <a:t>db.php</a:t>
            </a:r>
            <a:r>
              <a:rPr lang="en-US" sz="1800">
                <a:solidFill>
                  <a:srgbClr val="595959"/>
                </a:solidFill>
              </a:rPr>
              <a:t>'</a:t>
            </a:r>
            <a:r>
              <a:rPr lang="en-US" sz="1800">
                <a:solidFill>
                  <a:srgbClr val="595959"/>
                </a:solidFill>
                <a:latin typeface="Arial"/>
                <a:ea typeface="Arial"/>
                <a:cs typeface="Arial"/>
                <a:sym typeface="Arial"/>
              </a:rPr>
              <a:t>);</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 select the correct table</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a:t>
            </a:r>
            <a:r>
              <a:rPr lang="en-US" sz="1800">
                <a:solidFill>
                  <a:srgbClr val="595959"/>
                </a:solidFill>
              </a:rPr>
              <a:t>stmt</a:t>
            </a:r>
            <a:r>
              <a:rPr lang="en-US" sz="1800">
                <a:solidFill>
                  <a:srgbClr val="595959"/>
                </a:solidFill>
                <a:latin typeface="Arial"/>
                <a:ea typeface="Arial"/>
                <a:cs typeface="Arial"/>
                <a:sym typeface="Arial"/>
              </a:rPr>
              <a:t> = $DBH-&gt;prepare(</a:t>
            </a:r>
            <a:r>
              <a:rPr lang="en-US" sz="1800">
                <a:solidFill>
                  <a:srgbClr val="595959"/>
                </a:solidFill>
              </a:rPr>
              <a:t>"</a:t>
            </a:r>
            <a:r>
              <a:rPr lang="en-US" sz="1800">
                <a:solidFill>
                  <a:srgbClr val="595959"/>
                </a:solidFill>
                <a:latin typeface="Arial"/>
                <a:ea typeface="Arial"/>
                <a:cs typeface="Arial"/>
                <a:sym typeface="Arial"/>
              </a:rPr>
              <a:t>SELECT * FROM Products</a:t>
            </a:r>
            <a:r>
              <a:rPr lang="en-US" sz="1800">
                <a:solidFill>
                  <a:srgbClr val="595959"/>
                </a:solidFill>
              </a:rPr>
              <a:t>"</a:t>
            </a:r>
            <a:r>
              <a:rPr lang="en-US" sz="1800">
                <a:solidFill>
                  <a:srgbClr val="595959"/>
                </a:solidFill>
                <a:latin typeface="Arial"/>
                <a:ea typeface="Arial"/>
                <a:cs typeface="Arial"/>
                <a:sym typeface="Arial"/>
              </a:rPr>
              <a:t>);</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a:t>
            </a:r>
            <a:r>
              <a:rPr lang="en-US" sz="1800">
                <a:solidFill>
                  <a:srgbClr val="595959"/>
                </a:solidFill>
              </a:rPr>
              <a:t>stmt</a:t>
            </a:r>
            <a:r>
              <a:rPr lang="en-US" sz="1800">
                <a:solidFill>
                  <a:srgbClr val="595959"/>
                </a:solidFill>
                <a:latin typeface="Arial"/>
                <a:ea typeface="Arial"/>
                <a:cs typeface="Arial"/>
                <a:sym typeface="Arial"/>
              </a:rPr>
              <a:t>-&gt;execute();</a:t>
            </a:r>
          </a:p>
          <a:p>
            <a:pPr indent="-12065" lvl="0" marL="469265" marR="0" rtl="0" algn="l">
              <a:lnSpc>
                <a:spcPct val="100000"/>
              </a:lnSpc>
              <a:spcBef>
                <a:spcPts val="315"/>
              </a:spcBef>
              <a:buSzPct val="25000"/>
              <a:buNone/>
            </a:pPr>
            <a:r>
              <a:rPr lang="en-US" sz="1800">
                <a:solidFill>
                  <a:srgbClr val="595959"/>
                </a:solidFill>
                <a:latin typeface="Arial"/>
                <a:ea typeface="Arial"/>
                <a:cs typeface="Arial"/>
                <a:sym typeface="Arial"/>
              </a:rPr>
              <a:t>// get the </a:t>
            </a:r>
            <a:r>
              <a:rPr lang="en-US" sz="1800">
                <a:solidFill>
                  <a:srgbClr val="595959"/>
                </a:solidFill>
              </a:rPr>
              <a:t>rows </a:t>
            </a:r>
            <a:r>
              <a:rPr lang="en-US" sz="1800">
                <a:solidFill>
                  <a:srgbClr val="595959"/>
                </a:solidFill>
                <a:latin typeface="Arial"/>
                <a:ea typeface="Arial"/>
                <a:cs typeface="Arial"/>
                <a:sym typeface="Arial"/>
              </a:rPr>
              <a:t>and put it in a variable</a:t>
            </a:r>
          </a:p>
          <a:p>
            <a:pPr indent="-12065" lvl="0" marL="469265" marR="2978785" rtl="0" algn="l">
              <a:lnSpc>
                <a:spcPct val="114599"/>
              </a:lnSpc>
              <a:spcBef>
                <a:spcPts val="0"/>
              </a:spcBef>
              <a:spcAft>
                <a:spcPts val="0"/>
              </a:spcAft>
              <a:buSzPct val="25000"/>
              <a:buNone/>
            </a:pPr>
            <a:r>
              <a:rPr lang="en-US" sz="1800">
                <a:solidFill>
                  <a:srgbClr val="595959"/>
                </a:solidFill>
                <a:latin typeface="Arial"/>
                <a:ea typeface="Arial"/>
                <a:cs typeface="Arial"/>
                <a:sym typeface="Arial"/>
              </a:rPr>
              <a:t>$</a:t>
            </a:r>
            <a:r>
              <a:rPr lang="en-US" sz="1800">
                <a:solidFill>
                  <a:srgbClr val="595959"/>
                </a:solidFill>
              </a:rPr>
              <a:t>rows</a:t>
            </a:r>
            <a:r>
              <a:rPr lang="en-US" sz="1800">
                <a:solidFill>
                  <a:srgbClr val="595959"/>
                </a:solidFill>
                <a:latin typeface="Arial"/>
                <a:ea typeface="Arial"/>
                <a:cs typeface="Arial"/>
                <a:sym typeface="Arial"/>
              </a:rPr>
              <a:t> = $</a:t>
            </a:r>
            <a:r>
              <a:rPr lang="en-US" sz="1800">
                <a:solidFill>
                  <a:srgbClr val="595959"/>
                </a:solidFill>
              </a:rPr>
              <a:t>stmt</a:t>
            </a:r>
            <a:r>
              <a:rPr lang="en-US" sz="1800">
                <a:solidFill>
                  <a:srgbClr val="595959"/>
                </a:solidFill>
                <a:latin typeface="Arial"/>
                <a:ea typeface="Arial"/>
                <a:cs typeface="Arial"/>
                <a:sym typeface="Arial"/>
              </a:rPr>
              <a:t>-&gt;</a:t>
            </a:r>
            <a:r>
              <a:rPr lang="en-US" sz="1800">
                <a:solidFill>
                  <a:srgbClr val="FF0000"/>
                </a:solidFill>
                <a:latin typeface="Arial"/>
                <a:ea typeface="Arial"/>
                <a:cs typeface="Arial"/>
                <a:sym typeface="Arial"/>
              </a:rPr>
              <a:t>fetchAll</a:t>
            </a:r>
            <a:r>
              <a:rPr lang="en-US" sz="1800">
                <a:solidFill>
                  <a:srgbClr val="595959"/>
                </a:solidFill>
                <a:latin typeface="Arial"/>
                <a:ea typeface="Arial"/>
                <a:cs typeface="Arial"/>
                <a:sym typeface="Arial"/>
              </a:rPr>
              <a:t>(PDO::FETCH_ASSOC);</a:t>
            </a:r>
          </a:p>
          <a:p>
            <a:pPr indent="-12065" lvl="0" marL="469265" marR="2978785" rtl="0" algn="l">
              <a:lnSpc>
                <a:spcPct val="114599"/>
              </a:lnSpc>
              <a:spcBef>
                <a:spcPts val="0"/>
              </a:spcBef>
              <a:spcAft>
                <a:spcPts val="0"/>
              </a:spcAft>
              <a:buSzPct val="25000"/>
              <a:buNone/>
            </a:pPr>
            <a:r>
              <a:rPr lang="en-US" sz="1800">
                <a:solidFill>
                  <a:srgbClr val="595959"/>
                </a:solidFill>
                <a:latin typeface="Arial"/>
                <a:ea typeface="Arial"/>
                <a:cs typeface="Arial"/>
                <a:sym typeface="Arial"/>
              </a:rPr>
              <a:t>foreach($</a:t>
            </a:r>
            <a:r>
              <a:rPr lang="en-US" sz="1800">
                <a:solidFill>
                  <a:srgbClr val="595959"/>
                </a:solidFill>
              </a:rPr>
              <a:t>rows</a:t>
            </a:r>
            <a:r>
              <a:rPr lang="en-US" sz="1800">
                <a:solidFill>
                  <a:srgbClr val="595959"/>
                </a:solidFill>
                <a:latin typeface="Arial"/>
                <a:ea typeface="Arial"/>
                <a:cs typeface="Arial"/>
                <a:sym typeface="Arial"/>
              </a:rPr>
              <a:t> as $row){</a:t>
            </a:r>
          </a:p>
          <a:p>
            <a:pPr indent="-12064" lvl="0" marL="926464"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e</a:t>
            </a:r>
            <a:r>
              <a:rPr lang="en-US" sz="1800">
                <a:solidFill>
                  <a:srgbClr val="595959"/>
                </a:solidFill>
                <a:latin typeface="Arial"/>
                <a:ea typeface="Arial"/>
                <a:cs typeface="Arial"/>
                <a:sym typeface="Arial"/>
              </a:rPr>
              <a:t>cho</a:t>
            </a:r>
            <a:r>
              <a:rPr lang="en-US" sz="1800">
                <a:solidFill>
                  <a:srgbClr val="595959"/>
                </a:solidFill>
                <a:latin typeface="Arial"/>
                <a:ea typeface="Arial"/>
                <a:cs typeface="Arial"/>
                <a:sym typeface="Arial"/>
              </a:rPr>
              <a:t> </a:t>
            </a:r>
            <a:r>
              <a:rPr lang="en-US" sz="1800">
                <a:solidFill>
                  <a:srgbClr val="595959"/>
                </a:solidFill>
                <a:latin typeface="Arial"/>
                <a:ea typeface="Arial"/>
                <a:cs typeface="Arial"/>
                <a:sym typeface="Arial"/>
              </a:rPr>
              <a:t>$row[</a:t>
            </a:r>
            <a:r>
              <a:rPr lang="en-US" sz="1800">
                <a:solidFill>
                  <a:srgbClr val="595959"/>
                </a:solidFill>
              </a:rPr>
              <a:t>'</a:t>
            </a:r>
            <a:r>
              <a:rPr lang="en-US" sz="1800">
                <a:solidFill>
                  <a:srgbClr val="595959"/>
                </a:solidFill>
                <a:latin typeface="Arial"/>
                <a:ea typeface="Arial"/>
                <a:cs typeface="Arial"/>
                <a:sym typeface="Arial"/>
              </a:rPr>
              <a:t>id</a:t>
            </a:r>
            <a:r>
              <a:rPr lang="en-US" sz="1800">
                <a:solidFill>
                  <a:srgbClr val="595959"/>
                </a:solidFill>
              </a:rPr>
              <a:t>'</a:t>
            </a:r>
            <a:r>
              <a:rPr lang="en-US" sz="1800">
                <a:solidFill>
                  <a:srgbClr val="595959"/>
                </a:solidFill>
                <a:latin typeface="Arial"/>
                <a:ea typeface="Arial"/>
                <a:cs typeface="Arial"/>
                <a:sym typeface="Arial"/>
              </a:rPr>
              <a:t>].</a:t>
            </a:r>
            <a:r>
              <a:rPr lang="en-US" sz="1800">
                <a:solidFill>
                  <a:srgbClr val="595959"/>
                </a:solidFill>
              </a:rPr>
              <a:t>"</a:t>
            </a:r>
            <a:r>
              <a:rPr lang="en-US" sz="1800">
                <a:solidFill>
                  <a:srgbClr val="595959"/>
                </a:solidFill>
                <a:latin typeface="Arial"/>
                <a:ea typeface="Arial"/>
                <a:cs typeface="Arial"/>
                <a:sym typeface="Arial"/>
              </a:rPr>
              <a:t>,</a:t>
            </a:r>
            <a:r>
              <a:rPr lang="en-US" sz="1800">
                <a:solidFill>
                  <a:srgbClr val="595959"/>
                </a:solidFill>
                <a:latin typeface="Arial"/>
                <a:ea typeface="Arial"/>
                <a:cs typeface="Arial"/>
                <a:sym typeface="Arial"/>
              </a:rPr>
              <a:t> </a:t>
            </a:r>
            <a:r>
              <a:rPr lang="en-US" sz="1800">
                <a:solidFill>
                  <a:srgbClr val="595959"/>
                </a:solidFill>
              </a:rPr>
              <a:t>"</a:t>
            </a:r>
            <a:r>
              <a:rPr lang="en-US" sz="1800">
                <a:solidFill>
                  <a:srgbClr val="595959"/>
                </a:solidFill>
                <a:latin typeface="Arial"/>
                <a:ea typeface="Arial"/>
                <a:cs typeface="Arial"/>
                <a:sym typeface="Arial"/>
              </a:rPr>
              <a:t>.$row[</a:t>
            </a:r>
            <a:r>
              <a:rPr lang="en-US" sz="1800">
                <a:solidFill>
                  <a:srgbClr val="595959"/>
                </a:solidFill>
              </a:rPr>
              <a:t>'</a:t>
            </a:r>
            <a:r>
              <a:rPr lang="en-US" sz="1800">
                <a:solidFill>
                  <a:srgbClr val="595959"/>
                </a:solidFill>
                <a:latin typeface="Arial"/>
                <a:ea typeface="Arial"/>
                <a:cs typeface="Arial"/>
                <a:sym typeface="Arial"/>
              </a:rPr>
              <a:t>product_name</a:t>
            </a:r>
            <a:r>
              <a:rPr lang="en-US" sz="1800">
                <a:solidFill>
                  <a:srgbClr val="595959"/>
                </a:solidFill>
              </a:rPr>
              <a:t>'</a:t>
            </a:r>
            <a:r>
              <a:rPr lang="en-US" sz="1800">
                <a:solidFill>
                  <a:srgbClr val="595959"/>
                </a:solidFill>
                <a:latin typeface="Arial"/>
                <a:ea typeface="Arial"/>
                <a:cs typeface="Arial"/>
                <a:sym typeface="Arial"/>
              </a:rPr>
              <a:t>].</a:t>
            </a:r>
            <a:r>
              <a:rPr lang="en-US" sz="1800">
                <a:solidFill>
                  <a:srgbClr val="595959"/>
                </a:solidFill>
              </a:rPr>
              <a:t>"</a:t>
            </a:r>
            <a:r>
              <a:rPr lang="en-US" sz="1800">
                <a:solidFill>
                  <a:srgbClr val="595959"/>
                </a:solidFill>
                <a:latin typeface="Arial"/>
                <a:ea typeface="Arial"/>
                <a:cs typeface="Arial"/>
                <a:sym typeface="Arial"/>
              </a:rPr>
              <a:t>,</a:t>
            </a:r>
            <a:r>
              <a:rPr lang="en-US" sz="1800">
                <a:solidFill>
                  <a:srgbClr val="595959"/>
                </a:solidFill>
                <a:latin typeface="Arial"/>
                <a:ea typeface="Arial"/>
                <a:cs typeface="Arial"/>
                <a:sym typeface="Arial"/>
              </a:rPr>
              <a:t> </a:t>
            </a:r>
            <a:r>
              <a:rPr lang="en-US" sz="1800">
                <a:solidFill>
                  <a:srgbClr val="595959"/>
                </a:solidFill>
              </a:rPr>
              <a:t>"</a:t>
            </a:r>
            <a:r>
              <a:rPr lang="en-US" sz="1800">
                <a:solidFill>
                  <a:srgbClr val="595959"/>
                </a:solidFill>
                <a:latin typeface="Arial"/>
                <a:ea typeface="Arial"/>
                <a:cs typeface="Arial"/>
                <a:sym typeface="Arial"/>
              </a:rPr>
              <a:t>.$row[</a:t>
            </a:r>
            <a:r>
              <a:rPr lang="en-US" sz="1800">
                <a:solidFill>
                  <a:srgbClr val="595959"/>
                </a:solidFill>
              </a:rPr>
              <a:t>'</a:t>
            </a:r>
            <a:r>
              <a:rPr lang="en-US" sz="1800">
                <a:solidFill>
                  <a:srgbClr val="595959"/>
                </a:solidFill>
                <a:latin typeface="Arial"/>
                <a:ea typeface="Arial"/>
                <a:cs typeface="Arial"/>
                <a:sym typeface="Arial"/>
              </a:rPr>
              <a:t>product_description</a:t>
            </a:r>
            <a:r>
              <a:rPr lang="en-US" sz="1800">
                <a:solidFill>
                  <a:srgbClr val="595959"/>
                </a:solidFill>
              </a:rPr>
              <a:t>'</a:t>
            </a:r>
            <a:r>
              <a:rPr lang="en-US" sz="1800">
                <a:solidFill>
                  <a:srgbClr val="595959"/>
                </a:solidFill>
                <a:latin typeface="Arial"/>
                <a:ea typeface="Arial"/>
                <a:cs typeface="Arial"/>
                <a:sym typeface="Arial"/>
              </a:rPr>
              <a:t>]</a:t>
            </a:r>
            <a:r>
              <a:rPr lang="en-US" sz="1800">
                <a:solidFill>
                  <a:srgbClr val="595959"/>
                </a:solidFill>
              </a:rPr>
              <a:t>."&lt;br/&gt;";</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a:t>
            </a:r>
          </a:p>
          <a:p>
            <a:pPr indent="0" lvl="0" marL="12700" marR="0" rtl="0" algn="l">
              <a:lnSpc>
                <a:spcPct val="100000"/>
              </a:lnSpc>
              <a:spcBef>
                <a:spcPts val="315"/>
              </a:spcBef>
              <a:buSzPct val="25000"/>
              <a:buNone/>
            </a:pPr>
            <a:r>
              <a:rPr lang="en-US" sz="1800">
                <a:solidFill>
                  <a:srgbClr val="595959"/>
                </a:solidFill>
                <a:latin typeface="Arial"/>
                <a:ea typeface="Arial"/>
                <a:cs typeface="Arial"/>
                <a:sym typeface="Arial"/>
              </a:rPr>
              <a:t>?&gt;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5" name="Shape 55"/>
        <p:cNvGrpSpPr/>
        <p:nvPr/>
      </p:nvGrpSpPr>
      <p:grpSpPr>
        <a:xfrm>
          <a:off x="0" y="0"/>
          <a:ext cx="0" cy="0"/>
          <a:chOff x="0" y="0"/>
          <a:chExt cx="0" cy="0"/>
        </a:xfrm>
      </p:grpSpPr>
      <p:sp>
        <p:nvSpPr>
          <p:cNvPr id="56" name="Shape 56"/>
          <p:cNvSpPr txBox="1"/>
          <p:nvPr>
            <p:ph type="title"/>
          </p:nvPr>
        </p:nvSpPr>
        <p:spPr>
          <a:xfrm>
            <a:off x="384724" y="503825"/>
            <a:ext cx="4778375"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Dynamic vs Static Web Pages</a:t>
            </a:r>
          </a:p>
        </p:txBody>
      </p:sp>
      <p:sp>
        <p:nvSpPr>
          <p:cNvPr id="57" name="Shape 57"/>
          <p:cNvSpPr txBox="1"/>
          <p:nvPr/>
        </p:nvSpPr>
        <p:spPr>
          <a:xfrm>
            <a:off x="475248" y="1176351"/>
            <a:ext cx="8237220" cy="3168650"/>
          </a:xfrm>
          <a:prstGeom prst="rect">
            <a:avLst/>
          </a:prstGeom>
          <a:noFill/>
          <a:ln>
            <a:noFill/>
          </a:ln>
        </p:spPr>
        <p:txBody>
          <a:bodyPr anchorCtr="0" anchor="t" bIns="0" lIns="0" rIns="0" wrap="square" tIns="12700">
            <a:noAutofit/>
          </a:bodyPr>
          <a:lstStyle/>
          <a:p>
            <a:pPr indent="-404495" lvl="0" marL="379095" marR="33655" rtl="0" algn="l">
              <a:lnSpc>
                <a:spcPct val="114599"/>
              </a:lnSpc>
              <a:spcBef>
                <a:spcPts val="0"/>
              </a:spcBef>
              <a:spcAft>
                <a:spcPts val="1000"/>
              </a:spcAft>
              <a:buClr>
                <a:srgbClr val="595959"/>
              </a:buClr>
              <a:buSzPct val="100000"/>
              <a:buFont typeface="Arial"/>
              <a:buChar char="●"/>
            </a:pPr>
            <a:r>
              <a:rPr b="0" i="0" lang="en-US" sz="2400" u="none" cap="none" strike="noStrike">
                <a:solidFill>
                  <a:srgbClr val="595959"/>
                </a:solidFill>
                <a:latin typeface="Arial"/>
                <a:ea typeface="Arial"/>
                <a:cs typeface="Arial"/>
                <a:sym typeface="Arial"/>
              </a:rPr>
              <a:t>Consider if you were to generate a full page for every single Amazon product,  they would be next to impossible to manually manage</a:t>
            </a:r>
          </a:p>
          <a:p>
            <a:pPr indent="-404495" lvl="0" marL="379095" marR="0" rtl="0" algn="l">
              <a:lnSpc>
                <a:spcPct val="100000"/>
              </a:lnSpc>
              <a:spcBef>
                <a:spcPts val="315"/>
              </a:spcBef>
              <a:spcAft>
                <a:spcPts val="1000"/>
              </a:spcAft>
              <a:buClr>
                <a:srgbClr val="595959"/>
              </a:buClr>
              <a:buSzPct val="100000"/>
              <a:buFont typeface="Arial"/>
              <a:buChar char="●"/>
            </a:pPr>
            <a:r>
              <a:rPr b="0" i="0" lang="en-US" sz="2400" u="none" cap="none" strike="noStrike">
                <a:solidFill>
                  <a:srgbClr val="595959"/>
                </a:solidFill>
                <a:latin typeface="Arial"/>
                <a:ea typeface="Arial"/>
                <a:cs typeface="Arial"/>
                <a:sym typeface="Arial"/>
              </a:rPr>
              <a:t>Pages would get corrupt, lost, mistagged, damaged, etc</a:t>
            </a:r>
          </a:p>
          <a:p>
            <a:pPr indent="-404495" lvl="0" marL="379095" marR="34925" rtl="0" algn="l">
              <a:lnSpc>
                <a:spcPct val="114599"/>
              </a:lnSpc>
              <a:spcBef>
                <a:spcPts val="0"/>
              </a:spcBef>
              <a:spcAft>
                <a:spcPts val="1000"/>
              </a:spcAft>
              <a:buClr>
                <a:srgbClr val="595959"/>
              </a:buClr>
              <a:buSzPct val="100000"/>
              <a:buFont typeface="Arial"/>
              <a:buChar char="●"/>
            </a:pPr>
            <a:r>
              <a:rPr b="0" i="0" lang="en-US" sz="2400" u="none" cap="none" strike="noStrike">
                <a:solidFill>
                  <a:srgbClr val="595959"/>
                </a:solidFill>
                <a:latin typeface="Arial"/>
                <a:ea typeface="Arial"/>
                <a:cs typeface="Arial"/>
                <a:sym typeface="Arial"/>
              </a:rPr>
              <a:t>Given that all of them look the same, and the data/content is different, we can look at the notion of a template </a:t>
            </a:r>
          </a:p>
          <a:p>
            <a:pPr indent="-404495" lvl="0" marL="379095" marR="34925" rtl="0" algn="l">
              <a:lnSpc>
                <a:spcPct val="114599"/>
              </a:lnSpc>
              <a:spcBef>
                <a:spcPts val="0"/>
              </a:spcBef>
              <a:spcAft>
                <a:spcPts val="1000"/>
              </a:spcAft>
              <a:buClr>
                <a:srgbClr val="595959"/>
              </a:buClr>
              <a:buSzPct val="100000"/>
              <a:buFont typeface="Arial"/>
              <a:buChar char="●"/>
            </a:pPr>
            <a:r>
              <a:rPr b="0" i="0" lang="en-US" sz="2400" u="none" cap="none" strike="noStrike">
                <a:solidFill>
                  <a:srgbClr val="595959"/>
                </a:solidFill>
                <a:latin typeface="Arial"/>
                <a:ea typeface="Arial"/>
                <a:cs typeface="Arial"/>
                <a:sym typeface="Arial"/>
              </a:rPr>
              <a:t>If we use a template, we just fill in the blanks, and alter some portions depending on what we need.</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6" name="Shape 266"/>
        <p:cNvGrpSpPr/>
        <p:nvPr/>
      </p:nvGrpSpPr>
      <p:grpSpPr>
        <a:xfrm>
          <a:off x="0" y="0"/>
          <a:ext cx="0" cy="0"/>
          <a:chOff x="0" y="0"/>
          <a:chExt cx="0" cy="0"/>
        </a:xfrm>
      </p:grpSpPr>
      <p:sp>
        <p:nvSpPr>
          <p:cNvPr id="267" name="Shape 267"/>
          <p:cNvSpPr txBox="1"/>
          <p:nvPr>
            <p:ph type="title"/>
          </p:nvPr>
        </p:nvSpPr>
        <p:spPr>
          <a:xfrm>
            <a:off x="384726" y="503825"/>
            <a:ext cx="23352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error</a:t>
            </a:r>
            <a:r>
              <a:rPr b="0" i="0" lang="en-US" sz="2800" u="none" cap="none" strike="noStrike">
                <a:solidFill>
                  <a:schemeClr val="dk1"/>
                </a:solidFill>
                <a:latin typeface="Arial"/>
                <a:ea typeface="Arial"/>
                <a:cs typeface="Arial"/>
                <a:sym typeface="Arial"/>
              </a:rPr>
              <a:t>db.php</a:t>
            </a:r>
          </a:p>
        </p:txBody>
      </p:sp>
      <p:sp>
        <p:nvSpPr>
          <p:cNvPr id="268" name="Shape 268"/>
          <p:cNvSpPr txBox="1"/>
          <p:nvPr/>
        </p:nvSpPr>
        <p:spPr>
          <a:xfrm>
            <a:off x="384725" y="1176351"/>
            <a:ext cx="8214300" cy="1088100"/>
          </a:xfrm>
          <a:prstGeom prst="rect">
            <a:avLst/>
          </a:prstGeom>
          <a:noFill/>
          <a:ln>
            <a:noFill/>
          </a:ln>
        </p:spPr>
        <p:txBody>
          <a:bodyPr anchorCtr="0" anchor="t" bIns="0" lIns="0" rIns="0" wrap="square" tIns="52700">
            <a:noAutofit/>
          </a:bodyPr>
          <a:lstStyle/>
          <a:p>
            <a:pPr indent="0" lvl="0" marL="12700" marR="0" rtl="0" algn="l">
              <a:lnSpc>
                <a:spcPct val="100000"/>
              </a:lnSpc>
              <a:spcBef>
                <a:spcPts val="315"/>
              </a:spcBef>
              <a:buSzPct val="25000"/>
              <a:buNone/>
            </a:pPr>
            <a:r>
              <a:rPr lang="en-US" sz="1800">
                <a:solidFill>
                  <a:srgbClr val="595959"/>
                </a:solidFill>
              </a:rPr>
              <a:t>We have been having problems with inserts not working and not getting any useful errors. To remedy this we can add the following after the -&gt;execute() of our SQL statement</a:t>
            </a:r>
          </a:p>
        </p:txBody>
      </p:sp>
      <p:sp>
        <p:nvSpPr>
          <p:cNvPr id="269" name="Shape 269"/>
          <p:cNvSpPr txBox="1"/>
          <p:nvPr/>
        </p:nvSpPr>
        <p:spPr>
          <a:xfrm>
            <a:off x="384725" y="2333325"/>
            <a:ext cx="5769300" cy="2674200"/>
          </a:xfrm>
          <a:prstGeom prst="rect">
            <a:avLst/>
          </a:prstGeom>
          <a:noFill/>
          <a:ln>
            <a:noFill/>
          </a:ln>
        </p:spPr>
        <p:txBody>
          <a:bodyPr anchorCtr="0" anchor="t" bIns="91425" lIns="91425" rIns="91425" wrap="square" tIns="91425">
            <a:noAutofit/>
          </a:bodyPr>
          <a:lstStyle/>
          <a:p>
            <a:pPr lvl="0">
              <a:spcBef>
                <a:spcPts val="0"/>
              </a:spcBef>
              <a:buClr>
                <a:schemeClr val="dk1"/>
              </a:buClr>
              <a:buSzPct val="61111"/>
              <a:buFont typeface="Arial"/>
              <a:buNone/>
            </a:pPr>
            <a:r>
              <a:rPr lang="en-US" sz="1800">
                <a:solidFill>
                  <a:srgbClr val="FF0000"/>
                </a:solidFill>
              </a:rPr>
              <a:t>&lt;?php</a:t>
            </a:r>
          </a:p>
          <a:p>
            <a:pPr lvl="0">
              <a:spcBef>
                <a:spcPts val="0"/>
              </a:spcBef>
              <a:buClr>
                <a:schemeClr val="dk1"/>
              </a:buClr>
              <a:buSzPct val="61111"/>
              <a:buFont typeface="Arial"/>
              <a:buNone/>
            </a:pPr>
            <a:r>
              <a:rPr lang="en-US" sz="1800">
                <a:solidFill>
                  <a:srgbClr val="FF0000"/>
                </a:solidFill>
              </a:rPr>
              <a:t>	</a:t>
            </a:r>
            <a:r>
              <a:rPr lang="en-US" sz="1800"/>
              <a:t>$arr = $stmt-&gt;</a:t>
            </a:r>
            <a:r>
              <a:rPr lang="en-US" sz="1800">
                <a:solidFill>
                  <a:srgbClr val="0000FF"/>
                </a:solidFill>
              </a:rPr>
              <a:t>errorInfo</a:t>
            </a:r>
            <a:r>
              <a:rPr lang="en-US" sz="1800"/>
              <a:t>();</a:t>
            </a:r>
          </a:p>
          <a:p>
            <a:pPr lvl="0">
              <a:spcBef>
                <a:spcPts val="0"/>
              </a:spcBef>
              <a:buClr>
                <a:schemeClr val="dk1"/>
              </a:buClr>
              <a:buSzPct val="61111"/>
              <a:buFont typeface="Arial"/>
              <a:buNone/>
            </a:pPr>
            <a:r>
              <a:rPr lang="en-US" sz="1800"/>
              <a:t>	if (isset($arr[2])) {// we have an error </a:t>
            </a:r>
          </a:p>
          <a:p>
            <a:pPr lvl="0">
              <a:spcBef>
                <a:spcPts val="0"/>
              </a:spcBef>
              <a:buClr>
                <a:schemeClr val="dk1"/>
              </a:buClr>
              <a:buSzPct val="61111"/>
              <a:buFont typeface="Arial"/>
              <a:buNone/>
            </a:pPr>
            <a:r>
              <a:rPr lang="en-US" sz="1800"/>
              <a:t>	  echo "&lt;br/&gt; Database Error Code: ".$arr[0];</a:t>
            </a:r>
          </a:p>
          <a:p>
            <a:pPr lvl="0">
              <a:spcBef>
                <a:spcPts val="0"/>
              </a:spcBef>
              <a:buClr>
                <a:schemeClr val="dk1"/>
              </a:buClr>
              <a:buSzPct val="61111"/>
              <a:buFont typeface="Arial"/>
              <a:buNone/>
            </a:pPr>
            <a:r>
              <a:rPr lang="en-US" sz="1800"/>
              <a:t>	  echo "&lt;br/&gt; Driver Error Code: ".$arr[1];	</a:t>
            </a:r>
          </a:p>
          <a:p>
            <a:pPr lvl="0">
              <a:spcBef>
                <a:spcPts val="0"/>
              </a:spcBef>
              <a:buClr>
                <a:schemeClr val="dk1"/>
              </a:buClr>
              <a:buSzPct val="61111"/>
              <a:buFont typeface="Arial"/>
              <a:buNone/>
            </a:pPr>
            <a:r>
              <a:rPr lang="en-US" sz="1800"/>
              <a:t>	  echo "&lt;br/&gt; Database Error Message: ".$arr[2];</a:t>
            </a:r>
          </a:p>
          <a:p>
            <a:pPr lvl="0">
              <a:spcBef>
                <a:spcPts val="0"/>
              </a:spcBef>
              <a:buClr>
                <a:schemeClr val="dk1"/>
              </a:buClr>
              <a:buSzPct val="61111"/>
              <a:buFont typeface="Arial"/>
              <a:buNone/>
            </a:pPr>
            <a:r>
              <a:rPr lang="en-US" sz="1800"/>
              <a:t>	  exit();</a:t>
            </a:r>
          </a:p>
          <a:p>
            <a:pPr lvl="0">
              <a:spcBef>
                <a:spcPts val="0"/>
              </a:spcBef>
              <a:buClr>
                <a:schemeClr val="dk1"/>
              </a:buClr>
              <a:buSzPct val="61111"/>
              <a:buFont typeface="Arial"/>
              <a:buNone/>
            </a:pPr>
            <a:r>
              <a:rPr lang="en-US" sz="1800"/>
              <a:t>	}	</a:t>
            </a:r>
          </a:p>
          <a:p>
            <a:pPr lvl="0">
              <a:spcBef>
                <a:spcPts val="0"/>
              </a:spcBef>
              <a:buClr>
                <a:schemeClr val="dk1"/>
              </a:buClr>
              <a:buSzPct val="61111"/>
              <a:buFont typeface="Arial"/>
              <a:buNone/>
            </a:pPr>
            <a:r>
              <a:rPr lang="en-US" sz="1800">
                <a:solidFill>
                  <a:srgbClr val="FF0000"/>
                </a:solidFill>
              </a:rPr>
              <a:t>?&gt;</a:t>
            </a:r>
          </a:p>
          <a:p>
            <a:pPr lvl="0">
              <a:spcBef>
                <a:spcPts val="0"/>
              </a:spcBef>
              <a:buClr>
                <a:schemeClr val="dk1"/>
              </a:buClr>
              <a:buFont typeface="Arial"/>
              <a:buNone/>
            </a:pPr>
            <a:r>
              <a:t/>
            </a:r>
            <a:endParaRPr sz="1800">
              <a:solidFill>
                <a:srgbClr val="FF0000"/>
              </a:solidFill>
            </a:endParaRPr>
          </a:p>
        </p:txBody>
      </p:sp>
      <p:sp>
        <p:nvSpPr>
          <p:cNvPr id="270" name="Shape 270"/>
          <p:cNvSpPr txBox="1"/>
          <p:nvPr/>
        </p:nvSpPr>
        <p:spPr>
          <a:xfrm>
            <a:off x="6462400" y="2333325"/>
            <a:ext cx="2037000" cy="19569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Save as errordb.php and include it in all our php files after where we execute sql query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4" name="Shape 274"/>
        <p:cNvGrpSpPr/>
        <p:nvPr/>
      </p:nvGrpSpPr>
      <p:grpSpPr>
        <a:xfrm>
          <a:off x="0" y="0"/>
          <a:ext cx="0" cy="0"/>
          <a:chOff x="0" y="0"/>
          <a:chExt cx="0" cy="0"/>
        </a:xfrm>
      </p:grpSpPr>
      <p:sp>
        <p:nvSpPr>
          <p:cNvPr id="275" name="Shape 275"/>
          <p:cNvSpPr txBox="1"/>
          <p:nvPr>
            <p:ph type="title"/>
          </p:nvPr>
        </p:nvSpPr>
        <p:spPr>
          <a:xfrm>
            <a:off x="223099" y="145275"/>
            <a:ext cx="21171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Products.php</a:t>
            </a:r>
          </a:p>
        </p:txBody>
      </p:sp>
      <p:sp>
        <p:nvSpPr>
          <p:cNvPr id="276" name="Shape 276"/>
          <p:cNvSpPr txBox="1"/>
          <p:nvPr/>
        </p:nvSpPr>
        <p:spPr>
          <a:xfrm>
            <a:off x="223100" y="955950"/>
            <a:ext cx="9057600" cy="3797400"/>
          </a:xfrm>
          <a:prstGeom prst="rect">
            <a:avLst/>
          </a:prstGeom>
          <a:noFill/>
          <a:ln>
            <a:noFill/>
          </a:ln>
        </p:spPr>
        <p:txBody>
          <a:bodyPr anchorCtr="0" anchor="t" bIns="0" lIns="0" rIns="0" wrap="square" tIns="52700">
            <a:noAutofit/>
          </a:bodyPr>
          <a:lstStyle/>
          <a:p>
            <a:pPr indent="0" lvl="0" marL="12700" marR="0" rtl="0" algn="l">
              <a:lnSpc>
                <a:spcPct val="100000"/>
              </a:lnSpc>
              <a:spcBef>
                <a:spcPts val="0"/>
              </a:spcBef>
              <a:buSzPct val="25000"/>
              <a:buNone/>
            </a:pPr>
            <a:r>
              <a:rPr lang="en-US" sz="1800">
                <a:solidFill>
                  <a:srgbClr val="595959"/>
                </a:solidFill>
                <a:latin typeface="Arial"/>
                <a:ea typeface="Arial"/>
                <a:cs typeface="Arial"/>
                <a:sym typeface="Arial"/>
              </a:rPr>
              <a:t>&lt;?php</a:t>
            </a:r>
          </a:p>
          <a:p>
            <a:pPr indent="-12065" lvl="0" marL="469265" marR="5328285" rtl="0" algn="l">
              <a:lnSpc>
                <a:spcPct val="114599"/>
              </a:lnSpc>
              <a:spcBef>
                <a:spcPts val="0"/>
              </a:spcBef>
              <a:spcAft>
                <a:spcPts val="0"/>
              </a:spcAft>
              <a:buSzPct val="25000"/>
              <a:buNone/>
            </a:pPr>
            <a:r>
              <a:rPr lang="en-US" sz="1800">
                <a:solidFill>
                  <a:srgbClr val="595959"/>
                </a:solidFill>
                <a:latin typeface="Arial"/>
                <a:ea typeface="Arial"/>
                <a:cs typeface="Arial"/>
                <a:sym typeface="Arial"/>
              </a:rPr>
              <a:t>// create the connection  include(‘db.php’);</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 select the correct table</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a:t>
            </a:r>
            <a:r>
              <a:rPr lang="en-US" sz="1800">
                <a:solidFill>
                  <a:srgbClr val="595959"/>
                </a:solidFill>
              </a:rPr>
              <a:t>stmt</a:t>
            </a:r>
            <a:r>
              <a:rPr lang="en-US" sz="1800">
                <a:solidFill>
                  <a:srgbClr val="595959"/>
                </a:solidFill>
                <a:latin typeface="Arial"/>
                <a:ea typeface="Arial"/>
                <a:cs typeface="Arial"/>
                <a:sym typeface="Arial"/>
              </a:rPr>
              <a:t> = $DBH-&gt;prepare(“SELECT * FROM Products”);</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a:t>
            </a:r>
            <a:r>
              <a:rPr lang="en-US" sz="1800">
                <a:solidFill>
                  <a:srgbClr val="595959"/>
                </a:solidFill>
              </a:rPr>
              <a:t>stmt</a:t>
            </a:r>
            <a:r>
              <a:rPr lang="en-US" sz="1800">
                <a:solidFill>
                  <a:srgbClr val="595959"/>
                </a:solidFill>
                <a:latin typeface="Arial"/>
                <a:ea typeface="Arial"/>
                <a:cs typeface="Arial"/>
                <a:sym typeface="Arial"/>
              </a:rPr>
              <a:t>-&gt;execute();</a:t>
            </a:r>
          </a:p>
          <a:p>
            <a:pPr indent="-12065" lvl="0" marL="469265" marR="0" rtl="0" algn="l">
              <a:lnSpc>
                <a:spcPct val="100000"/>
              </a:lnSpc>
              <a:spcBef>
                <a:spcPts val="315"/>
              </a:spcBef>
              <a:spcAft>
                <a:spcPts val="0"/>
              </a:spcAft>
              <a:buSzPct val="25000"/>
              <a:buNone/>
            </a:pPr>
            <a:r>
              <a:rPr lang="en-US" sz="1800">
                <a:solidFill>
                  <a:srgbClr val="FF0000"/>
                </a:solidFill>
              </a:rPr>
              <a:t>include('errordb.php'); </a:t>
            </a:r>
          </a:p>
          <a:p>
            <a:pPr indent="-12065" lvl="0" marL="469265" marR="0" rtl="0" algn="l">
              <a:lnSpc>
                <a:spcPct val="100000"/>
              </a:lnSpc>
              <a:spcBef>
                <a:spcPts val="315"/>
              </a:spcBef>
              <a:buSzPct val="25000"/>
              <a:buNone/>
            </a:pPr>
            <a:r>
              <a:rPr lang="en-US" sz="1800">
                <a:solidFill>
                  <a:srgbClr val="595959"/>
                </a:solidFill>
                <a:latin typeface="Arial"/>
                <a:ea typeface="Arial"/>
                <a:cs typeface="Arial"/>
                <a:sym typeface="Arial"/>
              </a:rPr>
              <a:t>// get the </a:t>
            </a:r>
            <a:r>
              <a:rPr lang="en-US" sz="1800">
                <a:solidFill>
                  <a:srgbClr val="595959"/>
                </a:solidFill>
              </a:rPr>
              <a:t>rows </a:t>
            </a:r>
            <a:r>
              <a:rPr lang="en-US" sz="1800">
                <a:solidFill>
                  <a:srgbClr val="595959"/>
                </a:solidFill>
                <a:latin typeface="Arial"/>
                <a:ea typeface="Arial"/>
                <a:cs typeface="Arial"/>
                <a:sym typeface="Arial"/>
              </a:rPr>
              <a:t>and put it in a variable</a:t>
            </a:r>
          </a:p>
          <a:p>
            <a:pPr indent="-12065" lvl="0" marL="469265" marR="2978785" rtl="0" algn="l">
              <a:lnSpc>
                <a:spcPct val="114599"/>
              </a:lnSpc>
              <a:spcBef>
                <a:spcPts val="0"/>
              </a:spcBef>
              <a:spcAft>
                <a:spcPts val="0"/>
              </a:spcAft>
              <a:buSzPct val="25000"/>
              <a:buNone/>
            </a:pPr>
            <a:r>
              <a:rPr lang="en-US" sz="1800">
                <a:solidFill>
                  <a:srgbClr val="595959"/>
                </a:solidFill>
                <a:latin typeface="Arial"/>
                <a:ea typeface="Arial"/>
                <a:cs typeface="Arial"/>
                <a:sym typeface="Arial"/>
              </a:rPr>
              <a:t>$</a:t>
            </a:r>
            <a:r>
              <a:rPr lang="en-US" sz="1800">
                <a:solidFill>
                  <a:srgbClr val="595959"/>
                </a:solidFill>
              </a:rPr>
              <a:t>rows</a:t>
            </a:r>
            <a:r>
              <a:rPr lang="en-US" sz="1800">
                <a:solidFill>
                  <a:srgbClr val="595959"/>
                </a:solidFill>
                <a:latin typeface="Arial"/>
                <a:ea typeface="Arial"/>
                <a:cs typeface="Arial"/>
                <a:sym typeface="Arial"/>
              </a:rPr>
              <a:t> = $</a:t>
            </a:r>
            <a:r>
              <a:rPr lang="en-US" sz="1800">
                <a:solidFill>
                  <a:srgbClr val="595959"/>
                </a:solidFill>
              </a:rPr>
              <a:t>stmt</a:t>
            </a:r>
            <a:r>
              <a:rPr lang="en-US" sz="1800">
                <a:solidFill>
                  <a:srgbClr val="595959"/>
                </a:solidFill>
                <a:latin typeface="Arial"/>
                <a:ea typeface="Arial"/>
                <a:cs typeface="Arial"/>
                <a:sym typeface="Arial"/>
              </a:rPr>
              <a:t>-&gt;</a:t>
            </a:r>
            <a:r>
              <a:rPr lang="en-US" sz="1800">
                <a:latin typeface="Arial"/>
                <a:ea typeface="Arial"/>
                <a:cs typeface="Arial"/>
                <a:sym typeface="Arial"/>
              </a:rPr>
              <a:t>fetchAll</a:t>
            </a:r>
            <a:r>
              <a:rPr lang="en-US" sz="1800">
                <a:solidFill>
                  <a:srgbClr val="595959"/>
                </a:solidFill>
                <a:latin typeface="Arial"/>
                <a:ea typeface="Arial"/>
                <a:cs typeface="Arial"/>
                <a:sym typeface="Arial"/>
              </a:rPr>
              <a:t>(PDO::FETCH_ASSOC);</a:t>
            </a:r>
          </a:p>
          <a:p>
            <a:pPr indent="-12065" lvl="0" marL="469265" marR="2978785" rtl="0" algn="l">
              <a:lnSpc>
                <a:spcPct val="114599"/>
              </a:lnSpc>
              <a:spcBef>
                <a:spcPts val="0"/>
              </a:spcBef>
              <a:spcAft>
                <a:spcPts val="0"/>
              </a:spcAft>
              <a:buSzPct val="25000"/>
              <a:buNone/>
            </a:pPr>
            <a:r>
              <a:rPr lang="en-US" sz="1800">
                <a:solidFill>
                  <a:srgbClr val="595959"/>
                </a:solidFill>
                <a:latin typeface="Arial"/>
                <a:ea typeface="Arial"/>
                <a:cs typeface="Arial"/>
                <a:sym typeface="Arial"/>
              </a:rPr>
              <a:t>foreach($</a:t>
            </a:r>
            <a:r>
              <a:rPr lang="en-US" sz="1800">
                <a:solidFill>
                  <a:srgbClr val="595959"/>
                </a:solidFill>
              </a:rPr>
              <a:t>rows</a:t>
            </a:r>
            <a:r>
              <a:rPr lang="en-US" sz="1800">
                <a:solidFill>
                  <a:srgbClr val="595959"/>
                </a:solidFill>
                <a:latin typeface="Arial"/>
                <a:ea typeface="Arial"/>
                <a:cs typeface="Arial"/>
                <a:sym typeface="Arial"/>
              </a:rPr>
              <a:t> as $row){</a:t>
            </a:r>
          </a:p>
          <a:p>
            <a:pPr indent="-12064" lvl="0" marL="926464"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echo $row[‘id’].”, “.$row[‘product_name’].”, “.$row[‘product_description’]</a:t>
            </a:r>
            <a:r>
              <a:rPr lang="en-US" sz="1800">
                <a:solidFill>
                  <a:srgbClr val="595959"/>
                </a:solidFill>
              </a:rPr>
              <a:t>."&lt;br/&gt;";</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a:t>
            </a:r>
          </a:p>
          <a:p>
            <a:pPr indent="0" lvl="0" marL="12700" marR="0" rtl="0" algn="l">
              <a:lnSpc>
                <a:spcPct val="100000"/>
              </a:lnSpc>
              <a:spcBef>
                <a:spcPts val="315"/>
              </a:spcBef>
              <a:buSzPct val="25000"/>
              <a:buNone/>
            </a:pPr>
            <a:r>
              <a:rPr lang="en-US" sz="1800">
                <a:solidFill>
                  <a:srgbClr val="595959"/>
                </a:solidFill>
                <a:latin typeface="Arial"/>
                <a:ea typeface="Arial"/>
                <a:cs typeface="Arial"/>
                <a:sym typeface="Arial"/>
              </a:rPr>
              <a:t>?&gt;</a:t>
            </a:r>
          </a:p>
        </p:txBody>
      </p:sp>
      <p:sp>
        <p:nvSpPr>
          <p:cNvPr id="277" name="Shape 277"/>
          <p:cNvSpPr txBox="1"/>
          <p:nvPr/>
        </p:nvSpPr>
        <p:spPr>
          <a:xfrm>
            <a:off x="6565375" y="1774200"/>
            <a:ext cx="2274900" cy="21204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b="1" lang="en-US" sz="1800"/>
              <a:t>Add this line.</a:t>
            </a:r>
            <a:r>
              <a:rPr lang="en-US" sz="1800"/>
              <a:t> </a:t>
            </a:r>
          </a:p>
          <a:p>
            <a:pPr lvl="0" rtl="0">
              <a:spcBef>
                <a:spcPts val="0"/>
              </a:spcBef>
              <a:buNone/>
            </a:pPr>
            <a:r>
              <a:rPr lang="en-US" sz="1800"/>
              <a:t>Lets test this, Change the table name from Products to xyz and reload in browser. Observer the error.</a:t>
            </a:r>
          </a:p>
        </p:txBody>
      </p:sp>
      <p:cxnSp>
        <p:nvCxnSpPr>
          <p:cNvPr id="278" name="Shape 278"/>
          <p:cNvCxnSpPr>
            <a:stCxn id="277" idx="1"/>
          </p:cNvCxnSpPr>
          <p:nvPr/>
        </p:nvCxnSpPr>
        <p:spPr>
          <a:xfrm flipH="1">
            <a:off x="2868475" y="2834400"/>
            <a:ext cx="3696900" cy="216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2" name="Shape 282"/>
        <p:cNvGrpSpPr/>
        <p:nvPr/>
      </p:nvGrpSpPr>
      <p:grpSpPr>
        <a:xfrm>
          <a:off x="0" y="0"/>
          <a:ext cx="0" cy="0"/>
          <a:chOff x="0" y="0"/>
          <a:chExt cx="0" cy="0"/>
        </a:xfrm>
      </p:grpSpPr>
      <p:sp>
        <p:nvSpPr>
          <p:cNvPr id="283" name="Shape 283"/>
          <p:cNvSpPr txBox="1"/>
          <p:nvPr>
            <p:ph type="title"/>
          </p:nvPr>
        </p:nvSpPr>
        <p:spPr>
          <a:xfrm>
            <a:off x="384726" y="503825"/>
            <a:ext cx="75036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Products List vs Products Page</a:t>
            </a:r>
          </a:p>
        </p:txBody>
      </p:sp>
      <p:sp>
        <p:nvSpPr>
          <p:cNvPr id="284" name="Shape 284"/>
          <p:cNvSpPr txBox="1"/>
          <p:nvPr/>
        </p:nvSpPr>
        <p:spPr>
          <a:xfrm>
            <a:off x="475250" y="1176349"/>
            <a:ext cx="7954500" cy="3781800"/>
          </a:xfrm>
          <a:prstGeom prst="rect">
            <a:avLst/>
          </a:prstGeom>
          <a:noFill/>
          <a:ln>
            <a:noFill/>
          </a:ln>
        </p:spPr>
        <p:txBody>
          <a:bodyPr anchorCtr="0" anchor="t" bIns="0" lIns="0" rIns="0" wrap="square" tIns="52700">
            <a:noAutofit/>
          </a:bodyPr>
          <a:lstStyle/>
          <a:p>
            <a:pPr indent="-379095" lvl="0" marL="379095" marR="0" rtl="0" algn="l">
              <a:lnSpc>
                <a:spcPct val="100000"/>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We have the list of products, now we want to see a specific product page</a:t>
            </a:r>
          </a:p>
          <a:p>
            <a:pPr indent="-379095" lvl="0" marL="379095" marR="286385" rtl="0" algn="l">
              <a:lnSpc>
                <a:spcPct val="114599"/>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Typically, our database would have more fields to really fill out a product page, but let’s just show the bare bones, and build it up from there</a:t>
            </a:r>
          </a:p>
          <a:p>
            <a:pPr indent="-379095" lvl="0" marL="379095" marR="345440" rtl="0" algn="l">
              <a:lnSpc>
                <a:spcPct val="114599"/>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We will use the information as is in the database to populate a standard product page</a:t>
            </a:r>
          </a:p>
          <a:p>
            <a:pPr indent="-379095" lvl="0" marL="379095" marR="5080" rtl="0" algn="l">
              <a:lnSpc>
                <a:spcPct val="114599"/>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Every product page will look the same, with different data filled into specific areas of the page, again, </a:t>
            </a:r>
            <a:r>
              <a:rPr lang="en-US" sz="2000">
                <a:solidFill>
                  <a:srgbClr val="595959"/>
                </a:solidFill>
              </a:rPr>
              <a:t>like </a:t>
            </a:r>
            <a:r>
              <a:rPr lang="en-US" sz="2000">
                <a:solidFill>
                  <a:srgbClr val="595959"/>
                </a:solidFill>
                <a:latin typeface="Arial"/>
                <a:ea typeface="Arial"/>
                <a:cs typeface="Arial"/>
                <a:sym typeface="Arial"/>
              </a:rPr>
              <a:t>a template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8" name="Shape 288"/>
        <p:cNvGrpSpPr/>
        <p:nvPr/>
      </p:nvGrpSpPr>
      <p:grpSpPr>
        <a:xfrm>
          <a:off x="0" y="0"/>
          <a:ext cx="0" cy="0"/>
          <a:chOff x="0" y="0"/>
          <a:chExt cx="0" cy="0"/>
        </a:xfrm>
      </p:grpSpPr>
      <p:sp>
        <p:nvSpPr>
          <p:cNvPr id="289" name="Shape 289"/>
          <p:cNvSpPr txBox="1"/>
          <p:nvPr>
            <p:ph type="title"/>
          </p:nvPr>
        </p:nvSpPr>
        <p:spPr>
          <a:xfrm>
            <a:off x="384724" y="503825"/>
            <a:ext cx="4009390"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Dynamic Products Pages</a:t>
            </a:r>
          </a:p>
        </p:txBody>
      </p:sp>
      <p:sp>
        <p:nvSpPr>
          <p:cNvPr id="290" name="Shape 290"/>
          <p:cNvSpPr txBox="1"/>
          <p:nvPr/>
        </p:nvSpPr>
        <p:spPr>
          <a:xfrm>
            <a:off x="475250" y="1176350"/>
            <a:ext cx="8077800" cy="3682800"/>
          </a:xfrm>
          <a:prstGeom prst="rect">
            <a:avLst/>
          </a:prstGeom>
          <a:noFill/>
          <a:ln>
            <a:noFill/>
          </a:ln>
        </p:spPr>
        <p:txBody>
          <a:bodyPr anchorCtr="0" anchor="t" bIns="0" lIns="0" rIns="0" wrap="square" tIns="52700">
            <a:noAutofit/>
          </a:bodyPr>
          <a:lstStyle/>
          <a:p>
            <a:pPr indent="-379095" lvl="0" marL="379095" marR="0" rtl="0" algn="l">
              <a:lnSpc>
                <a:spcPct val="100000"/>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In our database we use an </a:t>
            </a:r>
            <a:r>
              <a:rPr b="1" lang="en-US" sz="2000">
                <a:solidFill>
                  <a:srgbClr val="595959"/>
                </a:solidFill>
              </a:rPr>
              <a:t>id</a:t>
            </a:r>
            <a:r>
              <a:rPr lang="en-US" sz="2000">
                <a:solidFill>
                  <a:srgbClr val="595959"/>
                </a:solidFill>
                <a:latin typeface="Arial"/>
                <a:ea typeface="Arial"/>
                <a:cs typeface="Arial"/>
                <a:sym typeface="Arial"/>
              </a:rPr>
              <a:t> to uniquely identify our products</a:t>
            </a:r>
          </a:p>
          <a:p>
            <a:pPr indent="-379095" lvl="0" marL="379095" marR="5080" rtl="0" algn="l">
              <a:lnSpc>
                <a:spcPct val="114599"/>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We are going to use this </a:t>
            </a:r>
            <a:r>
              <a:rPr b="1" lang="en-US" sz="2000">
                <a:solidFill>
                  <a:srgbClr val="595959"/>
                </a:solidFill>
              </a:rPr>
              <a:t>id</a:t>
            </a:r>
            <a:r>
              <a:rPr lang="en-US" sz="2000">
                <a:solidFill>
                  <a:srgbClr val="595959"/>
                </a:solidFill>
                <a:latin typeface="Arial"/>
                <a:ea typeface="Arial"/>
                <a:cs typeface="Arial"/>
                <a:sym typeface="Arial"/>
              </a:rPr>
              <a:t> to call up the information for our individual product to fill in the product page</a:t>
            </a:r>
          </a:p>
          <a:p>
            <a:pPr indent="-379095" lvl="0" marL="379095" marR="90805" rtl="0" algn="l">
              <a:lnSpc>
                <a:spcPct val="114599"/>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To do this we can pass our id from our products list page to the product view page</a:t>
            </a:r>
          </a:p>
          <a:p>
            <a:pPr indent="-379095" lvl="0" marL="379095" marR="494030" rtl="0" algn="l">
              <a:lnSpc>
                <a:spcPct val="114599"/>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Up to now we have passed data from page to page via a form or php sessions etc, </a:t>
            </a:r>
            <a:r>
              <a:rPr lang="en-US" sz="2000">
                <a:solidFill>
                  <a:srgbClr val="595959"/>
                </a:solidFill>
              </a:rPr>
              <a:t>this time we’re going to link to the product from the products list via a </a:t>
            </a:r>
            <a:r>
              <a:rPr b="1" lang="en-US" sz="2000">
                <a:solidFill>
                  <a:srgbClr val="595959"/>
                </a:solidFill>
              </a:rPr>
              <a:t>href</a:t>
            </a:r>
            <a:r>
              <a:rPr lang="en-US" sz="2000">
                <a:solidFill>
                  <a:srgbClr val="595959"/>
                </a:solidFill>
              </a:rPr>
              <a:t> link passing the id as a parameter</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4" name="Shape 294"/>
        <p:cNvGrpSpPr/>
        <p:nvPr/>
      </p:nvGrpSpPr>
      <p:grpSpPr>
        <a:xfrm>
          <a:off x="0" y="0"/>
          <a:ext cx="0" cy="0"/>
          <a:chOff x="0" y="0"/>
          <a:chExt cx="0" cy="0"/>
        </a:xfrm>
      </p:grpSpPr>
      <p:sp>
        <p:nvSpPr>
          <p:cNvPr id="295" name="Shape 295"/>
          <p:cNvSpPr txBox="1"/>
          <p:nvPr>
            <p:ph type="title"/>
          </p:nvPr>
        </p:nvSpPr>
        <p:spPr>
          <a:xfrm>
            <a:off x="384724" y="503825"/>
            <a:ext cx="2654935"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viewProduct.php</a:t>
            </a:r>
          </a:p>
        </p:txBody>
      </p:sp>
      <p:sp>
        <p:nvSpPr>
          <p:cNvPr id="296" name="Shape 296"/>
          <p:cNvSpPr txBox="1"/>
          <p:nvPr/>
        </p:nvSpPr>
        <p:spPr>
          <a:xfrm>
            <a:off x="384725" y="1176350"/>
            <a:ext cx="8121600" cy="3485100"/>
          </a:xfrm>
          <a:prstGeom prst="rect">
            <a:avLst/>
          </a:prstGeom>
          <a:noFill/>
          <a:ln>
            <a:noFill/>
          </a:ln>
        </p:spPr>
        <p:txBody>
          <a:bodyPr anchorCtr="0" anchor="t" bIns="0" lIns="0" rIns="0" wrap="square" tIns="52700">
            <a:noAutofit/>
          </a:bodyPr>
          <a:lstStyle/>
          <a:p>
            <a:pPr indent="-368300" lvl="0" marL="469900" marR="0" rtl="0" algn="l">
              <a:lnSpc>
                <a:spcPct val="100000"/>
              </a:lnSpc>
              <a:spcBef>
                <a:spcPts val="0"/>
              </a:spcBef>
              <a:spcAft>
                <a:spcPts val="1000"/>
              </a:spcAft>
              <a:buClr>
                <a:srgbClr val="595959"/>
              </a:buClr>
              <a:buSzPct val="100000"/>
              <a:buFont typeface="Arial"/>
              <a:buChar char="●"/>
            </a:pPr>
            <a:r>
              <a:rPr lang="en-US" sz="1800">
                <a:solidFill>
                  <a:srgbClr val="595959"/>
                </a:solidFill>
                <a:latin typeface="Arial"/>
                <a:ea typeface="Arial"/>
                <a:cs typeface="Arial"/>
                <a:sym typeface="Arial"/>
              </a:rPr>
              <a:t>We pass our data from one page to the next, in this case via the URL</a:t>
            </a:r>
          </a:p>
          <a:p>
            <a:pPr indent="-368300" lvl="0" marL="469900" marR="0" rtl="0" algn="l">
              <a:lnSpc>
                <a:spcPct val="100000"/>
              </a:lnSpc>
              <a:spcBef>
                <a:spcPts val="315"/>
              </a:spcBef>
              <a:spcAft>
                <a:spcPts val="1000"/>
              </a:spcAft>
              <a:buClr>
                <a:srgbClr val="595959"/>
              </a:buClr>
              <a:buSzPct val="100000"/>
              <a:buFont typeface="Arial"/>
              <a:buChar char="●"/>
            </a:pPr>
            <a:r>
              <a:rPr lang="en-US" sz="1800">
                <a:solidFill>
                  <a:srgbClr val="595959"/>
                </a:solidFill>
                <a:latin typeface="Arial"/>
                <a:ea typeface="Arial"/>
                <a:cs typeface="Arial"/>
                <a:sym typeface="Arial"/>
              </a:rPr>
              <a:t>Remember we had two methods of passing data from one form to the next?</a:t>
            </a:r>
          </a:p>
          <a:p>
            <a:pPr indent="-367664" lvl="1" marL="926464" marR="0" rtl="0" algn="l">
              <a:lnSpc>
                <a:spcPct val="100000"/>
              </a:lnSpc>
              <a:spcBef>
                <a:spcPts val="330"/>
              </a:spcBef>
              <a:spcAft>
                <a:spcPts val="1000"/>
              </a:spcAft>
              <a:buClr>
                <a:srgbClr val="FF0000"/>
              </a:buClr>
              <a:buSzPct val="100000"/>
              <a:buFont typeface="Arial"/>
              <a:buChar char="○"/>
            </a:pPr>
            <a:r>
              <a:rPr b="0" i="0" lang="en-US" sz="1800" u="none" cap="none" strike="noStrike">
                <a:solidFill>
                  <a:srgbClr val="FF0000"/>
                </a:solidFill>
                <a:latin typeface="Arial"/>
                <a:ea typeface="Arial"/>
                <a:cs typeface="Arial"/>
                <a:sym typeface="Arial"/>
              </a:rPr>
              <a:t>GET</a:t>
            </a:r>
          </a:p>
          <a:p>
            <a:pPr indent="-367664" lvl="1" marL="926464" marR="0" rtl="0" algn="l">
              <a:lnSpc>
                <a:spcPct val="100000"/>
              </a:lnSpc>
              <a:spcBef>
                <a:spcPts val="270"/>
              </a:spcBef>
              <a:spcAft>
                <a:spcPts val="1000"/>
              </a:spcAft>
              <a:buClr>
                <a:srgbClr val="FF0000"/>
              </a:buClr>
              <a:buSzPct val="100000"/>
              <a:buFont typeface="Arial"/>
              <a:buChar char="○"/>
            </a:pPr>
            <a:r>
              <a:rPr b="0" i="0" lang="en-US" sz="1800" u="none" cap="none" strike="noStrike">
                <a:solidFill>
                  <a:srgbClr val="FF0000"/>
                </a:solidFill>
                <a:latin typeface="Arial"/>
                <a:ea typeface="Arial"/>
                <a:cs typeface="Arial"/>
                <a:sym typeface="Arial"/>
              </a:rPr>
              <a:t>POST</a:t>
            </a:r>
          </a:p>
          <a:p>
            <a:pPr indent="-368300" lvl="0" marL="469900" marR="107950" rtl="0" algn="l">
              <a:lnSpc>
                <a:spcPct val="137222"/>
              </a:lnSpc>
              <a:spcBef>
                <a:spcPts val="75"/>
              </a:spcBef>
              <a:spcAft>
                <a:spcPts val="1000"/>
              </a:spcAft>
              <a:buClr>
                <a:srgbClr val="595959"/>
              </a:buClr>
              <a:buSzPct val="100000"/>
              <a:buFont typeface="Arial"/>
              <a:buChar char="●"/>
            </a:pPr>
            <a:r>
              <a:rPr lang="en-US" sz="1800">
                <a:solidFill>
                  <a:srgbClr val="595959"/>
                </a:solidFill>
                <a:latin typeface="Arial"/>
                <a:ea typeface="Arial"/>
                <a:cs typeface="Arial"/>
                <a:sym typeface="Arial"/>
              </a:rPr>
              <a:t>The POST encoded the information in the HTTP request whereas the GET  sends it via the URL</a:t>
            </a:r>
          </a:p>
          <a:p>
            <a:pPr indent="-368300" lvl="0" marL="469900" marR="0" rtl="0" algn="l">
              <a:lnSpc>
                <a:spcPct val="100000"/>
              </a:lnSpc>
              <a:spcBef>
                <a:spcPts val="190"/>
              </a:spcBef>
              <a:spcAft>
                <a:spcPts val="1000"/>
              </a:spcAft>
              <a:buClr>
                <a:srgbClr val="595959"/>
              </a:buClr>
              <a:buSzPct val="100000"/>
              <a:buFont typeface="Arial"/>
              <a:buChar char="●"/>
            </a:pPr>
            <a:r>
              <a:rPr lang="en-US" sz="1800">
                <a:solidFill>
                  <a:srgbClr val="595959"/>
                </a:solidFill>
                <a:latin typeface="Arial"/>
                <a:ea typeface="Arial"/>
                <a:cs typeface="Arial"/>
                <a:sym typeface="Arial"/>
              </a:rPr>
              <a:t>Using the GET allows us to send data directly via the URL</a:t>
            </a:r>
          </a:p>
          <a:p>
            <a:pPr indent="-368300" lvl="0" marL="469900" marR="0" rtl="0" algn="l">
              <a:lnSpc>
                <a:spcPct val="100000"/>
              </a:lnSpc>
              <a:spcBef>
                <a:spcPts val="315"/>
              </a:spcBef>
              <a:spcAft>
                <a:spcPts val="1000"/>
              </a:spcAft>
              <a:buClr>
                <a:srgbClr val="595959"/>
              </a:buClr>
              <a:buSzPct val="100000"/>
              <a:buFont typeface="Arial"/>
              <a:buChar char="●"/>
            </a:pPr>
            <a:r>
              <a:rPr lang="en-US" sz="1800">
                <a:solidFill>
                  <a:srgbClr val="595959"/>
                </a:solidFill>
                <a:latin typeface="Arial"/>
                <a:ea typeface="Arial"/>
                <a:cs typeface="Arial"/>
                <a:sym typeface="Arial"/>
              </a:rPr>
              <a:t>We just want to send the id via the URL as a parameter</a:t>
            </a:r>
          </a:p>
          <a:p>
            <a:pPr indent="0" lvl="0" marL="0" marR="0" rtl="0" algn="l">
              <a:lnSpc>
                <a:spcPct val="100000"/>
              </a:lnSpc>
              <a:spcBef>
                <a:spcPts val="50"/>
              </a:spcBef>
              <a:buNone/>
            </a:pPr>
            <a:r>
              <a:t/>
            </a:r>
            <a:endParaRPr sz="1600">
              <a:latin typeface="Times New Roman"/>
              <a:ea typeface="Times New Roman"/>
              <a:cs typeface="Times New Roman"/>
              <a:sym typeface="Times New Roman"/>
            </a:endParaRPr>
          </a:p>
          <a:p>
            <a:pPr indent="0" lvl="0" marL="12700" marR="0" rtl="0" algn="l">
              <a:lnSpc>
                <a:spcPct val="100000"/>
              </a:lnSpc>
              <a:spcBef>
                <a:spcPts val="0"/>
              </a:spcBef>
              <a:buSzPct val="25000"/>
              <a:buNone/>
            </a:pPr>
            <a:r>
              <a:rPr lang="en-US" sz="1800" u="sng">
                <a:solidFill>
                  <a:schemeClr val="hlink"/>
                </a:solidFill>
                <a:latin typeface="Arial"/>
                <a:ea typeface="Arial"/>
                <a:cs typeface="Arial"/>
                <a:sym typeface="Arial"/>
                <a:hlinkClick r:id="rId3"/>
              </a:rPr>
              <a:t>http://localhost/</a:t>
            </a:r>
            <a:r>
              <a:rPr lang="en-US" sz="1800" u="sng">
                <a:solidFill>
                  <a:schemeClr val="hlink"/>
                </a:solidFill>
                <a:hlinkClick r:id="rId4"/>
              </a:rPr>
              <a:t>products</a:t>
            </a:r>
            <a:r>
              <a:rPr lang="en-US" sz="1800" u="sng">
                <a:solidFill>
                  <a:schemeClr val="hlink"/>
                </a:solidFill>
                <a:latin typeface="Arial"/>
                <a:ea typeface="Arial"/>
                <a:cs typeface="Arial"/>
                <a:sym typeface="Arial"/>
                <a:hlinkClick r:id="rId5"/>
              </a:rPr>
              <a:t>/viewProduct?id=1</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0" name="Shape 300"/>
        <p:cNvGrpSpPr/>
        <p:nvPr/>
      </p:nvGrpSpPr>
      <p:grpSpPr>
        <a:xfrm>
          <a:off x="0" y="0"/>
          <a:ext cx="0" cy="0"/>
          <a:chOff x="0" y="0"/>
          <a:chExt cx="0" cy="0"/>
        </a:xfrm>
      </p:grpSpPr>
      <p:sp>
        <p:nvSpPr>
          <p:cNvPr id="301" name="Shape 301"/>
          <p:cNvSpPr txBox="1"/>
          <p:nvPr>
            <p:ph type="title"/>
          </p:nvPr>
        </p:nvSpPr>
        <p:spPr>
          <a:xfrm>
            <a:off x="384725" y="503825"/>
            <a:ext cx="70338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Passing Parameters via the URL</a:t>
            </a:r>
          </a:p>
        </p:txBody>
      </p:sp>
      <p:sp>
        <p:nvSpPr>
          <p:cNvPr id="302" name="Shape 302"/>
          <p:cNvSpPr txBox="1"/>
          <p:nvPr/>
        </p:nvSpPr>
        <p:spPr>
          <a:xfrm>
            <a:off x="384725" y="1216347"/>
            <a:ext cx="8187600" cy="37416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spcAft>
                <a:spcPts val="0"/>
              </a:spcAft>
              <a:buSzPct val="25000"/>
              <a:buNone/>
            </a:pPr>
            <a:r>
              <a:rPr lang="en-US" sz="1800" u="sng">
                <a:solidFill>
                  <a:schemeClr val="hlink"/>
                </a:solidFill>
                <a:latin typeface="Arial"/>
                <a:ea typeface="Arial"/>
                <a:cs typeface="Arial"/>
                <a:sym typeface="Arial"/>
                <a:hlinkClick r:id="rId3"/>
              </a:rPr>
              <a:t>http://localhost/</a:t>
            </a:r>
            <a:r>
              <a:rPr lang="en-US" sz="1800" u="sng">
                <a:solidFill>
                  <a:schemeClr val="hlink"/>
                </a:solidFill>
                <a:hlinkClick r:id="rId4"/>
              </a:rPr>
              <a:t>products</a:t>
            </a:r>
            <a:r>
              <a:rPr lang="en-US" sz="1800" u="sng">
                <a:solidFill>
                  <a:schemeClr val="hlink"/>
                </a:solidFill>
                <a:latin typeface="Arial"/>
                <a:ea typeface="Arial"/>
                <a:cs typeface="Arial"/>
                <a:sym typeface="Arial"/>
                <a:hlinkClick r:id="rId5"/>
              </a:rPr>
              <a:t>/viewProduct?id=1</a:t>
            </a:r>
          </a:p>
          <a:p>
            <a:pPr indent="0" lvl="0" marL="0" marR="0" rtl="0" algn="l">
              <a:lnSpc>
                <a:spcPct val="100000"/>
              </a:lnSpc>
              <a:spcBef>
                <a:spcPts val="50"/>
              </a:spcBef>
              <a:buNone/>
            </a:pPr>
            <a:r>
              <a:t/>
            </a:r>
            <a:endParaRPr sz="1600">
              <a:latin typeface="Times New Roman"/>
              <a:ea typeface="Times New Roman"/>
              <a:cs typeface="Times New Roman"/>
              <a:sym typeface="Times New Roman"/>
            </a:endParaRPr>
          </a:p>
          <a:p>
            <a:pPr indent="0" lvl="0" marL="12700" marR="0" rtl="0" algn="l">
              <a:lnSpc>
                <a:spcPct val="100000"/>
              </a:lnSpc>
              <a:spcBef>
                <a:spcPts val="0"/>
              </a:spcBef>
              <a:spcAft>
                <a:spcPts val="0"/>
              </a:spcAft>
              <a:buSzPct val="25000"/>
              <a:buNone/>
            </a:pPr>
            <a:r>
              <a:rPr lang="en-US" sz="2400">
                <a:solidFill>
                  <a:srgbClr val="595959"/>
                </a:solidFill>
                <a:latin typeface="Arial"/>
                <a:ea typeface="Arial"/>
                <a:cs typeface="Arial"/>
                <a:sym typeface="Arial"/>
              </a:rPr>
              <a:t>After the question mark are the parameters</a:t>
            </a:r>
          </a:p>
          <a:p>
            <a:pPr indent="0" lvl="0" marL="0" marR="0" rtl="0" algn="l">
              <a:lnSpc>
                <a:spcPct val="100000"/>
              </a:lnSpc>
              <a:spcBef>
                <a:spcPts val="50"/>
              </a:spcBef>
              <a:buNone/>
            </a:pPr>
            <a:r>
              <a:t/>
            </a:r>
            <a:endParaRPr sz="1600">
              <a:latin typeface="Times New Roman"/>
              <a:ea typeface="Times New Roman"/>
              <a:cs typeface="Times New Roman"/>
              <a:sym typeface="Times New Roman"/>
            </a:endParaRPr>
          </a:p>
          <a:p>
            <a:pPr indent="-406400" lvl="0" marL="469900" marR="0" rtl="0" algn="l">
              <a:lnSpc>
                <a:spcPct val="100000"/>
              </a:lnSpc>
              <a:spcBef>
                <a:spcPts val="0"/>
              </a:spcBef>
              <a:spcAft>
                <a:spcPts val="1000"/>
              </a:spcAft>
              <a:buClr>
                <a:srgbClr val="595959"/>
              </a:buClr>
              <a:buSzPct val="100000"/>
              <a:buFont typeface="Arial"/>
              <a:buChar char="●"/>
            </a:pPr>
            <a:r>
              <a:rPr lang="en-US" sz="2400">
                <a:solidFill>
                  <a:srgbClr val="595959"/>
                </a:solidFill>
                <a:latin typeface="Arial"/>
                <a:ea typeface="Arial"/>
                <a:cs typeface="Arial"/>
                <a:sym typeface="Arial"/>
              </a:rPr>
              <a:t>In this case we are sending the value 1 in the variable id</a:t>
            </a:r>
          </a:p>
          <a:p>
            <a:pPr indent="-406400" lvl="0" marL="469900" marR="5080" rtl="0" algn="l">
              <a:lnSpc>
                <a:spcPct val="114599"/>
              </a:lnSpc>
              <a:spcBef>
                <a:spcPts val="0"/>
              </a:spcBef>
              <a:spcAft>
                <a:spcPts val="1000"/>
              </a:spcAft>
              <a:buClr>
                <a:srgbClr val="595959"/>
              </a:buClr>
              <a:buSzPct val="100000"/>
              <a:buFont typeface="Arial"/>
              <a:buChar char="●"/>
            </a:pPr>
            <a:r>
              <a:rPr lang="en-US" sz="2400">
                <a:solidFill>
                  <a:srgbClr val="595959"/>
                </a:solidFill>
                <a:latin typeface="Arial"/>
                <a:ea typeface="Arial"/>
                <a:cs typeface="Arial"/>
                <a:sym typeface="Arial"/>
              </a:rPr>
              <a:t>If we wanted to send multiple parameters we would separate them with an &amp;  </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6" name="Shape 306"/>
        <p:cNvGrpSpPr/>
        <p:nvPr/>
      </p:nvGrpSpPr>
      <p:grpSpPr>
        <a:xfrm>
          <a:off x="0" y="0"/>
          <a:ext cx="0" cy="0"/>
          <a:chOff x="0" y="0"/>
          <a:chExt cx="0" cy="0"/>
        </a:xfrm>
      </p:grpSpPr>
      <p:sp>
        <p:nvSpPr>
          <p:cNvPr id="307" name="Shape 307"/>
          <p:cNvSpPr txBox="1"/>
          <p:nvPr>
            <p:ph type="title"/>
          </p:nvPr>
        </p:nvSpPr>
        <p:spPr>
          <a:xfrm>
            <a:off x="384724" y="503825"/>
            <a:ext cx="2654935"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viewProduct.php</a:t>
            </a:r>
          </a:p>
        </p:txBody>
      </p:sp>
      <p:sp>
        <p:nvSpPr>
          <p:cNvPr id="308" name="Shape 308"/>
          <p:cNvSpPr txBox="1"/>
          <p:nvPr/>
        </p:nvSpPr>
        <p:spPr>
          <a:xfrm>
            <a:off x="384724" y="1216356"/>
            <a:ext cx="2729230" cy="1757045"/>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spcAft>
                <a:spcPts val="0"/>
              </a:spcAft>
              <a:buSzPct val="25000"/>
              <a:buNone/>
            </a:pPr>
            <a:r>
              <a:rPr lang="en-US" sz="1800">
                <a:solidFill>
                  <a:srgbClr val="595959"/>
                </a:solidFill>
                <a:latin typeface="Arial"/>
                <a:ea typeface="Arial"/>
                <a:cs typeface="Arial"/>
                <a:sym typeface="Arial"/>
              </a:rPr>
              <a:t>Just to make sure it works:</a:t>
            </a:r>
          </a:p>
          <a:p>
            <a:pPr indent="0" lvl="0" marL="0" marR="0" rtl="0" algn="l">
              <a:lnSpc>
                <a:spcPct val="100000"/>
              </a:lnSpc>
              <a:spcBef>
                <a:spcPts val="50"/>
              </a:spcBef>
              <a:buNone/>
            </a:pPr>
            <a:r>
              <a:t/>
            </a:r>
            <a:endParaRPr sz="1600">
              <a:latin typeface="Times New Roman"/>
              <a:ea typeface="Times New Roman"/>
              <a:cs typeface="Times New Roman"/>
              <a:sym typeface="Times New Roman"/>
            </a:endParaRPr>
          </a:p>
          <a:p>
            <a:pPr indent="0" lvl="0" marL="12700" marR="0" rtl="0" algn="l">
              <a:lnSpc>
                <a:spcPct val="100000"/>
              </a:lnSpc>
              <a:spcBef>
                <a:spcPts val="0"/>
              </a:spcBef>
              <a:buSzPct val="25000"/>
              <a:buNone/>
            </a:pPr>
            <a:r>
              <a:rPr b="1" lang="en-US" sz="1800">
                <a:solidFill>
                  <a:srgbClr val="595959"/>
                </a:solidFill>
                <a:latin typeface="Arial"/>
                <a:ea typeface="Arial"/>
                <a:cs typeface="Arial"/>
                <a:sym typeface="Arial"/>
              </a:rPr>
              <a:t>&lt;?php</a:t>
            </a:r>
          </a:p>
          <a:p>
            <a:pPr indent="-12065" lvl="0" marL="469265" marR="239395" rtl="0" algn="l">
              <a:lnSpc>
                <a:spcPct val="114599"/>
              </a:lnSpc>
              <a:spcBef>
                <a:spcPts val="0"/>
              </a:spcBef>
              <a:spcAft>
                <a:spcPts val="0"/>
              </a:spcAft>
              <a:buSzPct val="25000"/>
              <a:buNone/>
            </a:pPr>
            <a:r>
              <a:rPr b="1" lang="en-US" sz="1800">
                <a:solidFill>
                  <a:srgbClr val="595959"/>
                </a:solidFill>
                <a:latin typeface="Arial"/>
                <a:ea typeface="Arial"/>
                <a:cs typeface="Arial"/>
                <a:sym typeface="Arial"/>
              </a:rPr>
              <a:t>$pid = $_GET['id</a:t>
            </a:r>
            <a:r>
              <a:rPr b="1" lang="en-US" sz="1800">
                <a:solidFill>
                  <a:srgbClr val="595959"/>
                </a:solidFill>
              </a:rPr>
              <a:t>'</a:t>
            </a:r>
            <a:r>
              <a:rPr b="1" lang="en-US" sz="1800">
                <a:solidFill>
                  <a:srgbClr val="595959"/>
                </a:solidFill>
                <a:latin typeface="Arial"/>
                <a:ea typeface="Arial"/>
                <a:cs typeface="Arial"/>
                <a:sym typeface="Arial"/>
              </a:rPr>
              <a:t>];  echo $pid;</a:t>
            </a:r>
          </a:p>
          <a:p>
            <a:pPr indent="0" lvl="0" marL="12700" marR="0" rtl="0" algn="l">
              <a:lnSpc>
                <a:spcPct val="100000"/>
              </a:lnSpc>
              <a:spcBef>
                <a:spcPts val="315"/>
              </a:spcBef>
              <a:buSzPct val="25000"/>
              <a:buNone/>
            </a:pPr>
            <a:r>
              <a:rPr b="1" lang="en-US" sz="1800">
                <a:solidFill>
                  <a:srgbClr val="595959"/>
                </a:solidFill>
                <a:latin typeface="Arial"/>
                <a:ea typeface="Arial"/>
                <a:cs typeface="Arial"/>
                <a:sym typeface="Arial"/>
              </a:rPr>
              <a:t>?&gt;</a:t>
            </a:r>
          </a:p>
        </p:txBody>
      </p:sp>
      <p:sp>
        <p:nvSpPr>
          <p:cNvPr id="309" name="Shape 309"/>
          <p:cNvSpPr txBox="1"/>
          <p:nvPr/>
        </p:nvSpPr>
        <p:spPr>
          <a:xfrm>
            <a:off x="3753925" y="1410325"/>
            <a:ext cx="2540700" cy="14724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Create a file with this content and save as </a:t>
            </a:r>
          </a:p>
          <a:p>
            <a:pPr lvl="0">
              <a:spcBef>
                <a:spcPts val="0"/>
              </a:spcBef>
              <a:buNone/>
            </a:pPr>
            <a:r>
              <a:t/>
            </a:r>
            <a:endParaRPr sz="1800"/>
          </a:p>
          <a:p>
            <a:pPr lvl="0">
              <a:spcBef>
                <a:spcPts val="0"/>
              </a:spcBef>
              <a:buNone/>
            </a:pPr>
            <a:r>
              <a:rPr b="1" lang="en-US" sz="1800"/>
              <a:t>viewProduct.php</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3" name="Shape 313"/>
        <p:cNvGrpSpPr/>
        <p:nvPr/>
      </p:nvGrpSpPr>
      <p:grpSpPr>
        <a:xfrm>
          <a:off x="0" y="0"/>
          <a:ext cx="0" cy="0"/>
          <a:chOff x="0" y="0"/>
          <a:chExt cx="0" cy="0"/>
        </a:xfrm>
      </p:grpSpPr>
      <p:sp>
        <p:nvSpPr>
          <p:cNvPr id="314" name="Shape 314"/>
          <p:cNvSpPr txBox="1"/>
          <p:nvPr>
            <p:ph type="title"/>
          </p:nvPr>
        </p:nvSpPr>
        <p:spPr>
          <a:xfrm>
            <a:off x="384724" y="503825"/>
            <a:ext cx="2654935"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viewProduct.php</a:t>
            </a:r>
          </a:p>
        </p:txBody>
      </p:sp>
      <p:sp>
        <p:nvSpPr>
          <p:cNvPr id="315" name="Shape 315"/>
          <p:cNvSpPr txBox="1"/>
          <p:nvPr/>
        </p:nvSpPr>
        <p:spPr>
          <a:xfrm>
            <a:off x="475250" y="1176350"/>
            <a:ext cx="8245500" cy="3151200"/>
          </a:xfrm>
          <a:prstGeom prst="rect">
            <a:avLst/>
          </a:prstGeom>
          <a:noFill/>
          <a:ln>
            <a:noFill/>
          </a:ln>
        </p:spPr>
        <p:txBody>
          <a:bodyPr anchorCtr="0" anchor="t" bIns="0" lIns="0" rIns="0" wrap="square" tIns="12700">
            <a:noAutofit/>
          </a:bodyPr>
          <a:lstStyle/>
          <a:p>
            <a:pPr indent="-379095" lvl="0" marL="379095" marR="5080" rtl="0" algn="l">
              <a:lnSpc>
                <a:spcPct val="114599"/>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So we know we can pass the id of the clicked link through to the product page and print it</a:t>
            </a:r>
          </a:p>
          <a:p>
            <a:pPr indent="-379095" lvl="0" marL="379095" marR="333375" rtl="0" algn="l">
              <a:lnSpc>
                <a:spcPct val="114599"/>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Now, we want to use that id to get the specific info out of the database and  actually use it</a:t>
            </a:r>
          </a:p>
          <a:p>
            <a:pPr indent="-379095" lvl="0" marL="379095" marR="31115" rtl="0" algn="l">
              <a:lnSpc>
                <a:spcPct val="114599"/>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This time, we are not doing a general SELECT * call to the database, instead,  we are doing a SELECT * FROM Products </a:t>
            </a:r>
            <a:r>
              <a:rPr b="1" lang="en-US" sz="2000">
                <a:solidFill>
                  <a:srgbClr val="595959"/>
                </a:solidFill>
              </a:rPr>
              <a:t>WHERE </a:t>
            </a:r>
            <a:r>
              <a:rPr lang="en-US" sz="2000">
                <a:solidFill>
                  <a:srgbClr val="595959"/>
                </a:solidFill>
                <a:latin typeface="Arial"/>
                <a:ea typeface="Arial"/>
                <a:cs typeface="Arial"/>
                <a:sym typeface="Arial"/>
              </a:rPr>
              <a:t>…</a:t>
            </a:r>
          </a:p>
          <a:p>
            <a:pPr indent="-379095" lvl="0" marL="379095" marR="107314" rtl="0" algn="l">
              <a:lnSpc>
                <a:spcPct val="114599"/>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We know we will only get one result back as we are using the Unique Primary Key to  get at the data</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9" name="Shape 319"/>
        <p:cNvGrpSpPr/>
        <p:nvPr/>
      </p:nvGrpSpPr>
      <p:grpSpPr>
        <a:xfrm>
          <a:off x="0" y="0"/>
          <a:ext cx="0" cy="0"/>
          <a:chOff x="0" y="0"/>
          <a:chExt cx="0" cy="0"/>
        </a:xfrm>
      </p:grpSpPr>
      <p:sp>
        <p:nvSpPr>
          <p:cNvPr id="320" name="Shape 320"/>
          <p:cNvSpPr txBox="1"/>
          <p:nvPr>
            <p:ph type="title"/>
          </p:nvPr>
        </p:nvSpPr>
        <p:spPr>
          <a:xfrm>
            <a:off x="384724" y="503825"/>
            <a:ext cx="2654935"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viewProduct.php</a:t>
            </a:r>
          </a:p>
        </p:txBody>
      </p:sp>
      <p:sp>
        <p:nvSpPr>
          <p:cNvPr id="321" name="Shape 321"/>
          <p:cNvSpPr txBox="1"/>
          <p:nvPr/>
        </p:nvSpPr>
        <p:spPr>
          <a:xfrm>
            <a:off x="384725" y="1176350"/>
            <a:ext cx="8118600" cy="3770100"/>
          </a:xfrm>
          <a:prstGeom prst="rect">
            <a:avLst/>
          </a:prstGeom>
          <a:noFill/>
          <a:ln>
            <a:noFill/>
          </a:ln>
        </p:spPr>
        <p:txBody>
          <a:bodyPr anchorCtr="0" anchor="t" bIns="0" lIns="0" rIns="0" wrap="square" tIns="52700">
            <a:noAutofit/>
          </a:bodyPr>
          <a:lstStyle/>
          <a:p>
            <a:pPr indent="0" lvl="0" marL="12700" marR="0" rtl="0" algn="l">
              <a:lnSpc>
                <a:spcPct val="100000"/>
              </a:lnSpc>
              <a:spcBef>
                <a:spcPts val="0"/>
              </a:spcBef>
              <a:buSzPct val="25000"/>
              <a:buNone/>
            </a:pPr>
            <a:r>
              <a:rPr lang="en-US" sz="1800">
                <a:solidFill>
                  <a:srgbClr val="595959"/>
                </a:solidFill>
                <a:latin typeface="Arial"/>
                <a:ea typeface="Arial"/>
                <a:cs typeface="Arial"/>
                <a:sym typeface="Arial"/>
              </a:rPr>
              <a:t>&lt;?php</a:t>
            </a:r>
          </a:p>
          <a:p>
            <a:pPr indent="-12065" lvl="0" marL="469265" marR="5359400" rtl="0" algn="l">
              <a:lnSpc>
                <a:spcPct val="114599"/>
              </a:lnSpc>
              <a:spcBef>
                <a:spcPts val="0"/>
              </a:spcBef>
              <a:spcAft>
                <a:spcPts val="0"/>
              </a:spcAft>
              <a:buSzPct val="25000"/>
              <a:buNone/>
            </a:pPr>
            <a:r>
              <a:rPr lang="en-US" sz="1800">
                <a:solidFill>
                  <a:srgbClr val="FF0000"/>
                </a:solidFill>
                <a:latin typeface="Arial"/>
                <a:ea typeface="Arial"/>
                <a:cs typeface="Arial"/>
                <a:sym typeface="Arial"/>
              </a:rPr>
              <a:t>$pid</a:t>
            </a:r>
            <a:r>
              <a:rPr lang="en-US" sz="1800">
                <a:solidFill>
                  <a:srgbClr val="595959"/>
                </a:solidFill>
                <a:latin typeface="Arial"/>
                <a:ea typeface="Arial"/>
                <a:cs typeface="Arial"/>
                <a:sym typeface="Arial"/>
              </a:rPr>
              <a:t> = </a:t>
            </a:r>
            <a:r>
              <a:rPr lang="en-US" sz="1800">
                <a:solidFill>
                  <a:srgbClr val="0000FF"/>
                </a:solidFill>
                <a:latin typeface="Arial"/>
                <a:ea typeface="Arial"/>
                <a:cs typeface="Arial"/>
                <a:sym typeface="Arial"/>
              </a:rPr>
              <a:t>$_GET</a:t>
            </a:r>
            <a:r>
              <a:rPr lang="en-US" sz="1800">
                <a:solidFill>
                  <a:srgbClr val="595959"/>
                </a:solidFill>
                <a:latin typeface="Arial"/>
                <a:ea typeface="Arial"/>
                <a:cs typeface="Arial"/>
                <a:sym typeface="Arial"/>
              </a:rPr>
              <a:t>[</a:t>
            </a:r>
            <a:r>
              <a:rPr lang="en-US" sz="1800">
                <a:solidFill>
                  <a:srgbClr val="595959"/>
                </a:solidFill>
              </a:rPr>
              <a:t>'</a:t>
            </a:r>
            <a:r>
              <a:rPr lang="en-US" sz="1800">
                <a:solidFill>
                  <a:srgbClr val="595959"/>
                </a:solidFill>
                <a:latin typeface="Arial"/>
                <a:ea typeface="Arial"/>
                <a:cs typeface="Arial"/>
                <a:sym typeface="Arial"/>
              </a:rPr>
              <a:t>id</a:t>
            </a:r>
            <a:r>
              <a:rPr lang="en-US" sz="1800">
                <a:solidFill>
                  <a:srgbClr val="595959"/>
                </a:solidFill>
              </a:rPr>
              <a:t>'</a:t>
            </a:r>
            <a:r>
              <a:rPr lang="en-US" sz="1800">
                <a:solidFill>
                  <a:srgbClr val="595959"/>
                </a:solidFill>
                <a:latin typeface="Arial"/>
                <a:ea typeface="Arial"/>
                <a:cs typeface="Arial"/>
                <a:sym typeface="Arial"/>
              </a:rPr>
              <a:t>];</a:t>
            </a:r>
          </a:p>
          <a:p>
            <a:pPr indent="-12065" lvl="0" marL="469265" marR="5359400" rtl="0" algn="l">
              <a:lnSpc>
                <a:spcPct val="114599"/>
              </a:lnSpc>
              <a:spcBef>
                <a:spcPts val="0"/>
              </a:spcBef>
              <a:spcAft>
                <a:spcPts val="0"/>
              </a:spcAft>
              <a:buSzPct val="25000"/>
              <a:buNone/>
            </a:pPr>
            <a:r>
              <a:rPr lang="en-US" sz="1800">
                <a:solidFill>
                  <a:srgbClr val="595959"/>
                </a:solidFill>
                <a:latin typeface="Arial"/>
                <a:ea typeface="Arial"/>
                <a:cs typeface="Arial"/>
                <a:sym typeface="Arial"/>
              </a:rPr>
              <a:t>include(</a:t>
            </a:r>
            <a:r>
              <a:rPr lang="en-US" sz="1800">
                <a:solidFill>
                  <a:srgbClr val="595959"/>
                </a:solidFill>
              </a:rPr>
              <a:t>'</a:t>
            </a:r>
            <a:r>
              <a:rPr lang="en-US" sz="1800">
                <a:solidFill>
                  <a:srgbClr val="595959"/>
                </a:solidFill>
                <a:latin typeface="Arial"/>
                <a:ea typeface="Arial"/>
                <a:cs typeface="Arial"/>
                <a:sym typeface="Arial"/>
              </a:rPr>
              <a:t>db.php</a:t>
            </a:r>
            <a:r>
              <a:rPr lang="en-US" sz="1800">
                <a:solidFill>
                  <a:srgbClr val="595959"/>
                </a:solidFill>
              </a:rPr>
              <a:t>'</a:t>
            </a:r>
            <a:r>
              <a:rPr lang="en-US" sz="1800">
                <a:solidFill>
                  <a:srgbClr val="595959"/>
                </a:solidFill>
                <a:latin typeface="Arial"/>
                <a:ea typeface="Arial"/>
                <a:cs typeface="Arial"/>
                <a:sym typeface="Arial"/>
              </a:rPr>
              <a:t>);</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a:t>
            </a:r>
            <a:r>
              <a:rPr lang="en-US" sz="1800">
                <a:solidFill>
                  <a:srgbClr val="595959"/>
                </a:solidFill>
              </a:rPr>
              <a:t>stmt</a:t>
            </a:r>
            <a:r>
              <a:rPr lang="en-US" sz="1800">
                <a:solidFill>
                  <a:srgbClr val="595959"/>
                </a:solidFill>
                <a:latin typeface="Arial"/>
                <a:ea typeface="Arial"/>
                <a:cs typeface="Arial"/>
                <a:sym typeface="Arial"/>
              </a:rPr>
              <a:t> = $DBH-&gt;prepare(</a:t>
            </a:r>
            <a:r>
              <a:rPr lang="en-US" sz="1800">
                <a:solidFill>
                  <a:srgbClr val="595959"/>
                </a:solidFill>
              </a:rPr>
              <a:t>"</a:t>
            </a:r>
            <a:r>
              <a:rPr lang="en-US" sz="1800">
                <a:solidFill>
                  <a:srgbClr val="595959"/>
                </a:solidFill>
                <a:latin typeface="Arial"/>
                <a:ea typeface="Arial"/>
                <a:cs typeface="Arial"/>
                <a:sym typeface="Arial"/>
              </a:rPr>
              <a:t>SELECT * FROM Products </a:t>
            </a:r>
            <a:r>
              <a:rPr lang="en-US" sz="1800">
                <a:solidFill>
                  <a:srgbClr val="FF0000"/>
                </a:solidFill>
                <a:latin typeface="Arial"/>
                <a:ea typeface="Arial"/>
                <a:cs typeface="Arial"/>
                <a:sym typeface="Arial"/>
              </a:rPr>
              <a:t>WHERE id= :pid</a:t>
            </a:r>
            <a:r>
              <a:rPr lang="en-US" sz="1800">
                <a:solidFill>
                  <a:srgbClr val="595959"/>
                </a:solidFill>
              </a:rPr>
              <a:t>"</a:t>
            </a:r>
            <a:r>
              <a:rPr lang="en-US" sz="1800">
                <a:solidFill>
                  <a:srgbClr val="595959"/>
                </a:solidFill>
                <a:latin typeface="Arial"/>
                <a:ea typeface="Arial"/>
                <a:cs typeface="Arial"/>
                <a:sym typeface="Arial"/>
              </a:rPr>
              <a:t>);</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a:t>
            </a:r>
            <a:r>
              <a:rPr lang="en-US" sz="1800">
                <a:solidFill>
                  <a:srgbClr val="595959"/>
                </a:solidFill>
              </a:rPr>
              <a:t>stmt</a:t>
            </a:r>
            <a:r>
              <a:rPr lang="en-US" sz="1800">
                <a:solidFill>
                  <a:srgbClr val="595959"/>
                </a:solidFill>
                <a:latin typeface="Arial"/>
                <a:ea typeface="Arial"/>
                <a:cs typeface="Arial"/>
                <a:sym typeface="Arial"/>
              </a:rPr>
              <a:t>-&gt;bindValue(</a:t>
            </a:r>
            <a:r>
              <a:rPr lang="en-US" sz="1800">
                <a:solidFill>
                  <a:srgbClr val="FF0000"/>
                </a:solidFill>
              </a:rPr>
              <a:t>'</a:t>
            </a:r>
            <a:r>
              <a:rPr lang="en-US" sz="1800">
                <a:solidFill>
                  <a:srgbClr val="FF0000"/>
                </a:solidFill>
                <a:latin typeface="Arial"/>
                <a:ea typeface="Arial"/>
                <a:cs typeface="Arial"/>
                <a:sym typeface="Arial"/>
              </a:rPr>
              <a:t>:pid</a:t>
            </a:r>
            <a:r>
              <a:rPr lang="en-US" sz="1800">
                <a:solidFill>
                  <a:srgbClr val="FF0000"/>
                </a:solidFill>
              </a:rPr>
              <a:t>'</a:t>
            </a:r>
            <a:r>
              <a:rPr lang="en-US" sz="1800">
                <a:solidFill>
                  <a:srgbClr val="FF0000"/>
                </a:solidFill>
                <a:latin typeface="Arial"/>
                <a:ea typeface="Arial"/>
                <a:cs typeface="Arial"/>
                <a:sym typeface="Arial"/>
              </a:rPr>
              <a:t>, $pid</a:t>
            </a:r>
            <a:r>
              <a:rPr lang="en-US" sz="1800">
                <a:solidFill>
                  <a:srgbClr val="595959"/>
                </a:solidFill>
                <a:latin typeface="Arial"/>
                <a:ea typeface="Arial"/>
                <a:cs typeface="Arial"/>
                <a:sym typeface="Arial"/>
              </a:rPr>
              <a:t>);</a:t>
            </a:r>
          </a:p>
          <a:p>
            <a:pPr indent="-12065" lvl="0" marL="469265" marR="0" rtl="0" algn="l">
              <a:lnSpc>
                <a:spcPct val="100000"/>
              </a:lnSpc>
              <a:spcBef>
                <a:spcPts val="315"/>
              </a:spcBef>
              <a:spcAft>
                <a:spcPts val="0"/>
              </a:spcAft>
              <a:buSzPct val="25000"/>
              <a:buNone/>
            </a:pPr>
            <a:r>
              <a:rPr lang="en-US" sz="1800">
                <a:solidFill>
                  <a:srgbClr val="595959"/>
                </a:solidFill>
                <a:latin typeface="Arial"/>
                <a:ea typeface="Arial"/>
                <a:cs typeface="Arial"/>
                <a:sym typeface="Arial"/>
              </a:rPr>
              <a:t>$</a:t>
            </a:r>
            <a:r>
              <a:rPr lang="en-US" sz="1800">
                <a:solidFill>
                  <a:srgbClr val="595959"/>
                </a:solidFill>
              </a:rPr>
              <a:t>stmt</a:t>
            </a:r>
            <a:r>
              <a:rPr lang="en-US" sz="1800">
                <a:solidFill>
                  <a:srgbClr val="595959"/>
                </a:solidFill>
                <a:latin typeface="Arial"/>
                <a:ea typeface="Arial"/>
                <a:cs typeface="Arial"/>
                <a:sym typeface="Arial"/>
              </a:rPr>
              <a:t>-&gt;execute();</a:t>
            </a:r>
          </a:p>
          <a:p>
            <a:pPr indent="-12065" lvl="0" marL="469265" marR="0" rtl="0" algn="l">
              <a:lnSpc>
                <a:spcPct val="100000"/>
              </a:lnSpc>
              <a:spcBef>
                <a:spcPts val="315"/>
              </a:spcBef>
              <a:spcAft>
                <a:spcPts val="0"/>
              </a:spcAft>
              <a:buSzPct val="25000"/>
              <a:buNone/>
            </a:pPr>
            <a:r>
              <a:rPr lang="en-US" sz="1800">
                <a:solidFill>
                  <a:srgbClr val="595959"/>
                </a:solidFill>
              </a:rPr>
              <a:t>include('errordb.php'); </a:t>
            </a:r>
          </a:p>
          <a:p>
            <a:pPr indent="-12065" lvl="0" marL="469265" marR="0" rtl="0" algn="l">
              <a:lnSpc>
                <a:spcPct val="100000"/>
              </a:lnSpc>
              <a:spcBef>
                <a:spcPts val="315"/>
              </a:spcBef>
              <a:buSzPct val="25000"/>
              <a:buNone/>
            </a:pPr>
            <a:r>
              <a:rPr lang="en-US" sz="1800">
                <a:solidFill>
                  <a:srgbClr val="595959"/>
                </a:solidFill>
                <a:latin typeface="Arial"/>
                <a:ea typeface="Arial"/>
                <a:cs typeface="Arial"/>
                <a:sym typeface="Arial"/>
              </a:rPr>
              <a:t>$row = $</a:t>
            </a:r>
            <a:r>
              <a:rPr lang="en-US" sz="1800">
                <a:solidFill>
                  <a:srgbClr val="595959"/>
                </a:solidFill>
              </a:rPr>
              <a:t>stmt</a:t>
            </a:r>
            <a:r>
              <a:rPr lang="en-US" sz="1800">
                <a:solidFill>
                  <a:srgbClr val="595959"/>
                </a:solidFill>
                <a:latin typeface="Arial"/>
                <a:ea typeface="Arial"/>
                <a:cs typeface="Arial"/>
                <a:sym typeface="Arial"/>
              </a:rPr>
              <a:t>-&gt;</a:t>
            </a:r>
            <a:r>
              <a:rPr lang="en-US" sz="1800">
                <a:solidFill>
                  <a:srgbClr val="FF0000"/>
                </a:solidFill>
                <a:latin typeface="Arial"/>
                <a:ea typeface="Arial"/>
                <a:cs typeface="Arial"/>
                <a:sym typeface="Arial"/>
              </a:rPr>
              <a:t>fetch</a:t>
            </a:r>
            <a:r>
              <a:rPr lang="en-US" sz="1800">
                <a:solidFill>
                  <a:srgbClr val="595959"/>
                </a:solidFill>
                <a:latin typeface="Arial"/>
                <a:ea typeface="Arial"/>
                <a:cs typeface="Arial"/>
                <a:sym typeface="Arial"/>
              </a:rPr>
              <a:t>(PDO::FETCH_ASSOC);</a:t>
            </a:r>
          </a:p>
          <a:p>
            <a:pPr indent="-12065" lvl="0" marL="469265" marR="5080" rtl="0" algn="l">
              <a:lnSpc>
                <a:spcPct val="114599"/>
              </a:lnSpc>
              <a:spcBef>
                <a:spcPts val="0"/>
              </a:spcBef>
              <a:spcAft>
                <a:spcPts val="0"/>
              </a:spcAft>
              <a:buSzPct val="25000"/>
              <a:buNone/>
            </a:pPr>
            <a:r>
              <a:rPr lang="en-US" sz="1800">
                <a:solidFill>
                  <a:srgbClr val="595959"/>
                </a:solidFill>
                <a:latin typeface="Arial"/>
                <a:ea typeface="Arial"/>
                <a:cs typeface="Arial"/>
                <a:sym typeface="Arial"/>
              </a:rPr>
              <a:t>echo $row[</a:t>
            </a:r>
            <a:r>
              <a:rPr lang="en-US" sz="1800">
                <a:solidFill>
                  <a:srgbClr val="595959"/>
                </a:solidFill>
              </a:rPr>
              <a:t>'</a:t>
            </a:r>
            <a:r>
              <a:rPr lang="en-US" sz="1800">
                <a:solidFill>
                  <a:srgbClr val="595959"/>
                </a:solidFill>
                <a:latin typeface="Arial"/>
                <a:ea typeface="Arial"/>
                <a:cs typeface="Arial"/>
                <a:sym typeface="Arial"/>
              </a:rPr>
              <a:t>id</a:t>
            </a:r>
            <a:r>
              <a:rPr lang="en-US" sz="1800">
                <a:solidFill>
                  <a:srgbClr val="595959"/>
                </a:solidFill>
              </a:rPr>
              <a:t>'</a:t>
            </a:r>
            <a:r>
              <a:rPr lang="en-US" sz="1800">
                <a:solidFill>
                  <a:srgbClr val="595959"/>
                </a:solidFill>
                <a:latin typeface="Arial"/>
                <a:ea typeface="Arial"/>
                <a:cs typeface="Arial"/>
                <a:sym typeface="Arial"/>
              </a:rPr>
              <a:t>].</a:t>
            </a:r>
            <a:r>
              <a:rPr lang="en-US" sz="1800">
                <a:solidFill>
                  <a:srgbClr val="595959"/>
                </a:solidFill>
              </a:rPr>
              <a:t>"</a:t>
            </a:r>
            <a:r>
              <a:rPr lang="en-US" sz="1800">
                <a:solidFill>
                  <a:srgbClr val="595959"/>
                </a:solidFill>
                <a:latin typeface="Arial"/>
                <a:ea typeface="Arial"/>
                <a:cs typeface="Arial"/>
                <a:sym typeface="Arial"/>
              </a:rPr>
              <a:t>, </a:t>
            </a:r>
            <a:r>
              <a:rPr lang="en-US" sz="1800">
                <a:solidFill>
                  <a:srgbClr val="595959"/>
                </a:solidFill>
              </a:rPr>
              <a:t>"</a:t>
            </a:r>
            <a:r>
              <a:rPr lang="en-US" sz="1800">
                <a:solidFill>
                  <a:srgbClr val="595959"/>
                </a:solidFill>
                <a:latin typeface="Arial"/>
                <a:ea typeface="Arial"/>
                <a:cs typeface="Arial"/>
                <a:sym typeface="Arial"/>
              </a:rPr>
              <a:t>.$row[</a:t>
            </a:r>
            <a:r>
              <a:rPr lang="en-US" sz="1800">
                <a:solidFill>
                  <a:srgbClr val="595959"/>
                </a:solidFill>
              </a:rPr>
              <a:t>'</a:t>
            </a:r>
            <a:r>
              <a:rPr lang="en-US" sz="1800">
                <a:solidFill>
                  <a:srgbClr val="595959"/>
                </a:solidFill>
                <a:latin typeface="Arial"/>
                <a:ea typeface="Arial"/>
                <a:cs typeface="Arial"/>
                <a:sym typeface="Arial"/>
              </a:rPr>
              <a:t>product_name</a:t>
            </a:r>
            <a:r>
              <a:rPr lang="en-US" sz="1800">
                <a:solidFill>
                  <a:srgbClr val="595959"/>
                </a:solidFill>
              </a:rPr>
              <a:t>'</a:t>
            </a:r>
            <a:r>
              <a:rPr lang="en-US" sz="1800">
                <a:solidFill>
                  <a:srgbClr val="595959"/>
                </a:solidFill>
                <a:latin typeface="Arial"/>
                <a:ea typeface="Arial"/>
                <a:cs typeface="Arial"/>
                <a:sym typeface="Arial"/>
              </a:rPr>
              <a:t>].</a:t>
            </a:r>
            <a:r>
              <a:rPr lang="en-US" sz="1800">
                <a:solidFill>
                  <a:srgbClr val="595959"/>
                </a:solidFill>
              </a:rPr>
              <a:t>"</a:t>
            </a:r>
            <a:r>
              <a:rPr lang="en-US" sz="1800">
                <a:solidFill>
                  <a:srgbClr val="595959"/>
                </a:solidFill>
                <a:latin typeface="Arial"/>
                <a:ea typeface="Arial"/>
                <a:cs typeface="Arial"/>
                <a:sym typeface="Arial"/>
              </a:rPr>
              <a:t>, </a:t>
            </a:r>
            <a:r>
              <a:rPr lang="en-US" sz="1800">
                <a:solidFill>
                  <a:srgbClr val="595959"/>
                </a:solidFill>
              </a:rPr>
              <a:t>"</a:t>
            </a:r>
            <a:r>
              <a:rPr lang="en-US" sz="1800">
                <a:solidFill>
                  <a:srgbClr val="595959"/>
                </a:solidFill>
                <a:latin typeface="Arial"/>
                <a:ea typeface="Arial"/>
                <a:cs typeface="Arial"/>
                <a:sym typeface="Arial"/>
              </a:rPr>
              <a:t>.$row[</a:t>
            </a:r>
            <a:r>
              <a:rPr lang="en-US" sz="1800">
                <a:solidFill>
                  <a:srgbClr val="595959"/>
                </a:solidFill>
              </a:rPr>
              <a:t>'</a:t>
            </a:r>
            <a:r>
              <a:rPr lang="en-US" sz="1800">
                <a:solidFill>
                  <a:srgbClr val="595959"/>
                </a:solidFill>
                <a:latin typeface="Arial"/>
                <a:ea typeface="Arial"/>
                <a:cs typeface="Arial"/>
                <a:sym typeface="Arial"/>
              </a:rPr>
              <a:t>product_description</a:t>
            </a:r>
            <a:r>
              <a:rPr lang="en-US" sz="1800">
                <a:solidFill>
                  <a:srgbClr val="595959"/>
                </a:solidFill>
              </a:rPr>
              <a:t>'</a:t>
            </a:r>
            <a:r>
              <a:rPr lang="en-US" sz="1800">
                <a:solidFill>
                  <a:srgbClr val="595959"/>
                </a:solidFill>
                <a:latin typeface="Arial"/>
                <a:ea typeface="Arial"/>
                <a:cs typeface="Arial"/>
                <a:sym typeface="Arial"/>
              </a:rPr>
              <a:t>];  echo </a:t>
            </a:r>
            <a:r>
              <a:rPr lang="en-US" sz="1800">
                <a:solidFill>
                  <a:srgbClr val="595959"/>
                </a:solidFill>
              </a:rPr>
              <a:t>"</a:t>
            </a:r>
            <a:r>
              <a:rPr lang="en-US" sz="1800">
                <a:solidFill>
                  <a:srgbClr val="595959"/>
                </a:solidFill>
                <a:latin typeface="Arial"/>
                <a:ea typeface="Arial"/>
                <a:cs typeface="Arial"/>
                <a:sym typeface="Arial"/>
              </a:rPr>
              <a:t>, </a:t>
            </a:r>
            <a:r>
              <a:rPr lang="en-US" sz="1800">
                <a:solidFill>
                  <a:srgbClr val="595959"/>
                </a:solidFill>
              </a:rPr>
              <a:t>"</a:t>
            </a:r>
            <a:r>
              <a:rPr lang="en-US" sz="1800">
                <a:solidFill>
                  <a:srgbClr val="595959"/>
                </a:solidFill>
                <a:latin typeface="Arial"/>
                <a:ea typeface="Arial"/>
                <a:cs typeface="Arial"/>
                <a:sym typeface="Arial"/>
              </a:rPr>
              <a:t>.$row[</a:t>
            </a:r>
            <a:r>
              <a:rPr lang="en-US" sz="1800">
                <a:solidFill>
                  <a:srgbClr val="595959"/>
                </a:solidFill>
              </a:rPr>
              <a:t>'</a:t>
            </a:r>
            <a:r>
              <a:rPr lang="en-US" sz="1800">
                <a:solidFill>
                  <a:srgbClr val="595959"/>
                </a:solidFill>
                <a:latin typeface="Arial"/>
                <a:ea typeface="Arial"/>
                <a:cs typeface="Arial"/>
                <a:sym typeface="Arial"/>
              </a:rPr>
              <a:t>cost</a:t>
            </a:r>
            <a:r>
              <a:rPr lang="en-US" sz="1800">
                <a:solidFill>
                  <a:srgbClr val="595959"/>
                </a:solidFill>
              </a:rPr>
              <a:t>'</a:t>
            </a:r>
            <a:r>
              <a:rPr lang="en-US" sz="1800">
                <a:solidFill>
                  <a:srgbClr val="595959"/>
                </a:solidFill>
                <a:latin typeface="Arial"/>
                <a:ea typeface="Arial"/>
                <a:cs typeface="Arial"/>
                <a:sym typeface="Arial"/>
              </a:rPr>
              <a:t>].</a:t>
            </a:r>
            <a:r>
              <a:rPr lang="en-US" sz="1800">
                <a:solidFill>
                  <a:srgbClr val="595959"/>
                </a:solidFill>
              </a:rPr>
              <a:t>"</a:t>
            </a:r>
            <a:r>
              <a:rPr lang="en-US" sz="1800">
                <a:solidFill>
                  <a:srgbClr val="595959"/>
                </a:solidFill>
                <a:latin typeface="Arial"/>
                <a:ea typeface="Arial"/>
                <a:cs typeface="Arial"/>
                <a:sym typeface="Arial"/>
              </a:rPr>
              <a:t>&lt;br/&gt;</a:t>
            </a:r>
            <a:r>
              <a:rPr lang="en-US" sz="1800">
                <a:solidFill>
                  <a:srgbClr val="595959"/>
                </a:solidFill>
              </a:rPr>
              <a:t>"</a:t>
            </a:r>
            <a:r>
              <a:rPr lang="en-US" sz="1800">
                <a:solidFill>
                  <a:srgbClr val="595959"/>
                </a:solidFill>
                <a:latin typeface="Arial"/>
                <a:ea typeface="Arial"/>
                <a:cs typeface="Arial"/>
                <a:sym typeface="Arial"/>
              </a:rPr>
              <a:t>;</a:t>
            </a:r>
          </a:p>
          <a:p>
            <a:pPr indent="0" lvl="0" marL="12700" marR="0" rtl="0" algn="l">
              <a:lnSpc>
                <a:spcPct val="100000"/>
              </a:lnSpc>
              <a:spcBef>
                <a:spcPts val="315"/>
              </a:spcBef>
              <a:buSzPct val="25000"/>
              <a:buNone/>
            </a:pPr>
            <a:r>
              <a:rPr lang="en-US" sz="1800">
                <a:solidFill>
                  <a:srgbClr val="595959"/>
                </a:solidFill>
                <a:latin typeface="Arial"/>
                <a:ea typeface="Arial"/>
                <a:cs typeface="Arial"/>
                <a:sym typeface="Arial"/>
              </a:rPr>
              <a:t>?&gt;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25" name="Shape 325"/>
        <p:cNvGrpSpPr/>
        <p:nvPr/>
      </p:nvGrpSpPr>
      <p:grpSpPr>
        <a:xfrm>
          <a:off x="0" y="0"/>
          <a:ext cx="0" cy="0"/>
          <a:chOff x="0" y="0"/>
          <a:chExt cx="0" cy="0"/>
        </a:xfrm>
      </p:grpSpPr>
      <p:sp>
        <p:nvSpPr>
          <p:cNvPr id="326" name="Shape 326"/>
          <p:cNvSpPr txBox="1"/>
          <p:nvPr>
            <p:ph type="title"/>
          </p:nvPr>
        </p:nvSpPr>
        <p:spPr>
          <a:xfrm>
            <a:off x="384724" y="82800"/>
            <a:ext cx="26550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products.php</a:t>
            </a:r>
          </a:p>
        </p:txBody>
      </p:sp>
      <p:sp>
        <p:nvSpPr>
          <p:cNvPr id="327" name="Shape 327"/>
          <p:cNvSpPr txBox="1"/>
          <p:nvPr/>
        </p:nvSpPr>
        <p:spPr>
          <a:xfrm>
            <a:off x="384725" y="725725"/>
            <a:ext cx="7722900" cy="4081800"/>
          </a:xfrm>
          <a:prstGeom prst="rect">
            <a:avLst/>
          </a:prstGeom>
          <a:noFill/>
          <a:ln>
            <a:noFill/>
          </a:ln>
        </p:spPr>
        <p:txBody>
          <a:bodyPr anchorCtr="0" anchor="t" bIns="0" lIns="0" rIns="0" wrap="square" tIns="52700">
            <a:noAutofit/>
          </a:bodyPr>
          <a:lstStyle/>
          <a:p>
            <a:pPr indent="-69850" lvl="0" marL="12700" marR="0" rtl="0" algn="l">
              <a:lnSpc>
                <a:spcPct val="100000"/>
              </a:lnSpc>
              <a:spcBef>
                <a:spcPts val="315"/>
              </a:spcBef>
              <a:buClr>
                <a:schemeClr val="dk1"/>
              </a:buClr>
              <a:buSzPct val="61111"/>
              <a:buFont typeface="Arial"/>
              <a:buNone/>
            </a:pPr>
            <a:r>
              <a:rPr lang="en-US" sz="1800">
                <a:solidFill>
                  <a:srgbClr val="595959"/>
                </a:solidFill>
              </a:rPr>
              <a:t>&lt;?php</a:t>
            </a:r>
          </a:p>
          <a:p>
            <a:pPr indent="-69850" lvl="0" marL="12700" marR="0" rtl="0" algn="l">
              <a:lnSpc>
                <a:spcPct val="100000"/>
              </a:lnSpc>
              <a:spcBef>
                <a:spcPts val="315"/>
              </a:spcBef>
              <a:buClr>
                <a:schemeClr val="dk1"/>
              </a:buClr>
              <a:buSzPct val="61111"/>
              <a:buFont typeface="Arial"/>
              <a:buNone/>
            </a:pPr>
            <a:r>
              <a:rPr lang="en-US" sz="1800">
                <a:solidFill>
                  <a:srgbClr val="595959"/>
                </a:solidFill>
              </a:rPr>
              <a:t>// create the connection  </a:t>
            </a:r>
          </a:p>
          <a:p>
            <a:pPr indent="-69850" lvl="0" marL="12700" marR="0" rtl="0" algn="l">
              <a:lnSpc>
                <a:spcPct val="100000"/>
              </a:lnSpc>
              <a:spcBef>
                <a:spcPts val="315"/>
              </a:spcBef>
              <a:buClr>
                <a:schemeClr val="dk1"/>
              </a:buClr>
              <a:buSzPct val="61111"/>
              <a:buFont typeface="Arial"/>
              <a:buNone/>
            </a:pPr>
            <a:r>
              <a:rPr lang="en-US" sz="1800">
                <a:solidFill>
                  <a:srgbClr val="595959"/>
                </a:solidFill>
              </a:rPr>
              <a:t>include('db.php');</a:t>
            </a:r>
          </a:p>
          <a:p>
            <a:pPr indent="-69850" lvl="0" marL="12700" marR="0" rtl="0" algn="l">
              <a:lnSpc>
                <a:spcPct val="100000"/>
              </a:lnSpc>
              <a:spcBef>
                <a:spcPts val="315"/>
              </a:spcBef>
              <a:buClr>
                <a:schemeClr val="dk1"/>
              </a:buClr>
              <a:buSzPct val="61111"/>
              <a:buFont typeface="Arial"/>
              <a:buNone/>
            </a:pPr>
            <a:r>
              <a:rPr lang="en-US" sz="1800">
                <a:solidFill>
                  <a:srgbClr val="595959"/>
                </a:solidFill>
              </a:rPr>
              <a:t>// select the correct table</a:t>
            </a:r>
          </a:p>
          <a:p>
            <a:pPr indent="-69850" lvl="0" marL="12700" marR="0" rtl="0" algn="l">
              <a:lnSpc>
                <a:spcPct val="100000"/>
              </a:lnSpc>
              <a:spcBef>
                <a:spcPts val="315"/>
              </a:spcBef>
              <a:buClr>
                <a:schemeClr val="dk1"/>
              </a:buClr>
              <a:buSzPct val="61111"/>
              <a:buFont typeface="Arial"/>
              <a:buNone/>
            </a:pPr>
            <a:r>
              <a:rPr lang="en-US" sz="1800">
                <a:solidFill>
                  <a:srgbClr val="595959"/>
                </a:solidFill>
              </a:rPr>
              <a:t>$stmt = $DBH-&gt;prepare("SELECT * FROM Products");</a:t>
            </a:r>
          </a:p>
          <a:p>
            <a:pPr indent="-69850" lvl="0" marL="12700" marR="0" rtl="0" algn="l">
              <a:lnSpc>
                <a:spcPct val="100000"/>
              </a:lnSpc>
              <a:spcBef>
                <a:spcPts val="315"/>
              </a:spcBef>
              <a:buSzPct val="61111"/>
              <a:buNone/>
            </a:pPr>
            <a:r>
              <a:rPr lang="en-US" sz="1800">
                <a:solidFill>
                  <a:srgbClr val="595959"/>
                </a:solidFill>
              </a:rPr>
              <a:t>$stmt-&gt;execute();</a:t>
            </a:r>
          </a:p>
          <a:p>
            <a:pPr indent="-69850" lvl="0" marL="12700" marR="0" rtl="0" algn="l">
              <a:lnSpc>
                <a:spcPct val="100000"/>
              </a:lnSpc>
              <a:spcBef>
                <a:spcPts val="315"/>
              </a:spcBef>
              <a:buClr>
                <a:schemeClr val="dk1"/>
              </a:buClr>
              <a:buSzPct val="61111"/>
              <a:buFont typeface="Arial"/>
              <a:buNone/>
            </a:pPr>
            <a:r>
              <a:rPr lang="en-US" sz="1800">
                <a:solidFill>
                  <a:srgbClr val="595959"/>
                </a:solidFill>
              </a:rPr>
              <a:t>include('errordb.php'); </a:t>
            </a:r>
          </a:p>
          <a:p>
            <a:pPr indent="-69850" lvl="0" marL="12700" marR="0" rtl="0" algn="l">
              <a:lnSpc>
                <a:spcPct val="100000"/>
              </a:lnSpc>
              <a:spcBef>
                <a:spcPts val="315"/>
              </a:spcBef>
              <a:buClr>
                <a:schemeClr val="dk1"/>
              </a:buClr>
              <a:buSzPct val="61111"/>
              <a:buFont typeface="Arial"/>
              <a:buNone/>
            </a:pPr>
            <a:r>
              <a:rPr lang="en-US" sz="1800">
                <a:solidFill>
                  <a:srgbClr val="595959"/>
                </a:solidFill>
              </a:rPr>
              <a:t>// get the rows and put it in a variable</a:t>
            </a:r>
          </a:p>
          <a:p>
            <a:pPr indent="-69850" lvl="0" marL="12700" marR="0" rtl="0" algn="l">
              <a:lnSpc>
                <a:spcPct val="100000"/>
              </a:lnSpc>
              <a:spcBef>
                <a:spcPts val="315"/>
              </a:spcBef>
              <a:buClr>
                <a:schemeClr val="dk1"/>
              </a:buClr>
              <a:buSzPct val="61111"/>
              <a:buFont typeface="Arial"/>
              <a:buNone/>
            </a:pPr>
            <a:r>
              <a:rPr lang="en-US" sz="1800">
                <a:solidFill>
                  <a:srgbClr val="595959"/>
                </a:solidFill>
              </a:rPr>
              <a:t>$rows = $stmt-&gt;fetchAll(PDO::FETCH_ASSOC);  </a:t>
            </a:r>
          </a:p>
          <a:p>
            <a:pPr indent="-69850" lvl="0" marL="12700" marR="0" rtl="0" algn="l">
              <a:lnSpc>
                <a:spcPct val="100000"/>
              </a:lnSpc>
              <a:spcBef>
                <a:spcPts val="315"/>
              </a:spcBef>
              <a:buClr>
                <a:schemeClr val="dk1"/>
              </a:buClr>
              <a:buSzPct val="61111"/>
              <a:buFont typeface="Arial"/>
              <a:buNone/>
            </a:pPr>
            <a:r>
              <a:rPr lang="en-US" sz="1800">
                <a:solidFill>
                  <a:srgbClr val="595959"/>
                </a:solidFill>
              </a:rPr>
              <a:t>foreach($rows as $row){</a:t>
            </a:r>
          </a:p>
          <a:p>
            <a:pPr indent="-69850" lvl="0" marL="12700" marR="0" rtl="0" algn="l">
              <a:lnSpc>
                <a:spcPct val="100000"/>
              </a:lnSpc>
              <a:spcBef>
                <a:spcPts val="315"/>
              </a:spcBef>
              <a:buClr>
                <a:schemeClr val="dk1"/>
              </a:buClr>
              <a:buSzPct val="61111"/>
              <a:buFont typeface="Arial"/>
              <a:buNone/>
            </a:pPr>
            <a:r>
              <a:rPr lang="en-US" sz="1800">
                <a:solidFill>
                  <a:srgbClr val="595959"/>
                </a:solidFill>
              </a:rPr>
              <a:t>	echo $row['id'].",".$row['product_name'].",".$row['product_description'].</a:t>
            </a:r>
          </a:p>
          <a:p>
            <a:pPr indent="-69850" lvl="0" marL="12700" marR="0" rtl="0" algn="l">
              <a:lnSpc>
                <a:spcPct val="100000"/>
              </a:lnSpc>
              <a:spcBef>
                <a:spcPts val="315"/>
              </a:spcBef>
              <a:buClr>
                <a:schemeClr val="dk1"/>
              </a:buClr>
              <a:buSzPct val="61111"/>
              <a:buFont typeface="Arial"/>
              <a:buNone/>
            </a:pPr>
            <a:r>
              <a:rPr lang="en-US" sz="1800">
                <a:solidFill>
                  <a:srgbClr val="595959"/>
                </a:solidFill>
              </a:rPr>
              <a:t>	</a:t>
            </a:r>
            <a:r>
              <a:rPr lang="en-US" sz="1800">
                <a:solidFill>
                  <a:srgbClr val="0000FF"/>
                </a:solidFill>
              </a:rPr>
              <a:t>"&lt;a href=viewProduct.php?id=".$row['id']."&gt;View&lt;/a&gt;"."&lt;br/&gt;";</a:t>
            </a:r>
          </a:p>
          <a:p>
            <a:pPr indent="-69850" lvl="0" marL="12700" marR="0" rtl="0" algn="l">
              <a:lnSpc>
                <a:spcPct val="100000"/>
              </a:lnSpc>
              <a:spcBef>
                <a:spcPts val="315"/>
              </a:spcBef>
              <a:buClr>
                <a:schemeClr val="dk1"/>
              </a:buClr>
              <a:buSzPct val="61111"/>
              <a:buFont typeface="Arial"/>
              <a:buNone/>
            </a:pPr>
            <a:r>
              <a:rPr lang="en-US" sz="1800">
                <a:solidFill>
                  <a:srgbClr val="595959"/>
                </a:solidFill>
              </a:rPr>
              <a:t>}</a:t>
            </a:r>
          </a:p>
          <a:p>
            <a:pPr indent="-69850" lvl="0" marL="12700" marR="0" rtl="0" algn="l">
              <a:lnSpc>
                <a:spcPct val="100000"/>
              </a:lnSpc>
              <a:spcBef>
                <a:spcPts val="315"/>
              </a:spcBef>
              <a:buClr>
                <a:schemeClr val="dk1"/>
              </a:buClr>
              <a:buSzPct val="61111"/>
              <a:buFont typeface="Arial"/>
              <a:buNone/>
            </a:pPr>
            <a:r>
              <a:rPr lang="en-US" sz="1800">
                <a:solidFill>
                  <a:srgbClr val="595959"/>
                </a:solidFill>
              </a:rPr>
              <a:t>?&gt;</a:t>
            </a:r>
          </a:p>
          <a:p>
            <a:pPr indent="0" lvl="0" marL="12700" marR="0" rtl="0" algn="l">
              <a:lnSpc>
                <a:spcPct val="100000"/>
              </a:lnSpc>
              <a:spcBef>
                <a:spcPts val="315"/>
              </a:spcBef>
              <a:buNone/>
            </a:pPr>
            <a:r>
              <a:t/>
            </a:r>
            <a:endParaRPr sz="1800">
              <a:solidFill>
                <a:srgbClr val="595959"/>
              </a:solidFill>
            </a:endParaRPr>
          </a:p>
        </p:txBody>
      </p:sp>
      <p:sp>
        <p:nvSpPr>
          <p:cNvPr id="328" name="Shape 328"/>
          <p:cNvSpPr txBox="1"/>
          <p:nvPr/>
        </p:nvSpPr>
        <p:spPr>
          <a:xfrm>
            <a:off x="6194450" y="1768075"/>
            <a:ext cx="2547000" cy="9858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Create a link to viewProduct.php with product id</a:t>
            </a:r>
          </a:p>
        </p:txBody>
      </p:sp>
      <p:cxnSp>
        <p:nvCxnSpPr>
          <p:cNvPr id="329" name="Shape 329"/>
          <p:cNvCxnSpPr>
            <a:stCxn id="328" idx="2"/>
          </p:cNvCxnSpPr>
          <p:nvPr/>
        </p:nvCxnSpPr>
        <p:spPr>
          <a:xfrm flipH="1">
            <a:off x="4499150" y="2753875"/>
            <a:ext cx="2968800" cy="1558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1" name="Shape 61"/>
        <p:cNvGrpSpPr/>
        <p:nvPr/>
      </p:nvGrpSpPr>
      <p:grpSpPr>
        <a:xfrm>
          <a:off x="0" y="0"/>
          <a:ext cx="0" cy="0"/>
          <a:chOff x="0" y="0"/>
          <a:chExt cx="0" cy="0"/>
        </a:xfrm>
      </p:grpSpPr>
      <p:sp>
        <p:nvSpPr>
          <p:cNvPr id="62" name="Shape 62"/>
          <p:cNvSpPr txBox="1"/>
          <p:nvPr>
            <p:ph type="title"/>
          </p:nvPr>
        </p:nvSpPr>
        <p:spPr>
          <a:xfrm>
            <a:off x="384724" y="503825"/>
            <a:ext cx="4827270"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Header/Footer standardisation</a:t>
            </a:r>
          </a:p>
        </p:txBody>
      </p:sp>
      <p:sp>
        <p:nvSpPr>
          <p:cNvPr id="63" name="Shape 63"/>
          <p:cNvSpPr txBox="1"/>
          <p:nvPr/>
        </p:nvSpPr>
        <p:spPr>
          <a:xfrm>
            <a:off x="475250" y="1176350"/>
            <a:ext cx="8600100" cy="3682800"/>
          </a:xfrm>
          <a:prstGeom prst="rect">
            <a:avLst/>
          </a:prstGeom>
          <a:noFill/>
          <a:ln>
            <a:noFill/>
          </a:ln>
        </p:spPr>
        <p:txBody>
          <a:bodyPr anchorCtr="0" anchor="t" bIns="0" lIns="0" rIns="0" wrap="square" tIns="12700">
            <a:noAutofit/>
          </a:bodyPr>
          <a:lstStyle/>
          <a:p>
            <a:pPr indent="-391795" lvl="0" marL="379095" marR="5080" rtl="0" algn="l">
              <a:lnSpc>
                <a:spcPct val="114599"/>
              </a:lnSpc>
              <a:spcBef>
                <a:spcPts val="0"/>
              </a:spcBef>
              <a:spcAft>
                <a:spcPts val="1000"/>
              </a:spcAft>
              <a:buClr>
                <a:srgbClr val="595959"/>
              </a:buClr>
              <a:buSzPct val="100000"/>
              <a:buFont typeface="Arial"/>
              <a:buChar char="●"/>
            </a:pPr>
            <a:r>
              <a:rPr b="0" i="0" lang="en-US" sz="2200" u="none" cap="none" strike="noStrike">
                <a:solidFill>
                  <a:srgbClr val="595959"/>
                </a:solidFill>
                <a:latin typeface="Arial"/>
                <a:ea typeface="Arial"/>
                <a:cs typeface="Arial"/>
                <a:sym typeface="Arial"/>
              </a:rPr>
              <a:t>In any set of company pages, we typically have a standard set of header and footers that are the same on all or most pages.</a:t>
            </a:r>
          </a:p>
          <a:p>
            <a:pPr indent="-391795" lvl="0" marL="379095" marR="0" rtl="0" algn="l">
              <a:lnSpc>
                <a:spcPct val="100000"/>
              </a:lnSpc>
              <a:spcBef>
                <a:spcPts val="315"/>
              </a:spcBef>
              <a:spcAft>
                <a:spcPts val="1000"/>
              </a:spcAft>
              <a:buClr>
                <a:srgbClr val="595959"/>
              </a:buClr>
              <a:buSzPct val="100000"/>
              <a:buFont typeface="Arial"/>
              <a:buChar char="●"/>
            </a:pPr>
            <a:r>
              <a:rPr lang="en-US" sz="2200">
                <a:solidFill>
                  <a:srgbClr val="595959"/>
                </a:solidFill>
              </a:rPr>
              <a:t>There </a:t>
            </a:r>
            <a:r>
              <a:rPr b="0" i="0" lang="en-US" sz="2200" u="none" cap="none" strike="noStrike">
                <a:solidFill>
                  <a:srgbClr val="595959"/>
                </a:solidFill>
                <a:latin typeface="Arial"/>
                <a:ea typeface="Arial"/>
                <a:cs typeface="Arial"/>
                <a:sym typeface="Arial"/>
              </a:rPr>
              <a:t>can be other elements as well, not just headers and footers</a:t>
            </a:r>
          </a:p>
          <a:p>
            <a:pPr indent="-391795" lvl="0" marL="379095" marR="0" rtl="0" algn="l">
              <a:lnSpc>
                <a:spcPct val="100000"/>
              </a:lnSpc>
              <a:spcBef>
                <a:spcPts val="315"/>
              </a:spcBef>
              <a:spcAft>
                <a:spcPts val="1000"/>
              </a:spcAft>
              <a:buClr>
                <a:srgbClr val="595959"/>
              </a:buClr>
              <a:buSzPct val="100000"/>
              <a:buFont typeface="Arial"/>
              <a:buChar char="●"/>
            </a:pPr>
            <a:r>
              <a:rPr b="0" i="0" lang="en-US" sz="2200" u="none" cap="none" strike="noStrike">
                <a:solidFill>
                  <a:srgbClr val="595959"/>
                </a:solidFill>
                <a:latin typeface="Arial"/>
                <a:ea typeface="Arial"/>
                <a:cs typeface="Arial"/>
                <a:sym typeface="Arial"/>
              </a:rPr>
              <a:t>They can include common side bars, images, </a:t>
            </a:r>
            <a:r>
              <a:rPr lang="en-US" sz="2200">
                <a:solidFill>
                  <a:srgbClr val="595959"/>
                </a:solidFill>
              </a:rPr>
              <a:t>elements </a:t>
            </a:r>
            <a:r>
              <a:rPr b="0" i="0" lang="en-US" sz="2200" u="none" cap="none" strike="noStrike">
                <a:solidFill>
                  <a:srgbClr val="595959"/>
                </a:solidFill>
                <a:latin typeface="Arial"/>
                <a:ea typeface="Arial"/>
                <a:cs typeface="Arial"/>
                <a:sym typeface="Arial"/>
              </a:rPr>
              <a:t>for different pages</a:t>
            </a:r>
          </a:p>
          <a:p>
            <a:pPr indent="-391795" lvl="0" marL="379095" marR="770255" rtl="0" algn="l">
              <a:lnSpc>
                <a:spcPct val="114599"/>
              </a:lnSpc>
              <a:spcBef>
                <a:spcPts val="0"/>
              </a:spcBef>
              <a:spcAft>
                <a:spcPts val="1000"/>
              </a:spcAft>
              <a:buClr>
                <a:srgbClr val="595959"/>
              </a:buClr>
              <a:buSzPct val="100000"/>
              <a:buFont typeface="Arial"/>
              <a:buChar char="●"/>
            </a:pPr>
            <a:r>
              <a:rPr b="0" i="0" lang="en-US" sz="2200" u="none" cap="none" strike="noStrike">
                <a:solidFill>
                  <a:srgbClr val="595959"/>
                </a:solidFill>
                <a:latin typeface="Arial"/>
                <a:ea typeface="Arial"/>
                <a:cs typeface="Arial"/>
                <a:sym typeface="Arial"/>
              </a:rPr>
              <a:t>We will look at the example of headers and footers, and these can be generalised to other forms yourself</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3" name="Shape 333"/>
        <p:cNvGrpSpPr/>
        <p:nvPr/>
      </p:nvGrpSpPr>
      <p:grpSpPr>
        <a:xfrm>
          <a:off x="0" y="0"/>
          <a:ext cx="0" cy="0"/>
          <a:chOff x="0" y="0"/>
          <a:chExt cx="0" cy="0"/>
        </a:xfrm>
      </p:grpSpPr>
      <p:sp>
        <p:nvSpPr>
          <p:cNvPr id="334" name="Shape 334"/>
          <p:cNvSpPr txBox="1"/>
          <p:nvPr>
            <p:ph type="title"/>
          </p:nvPr>
        </p:nvSpPr>
        <p:spPr>
          <a:xfrm>
            <a:off x="384724" y="503825"/>
            <a:ext cx="26550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viewProduct.php</a:t>
            </a:r>
          </a:p>
        </p:txBody>
      </p:sp>
      <p:sp>
        <p:nvSpPr>
          <p:cNvPr id="335" name="Shape 335"/>
          <p:cNvSpPr txBox="1"/>
          <p:nvPr/>
        </p:nvSpPr>
        <p:spPr>
          <a:xfrm>
            <a:off x="384725" y="1176350"/>
            <a:ext cx="5030700" cy="3168600"/>
          </a:xfrm>
          <a:prstGeom prst="rect">
            <a:avLst/>
          </a:prstGeom>
          <a:noFill/>
          <a:ln>
            <a:noFill/>
          </a:ln>
        </p:spPr>
        <p:txBody>
          <a:bodyPr anchorCtr="0" anchor="t" bIns="0" lIns="0" rIns="0" wrap="square" tIns="52700">
            <a:noAutofit/>
          </a:bodyPr>
          <a:lstStyle/>
          <a:p>
            <a:pPr indent="-69850" lvl="0" marL="12700" marR="0" rtl="0" algn="l">
              <a:lnSpc>
                <a:spcPct val="100000"/>
              </a:lnSpc>
              <a:spcBef>
                <a:spcPts val="315"/>
              </a:spcBef>
              <a:buClr>
                <a:schemeClr val="dk1"/>
              </a:buClr>
              <a:buSzPct val="61111"/>
              <a:buFont typeface="Arial"/>
              <a:buNone/>
            </a:pPr>
            <a:r>
              <a:rPr lang="en-US" sz="1800">
                <a:solidFill>
                  <a:srgbClr val="FF0000"/>
                </a:solidFill>
              </a:rPr>
              <a:t>&lt;?php include('header.php'); ?&gt;</a:t>
            </a:r>
          </a:p>
          <a:p>
            <a:pPr indent="-69850" lvl="0" marL="12700" marR="0" rtl="0" algn="l">
              <a:lnSpc>
                <a:spcPct val="100000"/>
              </a:lnSpc>
              <a:spcBef>
                <a:spcPts val="315"/>
              </a:spcBef>
              <a:buSzPct val="61111"/>
              <a:buNone/>
            </a:pPr>
            <a:r>
              <a:rPr lang="en-US" sz="1800">
                <a:solidFill>
                  <a:srgbClr val="595959"/>
                </a:solidFill>
              </a:rPr>
              <a:t>&lt;h2&gt;%%Put Title Here%%&lt;/h2&gt;</a:t>
            </a:r>
          </a:p>
          <a:p>
            <a:pPr indent="-69850" lvl="0" marL="12700" marR="0" rtl="0" algn="l">
              <a:lnSpc>
                <a:spcPct val="100000"/>
              </a:lnSpc>
              <a:spcBef>
                <a:spcPts val="315"/>
              </a:spcBef>
              <a:buClr>
                <a:schemeClr val="dk1"/>
              </a:buClr>
              <a:buFont typeface="Arial"/>
              <a:buNone/>
            </a:pPr>
            <a:r>
              <a:t/>
            </a:r>
            <a:endParaRPr sz="1800">
              <a:solidFill>
                <a:srgbClr val="595959"/>
              </a:solidFill>
            </a:endParaRPr>
          </a:p>
          <a:p>
            <a:pPr indent="-69850" lvl="0" marL="12700" marR="0" rtl="0" algn="l">
              <a:lnSpc>
                <a:spcPct val="100000"/>
              </a:lnSpc>
              <a:spcBef>
                <a:spcPts val="315"/>
              </a:spcBef>
              <a:buSzPct val="61111"/>
              <a:buNone/>
            </a:pPr>
            <a:r>
              <a:rPr lang="en-US" sz="1800"/>
              <a:t>&lt;?php</a:t>
            </a:r>
          </a:p>
          <a:p>
            <a:pPr indent="-69850" lvl="0" marL="12700" marR="0" rtl="0" algn="l">
              <a:lnSpc>
                <a:spcPct val="100000"/>
              </a:lnSpc>
              <a:spcBef>
                <a:spcPts val="315"/>
              </a:spcBef>
              <a:buSzPct val="61111"/>
              <a:buNone/>
            </a:pPr>
            <a:r>
              <a:rPr lang="en-US" sz="1800"/>
              <a:t>// existing code</a:t>
            </a:r>
          </a:p>
          <a:p>
            <a:pPr indent="-69850" lvl="0" marL="12700" marR="0" rtl="0" algn="l">
              <a:lnSpc>
                <a:spcPct val="100000"/>
              </a:lnSpc>
              <a:spcBef>
                <a:spcPts val="315"/>
              </a:spcBef>
              <a:buSzPct val="61111"/>
              <a:buNone/>
            </a:pPr>
            <a:r>
              <a:rPr lang="en-US" sz="1800"/>
              <a:t>?&gt;</a:t>
            </a:r>
          </a:p>
          <a:p>
            <a:pPr indent="-69850" lvl="0" marL="12700" marR="0" rtl="0" algn="l">
              <a:lnSpc>
                <a:spcPct val="100000"/>
              </a:lnSpc>
              <a:spcBef>
                <a:spcPts val="315"/>
              </a:spcBef>
              <a:buSzPct val="61111"/>
              <a:buNone/>
            </a:pPr>
            <a:r>
              <a:rPr lang="en-US" sz="1800">
                <a:solidFill>
                  <a:srgbClr val="FF0000"/>
                </a:solidFill>
              </a:rPr>
              <a:t>&lt;?php include 'footer.php'; ?&gt;</a:t>
            </a:r>
          </a:p>
          <a:p>
            <a:pPr indent="-69850" lvl="0" marL="12700" marR="0" rtl="0" algn="l">
              <a:lnSpc>
                <a:spcPct val="100000"/>
              </a:lnSpc>
              <a:spcBef>
                <a:spcPts val="315"/>
              </a:spcBef>
              <a:buClr>
                <a:schemeClr val="dk1"/>
              </a:buClr>
              <a:buFont typeface="Arial"/>
              <a:buNone/>
            </a:pPr>
            <a:r>
              <a:t/>
            </a:r>
            <a:endParaRPr sz="1800">
              <a:solidFill>
                <a:srgbClr val="FF0000"/>
              </a:solidFill>
            </a:endParaRPr>
          </a:p>
        </p:txBody>
      </p:sp>
      <p:sp>
        <p:nvSpPr>
          <p:cNvPr id="336" name="Shape 336"/>
          <p:cNvSpPr txBox="1"/>
          <p:nvPr/>
        </p:nvSpPr>
        <p:spPr>
          <a:xfrm>
            <a:off x="5655250" y="822925"/>
            <a:ext cx="3038400" cy="20208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2400"/>
              <a:t>Add header and footer to viewProduct.php and products.php. </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0" name="Shape 340"/>
        <p:cNvGrpSpPr/>
        <p:nvPr/>
      </p:nvGrpSpPr>
      <p:grpSpPr>
        <a:xfrm>
          <a:off x="0" y="0"/>
          <a:ext cx="0" cy="0"/>
          <a:chOff x="0" y="0"/>
          <a:chExt cx="0" cy="0"/>
        </a:xfrm>
      </p:grpSpPr>
      <p:sp>
        <p:nvSpPr>
          <p:cNvPr id="341" name="Shape 341"/>
          <p:cNvSpPr txBox="1"/>
          <p:nvPr>
            <p:ph type="title"/>
          </p:nvPr>
        </p:nvSpPr>
        <p:spPr>
          <a:xfrm>
            <a:off x="384724" y="122825"/>
            <a:ext cx="26550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products.php</a:t>
            </a:r>
          </a:p>
        </p:txBody>
      </p:sp>
      <p:sp>
        <p:nvSpPr>
          <p:cNvPr id="342" name="Shape 342"/>
          <p:cNvSpPr txBox="1"/>
          <p:nvPr/>
        </p:nvSpPr>
        <p:spPr>
          <a:xfrm>
            <a:off x="384725" y="682650"/>
            <a:ext cx="7722900" cy="4460700"/>
          </a:xfrm>
          <a:prstGeom prst="rect">
            <a:avLst/>
          </a:prstGeom>
          <a:noFill/>
          <a:ln>
            <a:noFill/>
          </a:ln>
        </p:spPr>
        <p:txBody>
          <a:bodyPr anchorCtr="0" anchor="t" bIns="0" lIns="0" rIns="0" wrap="square" tIns="52700">
            <a:noAutofit/>
          </a:bodyPr>
          <a:lstStyle/>
          <a:p>
            <a:pPr indent="-69850" lvl="0" marL="12700" marR="0" rtl="0" algn="l">
              <a:lnSpc>
                <a:spcPct val="100000"/>
              </a:lnSpc>
              <a:spcBef>
                <a:spcPts val="315"/>
              </a:spcBef>
              <a:buSzPct val="100000"/>
              <a:buNone/>
            </a:pPr>
            <a:r>
              <a:rPr lang="en-US" sz="1100">
                <a:solidFill>
                  <a:srgbClr val="595959"/>
                </a:solidFill>
              </a:rPr>
              <a:t>$rows = $stmt-&gt;fetchAll(PDO::FETCH_ASSOC); </a:t>
            </a:r>
          </a:p>
          <a:p>
            <a:pPr indent="-69850" lvl="0" marL="12700" marR="0" rtl="0" algn="l">
              <a:lnSpc>
                <a:spcPct val="100000"/>
              </a:lnSpc>
              <a:spcBef>
                <a:spcPts val="315"/>
              </a:spcBef>
              <a:buSzPct val="100000"/>
              <a:buNone/>
            </a:pPr>
            <a:r>
              <a:rPr lang="en-US" sz="1100">
                <a:solidFill>
                  <a:srgbClr val="FF0000"/>
                </a:solidFill>
              </a:rPr>
              <a:t>echo "&lt;table&gt;";</a:t>
            </a:r>
          </a:p>
          <a:p>
            <a:pPr indent="-69850" lvl="0" marL="12700" marR="0" rtl="0" algn="l">
              <a:lnSpc>
                <a:spcPct val="100000"/>
              </a:lnSpc>
              <a:spcBef>
                <a:spcPts val="315"/>
              </a:spcBef>
              <a:buSzPct val="100000"/>
              <a:buNone/>
            </a:pPr>
            <a:r>
              <a:rPr lang="en-US" sz="1100">
                <a:solidFill>
                  <a:srgbClr val="FF0000"/>
                </a:solidFill>
              </a:rPr>
              <a:t>echo "&lt;tr&gt;&lt;th&gt;Id&lt;/th&gt;&lt;th&gt;Name&lt;/th&gt;&lt;th&gt;Description&lt;/th&gt;&lt;/tr&gt;";</a:t>
            </a:r>
          </a:p>
          <a:p>
            <a:pPr indent="-69850" lvl="0" marL="12700" marR="0" rtl="0" algn="l">
              <a:lnSpc>
                <a:spcPct val="100000"/>
              </a:lnSpc>
              <a:spcBef>
                <a:spcPts val="315"/>
              </a:spcBef>
              <a:buSzPct val="100000"/>
              <a:buNone/>
            </a:pPr>
            <a:r>
              <a:rPr lang="en-US" sz="1100">
                <a:solidFill>
                  <a:srgbClr val="FF0000"/>
                </a:solidFill>
              </a:rPr>
              <a:t> foreach($rows as $row){</a:t>
            </a:r>
          </a:p>
          <a:p>
            <a:pPr indent="-69850" lvl="0" marL="12700" marR="0" rtl="0" algn="l">
              <a:lnSpc>
                <a:spcPct val="100000"/>
              </a:lnSpc>
              <a:spcBef>
                <a:spcPts val="315"/>
              </a:spcBef>
              <a:buSzPct val="100000"/>
              <a:buNone/>
            </a:pPr>
            <a:r>
              <a:rPr lang="en-US" sz="1100">
                <a:solidFill>
                  <a:srgbClr val="FF0000"/>
                </a:solidFill>
              </a:rPr>
              <a:t>           echo "&lt;tr&gt;";</a:t>
            </a:r>
          </a:p>
          <a:p>
            <a:pPr indent="-69850" lvl="0" marL="12700" marR="0" rtl="0" algn="l">
              <a:lnSpc>
                <a:spcPct val="100000"/>
              </a:lnSpc>
              <a:spcBef>
                <a:spcPts val="315"/>
              </a:spcBef>
              <a:buSzPct val="100000"/>
              <a:buNone/>
            </a:pPr>
            <a:r>
              <a:rPr lang="en-US" sz="1100">
                <a:solidFill>
                  <a:srgbClr val="FF0000"/>
                </a:solidFill>
              </a:rPr>
              <a:t>	echo "&lt;td&gt;";</a:t>
            </a:r>
          </a:p>
          <a:p>
            <a:pPr indent="-69850" lvl="0" marL="12700" marR="0" rtl="0" algn="l">
              <a:lnSpc>
                <a:spcPct val="100000"/>
              </a:lnSpc>
              <a:spcBef>
                <a:spcPts val="315"/>
              </a:spcBef>
              <a:buSzPct val="100000"/>
              <a:buNone/>
            </a:pPr>
            <a:r>
              <a:rPr lang="en-US" sz="1100">
                <a:solidFill>
                  <a:srgbClr val="FF0000"/>
                </a:solidFill>
              </a:rPr>
              <a:t>	echo $row['id'];</a:t>
            </a:r>
          </a:p>
          <a:p>
            <a:pPr indent="-69850" lvl="0" marL="12700" marR="0" rtl="0" algn="l">
              <a:lnSpc>
                <a:spcPct val="100000"/>
              </a:lnSpc>
              <a:spcBef>
                <a:spcPts val="315"/>
              </a:spcBef>
              <a:buSzPct val="100000"/>
              <a:buNone/>
            </a:pPr>
            <a:r>
              <a:rPr lang="en-US" sz="1100">
                <a:solidFill>
                  <a:srgbClr val="FF0000"/>
                </a:solidFill>
              </a:rPr>
              <a:t>	echo "&lt;/td&gt;";</a:t>
            </a:r>
          </a:p>
          <a:p>
            <a:pPr indent="-69850" lvl="0" marL="12700" marR="0" rtl="0" algn="l">
              <a:lnSpc>
                <a:spcPct val="100000"/>
              </a:lnSpc>
              <a:spcBef>
                <a:spcPts val="315"/>
              </a:spcBef>
              <a:buSzPct val="100000"/>
              <a:buNone/>
            </a:pPr>
            <a:r>
              <a:rPr lang="en-US" sz="1100">
                <a:solidFill>
                  <a:srgbClr val="FF0000"/>
                </a:solidFill>
              </a:rPr>
              <a:t>	echo "&lt;td&gt;";</a:t>
            </a:r>
          </a:p>
          <a:p>
            <a:pPr indent="-69850" lvl="0" marL="12700" marR="0" rtl="0" algn="l">
              <a:lnSpc>
                <a:spcPct val="100000"/>
              </a:lnSpc>
              <a:spcBef>
                <a:spcPts val="315"/>
              </a:spcBef>
              <a:buSzPct val="100000"/>
              <a:buNone/>
            </a:pPr>
            <a:r>
              <a:rPr lang="en-US" sz="1100">
                <a:solidFill>
                  <a:srgbClr val="FF0000"/>
                </a:solidFill>
              </a:rPr>
              <a:t>	echo $row['product_name'];</a:t>
            </a:r>
          </a:p>
          <a:p>
            <a:pPr indent="-69850" lvl="0" marL="12700" marR="0" rtl="0" algn="l">
              <a:lnSpc>
                <a:spcPct val="100000"/>
              </a:lnSpc>
              <a:spcBef>
                <a:spcPts val="315"/>
              </a:spcBef>
              <a:buSzPct val="100000"/>
              <a:buNone/>
            </a:pPr>
            <a:r>
              <a:rPr lang="en-US" sz="1100">
                <a:solidFill>
                  <a:srgbClr val="FF0000"/>
                </a:solidFill>
              </a:rPr>
              <a:t>	echo "&lt;/td&gt;";</a:t>
            </a:r>
          </a:p>
          <a:p>
            <a:pPr indent="-69850" lvl="0" marL="12700" marR="0" rtl="0" algn="l">
              <a:lnSpc>
                <a:spcPct val="100000"/>
              </a:lnSpc>
              <a:spcBef>
                <a:spcPts val="315"/>
              </a:spcBef>
              <a:buSzPct val="100000"/>
              <a:buNone/>
            </a:pPr>
            <a:r>
              <a:rPr lang="en-US" sz="1100">
                <a:solidFill>
                  <a:srgbClr val="FF0000"/>
                </a:solidFill>
              </a:rPr>
              <a:t>	echo "&lt;td&gt;";</a:t>
            </a:r>
          </a:p>
          <a:p>
            <a:pPr indent="-69850" lvl="0" marL="12700" marR="0" rtl="0" algn="l">
              <a:lnSpc>
                <a:spcPct val="100000"/>
              </a:lnSpc>
              <a:spcBef>
                <a:spcPts val="315"/>
              </a:spcBef>
              <a:buSzPct val="100000"/>
              <a:buNone/>
            </a:pPr>
            <a:r>
              <a:rPr lang="en-US" sz="1100">
                <a:solidFill>
                  <a:srgbClr val="FF0000"/>
                </a:solidFill>
              </a:rPr>
              <a:t>	echo $row['product_description'];</a:t>
            </a:r>
          </a:p>
          <a:p>
            <a:pPr indent="-69850" lvl="0" marL="12700" marR="0" rtl="0" algn="l">
              <a:lnSpc>
                <a:spcPct val="100000"/>
              </a:lnSpc>
              <a:spcBef>
                <a:spcPts val="315"/>
              </a:spcBef>
              <a:buSzPct val="100000"/>
              <a:buNone/>
            </a:pPr>
            <a:r>
              <a:rPr lang="en-US" sz="1100">
                <a:solidFill>
                  <a:srgbClr val="FF0000"/>
                </a:solidFill>
              </a:rPr>
              <a:t>	echo "&lt;/td&gt;";</a:t>
            </a:r>
          </a:p>
          <a:p>
            <a:pPr indent="-69850" lvl="0" marL="12700" marR="0" rtl="0" algn="l">
              <a:lnSpc>
                <a:spcPct val="100000"/>
              </a:lnSpc>
              <a:spcBef>
                <a:spcPts val="315"/>
              </a:spcBef>
              <a:buSzPct val="100000"/>
              <a:buNone/>
            </a:pPr>
            <a:r>
              <a:rPr lang="en-US" sz="1100">
                <a:solidFill>
                  <a:srgbClr val="FF0000"/>
                </a:solidFill>
              </a:rPr>
              <a:t>	echo "&lt;td&gt;";</a:t>
            </a:r>
          </a:p>
          <a:p>
            <a:pPr indent="-69850" lvl="0" marL="12700" marR="0" rtl="0" algn="l">
              <a:lnSpc>
                <a:spcPct val="100000"/>
              </a:lnSpc>
              <a:spcBef>
                <a:spcPts val="315"/>
              </a:spcBef>
              <a:buSzPct val="100000"/>
              <a:buNone/>
            </a:pPr>
            <a:r>
              <a:rPr lang="en-US" sz="1100">
                <a:solidFill>
                  <a:srgbClr val="FF0000"/>
                </a:solidFill>
              </a:rPr>
              <a:t>	echo "&lt;a href=viewProduct.php?id=".$row['id']."&gt;View&lt;/a&gt;";</a:t>
            </a:r>
          </a:p>
          <a:p>
            <a:pPr indent="-69850" lvl="0" marL="12700" marR="0" rtl="0" algn="l">
              <a:lnSpc>
                <a:spcPct val="100000"/>
              </a:lnSpc>
              <a:spcBef>
                <a:spcPts val="315"/>
              </a:spcBef>
              <a:buSzPct val="100000"/>
              <a:buNone/>
            </a:pPr>
            <a:r>
              <a:rPr lang="en-US" sz="1100">
                <a:solidFill>
                  <a:srgbClr val="FF0000"/>
                </a:solidFill>
              </a:rPr>
              <a:t>	echo "&lt;/td&gt;";</a:t>
            </a:r>
          </a:p>
          <a:p>
            <a:pPr indent="-69850" lvl="0" marL="12700" marR="0" rtl="0" algn="l">
              <a:lnSpc>
                <a:spcPct val="100000"/>
              </a:lnSpc>
              <a:spcBef>
                <a:spcPts val="315"/>
              </a:spcBef>
              <a:buSzPct val="100000"/>
              <a:buNone/>
            </a:pPr>
            <a:r>
              <a:rPr lang="en-US" sz="1100">
                <a:solidFill>
                  <a:srgbClr val="FF0000"/>
                </a:solidFill>
              </a:rPr>
              <a:t>	echo "&lt;/tr&gt;";</a:t>
            </a:r>
          </a:p>
          <a:p>
            <a:pPr indent="-69850" lvl="0" marL="12700" marR="0" rtl="0" algn="l">
              <a:lnSpc>
                <a:spcPct val="100000"/>
              </a:lnSpc>
              <a:spcBef>
                <a:spcPts val="315"/>
              </a:spcBef>
              <a:buSzPct val="100000"/>
              <a:buNone/>
            </a:pPr>
            <a:r>
              <a:rPr lang="en-US" sz="1100">
                <a:solidFill>
                  <a:srgbClr val="FF0000"/>
                </a:solidFill>
              </a:rPr>
              <a:t>}</a:t>
            </a:r>
          </a:p>
          <a:p>
            <a:pPr indent="-69850" lvl="0" marL="12700" marR="0" rtl="0" algn="l">
              <a:lnSpc>
                <a:spcPct val="100000"/>
              </a:lnSpc>
              <a:spcBef>
                <a:spcPts val="315"/>
              </a:spcBef>
              <a:buSzPct val="100000"/>
              <a:buNone/>
            </a:pPr>
            <a:r>
              <a:rPr lang="en-US" sz="1100">
                <a:solidFill>
                  <a:srgbClr val="FF0000"/>
                </a:solidFill>
              </a:rPr>
              <a:t>echo "&lt;/table&gt;";</a:t>
            </a:r>
          </a:p>
          <a:p>
            <a:pPr indent="-69850" lvl="0" marL="12700" marR="0" rtl="0" algn="l">
              <a:lnSpc>
                <a:spcPct val="100000"/>
              </a:lnSpc>
              <a:spcBef>
                <a:spcPts val="315"/>
              </a:spcBef>
              <a:buNone/>
            </a:pPr>
            <a:r>
              <a:t/>
            </a:r>
            <a:endParaRPr sz="1100">
              <a:solidFill>
                <a:srgbClr val="595959"/>
              </a:solidFill>
            </a:endParaRPr>
          </a:p>
          <a:p>
            <a:pPr indent="0" lvl="0" marL="12700" marR="0" rtl="0" algn="l">
              <a:lnSpc>
                <a:spcPct val="100000"/>
              </a:lnSpc>
              <a:spcBef>
                <a:spcPts val="315"/>
              </a:spcBef>
              <a:buNone/>
            </a:pPr>
            <a:r>
              <a:t/>
            </a:r>
            <a:endParaRPr sz="1800">
              <a:solidFill>
                <a:srgbClr val="595959"/>
              </a:solidFill>
            </a:endParaRPr>
          </a:p>
        </p:txBody>
      </p:sp>
      <p:sp>
        <p:nvSpPr>
          <p:cNvPr id="343" name="Shape 343"/>
          <p:cNvSpPr txBox="1"/>
          <p:nvPr/>
        </p:nvSpPr>
        <p:spPr>
          <a:xfrm>
            <a:off x="5712250" y="1768075"/>
            <a:ext cx="2395500" cy="16938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US" sz="2000"/>
              <a:t>Tidy things up with a table. Replace </a:t>
            </a:r>
            <a:r>
              <a:rPr b="1" lang="en-US" sz="2000"/>
              <a:t>foreach {}</a:t>
            </a:r>
            <a:r>
              <a:rPr lang="en-US" sz="2000"/>
              <a:t> with </a:t>
            </a:r>
            <a:r>
              <a:rPr lang="en-US" sz="2000">
                <a:solidFill>
                  <a:srgbClr val="FF0000"/>
                </a:solidFill>
              </a:rPr>
              <a:t>red code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7" name="Shape 347"/>
        <p:cNvGrpSpPr/>
        <p:nvPr/>
      </p:nvGrpSpPr>
      <p:grpSpPr>
        <a:xfrm>
          <a:off x="0" y="0"/>
          <a:ext cx="0" cy="0"/>
          <a:chOff x="0" y="0"/>
          <a:chExt cx="0" cy="0"/>
        </a:xfrm>
      </p:grpSpPr>
      <p:sp>
        <p:nvSpPr>
          <p:cNvPr id="348" name="Shape 348"/>
          <p:cNvSpPr txBox="1"/>
          <p:nvPr>
            <p:ph type="title"/>
          </p:nvPr>
        </p:nvSpPr>
        <p:spPr>
          <a:xfrm>
            <a:off x="384725" y="503825"/>
            <a:ext cx="47340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Adding Style file to Header</a:t>
            </a:r>
          </a:p>
        </p:txBody>
      </p:sp>
      <p:sp>
        <p:nvSpPr>
          <p:cNvPr id="349" name="Shape 349"/>
          <p:cNvSpPr txBox="1"/>
          <p:nvPr/>
        </p:nvSpPr>
        <p:spPr>
          <a:xfrm>
            <a:off x="706350" y="1030100"/>
            <a:ext cx="3361500" cy="4081800"/>
          </a:xfrm>
          <a:prstGeom prst="rect">
            <a:avLst/>
          </a:prstGeom>
          <a:noFill/>
          <a:ln>
            <a:noFill/>
          </a:ln>
        </p:spPr>
        <p:txBody>
          <a:bodyPr anchorCtr="0" anchor="t" bIns="0" lIns="0" rIns="0" wrap="square" tIns="52700">
            <a:noAutofit/>
          </a:bodyPr>
          <a:lstStyle/>
          <a:p>
            <a:pPr indent="-69850" lvl="0" marL="12700" marR="0" rtl="0" algn="l">
              <a:lnSpc>
                <a:spcPct val="100000"/>
              </a:lnSpc>
              <a:spcBef>
                <a:spcPts val="315"/>
              </a:spcBef>
              <a:buNone/>
            </a:pPr>
            <a:r>
              <a:rPr lang="en-US">
                <a:solidFill>
                  <a:srgbClr val="0000FF"/>
                </a:solidFill>
              </a:rPr>
              <a:t>&lt;!DOCTYPE html&gt;</a:t>
            </a:r>
          </a:p>
          <a:p>
            <a:pPr indent="-69850" lvl="0" marL="12700" marR="0" rtl="0" algn="l">
              <a:lnSpc>
                <a:spcPct val="100000"/>
              </a:lnSpc>
              <a:spcBef>
                <a:spcPts val="315"/>
              </a:spcBef>
              <a:buNone/>
            </a:pPr>
            <a:r>
              <a:rPr lang="en-US">
                <a:solidFill>
                  <a:srgbClr val="0000FF"/>
                </a:solidFill>
              </a:rPr>
              <a:t>&lt;html&gt;</a:t>
            </a:r>
          </a:p>
          <a:p>
            <a:pPr indent="-69850" lvl="0" marL="12700" marR="0" rtl="0" algn="l">
              <a:lnSpc>
                <a:spcPct val="100000"/>
              </a:lnSpc>
              <a:spcBef>
                <a:spcPts val="315"/>
              </a:spcBef>
              <a:buNone/>
            </a:pPr>
            <a:r>
              <a:rPr lang="en-US">
                <a:solidFill>
                  <a:srgbClr val="0000FF"/>
                </a:solidFill>
              </a:rPr>
              <a:t>&lt;head&gt;</a:t>
            </a:r>
          </a:p>
          <a:p>
            <a:pPr indent="-69850" lvl="0" marL="12700" marR="0" rtl="0" algn="l">
              <a:lnSpc>
                <a:spcPct val="100000"/>
              </a:lnSpc>
              <a:spcBef>
                <a:spcPts val="315"/>
              </a:spcBef>
              <a:buNone/>
            </a:pPr>
            <a:r>
              <a:rPr lang="en-US">
                <a:solidFill>
                  <a:srgbClr val="0000FF"/>
                </a:solidFill>
              </a:rPr>
              <a:t>&lt;/head&gt;</a:t>
            </a:r>
          </a:p>
          <a:p>
            <a:pPr indent="-69850" lvl="0" marL="12700" marR="0" rtl="0" algn="l">
              <a:lnSpc>
                <a:spcPct val="100000"/>
              </a:lnSpc>
              <a:spcBef>
                <a:spcPts val="315"/>
              </a:spcBef>
              <a:buNone/>
            </a:pPr>
            <a:r>
              <a:rPr lang="en-US">
                <a:solidFill>
                  <a:srgbClr val="0000FF"/>
                </a:solidFill>
              </a:rPr>
              <a:t>&lt;body&gt;</a:t>
            </a:r>
          </a:p>
          <a:p>
            <a:pPr indent="-69850" lvl="0" marL="12700" marR="0" rtl="0" algn="l">
              <a:lnSpc>
                <a:spcPct val="100000"/>
              </a:lnSpc>
              <a:spcBef>
                <a:spcPts val="315"/>
              </a:spcBef>
              <a:buNone/>
            </a:pPr>
            <a:r>
              <a:rPr lang="en-US">
                <a:solidFill>
                  <a:srgbClr val="0000FF"/>
                </a:solidFill>
              </a:rPr>
              <a:t>&lt;link rel="stylesheet" href="menu.css"&gt;</a:t>
            </a:r>
          </a:p>
          <a:p>
            <a:pPr indent="-69850" lvl="0" marL="12700" marR="0" rtl="0" algn="l">
              <a:lnSpc>
                <a:spcPct val="100000"/>
              </a:lnSpc>
              <a:spcBef>
                <a:spcPts val="315"/>
              </a:spcBef>
              <a:buNone/>
            </a:pPr>
            <a:r>
              <a:rPr lang="en-US">
                <a:solidFill>
                  <a:srgbClr val="0000FF"/>
                </a:solidFill>
              </a:rPr>
              <a:t>&lt;link rel="stylesheet" href="style.css"&gt;</a:t>
            </a:r>
          </a:p>
          <a:p>
            <a:pPr indent="-69850" lvl="0" marL="12700" marR="0" rtl="0" algn="l">
              <a:lnSpc>
                <a:spcPct val="100000"/>
              </a:lnSpc>
              <a:spcBef>
                <a:spcPts val="315"/>
              </a:spcBef>
              <a:buNone/>
            </a:pPr>
            <a:r>
              <a:rPr lang="en-US">
                <a:solidFill>
                  <a:srgbClr val="0000FF"/>
                </a:solidFill>
              </a:rPr>
              <a:t>&lt;ul&gt;</a:t>
            </a:r>
          </a:p>
          <a:p>
            <a:pPr indent="-69850" lvl="0" marL="12700" marR="0" rtl="0" algn="l">
              <a:lnSpc>
                <a:spcPct val="100000"/>
              </a:lnSpc>
              <a:spcBef>
                <a:spcPts val="315"/>
              </a:spcBef>
              <a:buNone/>
            </a:pPr>
            <a:r>
              <a:t/>
            </a:r>
            <a:endParaRPr>
              <a:solidFill>
                <a:srgbClr val="0000FF"/>
              </a:solidFill>
            </a:endParaRPr>
          </a:p>
          <a:p>
            <a:pPr indent="-69850" lvl="0" marL="12700" marR="0" rtl="0" algn="l">
              <a:lnSpc>
                <a:spcPct val="100000"/>
              </a:lnSpc>
              <a:spcBef>
                <a:spcPts val="315"/>
              </a:spcBef>
              <a:buNone/>
            </a:pPr>
            <a:r>
              <a:t/>
            </a:r>
            <a:endParaRPr>
              <a:solidFill>
                <a:srgbClr val="FF0000"/>
              </a:solidFill>
            </a:endParaRPr>
          </a:p>
          <a:p>
            <a:pPr indent="-69850" lvl="0" marL="12700" marR="0" rtl="0" algn="l">
              <a:lnSpc>
                <a:spcPct val="100000"/>
              </a:lnSpc>
              <a:spcBef>
                <a:spcPts val="315"/>
              </a:spcBef>
              <a:buClr>
                <a:schemeClr val="dk1"/>
              </a:buClr>
              <a:buFont typeface="Arial"/>
              <a:buNone/>
            </a:pPr>
            <a:r>
              <a:t/>
            </a:r>
            <a:endParaRPr>
              <a:solidFill>
                <a:srgbClr val="FF0000"/>
              </a:solidFill>
            </a:endParaRPr>
          </a:p>
          <a:p>
            <a:pPr indent="-69850" lvl="0" marL="12700" marR="0" rtl="0" algn="l">
              <a:lnSpc>
                <a:spcPct val="100000"/>
              </a:lnSpc>
              <a:spcBef>
                <a:spcPts val="315"/>
              </a:spcBef>
              <a:buNone/>
            </a:pPr>
            <a:r>
              <a:t/>
            </a:r>
            <a:endParaRPr sz="1100">
              <a:solidFill>
                <a:srgbClr val="595959"/>
              </a:solidFill>
            </a:endParaRPr>
          </a:p>
          <a:p>
            <a:pPr indent="0" lvl="0" marL="12700" marR="0" rtl="0" algn="l">
              <a:lnSpc>
                <a:spcPct val="100000"/>
              </a:lnSpc>
              <a:spcBef>
                <a:spcPts val="315"/>
              </a:spcBef>
              <a:buNone/>
            </a:pPr>
            <a:r>
              <a:t/>
            </a:r>
            <a:endParaRPr sz="1800">
              <a:solidFill>
                <a:srgbClr val="595959"/>
              </a:solidFill>
            </a:endParaRPr>
          </a:p>
        </p:txBody>
      </p:sp>
      <p:sp>
        <p:nvSpPr>
          <p:cNvPr id="350" name="Shape 350"/>
          <p:cNvSpPr txBox="1"/>
          <p:nvPr/>
        </p:nvSpPr>
        <p:spPr>
          <a:xfrm>
            <a:off x="5452600" y="1030100"/>
            <a:ext cx="2395500" cy="13563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US" sz="1800"/>
              <a:t>Tidy things up with some css styling. Create </a:t>
            </a:r>
            <a:r>
              <a:rPr b="1" lang="en-US" sz="1800"/>
              <a:t>style.css</a:t>
            </a:r>
            <a:r>
              <a:rPr lang="en-US" sz="1800"/>
              <a:t> file in same folder</a:t>
            </a:r>
          </a:p>
        </p:txBody>
      </p:sp>
      <p:sp>
        <p:nvSpPr>
          <p:cNvPr id="351" name="Shape 351"/>
          <p:cNvSpPr txBox="1"/>
          <p:nvPr/>
        </p:nvSpPr>
        <p:spPr>
          <a:xfrm>
            <a:off x="5452600" y="2485325"/>
            <a:ext cx="3177600" cy="22749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Clr>
                <a:schemeClr val="dk1"/>
              </a:buClr>
              <a:buFont typeface="Arial"/>
              <a:buNone/>
            </a:pPr>
            <a:r>
              <a:rPr lang="en-US"/>
              <a:t>table {</a:t>
            </a:r>
          </a:p>
          <a:p>
            <a:pPr lvl="0">
              <a:spcBef>
                <a:spcPts val="0"/>
              </a:spcBef>
              <a:buClr>
                <a:schemeClr val="dk1"/>
              </a:buClr>
              <a:buFont typeface="Arial"/>
              <a:buNone/>
            </a:pPr>
            <a:r>
              <a:rPr lang="en-US"/>
              <a:t>    border: 1px solid black;</a:t>
            </a:r>
          </a:p>
          <a:p>
            <a:pPr lvl="0">
              <a:spcBef>
                <a:spcPts val="0"/>
              </a:spcBef>
              <a:buClr>
                <a:schemeClr val="dk1"/>
              </a:buClr>
              <a:buFont typeface="Arial"/>
              <a:buNone/>
            </a:pPr>
            <a:r>
              <a:rPr lang="en-US"/>
              <a:t>}</a:t>
            </a:r>
          </a:p>
          <a:p>
            <a:pPr lvl="0">
              <a:spcBef>
                <a:spcPts val="0"/>
              </a:spcBef>
              <a:buClr>
                <a:schemeClr val="dk1"/>
              </a:buClr>
              <a:buFont typeface="Arial"/>
              <a:buNone/>
            </a:pPr>
            <a:r>
              <a:rPr lang="en-US"/>
              <a:t>th, td {</a:t>
            </a:r>
          </a:p>
          <a:p>
            <a:pPr lvl="0">
              <a:spcBef>
                <a:spcPts val="0"/>
              </a:spcBef>
              <a:buClr>
                <a:schemeClr val="dk1"/>
              </a:buClr>
              <a:buFont typeface="Arial"/>
              <a:buNone/>
            </a:pPr>
            <a:r>
              <a:rPr lang="en-US"/>
              <a:t>    padding: 15px;</a:t>
            </a:r>
          </a:p>
          <a:p>
            <a:pPr lvl="0">
              <a:spcBef>
                <a:spcPts val="0"/>
              </a:spcBef>
              <a:buClr>
                <a:schemeClr val="dk1"/>
              </a:buClr>
              <a:buFont typeface="Arial"/>
              <a:buNone/>
            </a:pPr>
            <a:r>
              <a:rPr lang="en-US"/>
              <a:t>    text-align: left;</a:t>
            </a:r>
          </a:p>
          <a:p>
            <a:pPr lvl="0">
              <a:spcBef>
                <a:spcPts val="0"/>
              </a:spcBef>
              <a:buClr>
                <a:schemeClr val="dk1"/>
              </a:buClr>
              <a:buFont typeface="Arial"/>
              <a:buNone/>
            </a:pPr>
            <a:r>
              <a:rPr lang="en-US"/>
              <a:t>}</a:t>
            </a:r>
          </a:p>
          <a:p>
            <a:pPr lvl="0">
              <a:spcBef>
                <a:spcPts val="0"/>
              </a:spcBef>
              <a:buClr>
                <a:schemeClr val="dk1"/>
              </a:buClr>
              <a:buFont typeface="Arial"/>
              <a:buNone/>
            </a:pPr>
            <a:r>
              <a:rPr lang="en-US"/>
              <a:t>th{</a:t>
            </a:r>
          </a:p>
          <a:p>
            <a:pPr lvl="0">
              <a:spcBef>
                <a:spcPts val="0"/>
              </a:spcBef>
              <a:buClr>
                <a:schemeClr val="dk1"/>
              </a:buClr>
              <a:buFont typeface="Arial"/>
              <a:buNone/>
            </a:pPr>
            <a:r>
              <a:rPr lang="en-US"/>
              <a:t>background-color: mediumseagreen; color: white } </a:t>
            </a:r>
          </a:p>
        </p:txBody>
      </p:sp>
      <p:cxnSp>
        <p:nvCxnSpPr>
          <p:cNvPr id="352" name="Shape 352"/>
          <p:cNvCxnSpPr/>
          <p:nvPr/>
        </p:nvCxnSpPr>
        <p:spPr>
          <a:xfrm>
            <a:off x="3387775" y="2893225"/>
            <a:ext cx="2003100" cy="569100"/>
          </a:xfrm>
          <a:prstGeom prst="straightConnector1">
            <a:avLst/>
          </a:prstGeom>
          <a:noFill/>
          <a:ln cap="flat" cmpd="sng" w="9525">
            <a:solidFill>
              <a:schemeClr val="dk2"/>
            </a:solidFill>
            <a:prstDash val="solid"/>
            <a:round/>
            <a:headEnd len="lg" w="lg" type="none"/>
            <a:tailEnd len="lg" w="lg" type="triangle"/>
          </a:ln>
        </p:spPr>
      </p:cxnSp>
      <p:sp>
        <p:nvSpPr>
          <p:cNvPr id="353" name="Shape 353"/>
          <p:cNvSpPr txBox="1"/>
          <p:nvPr/>
        </p:nvSpPr>
        <p:spPr>
          <a:xfrm>
            <a:off x="736275" y="3567275"/>
            <a:ext cx="1835400" cy="6429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header.php, created earlier</a:t>
            </a:r>
          </a:p>
        </p:txBody>
      </p:sp>
      <p:cxnSp>
        <p:nvCxnSpPr>
          <p:cNvPr id="354" name="Shape 354"/>
          <p:cNvCxnSpPr>
            <a:stCxn id="353" idx="0"/>
          </p:cNvCxnSpPr>
          <p:nvPr/>
        </p:nvCxnSpPr>
        <p:spPr>
          <a:xfrm flipH="1" rot="10800000">
            <a:off x="1653975" y="3090275"/>
            <a:ext cx="108900" cy="477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58" name="Shape 358"/>
        <p:cNvGrpSpPr/>
        <p:nvPr/>
      </p:nvGrpSpPr>
      <p:grpSpPr>
        <a:xfrm>
          <a:off x="0" y="0"/>
          <a:ext cx="0" cy="0"/>
          <a:chOff x="0" y="0"/>
          <a:chExt cx="0" cy="0"/>
        </a:xfrm>
      </p:grpSpPr>
      <p:sp>
        <p:nvSpPr>
          <p:cNvPr id="359" name="Shape 359"/>
          <p:cNvSpPr txBox="1"/>
          <p:nvPr>
            <p:ph type="title"/>
          </p:nvPr>
        </p:nvSpPr>
        <p:spPr>
          <a:xfrm>
            <a:off x="384725" y="503825"/>
            <a:ext cx="3435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deleteP</a:t>
            </a:r>
            <a:r>
              <a:rPr lang="en-US"/>
              <a:t>roduct.php</a:t>
            </a:r>
          </a:p>
        </p:txBody>
      </p:sp>
      <p:sp>
        <p:nvSpPr>
          <p:cNvPr id="360" name="Shape 360"/>
          <p:cNvSpPr txBox="1"/>
          <p:nvPr/>
        </p:nvSpPr>
        <p:spPr>
          <a:xfrm>
            <a:off x="384725" y="987450"/>
            <a:ext cx="7722900" cy="4081800"/>
          </a:xfrm>
          <a:prstGeom prst="rect">
            <a:avLst/>
          </a:prstGeom>
          <a:noFill/>
          <a:ln>
            <a:noFill/>
          </a:ln>
        </p:spPr>
        <p:txBody>
          <a:bodyPr anchorCtr="0" anchor="t" bIns="0" lIns="0" rIns="0" wrap="square" tIns="52700">
            <a:noAutofit/>
          </a:bodyPr>
          <a:lstStyle/>
          <a:p>
            <a:pPr indent="-69850" lvl="0" marL="12700" marR="0" rtl="0" algn="l">
              <a:lnSpc>
                <a:spcPct val="100000"/>
              </a:lnSpc>
              <a:spcBef>
                <a:spcPts val="315"/>
              </a:spcBef>
              <a:buNone/>
            </a:pPr>
            <a:r>
              <a:t/>
            </a:r>
            <a:endParaRPr sz="1100">
              <a:solidFill>
                <a:srgbClr val="595959"/>
              </a:solidFill>
            </a:endParaRPr>
          </a:p>
          <a:p>
            <a:pPr indent="-69850" lvl="0" marL="12700" marR="0" rtl="0" algn="l">
              <a:lnSpc>
                <a:spcPct val="100000"/>
              </a:lnSpc>
              <a:spcBef>
                <a:spcPts val="315"/>
              </a:spcBef>
              <a:buSzPct val="61111"/>
              <a:buNone/>
            </a:pPr>
            <a:r>
              <a:rPr lang="en-US" sz="1800">
                <a:solidFill>
                  <a:srgbClr val="595959"/>
                </a:solidFill>
              </a:rPr>
              <a:t>We’re going to add a page to delete a product .</a:t>
            </a:r>
          </a:p>
          <a:p>
            <a:pPr indent="-69850" lvl="0" marL="12700" marR="0" rtl="0" algn="l">
              <a:lnSpc>
                <a:spcPct val="100000"/>
              </a:lnSpc>
              <a:spcBef>
                <a:spcPts val="315"/>
              </a:spcBef>
              <a:buNone/>
            </a:pPr>
            <a:r>
              <a:t/>
            </a:r>
            <a:endParaRPr sz="1800">
              <a:solidFill>
                <a:srgbClr val="595959"/>
              </a:solidFill>
            </a:endParaRPr>
          </a:p>
          <a:p>
            <a:pPr indent="-69850" lvl="0" marL="12700" marR="0" rtl="0" algn="l">
              <a:lnSpc>
                <a:spcPct val="100000"/>
              </a:lnSpc>
              <a:spcBef>
                <a:spcPts val="315"/>
              </a:spcBef>
              <a:buSzPct val="61111"/>
              <a:buNone/>
            </a:pPr>
            <a:r>
              <a:rPr lang="en-US" sz="1800">
                <a:solidFill>
                  <a:srgbClr val="595959"/>
                </a:solidFill>
              </a:rPr>
              <a:t>To do this we’re going to populate a form with data from our database table using the </a:t>
            </a:r>
            <a:r>
              <a:rPr b="1" lang="en-US" sz="1800">
                <a:solidFill>
                  <a:srgbClr val="595959"/>
                </a:solidFill>
              </a:rPr>
              <a:t>id </a:t>
            </a:r>
            <a:r>
              <a:rPr lang="en-US" sz="1800">
                <a:solidFill>
                  <a:srgbClr val="595959"/>
                </a:solidFill>
              </a:rPr>
              <a:t>of the product selected.</a:t>
            </a:r>
          </a:p>
          <a:p>
            <a:pPr indent="-69850" lvl="0" marL="12700" marR="0" rtl="0" algn="l">
              <a:lnSpc>
                <a:spcPct val="100000"/>
              </a:lnSpc>
              <a:spcBef>
                <a:spcPts val="315"/>
              </a:spcBef>
              <a:buNone/>
            </a:pPr>
            <a:r>
              <a:t/>
            </a:r>
            <a:endParaRPr sz="1800">
              <a:solidFill>
                <a:srgbClr val="595959"/>
              </a:solidFill>
            </a:endParaRPr>
          </a:p>
          <a:p>
            <a:pPr indent="-69850" lvl="0" marL="12700" marR="0" rtl="0" algn="l">
              <a:lnSpc>
                <a:spcPct val="100000"/>
              </a:lnSpc>
              <a:spcBef>
                <a:spcPts val="315"/>
              </a:spcBef>
              <a:buSzPct val="61111"/>
              <a:buNone/>
            </a:pPr>
            <a:r>
              <a:rPr lang="en-US" sz="1800">
                <a:solidFill>
                  <a:srgbClr val="595959"/>
                </a:solidFill>
              </a:rPr>
              <a:t>When we have deleted we will return to the products.php file</a:t>
            </a:r>
          </a:p>
          <a:p>
            <a:pPr indent="-69850" lvl="0" marL="12700" marR="0" rtl="0" algn="l">
              <a:lnSpc>
                <a:spcPct val="100000"/>
              </a:lnSpc>
              <a:spcBef>
                <a:spcPts val="315"/>
              </a:spcBef>
              <a:buNone/>
            </a:pPr>
            <a:r>
              <a:t/>
            </a:r>
            <a:endParaRPr sz="1800">
              <a:solidFill>
                <a:srgbClr val="595959"/>
              </a:solidFill>
            </a:endParaRPr>
          </a:p>
          <a:p>
            <a:pPr indent="-69850" lvl="0" marL="12700" marR="0" rtl="0" algn="l">
              <a:lnSpc>
                <a:spcPct val="100000"/>
              </a:lnSpc>
              <a:spcBef>
                <a:spcPts val="315"/>
              </a:spcBef>
              <a:buSzPct val="61111"/>
              <a:buNone/>
            </a:pPr>
            <a:r>
              <a:rPr lang="en-US" sz="1800">
                <a:solidFill>
                  <a:srgbClr val="595959"/>
                </a:solidFill>
              </a:rPr>
              <a:t>So we’ll start by creating our form and adding data to it from the table </a:t>
            </a:r>
          </a:p>
          <a:p>
            <a:pPr indent="-69850" lvl="0" marL="12700" marR="0" rtl="0" algn="l">
              <a:lnSpc>
                <a:spcPct val="100000"/>
              </a:lnSpc>
              <a:spcBef>
                <a:spcPts val="315"/>
              </a:spcBef>
              <a:buNone/>
            </a:pPr>
            <a:r>
              <a:t/>
            </a:r>
            <a:endParaRPr sz="1800">
              <a:solidFill>
                <a:srgbClr val="595959"/>
              </a:solidFill>
            </a:endParaRPr>
          </a:p>
          <a:p>
            <a:pPr indent="-69850" lvl="0" marL="12700" marR="0" rtl="0" algn="l">
              <a:lnSpc>
                <a:spcPct val="100000"/>
              </a:lnSpc>
              <a:spcBef>
                <a:spcPts val="315"/>
              </a:spcBef>
              <a:buSzPct val="61111"/>
              <a:buNone/>
            </a:pPr>
            <a:r>
              <a:rPr lang="en-US" sz="1800">
                <a:solidFill>
                  <a:srgbClr val="595959"/>
                </a:solidFill>
              </a:rPr>
              <a:t>We’ll make the input fields readonly so the can’t be amended. Using the input attribute </a:t>
            </a:r>
            <a:r>
              <a:rPr b="1" lang="en-US" sz="1800">
                <a:solidFill>
                  <a:srgbClr val="595959"/>
                </a:solidFill>
              </a:rPr>
              <a:t>readonly</a:t>
            </a:r>
          </a:p>
          <a:p>
            <a:pPr indent="-69850" lvl="0" marL="12700" marR="0" rtl="0" algn="l">
              <a:lnSpc>
                <a:spcPct val="100000"/>
              </a:lnSpc>
              <a:spcBef>
                <a:spcPts val="315"/>
              </a:spcBef>
              <a:buNone/>
            </a:pPr>
            <a:r>
              <a:t/>
            </a:r>
            <a:endParaRPr sz="1100">
              <a:solidFill>
                <a:srgbClr val="595959"/>
              </a:solidFill>
            </a:endParaRPr>
          </a:p>
          <a:p>
            <a:pPr indent="0" lvl="0" marL="12700" marR="0" rtl="0" algn="l">
              <a:lnSpc>
                <a:spcPct val="100000"/>
              </a:lnSpc>
              <a:spcBef>
                <a:spcPts val="315"/>
              </a:spcBef>
              <a:buNone/>
            </a:pPr>
            <a:r>
              <a:t/>
            </a:r>
            <a:endParaRPr sz="1800">
              <a:solidFill>
                <a:srgbClr val="59595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64" name="Shape 364"/>
        <p:cNvGrpSpPr/>
        <p:nvPr/>
      </p:nvGrpSpPr>
      <p:grpSpPr>
        <a:xfrm>
          <a:off x="0" y="0"/>
          <a:ext cx="0" cy="0"/>
          <a:chOff x="0" y="0"/>
          <a:chExt cx="0" cy="0"/>
        </a:xfrm>
      </p:grpSpPr>
      <p:sp>
        <p:nvSpPr>
          <p:cNvPr id="365" name="Shape 365"/>
          <p:cNvSpPr txBox="1"/>
          <p:nvPr>
            <p:ph type="title"/>
          </p:nvPr>
        </p:nvSpPr>
        <p:spPr>
          <a:xfrm>
            <a:off x="384725" y="503825"/>
            <a:ext cx="3435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deleteProduct.php</a:t>
            </a:r>
          </a:p>
        </p:txBody>
      </p:sp>
      <p:sp>
        <p:nvSpPr>
          <p:cNvPr id="366" name="Shape 366"/>
          <p:cNvSpPr txBox="1"/>
          <p:nvPr/>
        </p:nvSpPr>
        <p:spPr>
          <a:xfrm>
            <a:off x="446525" y="1061700"/>
            <a:ext cx="8517600" cy="4081800"/>
          </a:xfrm>
          <a:prstGeom prst="rect">
            <a:avLst/>
          </a:prstGeom>
          <a:noFill/>
          <a:ln>
            <a:noFill/>
          </a:ln>
        </p:spPr>
        <p:txBody>
          <a:bodyPr anchorCtr="0" anchor="t" bIns="0" lIns="0" rIns="0" wrap="square" tIns="52700">
            <a:noAutofit/>
          </a:bodyPr>
          <a:lstStyle/>
          <a:p>
            <a:pPr lvl="0">
              <a:spcBef>
                <a:spcPts val="0"/>
              </a:spcBef>
              <a:buClr>
                <a:schemeClr val="dk1"/>
              </a:buClr>
              <a:buFont typeface="Arial"/>
              <a:buNone/>
            </a:pPr>
            <a:r>
              <a:t/>
            </a:r>
            <a:endParaRPr sz="1800"/>
          </a:p>
          <a:p>
            <a:pPr lvl="0">
              <a:spcBef>
                <a:spcPts val="0"/>
              </a:spcBef>
              <a:buClr>
                <a:schemeClr val="dk1"/>
              </a:buClr>
              <a:buSzPct val="61111"/>
              <a:buFont typeface="Arial"/>
              <a:buNone/>
            </a:pPr>
            <a:r>
              <a:rPr lang="en-US" sz="1800"/>
              <a:t>&lt;h2&gt;Delete Product&lt;/h2&gt;&lt;br&gt;&lt;/br&gt;   </a:t>
            </a:r>
          </a:p>
          <a:p>
            <a:pPr lvl="0">
              <a:spcBef>
                <a:spcPts val="0"/>
              </a:spcBef>
              <a:buClr>
                <a:schemeClr val="dk1"/>
              </a:buClr>
              <a:buSzPct val="61111"/>
              <a:buFont typeface="Arial"/>
              <a:buNone/>
            </a:pPr>
            <a:r>
              <a:rPr lang="en-US" sz="1800"/>
              <a:t>&lt;form class='form-style' </a:t>
            </a:r>
            <a:r>
              <a:rPr lang="en-US" sz="1800">
                <a:solidFill>
                  <a:srgbClr val="0000FF"/>
                </a:solidFill>
              </a:rPr>
              <a:t>action="deleteProduct.php"</a:t>
            </a:r>
            <a:r>
              <a:rPr lang="en-US" sz="1800"/>
              <a:t> method="post"&gt;  </a:t>
            </a:r>
          </a:p>
          <a:p>
            <a:pPr lvl="0">
              <a:spcBef>
                <a:spcPts val="0"/>
              </a:spcBef>
              <a:buClr>
                <a:schemeClr val="dk1"/>
              </a:buClr>
              <a:buSzPct val="61111"/>
              <a:buFont typeface="Arial"/>
              <a:buNone/>
            </a:pPr>
            <a:r>
              <a:rPr lang="en-US" sz="1800"/>
              <a:t>Product: &lt;input type="text" </a:t>
            </a:r>
            <a:r>
              <a:rPr lang="en-US" sz="1800">
                <a:solidFill>
                  <a:srgbClr val="0000FF"/>
                </a:solidFill>
              </a:rPr>
              <a:t>name="product"</a:t>
            </a:r>
            <a:r>
              <a:rPr lang="en-US" sz="1800"/>
              <a:t> </a:t>
            </a:r>
            <a:r>
              <a:rPr lang="en-US" sz="1800">
                <a:solidFill>
                  <a:srgbClr val="FF0000"/>
                </a:solidFill>
              </a:rPr>
              <a:t>value="&lt;?php echo $product; ?&gt;" readonly</a:t>
            </a:r>
            <a:r>
              <a:rPr lang="en-US" sz="1800"/>
              <a:t>/&gt;</a:t>
            </a:r>
          </a:p>
          <a:p>
            <a:pPr lvl="0">
              <a:spcBef>
                <a:spcPts val="0"/>
              </a:spcBef>
              <a:buClr>
                <a:schemeClr val="dk1"/>
              </a:buClr>
              <a:buSzPct val="61111"/>
              <a:buFont typeface="Arial"/>
              <a:buNone/>
            </a:pPr>
            <a:r>
              <a:rPr lang="en-US" sz="1800"/>
              <a:t>Description: &lt;input type="text" </a:t>
            </a:r>
            <a:r>
              <a:rPr lang="en-US" sz="1800">
                <a:solidFill>
                  <a:srgbClr val="0000FF"/>
                </a:solidFill>
              </a:rPr>
              <a:t>name="description"</a:t>
            </a:r>
            <a:r>
              <a:rPr lang="en-US" sz="1800"/>
              <a:t> </a:t>
            </a:r>
            <a:r>
              <a:rPr lang="en-US" sz="1800">
                <a:solidFill>
                  <a:srgbClr val="FF0000"/>
                </a:solidFill>
              </a:rPr>
              <a:t>value="&lt;?php echo $product_desc; ?&gt;" readonly</a:t>
            </a:r>
            <a:r>
              <a:rPr lang="en-US" sz="1800"/>
              <a:t>/&gt;</a:t>
            </a:r>
          </a:p>
          <a:p>
            <a:pPr lvl="0">
              <a:spcBef>
                <a:spcPts val="0"/>
              </a:spcBef>
              <a:buClr>
                <a:schemeClr val="dk1"/>
              </a:buClr>
              <a:buSzPct val="61111"/>
              <a:buFont typeface="Arial"/>
              <a:buNone/>
            </a:pPr>
            <a:r>
              <a:rPr lang="en-US" sz="1800"/>
              <a:t>Cost: &lt;input type="text" </a:t>
            </a:r>
            <a:r>
              <a:rPr lang="en-US" sz="1800">
                <a:solidFill>
                  <a:srgbClr val="0000FF"/>
                </a:solidFill>
              </a:rPr>
              <a:t>name="cost"</a:t>
            </a:r>
            <a:r>
              <a:rPr lang="en-US" sz="1800"/>
              <a:t> </a:t>
            </a:r>
            <a:r>
              <a:rPr lang="en-US" sz="1800">
                <a:solidFill>
                  <a:srgbClr val="FF0000"/>
                </a:solidFill>
              </a:rPr>
              <a:t>value="&lt;?php echo $cost; ?&gt;" readonly</a:t>
            </a:r>
            <a:r>
              <a:rPr lang="en-US" sz="1800"/>
              <a:t>/&gt;</a:t>
            </a:r>
          </a:p>
          <a:p>
            <a:pPr lvl="0">
              <a:spcBef>
                <a:spcPts val="0"/>
              </a:spcBef>
              <a:buClr>
                <a:schemeClr val="dk1"/>
              </a:buClr>
              <a:buSzPct val="61111"/>
              <a:buFont typeface="Arial"/>
              <a:buNone/>
            </a:pPr>
            <a:r>
              <a:rPr lang="en-US" sz="1800"/>
              <a:t>&lt;input type="submit" name="submit" value="Delete" class='button'/&gt;</a:t>
            </a:r>
          </a:p>
          <a:p>
            <a:pPr lvl="0">
              <a:spcBef>
                <a:spcPts val="0"/>
              </a:spcBef>
              <a:buClr>
                <a:schemeClr val="dk1"/>
              </a:buClr>
              <a:buSzPct val="61111"/>
              <a:buFont typeface="Arial"/>
              <a:buNone/>
            </a:pPr>
            <a:r>
              <a:rPr lang="en-US" sz="1800"/>
              <a:t>&lt;/form&gt;</a:t>
            </a:r>
          </a:p>
          <a:p>
            <a:pPr lvl="0" rtl="0">
              <a:spcBef>
                <a:spcPts val="0"/>
              </a:spcBef>
              <a:buClr>
                <a:schemeClr val="dk1"/>
              </a:buClr>
              <a:buFont typeface="Arial"/>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70" name="Shape 370"/>
        <p:cNvGrpSpPr/>
        <p:nvPr/>
      </p:nvGrpSpPr>
      <p:grpSpPr>
        <a:xfrm>
          <a:off x="0" y="0"/>
          <a:ext cx="0" cy="0"/>
          <a:chOff x="0" y="0"/>
          <a:chExt cx="0" cy="0"/>
        </a:xfrm>
      </p:grpSpPr>
      <p:sp>
        <p:nvSpPr>
          <p:cNvPr id="371" name="Shape 371"/>
          <p:cNvSpPr txBox="1"/>
          <p:nvPr>
            <p:ph type="title"/>
          </p:nvPr>
        </p:nvSpPr>
        <p:spPr>
          <a:xfrm>
            <a:off x="384725" y="503825"/>
            <a:ext cx="3435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deleteProduct.php</a:t>
            </a:r>
          </a:p>
        </p:txBody>
      </p:sp>
      <p:sp>
        <p:nvSpPr>
          <p:cNvPr id="372" name="Shape 372"/>
          <p:cNvSpPr txBox="1"/>
          <p:nvPr/>
        </p:nvSpPr>
        <p:spPr>
          <a:xfrm>
            <a:off x="384725" y="725725"/>
            <a:ext cx="7722900" cy="4081800"/>
          </a:xfrm>
          <a:prstGeom prst="rect">
            <a:avLst/>
          </a:prstGeom>
          <a:noFill/>
          <a:ln>
            <a:noFill/>
          </a:ln>
        </p:spPr>
        <p:txBody>
          <a:bodyPr anchorCtr="0" anchor="t" bIns="0" lIns="0" rIns="0" wrap="square" tIns="52700">
            <a:noAutofit/>
          </a:bodyPr>
          <a:lstStyle/>
          <a:p>
            <a:pPr indent="-69850" lvl="0" marL="12700" marR="0" rtl="0" algn="l">
              <a:lnSpc>
                <a:spcPct val="100000"/>
              </a:lnSpc>
              <a:spcBef>
                <a:spcPts val="315"/>
              </a:spcBef>
              <a:buNone/>
            </a:pPr>
            <a:r>
              <a:t/>
            </a:r>
            <a:endParaRPr sz="1100">
              <a:solidFill>
                <a:srgbClr val="595959"/>
              </a:solidFill>
            </a:endParaRPr>
          </a:p>
          <a:p>
            <a:pPr indent="-69850" lvl="0" marL="12700" marR="0" rtl="0" algn="l">
              <a:lnSpc>
                <a:spcPct val="100000"/>
              </a:lnSpc>
              <a:spcBef>
                <a:spcPts val="315"/>
              </a:spcBef>
              <a:buSzPct val="61111"/>
              <a:buNone/>
            </a:pPr>
            <a:r>
              <a:rPr lang="en-US" sz="1800">
                <a:solidFill>
                  <a:srgbClr val="595959"/>
                </a:solidFill>
              </a:rPr>
              <a:t>&lt;?php</a:t>
            </a:r>
          </a:p>
          <a:p>
            <a:pPr indent="-69850" lvl="0" marL="12700" marR="0" rtl="0" algn="l">
              <a:lnSpc>
                <a:spcPct val="100000"/>
              </a:lnSpc>
              <a:spcBef>
                <a:spcPts val="315"/>
              </a:spcBef>
              <a:buSzPct val="61111"/>
              <a:buNone/>
            </a:pPr>
            <a:r>
              <a:rPr lang="en-US" sz="1800">
                <a:solidFill>
                  <a:srgbClr val="FF0000"/>
                </a:solidFill>
              </a:rPr>
              <a:t>$pid = $_GET['id'];</a:t>
            </a:r>
            <a:r>
              <a:rPr lang="en-US" sz="1800">
                <a:solidFill>
                  <a:srgbClr val="595959"/>
                </a:solidFill>
              </a:rPr>
              <a:t>  // from link in products.php</a:t>
            </a:r>
          </a:p>
          <a:p>
            <a:pPr indent="-69850" lvl="0" marL="12700" marR="0" rtl="0" algn="l">
              <a:lnSpc>
                <a:spcPct val="100000"/>
              </a:lnSpc>
              <a:spcBef>
                <a:spcPts val="315"/>
              </a:spcBef>
              <a:buSzPct val="61111"/>
              <a:buNone/>
            </a:pPr>
            <a:r>
              <a:rPr lang="en-US" sz="1800">
                <a:solidFill>
                  <a:srgbClr val="595959"/>
                </a:solidFill>
              </a:rPr>
              <a:t>include('db.php');</a:t>
            </a:r>
          </a:p>
          <a:p>
            <a:pPr indent="-69850" lvl="0" marL="12700" marR="0" rtl="0" algn="l">
              <a:lnSpc>
                <a:spcPct val="100000"/>
              </a:lnSpc>
              <a:spcBef>
                <a:spcPts val="315"/>
              </a:spcBef>
              <a:buSzPct val="61111"/>
              <a:buNone/>
            </a:pPr>
            <a:r>
              <a:rPr lang="en-US" sz="1800">
                <a:solidFill>
                  <a:srgbClr val="595959"/>
                </a:solidFill>
              </a:rPr>
              <a:t>$stmt = $DBH-&gt;prepare("SELECT * FROM Products </a:t>
            </a:r>
            <a:r>
              <a:rPr lang="en-US" sz="1800">
                <a:solidFill>
                  <a:srgbClr val="FF0000"/>
                </a:solidFill>
              </a:rPr>
              <a:t>WHERE id= :pid</a:t>
            </a:r>
            <a:r>
              <a:rPr lang="en-US" sz="1800">
                <a:solidFill>
                  <a:srgbClr val="595959"/>
                </a:solidFill>
              </a:rPr>
              <a:t>");</a:t>
            </a:r>
          </a:p>
          <a:p>
            <a:pPr indent="-69850" lvl="0" marL="12700" marR="0" rtl="0" algn="l">
              <a:lnSpc>
                <a:spcPct val="100000"/>
              </a:lnSpc>
              <a:spcBef>
                <a:spcPts val="315"/>
              </a:spcBef>
              <a:buSzPct val="61111"/>
              <a:buNone/>
            </a:pPr>
            <a:r>
              <a:rPr lang="en-US" sz="1800">
                <a:solidFill>
                  <a:srgbClr val="595959"/>
                </a:solidFill>
              </a:rPr>
              <a:t>$stmt-&gt;bindValue(</a:t>
            </a:r>
            <a:r>
              <a:rPr lang="en-US" sz="1800">
                <a:solidFill>
                  <a:srgbClr val="FF0000"/>
                </a:solidFill>
              </a:rPr>
              <a:t>':pid', $pid</a:t>
            </a:r>
            <a:r>
              <a:rPr lang="en-US" sz="1800">
                <a:solidFill>
                  <a:srgbClr val="595959"/>
                </a:solidFill>
              </a:rPr>
              <a:t>);</a:t>
            </a:r>
          </a:p>
          <a:p>
            <a:pPr indent="-69850" lvl="0" marL="12700" marR="0" rtl="0" algn="l">
              <a:lnSpc>
                <a:spcPct val="100000"/>
              </a:lnSpc>
              <a:spcBef>
                <a:spcPts val="315"/>
              </a:spcBef>
              <a:buSzPct val="61111"/>
              <a:buNone/>
            </a:pPr>
            <a:r>
              <a:rPr lang="en-US" sz="1800">
                <a:solidFill>
                  <a:srgbClr val="595959"/>
                </a:solidFill>
              </a:rPr>
              <a:t>$stmt-&gt;execute();</a:t>
            </a:r>
          </a:p>
          <a:p>
            <a:pPr indent="-69850" lvl="0" marL="12700" marR="0" rtl="0" algn="l">
              <a:lnSpc>
                <a:spcPct val="100000"/>
              </a:lnSpc>
              <a:spcBef>
                <a:spcPts val="315"/>
              </a:spcBef>
              <a:buSzPct val="61111"/>
              <a:buNone/>
            </a:pPr>
            <a:r>
              <a:rPr lang="en-US" sz="1800">
                <a:solidFill>
                  <a:srgbClr val="595959"/>
                </a:solidFill>
              </a:rPr>
              <a:t>include('errordb.php'); </a:t>
            </a:r>
          </a:p>
          <a:p>
            <a:pPr indent="-69850" lvl="0" marL="12700" marR="0" rtl="0" algn="l">
              <a:lnSpc>
                <a:spcPct val="100000"/>
              </a:lnSpc>
              <a:spcBef>
                <a:spcPts val="315"/>
              </a:spcBef>
              <a:buSzPct val="61111"/>
              <a:buNone/>
            </a:pPr>
            <a:r>
              <a:rPr lang="en-US" sz="1800">
                <a:solidFill>
                  <a:srgbClr val="595959"/>
                </a:solidFill>
              </a:rPr>
              <a:t>$row = $stmt-&gt;fetch(PDO::FETCH_ASSOC);</a:t>
            </a:r>
          </a:p>
          <a:p>
            <a:pPr indent="-69850" lvl="0" marL="12700" marR="0" rtl="0" algn="l">
              <a:lnSpc>
                <a:spcPct val="100000"/>
              </a:lnSpc>
              <a:spcBef>
                <a:spcPts val="315"/>
              </a:spcBef>
              <a:buSzPct val="61111"/>
              <a:buNone/>
            </a:pPr>
            <a:r>
              <a:rPr lang="en-US" sz="1800">
                <a:solidFill>
                  <a:srgbClr val="595959"/>
                </a:solidFill>
              </a:rPr>
              <a:t>$product = $row['product_name'];</a:t>
            </a:r>
          </a:p>
          <a:p>
            <a:pPr indent="-69850" lvl="0" marL="12700" marR="0" rtl="0" algn="l">
              <a:lnSpc>
                <a:spcPct val="100000"/>
              </a:lnSpc>
              <a:spcBef>
                <a:spcPts val="315"/>
              </a:spcBef>
              <a:buSzPct val="61111"/>
              <a:buNone/>
            </a:pPr>
            <a:r>
              <a:rPr lang="en-US" sz="1800">
                <a:solidFill>
                  <a:srgbClr val="595959"/>
                </a:solidFill>
              </a:rPr>
              <a:t>$product_desc = $row['product_description'];  </a:t>
            </a:r>
          </a:p>
          <a:p>
            <a:pPr indent="-69850" lvl="0" marL="12700" marR="0" rtl="0" algn="l">
              <a:lnSpc>
                <a:spcPct val="100000"/>
              </a:lnSpc>
              <a:spcBef>
                <a:spcPts val="315"/>
              </a:spcBef>
              <a:buSzPct val="61111"/>
              <a:buNone/>
            </a:pPr>
            <a:r>
              <a:rPr lang="en-US" sz="1800">
                <a:solidFill>
                  <a:srgbClr val="595959"/>
                </a:solidFill>
              </a:rPr>
              <a:t>$cost = $row['cost'];</a:t>
            </a:r>
          </a:p>
          <a:p>
            <a:pPr indent="-69850" lvl="0" marL="12700" marR="0" rtl="0" algn="l">
              <a:lnSpc>
                <a:spcPct val="100000"/>
              </a:lnSpc>
              <a:spcBef>
                <a:spcPts val="315"/>
              </a:spcBef>
              <a:buSzPct val="61111"/>
              <a:buNone/>
            </a:pPr>
            <a:r>
              <a:rPr lang="en-US" sz="1800">
                <a:solidFill>
                  <a:srgbClr val="595959"/>
                </a:solidFill>
              </a:rPr>
              <a:t>?&gt;</a:t>
            </a:r>
          </a:p>
          <a:p>
            <a:pPr indent="-69850" lvl="0" marL="12700" marR="0" rtl="0" algn="l">
              <a:lnSpc>
                <a:spcPct val="100000"/>
              </a:lnSpc>
              <a:spcBef>
                <a:spcPts val="315"/>
              </a:spcBef>
              <a:buNone/>
            </a:pPr>
            <a:r>
              <a:t/>
            </a:r>
            <a:endParaRPr sz="1800">
              <a:solidFill>
                <a:srgbClr val="595959"/>
              </a:solidFill>
            </a:endParaRPr>
          </a:p>
          <a:p>
            <a:pPr indent="0" lvl="0" marL="12700" marR="0" rtl="0" algn="l">
              <a:lnSpc>
                <a:spcPct val="100000"/>
              </a:lnSpc>
              <a:spcBef>
                <a:spcPts val="315"/>
              </a:spcBef>
              <a:buNone/>
            </a:pPr>
            <a:r>
              <a:t/>
            </a:r>
            <a:endParaRPr sz="1800">
              <a:solidFill>
                <a:srgbClr val="595959"/>
              </a:solidFill>
            </a:endParaRPr>
          </a:p>
        </p:txBody>
      </p:sp>
      <p:sp>
        <p:nvSpPr>
          <p:cNvPr id="373" name="Shape 373"/>
          <p:cNvSpPr txBox="1"/>
          <p:nvPr/>
        </p:nvSpPr>
        <p:spPr>
          <a:xfrm>
            <a:off x="5390350" y="503825"/>
            <a:ext cx="2125800" cy="7986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Add php code above html form</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77" name="Shape 377"/>
        <p:cNvGrpSpPr/>
        <p:nvPr/>
      </p:nvGrpSpPr>
      <p:grpSpPr>
        <a:xfrm>
          <a:off x="0" y="0"/>
          <a:ext cx="0" cy="0"/>
          <a:chOff x="0" y="0"/>
          <a:chExt cx="0" cy="0"/>
        </a:xfrm>
      </p:grpSpPr>
      <p:sp>
        <p:nvSpPr>
          <p:cNvPr id="378" name="Shape 378"/>
          <p:cNvSpPr txBox="1"/>
          <p:nvPr>
            <p:ph type="title"/>
          </p:nvPr>
        </p:nvSpPr>
        <p:spPr>
          <a:xfrm>
            <a:off x="384725" y="503825"/>
            <a:ext cx="3435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deleteProduct.php</a:t>
            </a:r>
          </a:p>
        </p:txBody>
      </p:sp>
      <p:sp>
        <p:nvSpPr>
          <p:cNvPr id="379" name="Shape 379"/>
          <p:cNvSpPr txBox="1"/>
          <p:nvPr/>
        </p:nvSpPr>
        <p:spPr>
          <a:xfrm>
            <a:off x="446525" y="1061700"/>
            <a:ext cx="7722900" cy="1077300"/>
          </a:xfrm>
          <a:prstGeom prst="rect">
            <a:avLst/>
          </a:prstGeom>
          <a:noFill/>
          <a:ln>
            <a:noFill/>
          </a:ln>
        </p:spPr>
        <p:txBody>
          <a:bodyPr anchorCtr="0" anchor="t" bIns="0" lIns="0" rIns="0" wrap="square" tIns="52700">
            <a:noAutofit/>
          </a:bodyPr>
          <a:lstStyle/>
          <a:p>
            <a:pPr lvl="0">
              <a:spcBef>
                <a:spcPts val="0"/>
              </a:spcBef>
              <a:buNone/>
            </a:pPr>
            <a:r>
              <a:rPr lang="en-US" sz="1800"/>
              <a:t>Add a few lines to </a:t>
            </a:r>
            <a:r>
              <a:rPr b="1" lang="en-US" sz="1800"/>
              <a:t>products.php</a:t>
            </a:r>
            <a:r>
              <a:rPr lang="en-US" sz="1800"/>
              <a:t> file to link to the delete page , directly under the viewProduct link</a:t>
            </a:r>
          </a:p>
          <a:p>
            <a:pPr lvl="0">
              <a:spcBef>
                <a:spcPts val="0"/>
              </a:spcBef>
              <a:buNone/>
            </a:pPr>
            <a:r>
              <a:t/>
            </a:r>
            <a:endParaRPr sz="1800"/>
          </a:p>
          <a:p>
            <a:pPr lvl="0" rtl="0">
              <a:spcBef>
                <a:spcPts val="0"/>
              </a:spcBef>
              <a:buNone/>
            </a:pPr>
            <a:r>
              <a:t/>
            </a:r>
            <a:endParaRPr sz="1800"/>
          </a:p>
          <a:p>
            <a:pPr lvl="0" rtl="0">
              <a:spcBef>
                <a:spcPts val="0"/>
              </a:spcBef>
              <a:buNone/>
            </a:pPr>
            <a:r>
              <a:t/>
            </a:r>
            <a:endParaRPr/>
          </a:p>
        </p:txBody>
      </p:sp>
      <p:sp>
        <p:nvSpPr>
          <p:cNvPr id="380" name="Shape 380"/>
          <p:cNvSpPr txBox="1"/>
          <p:nvPr/>
        </p:nvSpPr>
        <p:spPr>
          <a:xfrm>
            <a:off x="1607350" y="2052450"/>
            <a:ext cx="5032200" cy="14466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381" name="Shape 381"/>
          <p:cNvSpPr txBox="1"/>
          <p:nvPr/>
        </p:nvSpPr>
        <p:spPr>
          <a:xfrm>
            <a:off x="469850" y="2349200"/>
            <a:ext cx="7665900" cy="1261200"/>
          </a:xfrm>
          <a:prstGeom prst="rect">
            <a:avLst/>
          </a:prstGeom>
          <a:noFill/>
          <a:ln>
            <a:noFill/>
          </a:ln>
        </p:spPr>
        <p:txBody>
          <a:bodyPr anchorCtr="0" anchor="t" bIns="91425" lIns="91425" rIns="91425" wrap="square" tIns="91425">
            <a:noAutofit/>
          </a:bodyPr>
          <a:lstStyle/>
          <a:p>
            <a:pPr indent="387350" lvl="0">
              <a:spcBef>
                <a:spcPts val="0"/>
              </a:spcBef>
              <a:buClr>
                <a:schemeClr val="dk1"/>
              </a:buClr>
              <a:buSzPct val="61111"/>
              <a:buFont typeface="Arial"/>
              <a:buNone/>
            </a:pPr>
            <a:r>
              <a:rPr lang="en-US" sz="1800"/>
              <a:t>echo "&lt;td&gt;";</a:t>
            </a:r>
          </a:p>
          <a:p>
            <a:pPr lvl="0">
              <a:spcBef>
                <a:spcPts val="0"/>
              </a:spcBef>
              <a:buClr>
                <a:schemeClr val="dk1"/>
              </a:buClr>
              <a:buSzPct val="61111"/>
              <a:buFont typeface="Arial"/>
              <a:buNone/>
            </a:pPr>
            <a:r>
              <a:rPr lang="en-US" sz="1800"/>
              <a:t>	echo "&lt;a </a:t>
            </a:r>
            <a:r>
              <a:rPr lang="en-US" sz="1800">
                <a:solidFill>
                  <a:srgbClr val="FF0000"/>
                </a:solidFill>
              </a:rPr>
              <a:t>href=deleteProduct.php</a:t>
            </a:r>
            <a:r>
              <a:rPr lang="en-US" sz="1800"/>
              <a:t>?id=".$row['id']."&gt;</a:t>
            </a:r>
            <a:r>
              <a:rPr lang="en-US" sz="1800">
                <a:solidFill>
                  <a:srgbClr val="FF0000"/>
                </a:solidFill>
              </a:rPr>
              <a:t>Delete</a:t>
            </a:r>
            <a:r>
              <a:rPr lang="en-US" sz="1800"/>
              <a:t>&lt;/a&gt;";</a:t>
            </a:r>
          </a:p>
          <a:p>
            <a:pPr lvl="0">
              <a:spcBef>
                <a:spcPts val="0"/>
              </a:spcBef>
              <a:buClr>
                <a:schemeClr val="dk1"/>
              </a:buClr>
              <a:buSzPct val="61111"/>
              <a:buFont typeface="Arial"/>
              <a:buNone/>
            </a:pPr>
            <a:r>
              <a:rPr lang="en-US" sz="1800"/>
              <a:t>	echo "&lt;/td&gt;";</a:t>
            </a:r>
          </a:p>
          <a:p>
            <a:pPr lvl="0">
              <a:spcBef>
                <a:spcPts val="0"/>
              </a:spcBef>
              <a:buNone/>
            </a:pPr>
            <a:r>
              <a:t/>
            </a:r>
            <a:endParaRPr sz="1800"/>
          </a:p>
        </p:txBody>
      </p:sp>
      <p:sp>
        <p:nvSpPr>
          <p:cNvPr id="382" name="Shape 382"/>
          <p:cNvSpPr txBox="1"/>
          <p:nvPr/>
        </p:nvSpPr>
        <p:spPr>
          <a:xfrm>
            <a:off x="556400" y="3610350"/>
            <a:ext cx="7579500" cy="1137600"/>
          </a:xfrm>
          <a:prstGeom prst="rect">
            <a:avLst/>
          </a:prstGeom>
          <a:noFill/>
          <a:ln>
            <a:noFill/>
          </a:ln>
        </p:spPr>
        <p:txBody>
          <a:bodyPr anchorCtr="0" anchor="t" bIns="91425" lIns="91425" rIns="91425" wrap="square" tIns="91425">
            <a:noAutofit/>
          </a:bodyPr>
          <a:lstStyle/>
          <a:p>
            <a:pPr lvl="0">
              <a:spcBef>
                <a:spcPts val="0"/>
              </a:spcBef>
              <a:buNone/>
            </a:pPr>
            <a:r>
              <a:rPr lang="en-US" sz="3000"/>
              <a:t>Test the link in the browser</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86" name="Shape 386"/>
        <p:cNvGrpSpPr/>
        <p:nvPr/>
      </p:nvGrpSpPr>
      <p:grpSpPr>
        <a:xfrm>
          <a:off x="0" y="0"/>
          <a:ext cx="0" cy="0"/>
          <a:chOff x="0" y="0"/>
          <a:chExt cx="0" cy="0"/>
        </a:xfrm>
      </p:grpSpPr>
      <p:sp>
        <p:nvSpPr>
          <p:cNvPr id="387" name="Shape 387"/>
          <p:cNvSpPr txBox="1"/>
          <p:nvPr>
            <p:ph type="title"/>
          </p:nvPr>
        </p:nvSpPr>
        <p:spPr>
          <a:xfrm>
            <a:off x="384725" y="503825"/>
            <a:ext cx="3435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deleteProduct.php</a:t>
            </a:r>
          </a:p>
        </p:txBody>
      </p:sp>
      <p:sp>
        <p:nvSpPr>
          <p:cNvPr id="388" name="Shape 388"/>
          <p:cNvSpPr txBox="1"/>
          <p:nvPr/>
        </p:nvSpPr>
        <p:spPr>
          <a:xfrm>
            <a:off x="446525" y="1061700"/>
            <a:ext cx="7722900" cy="1446600"/>
          </a:xfrm>
          <a:prstGeom prst="rect">
            <a:avLst/>
          </a:prstGeom>
          <a:noFill/>
          <a:ln>
            <a:noFill/>
          </a:ln>
        </p:spPr>
        <p:txBody>
          <a:bodyPr anchorCtr="0" anchor="t" bIns="0" lIns="0" rIns="0" wrap="square" tIns="52700">
            <a:noAutofit/>
          </a:bodyPr>
          <a:lstStyle/>
          <a:p>
            <a:pPr lvl="0">
              <a:spcBef>
                <a:spcPts val="0"/>
              </a:spcBef>
              <a:buNone/>
            </a:pPr>
            <a:r>
              <a:rPr lang="en-US" sz="1800"/>
              <a:t>We need to distinguish between a GET and a POST in the file. When we click the link in products.php we are doing a </a:t>
            </a:r>
            <a:r>
              <a:rPr lang="en-US" sz="1800">
                <a:solidFill>
                  <a:srgbClr val="FF0000"/>
                </a:solidFill>
              </a:rPr>
              <a:t>GET</a:t>
            </a:r>
            <a:r>
              <a:rPr lang="en-US" sz="1800"/>
              <a:t>. </a:t>
            </a:r>
          </a:p>
          <a:p>
            <a:pPr lvl="0">
              <a:spcBef>
                <a:spcPts val="0"/>
              </a:spcBef>
              <a:buNone/>
            </a:pPr>
            <a:r>
              <a:t/>
            </a:r>
            <a:endParaRPr sz="1800"/>
          </a:p>
          <a:p>
            <a:pPr lvl="0" rtl="0">
              <a:spcBef>
                <a:spcPts val="0"/>
              </a:spcBef>
              <a:buNone/>
            </a:pPr>
            <a:r>
              <a:rPr lang="en-US" sz="1800"/>
              <a:t>When we submit the form we are doing a </a:t>
            </a:r>
            <a:r>
              <a:rPr lang="en-US" sz="1800">
                <a:solidFill>
                  <a:srgbClr val="FF0000"/>
                </a:solidFill>
              </a:rPr>
              <a:t>POST</a:t>
            </a:r>
          </a:p>
          <a:p>
            <a:pPr lvl="0" rtl="0">
              <a:spcBef>
                <a:spcPts val="0"/>
              </a:spcBef>
              <a:buNone/>
            </a:pPr>
            <a:r>
              <a:t/>
            </a:r>
            <a:endParaRPr sz="1800"/>
          </a:p>
          <a:p>
            <a:pPr lvl="0" rtl="0">
              <a:spcBef>
                <a:spcPts val="0"/>
              </a:spcBef>
              <a:buNone/>
            </a:pPr>
            <a:r>
              <a:t/>
            </a:r>
            <a:endParaRPr/>
          </a:p>
        </p:txBody>
      </p:sp>
      <p:sp>
        <p:nvSpPr>
          <p:cNvPr id="389" name="Shape 389"/>
          <p:cNvSpPr txBox="1"/>
          <p:nvPr/>
        </p:nvSpPr>
        <p:spPr>
          <a:xfrm>
            <a:off x="384725" y="2411000"/>
            <a:ext cx="7665900" cy="1014000"/>
          </a:xfrm>
          <a:prstGeom prst="rect">
            <a:avLst/>
          </a:prstGeom>
          <a:noFill/>
          <a:ln>
            <a:noFill/>
          </a:ln>
        </p:spPr>
        <p:txBody>
          <a:bodyPr anchorCtr="0" anchor="t" bIns="91425" lIns="91425" rIns="91425" wrap="square" tIns="91425">
            <a:noAutofit/>
          </a:bodyPr>
          <a:lstStyle/>
          <a:p>
            <a:pPr lvl="0" rtl="0">
              <a:spcBef>
                <a:spcPts val="0"/>
              </a:spcBef>
              <a:buNone/>
            </a:pPr>
            <a:r>
              <a:rPr lang="en-US" sz="1800"/>
              <a:t>When we see a post we want to delete the row from the table using the DELETE sql method using the data from the form</a:t>
            </a:r>
          </a:p>
        </p:txBody>
      </p:sp>
      <p:sp>
        <p:nvSpPr>
          <p:cNvPr id="390" name="Shape 390"/>
          <p:cNvSpPr txBox="1"/>
          <p:nvPr/>
        </p:nvSpPr>
        <p:spPr>
          <a:xfrm>
            <a:off x="556400" y="3610350"/>
            <a:ext cx="7579500" cy="1137600"/>
          </a:xfrm>
          <a:prstGeom prst="rect">
            <a:avLst/>
          </a:prstGeom>
          <a:noFill/>
          <a:ln>
            <a:noFill/>
          </a:ln>
        </p:spPr>
        <p:txBody>
          <a:bodyPr anchorCtr="0" anchor="t" bIns="91425" lIns="91425" rIns="91425" wrap="square" tIns="91425">
            <a:noAutofit/>
          </a:bodyPr>
          <a:lstStyle/>
          <a:p>
            <a:pPr lvl="0" rtl="0">
              <a:spcBef>
                <a:spcPts val="0"/>
              </a:spcBef>
              <a:buNone/>
            </a:pPr>
            <a:r>
              <a:t/>
            </a:r>
            <a:endParaRPr sz="3000"/>
          </a:p>
        </p:txBody>
      </p:sp>
      <p:sp>
        <p:nvSpPr>
          <p:cNvPr id="391" name="Shape 391"/>
          <p:cNvSpPr txBox="1"/>
          <p:nvPr/>
        </p:nvSpPr>
        <p:spPr>
          <a:xfrm>
            <a:off x="380225" y="3159200"/>
            <a:ext cx="7674900" cy="951900"/>
          </a:xfrm>
          <a:prstGeom prst="rect">
            <a:avLst/>
          </a:prstGeom>
          <a:noFill/>
          <a:ln>
            <a:noFill/>
          </a:ln>
        </p:spPr>
        <p:txBody>
          <a:bodyPr anchorCtr="0" anchor="t" bIns="91425" lIns="91425" rIns="91425" wrap="square" tIns="91425">
            <a:noAutofit/>
          </a:bodyPr>
          <a:lstStyle/>
          <a:p>
            <a:pPr lvl="0">
              <a:spcBef>
                <a:spcPts val="0"/>
              </a:spcBef>
              <a:buNone/>
            </a:pPr>
            <a:r>
              <a:rPr lang="en-US" sz="1800"/>
              <a:t>We need to add a line in the form to store the id of the row we are going to delete. We do not want to display this id on the form.</a:t>
            </a:r>
          </a:p>
        </p:txBody>
      </p:sp>
      <p:sp>
        <p:nvSpPr>
          <p:cNvPr id="392" name="Shape 392"/>
          <p:cNvSpPr txBox="1"/>
          <p:nvPr/>
        </p:nvSpPr>
        <p:spPr>
          <a:xfrm>
            <a:off x="482200" y="4191450"/>
            <a:ext cx="7665900" cy="754200"/>
          </a:xfrm>
          <a:prstGeom prst="rect">
            <a:avLst/>
          </a:prstGeom>
          <a:noFill/>
          <a:ln>
            <a:noFill/>
          </a:ln>
        </p:spPr>
        <p:txBody>
          <a:bodyPr anchorCtr="0" anchor="t" bIns="91425" lIns="91425" rIns="91425" wrap="square" tIns="91425">
            <a:noAutofit/>
          </a:bodyPr>
          <a:lstStyle/>
          <a:p>
            <a:pPr lvl="0">
              <a:spcBef>
                <a:spcPts val="0"/>
              </a:spcBef>
              <a:buNone/>
            </a:pPr>
            <a:r>
              <a:rPr lang="en-US" sz="1800"/>
              <a:t>&lt;input </a:t>
            </a:r>
            <a:r>
              <a:rPr lang="en-US" sz="1800">
                <a:solidFill>
                  <a:srgbClr val="FF0000"/>
                </a:solidFill>
              </a:rPr>
              <a:t>type="hidden"</a:t>
            </a:r>
            <a:r>
              <a:rPr lang="en-US" sz="1800"/>
              <a:t> name="pid" value="&lt;?php echo $pid; ?&gt;" /&gt;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96" name="Shape 396"/>
        <p:cNvGrpSpPr/>
        <p:nvPr/>
      </p:nvGrpSpPr>
      <p:grpSpPr>
        <a:xfrm>
          <a:off x="0" y="0"/>
          <a:ext cx="0" cy="0"/>
          <a:chOff x="0" y="0"/>
          <a:chExt cx="0" cy="0"/>
        </a:xfrm>
      </p:grpSpPr>
      <p:sp>
        <p:nvSpPr>
          <p:cNvPr id="397" name="Shape 397"/>
          <p:cNvSpPr txBox="1"/>
          <p:nvPr>
            <p:ph type="title"/>
          </p:nvPr>
        </p:nvSpPr>
        <p:spPr>
          <a:xfrm>
            <a:off x="384725" y="293625"/>
            <a:ext cx="3435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deleteProduct.php</a:t>
            </a:r>
          </a:p>
        </p:txBody>
      </p:sp>
      <p:sp>
        <p:nvSpPr>
          <p:cNvPr id="398" name="Shape 398"/>
          <p:cNvSpPr txBox="1"/>
          <p:nvPr/>
        </p:nvSpPr>
        <p:spPr>
          <a:xfrm>
            <a:off x="5280550" y="1017025"/>
            <a:ext cx="2706300" cy="452100"/>
          </a:xfrm>
          <a:prstGeom prst="rect">
            <a:avLst/>
          </a:prstGeom>
          <a:noFill/>
          <a:ln cap="flat" cmpd="sng" w="28575">
            <a:solidFill>
              <a:srgbClr val="000000"/>
            </a:solidFill>
            <a:prstDash val="solid"/>
            <a:round/>
            <a:headEnd len="med" w="med" type="none"/>
            <a:tailEnd len="med" w="med" type="none"/>
          </a:ln>
        </p:spPr>
        <p:txBody>
          <a:bodyPr anchorCtr="0" anchor="t" bIns="0" lIns="0" rIns="0" wrap="square" tIns="52700">
            <a:noAutofit/>
          </a:bodyPr>
          <a:lstStyle/>
          <a:p>
            <a:pPr lvl="0" rtl="0">
              <a:spcBef>
                <a:spcPts val="0"/>
              </a:spcBef>
              <a:buNone/>
            </a:pPr>
            <a:r>
              <a:rPr lang="en-US" sz="1800">
                <a:solidFill>
                  <a:srgbClr val="FF0000"/>
                </a:solidFill>
              </a:rPr>
              <a:t>Our HTML now looks like</a:t>
            </a:r>
          </a:p>
          <a:p>
            <a:pPr lvl="0" rtl="0">
              <a:spcBef>
                <a:spcPts val="0"/>
              </a:spcBef>
              <a:buNone/>
            </a:pPr>
            <a:r>
              <a:t/>
            </a:r>
            <a:endParaRPr>
              <a:solidFill>
                <a:srgbClr val="FF0000"/>
              </a:solidFill>
            </a:endParaRPr>
          </a:p>
        </p:txBody>
      </p:sp>
      <p:sp>
        <p:nvSpPr>
          <p:cNvPr id="399" name="Shape 399"/>
          <p:cNvSpPr txBox="1"/>
          <p:nvPr/>
        </p:nvSpPr>
        <p:spPr>
          <a:xfrm>
            <a:off x="384725" y="2398650"/>
            <a:ext cx="7665900" cy="10140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sp>
        <p:nvSpPr>
          <p:cNvPr id="400" name="Shape 400"/>
          <p:cNvSpPr txBox="1"/>
          <p:nvPr/>
        </p:nvSpPr>
        <p:spPr>
          <a:xfrm>
            <a:off x="556400" y="3610350"/>
            <a:ext cx="7579500" cy="1137600"/>
          </a:xfrm>
          <a:prstGeom prst="rect">
            <a:avLst/>
          </a:prstGeom>
          <a:noFill/>
          <a:ln>
            <a:noFill/>
          </a:ln>
        </p:spPr>
        <p:txBody>
          <a:bodyPr anchorCtr="0" anchor="t" bIns="91425" lIns="91425" rIns="91425" wrap="square" tIns="91425">
            <a:noAutofit/>
          </a:bodyPr>
          <a:lstStyle/>
          <a:p>
            <a:pPr lvl="0" rtl="0">
              <a:spcBef>
                <a:spcPts val="0"/>
              </a:spcBef>
              <a:buNone/>
            </a:pPr>
            <a:r>
              <a:t/>
            </a:r>
            <a:endParaRPr sz="3000"/>
          </a:p>
        </p:txBody>
      </p:sp>
      <p:sp>
        <p:nvSpPr>
          <p:cNvPr id="401" name="Shape 401"/>
          <p:cNvSpPr txBox="1"/>
          <p:nvPr/>
        </p:nvSpPr>
        <p:spPr>
          <a:xfrm>
            <a:off x="470525" y="3196275"/>
            <a:ext cx="7674900" cy="9519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sp>
        <p:nvSpPr>
          <p:cNvPr id="402" name="Shape 402"/>
          <p:cNvSpPr txBox="1"/>
          <p:nvPr/>
        </p:nvSpPr>
        <p:spPr>
          <a:xfrm>
            <a:off x="205750" y="844800"/>
            <a:ext cx="8401200" cy="4298700"/>
          </a:xfrm>
          <a:prstGeom prst="rect">
            <a:avLst/>
          </a:prstGeom>
          <a:noFill/>
          <a:ln>
            <a:noFill/>
          </a:ln>
        </p:spPr>
        <p:txBody>
          <a:bodyPr anchorCtr="0" anchor="t" bIns="91425" lIns="91425" rIns="91425" wrap="square" tIns="91425">
            <a:noAutofit/>
          </a:bodyPr>
          <a:lstStyle/>
          <a:p>
            <a:pPr lvl="0">
              <a:spcBef>
                <a:spcPts val="0"/>
              </a:spcBef>
              <a:buClr>
                <a:schemeClr val="dk1"/>
              </a:buClr>
              <a:buSzPct val="61111"/>
              <a:buFont typeface="Arial"/>
              <a:buNone/>
            </a:pPr>
            <a:r>
              <a:rPr lang="en-US" sz="1800"/>
              <a:t>&lt;html&gt;</a:t>
            </a:r>
          </a:p>
          <a:p>
            <a:pPr lvl="0">
              <a:spcBef>
                <a:spcPts val="0"/>
              </a:spcBef>
              <a:buClr>
                <a:schemeClr val="dk1"/>
              </a:buClr>
              <a:buSzPct val="61111"/>
              <a:buFont typeface="Arial"/>
              <a:buNone/>
            </a:pPr>
            <a:r>
              <a:rPr lang="en-US" sz="1800"/>
              <a:t>&lt;body&gt;</a:t>
            </a:r>
          </a:p>
          <a:p>
            <a:pPr lvl="0">
              <a:spcBef>
                <a:spcPts val="0"/>
              </a:spcBef>
              <a:buClr>
                <a:schemeClr val="dk1"/>
              </a:buClr>
              <a:buSzPct val="61111"/>
              <a:buFont typeface="Arial"/>
              <a:buNone/>
            </a:pPr>
            <a:r>
              <a:rPr lang="en-US" sz="1800"/>
              <a:t>&lt;h2&gt;Delete Product&lt;/h2&gt;&lt;br&gt;&lt;/br&gt;   </a:t>
            </a:r>
          </a:p>
          <a:p>
            <a:pPr lvl="0">
              <a:spcBef>
                <a:spcPts val="0"/>
              </a:spcBef>
              <a:buClr>
                <a:schemeClr val="dk1"/>
              </a:buClr>
              <a:buSzPct val="61111"/>
              <a:buFont typeface="Arial"/>
              <a:buNone/>
            </a:pPr>
            <a:r>
              <a:rPr lang="en-US" sz="1800"/>
              <a:t>&lt;form class='form-style' action="</a:t>
            </a:r>
            <a:r>
              <a:rPr lang="en-US" sz="1800">
                <a:solidFill>
                  <a:srgbClr val="0000FF"/>
                </a:solidFill>
              </a:rPr>
              <a:t>deleteProduct.php</a:t>
            </a:r>
            <a:r>
              <a:rPr lang="en-US" sz="1800"/>
              <a:t>" method="post"&gt;  </a:t>
            </a:r>
          </a:p>
          <a:p>
            <a:pPr lvl="0">
              <a:spcBef>
                <a:spcPts val="0"/>
              </a:spcBef>
              <a:buClr>
                <a:schemeClr val="dk1"/>
              </a:buClr>
              <a:buSzPct val="61111"/>
              <a:buFont typeface="Arial"/>
              <a:buNone/>
            </a:pPr>
            <a:r>
              <a:rPr lang="en-US" sz="1800"/>
              <a:t>Product: &lt;input type="text" name="product" value="&lt;?php echo $product; ?&gt;" readonly/&gt;</a:t>
            </a:r>
          </a:p>
          <a:p>
            <a:pPr lvl="0">
              <a:spcBef>
                <a:spcPts val="0"/>
              </a:spcBef>
              <a:buClr>
                <a:schemeClr val="dk1"/>
              </a:buClr>
              <a:buSzPct val="61111"/>
              <a:buFont typeface="Arial"/>
              <a:buNone/>
            </a:pPr>
            <a:r>
              <a:rPr lang="en-US" sz="1800"/>
              <a:t>Description: &lt;input type="text" name="description" value="&lt;?php echo $product_desc; ?&gt;" readonly/&gt;</a:t>
            </a:r>
          </a:p>
          <a:p>
            <a:pPr lvl="0">
              <a:spcBef>
                <a:spcPts val="0"/>
              </a:spcBef>
              <a:buClr>
                <a:schemeClr val="dk1"/>
              </a:buClr>
              <a:buSzPct val="61111"/>
              <a:buFont typeface="Arial"/>
              <a:buNone/>
            </a:pPr>
            <a:r>
              <a:rPr lang="en-US" sz="1800"/>
              <a:t>Cost: &lt;input type="text" name="cost" value="&lt;?php echo $cost; ?&gt;" readonly/&gt;</a:t>
            </a:r>
          </a:p>
          <a:p>
            <a:pPr lvl="0">
              <a:spcBef>
                <a:spcPts val="0"/>
              </a:spcBef>
              <a:buClr>
                <a:schemeClr val="dk1"/>
              </a:buClr>
              <a:buSzPct val="61111"/>
              <a:buFont typeface="Arial"/>
              <a:buNone/>
            </a:pPr>
            <a:r>
              <a:rPr lang="en-US" sz="1800">
                <a:solidFill>
                  <a:srgbClr val="FF0000"/>
                </a:solidFill>
              </a:rPr>
              <a:t>&lt;input type="hidden" name="pid" value="&lt;?php echo $pid; ?&gt;" /&gt;</a:t>
            </a:r>
          </a:p>
          <a:p>
            <a:pPr lvl="0">
              <a:spcBef>
                <a:spcPts val="0"/>
              </a:spcBef>
              <a:buClr>
                <a:schemeClr val="dk1"/>
              </a:buClr>
              <a:buSzPct val="61111"/>
              <a:buFont typeface="Arial"/>
              <a:buNone/>
            </a:pPr>
            <a:r>
              <a:rPr lang="en-US" sz="1800"/>
              <a:t>&lt;input type="submit" name="submit" value="Delete" class='button'/&gt;</a:t>
            </a:r>
          </a:p>
          <a:p>
            <a:pPr lvl="0">
              <a:spcBef>
                <a:spcPts val="0"/>
              </a:spcBef>
              <a:buClr>
                <a:schemeClr val="dk1"/>
              </a:buClr>
              <a:buSzPct val="61111"/>
              <a:buFont typeface="Arial"/>
              <a:buNone/>
            </a:pPr>
            <a:r>
              <a:rPr lang="en-US" sz="1800"/>
              <a:t>&lt;/form&gt;</a:t>
            </a:r>
          </a:p>
          <a:p>
            <a:pPr lvl="0">
              <a:spcBef>
                <a:spcPts val="0"/>
              </a:spcBef>
              <a:buClr>
                <a:schemeClr val="dk1"/>
              </a:buClr>
              <a:buSzPct val="61111"/>
              <a:buFont typeface="Arial"/>
              <a:buNone/>
            </a:pPr>
            <a:r>
              <a:rPr lang="en-US" sz="1800"/>
              <a:t>&lt;/body&gt;</a:t>
            </a:r>
          </a:p>
          <a:p>
            <a:pPr lvl="0">
              <a:spcBef>
                <a:spcPts val="0"/>
              </a:spcBef>
              <a:buClr>
                <a:schemeClr val="dk1"/>
              </a:buClr>
              <a:buSzPct val="61111"/>
              <a:buFont typeface="Arial"/>
              <a:buNone/>
            </a:pPr>
            <a:r>
              <a:rPr lang="en-US" sz="1800"/>
              <a:t>&lt;/html&gt;</a:t>
            </a:r>
          </a:p>
          <a:p>
            <a:pPr lvl="0">
              <a:spcBef>
                <a:spcPts val="0"/>
              </a:spcBef>
              <a:buNone/>
            </a:pPr>
            <a:r>
              <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06" name="Shape 406"/>
        <p:cNvGrpSpPr/>
        <p:nvPr/>
      </p:nvGrpSpPr>
      <p:grpSpPr>
        <a:xfrm>
          <a:off x="0" y="0"/>
          <a:ext cx="0" cy="0"/>
          <a:chOff x="0" y="0"/>
          <a:chExt cx="0" cy="0"/>
        </a:xfrm>
      </p:grpSpPr>
      <p:sp>
        <p:nvSpPr>
          <p:cNvPr id="407" name="Shape 407"/>
          <p:cNvSpPr txBox="1"/>
          <p:nvPr>
            <p:ph type="title"/>
          </p:nvPr>
        </p:nvSpPr>
        <p:spPr>
          <a:xfrm>
            <a:off x="384725" y="293625"/>
            <a:ext cx="3435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deleteProduct.php</a:t>
            </a:r>
          </a:p>
        </p:txBody>
      </p:sp>
      <p:sp>
        <p:nvSpPr>
          <p:cNvPr id="408" name="Shape 408"/>
          <p:cNvSpPr txBox="1"/>
          <p:nvPr/>
        </p:nvSpPr>
        <p:spPr>
          <a:xfrm>
            <a:off x="4837325" y="370900"/>
            <a:ext cx="2706300" cy="452100"/>
          </a:xfrm>
          <a:prstGeom prst="rect">
            <a:avLst/>
          </a:prstGeom>
          <a:noFill/>
          <a:ln cap="flat" cmpd="sng" w="28575">
            <a:solidFill>
              <a:srgbClr val="000000"/>
            </a:solidFill>
            <a:prstDash val="solid"/>
            <a:round/>
            <a:headEnd len="med" w="med" type="none"/>
            <a:tailEnd len="med" w="med" type="none"/>
          </a:ln>
        </p:spPr>
        <p:txBody>
          <a:bodyPr anchorCtr="0" anchor="t" bIns="0" lIns="0" rIns="0" wrap="square" tIns="52700">
            <a:noAutofit/>
          </a:bodyPr>
          <a:lstStyle/>
          <a:p>
            <a:pPr lvl="0" rtl="0">
              <a:spcBef>
                <a:spcPts val="0"/>
              </a:spcBef>
              <a:buNone/>
            </a:pPr>
            <a:r>
              <a:rPr lang="en-US" sz="1800">
                <a:solidFill>
                  <a:srgbClr val="FF0000"/>
                </a:solidFill>
              </a:rPr>
              <a:t>The GET part of php code </a:t>
            </a:r>
          </a:p>
          <a:p>
            <a:pPr lvl="0" rtl="0">
              <a:spcBef>
                <a:spcPts val="0"/>
              </a:spcBef>
              <a:buNone/>
            </a:pPr>
            <a:r>
              <a:t/>
            </a:r>
            <a:endParaRPr>
              <a:solidFill>
                <a:srgbClr val="FF0000"/>
              </a:solidFill>
            </a:endParaRPr>
          </a:p>
        </p:txBody>
      </p:sp>
      <p:sp>
        <p:nvSpPr>
          <p:cNvPr id="409" name="Shape 409"/>
          <p:cNvSpPr txBox="1"/>
          <p:nvPr/>
        </p:nvSpPr>
        <p:spPr>
          <a:xfrm>
            <a:off x="384725" y="2398650"/>
            <a:ext cx="7665900" cy="10140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sp>
        <p:nvSpPr>
          <p:cNvPr id="410" name="Shape 410"/>
          <p:cNvSpPr txBox="1"/>
          <p:nvPr/>
        </p:nvSpPr>
        <p:spPr>
          <a:xfrm>
            <a:off x="556400" y="3610350"/>
            <a:ext cx="7579500" cy="1137600"/>
          </a:xfrm>
          <a:prstGeom prst="rect">
            <a:avLst/>
          </a:prstGeom>
          <a:noFill/>
          <a:ln>
            <a:noFill/>
          </a:ln>
        </p:spPr>
        <p:txBody>
          <a:bodyPr anchorCtr="0" anchor="t" bIns="91425" lIns="91425" rIns="91425" wrap="square" tIns="91425">
            <a:noAutofit/>
          </a:bodyPr>
          <a:lstStyle/>
          <a:p>
            <a:pPr lvl="0" rtl="0">
              <a:spcBef>
                <a:spcPts val="0"/>
              </a:spcBef>
              <a:buNone/>
            </a:pPr>
            <a:r>
              <a:t/>
            </a:r>
            <a:endParaRPr sz="3000"/>
          </a:p>
        </p:txBody>
      </p:sp>
      <p:sp>
        <p:nvSpPr>
          <p:cNvPr id="411" name="Shape 411"/>
          <p:cNvSpPr txBox="1"/>
          <p:nvPr/>
        </p:nvSpPr>
        <p:spPr>
          <a:xfrm>
            <a:off x="470525" y="3196275"/>
            <a:ext cx="7674900" cy="9519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sp>
        <p:nvSpPr>
          <p:cNvPr id="412" name="Shape 412"/>
          <p:cNvSpPr txBox="1"/>
          <p:nvPr/>
        </p:nvSpPr>
        <p:spPr>
          <a:xfrm>
            <a:off x="384725" y="983750"/>
            <a:ext cx="8356800" cy="4298700"/>
          </a:xfrm>
          <a:prstGeom prst="rect">
            <a:avLst/>
          </a:prstGeom>
          <a:noFill/>
          <a:ln>
            <a:noFill/>
          </a:ln>
        </p:spPr>
        <p:txBody>
          <a:bodyPr anchorCtr="0" anchor="t" bIns="91425" lIns="91425" rIns="91425" wrap="square" tIns="91425">
            <a:noAutofit/>
          </a:bodyPr>
          <a:lstStyle/>
          <a:p>
            <a:pPr lvl="0">
              <a:spcBef>
                <a:spcPts val="0"/>
              </a:spcBef>
              <a:buNone/>
            </a:pPr>
            <a:r>
              <a:rPr lang="en-US" sz="1800"/>
              <a:t>&lt;?php</a:t>
            </a:r>
          </a:p>
          <a:p>
            <a:pPr lvl="0">
              <a:spcBef>
                <a:spcPts val="0"/>
              </a:spcBef>
              <a:buNone/>
            </a:pPr>
            <a:r>
              <a:rPr lang="en-US" sz="1800">
                <a:solidFill>
                  <a:srgbClr val="FF0000"/>
                </a:solidFill>
              </a:rPr>
              <a:t>include('db.php'); //note we moved this line</a:t>
            </a:r>
          </a:p>
          <a:p>
            <a:pPr lvl="0">
              <a:spcBef>
                <a:spcPts val="0"/>
              </a:spcBef>
              <a:buClr>
                <a:schemeClr val="dk1"/>
              </a:buClr>
              <a:buSzPct val="61111"/>
              <a:buFont typeface="Arial"/>
              <a:buNone/>
            </a:pPr>
            <a:r>
              <a:rPr lang="en-US" sz="1800">
                <a:solidFill>
                  <a:srgbClr val="FF0000"/>
                </a:solidFill>
              </a:rPr>
              <a:t>if ($_GET){</a:t>
            </a:r>
          </a:p>
          <a:p>
            <a:pPr lvl="0">
              <a:spcBef>
                <a:spcPts val="0"/>
              </a:spcBef>
              <a:buClr>
                <a:schemeClr val="dk1"/>
              </a:buClr>
              <a:buSzPct val="61111"/>
              <a:buFont typeface="Arial"/>
              <a:buNone/>
            </a:pPr>
            <a:r>
              <a:rPr lang="en-US" sz="1800"/>
              <a:t>	$pid = $_GET['id'];  </a:t>
            </a:r>
          </a:p>
          <a:p>
            <a:pPr lvl="0">
              <a:spcBef>
                <a:spcPts val="0"/>
              </a:spcBef>
              <a:buClr>
                <a:schemeClr val="dk1"/>
              </a:buClr>
              <a:buSzPct val="61111"/>
              <a:buFont typeface="Arial"/>
              <a:buNone/>
            </a:pPr>
            <a:r>
              <a:rPr lang="en-US" sz="1800"/>
              <a:t>	$stmt = $DBH-&gt;prepare("SELECT * FROM Products WHERE id= :pid");</a:t>
            </a:r>
          </a:p>
          <a:p>
            <a:pPr lvl="0">
              <a:spcBef>
                <a:spcPts val="0"/>
              </a:spcBef>
              <a:buClr>
                <a:schemeClr val="dk1"/>
              </a:buClr>
              <a:buSzPct val="61111"/>
              <a:buFont typeface="Arial"/>
              <a:buNone/>
            </a:pPr>
            <a:r>
              <a:rPr lang="en-US" sz="1800"/>
              <a:t>	$stmt-&gt;bindValue(':pid', $pid);</a:t>
            </a:r>
          </a:p>
          <a:p>
            <a:pPr lvl="0">
              <a:spcBef>
                <a:spcPts val="0"/>
              </a:spcBef>
              <a:buNone/>
            </a:pPr>
            <a:r>
              <a:rPr lang="en-US" sz="1800"/>
              <a:t>	$stmt-&gt;execute();</a:t>
            </a:r>
          </a:p>
          <a:p>
            <a:pPr lvl="0">
              <a:spcBef>
                <a:spcPts val="0"/>
              </a:spcBef>
              <a:buClr>
                <a:schemeClr val="dk1"/>
              </a:buClr>
              <a:buSzPct val="61111"/>
              <a:buFont typeface="Arial"/>
              <a:buNone/>
            </a:pPr>
            <a:r>
              <a:rPr lang="en-US" sz="1800"/>
              <a:t>	include('errordb.php'); </a:t>
            </a:r>
          </a:p>
          <a:p>
            <a:pPr lvl="0">
              <a:spcBef>
                <a:spcPts val="0"/>
              </a:spcBef>
              <a:buClr>
                <a:schemeClr val="dk1"/>
              </a:buClr>
              <a:buSzPct val="61111"/>
              <a:buFont typeface="Arial"/>
              <a:buNone/>
            </a:pPr>
            <a:r>
              <a:rPr lang="en-US" sz="1800"/>
              <a:t>	$row = $stmt-&gt;fetch(PDO::FETCH_ASSOC);</a:t>
            </a:r>
          </a:p>
          <a:p>
            <a:pPr lvl="0">
              <a:spcBef>
                <a:spcPts val="0"/>
              </a:spcBef>
              <a:buClr>
                <a:schemeClr val="dk1"/>
              </a:buClr>
              <a:buSzPct val="61111"/>
              <a:buFont typeface="Arial"/>
              <a:buNone/>
            </a:pPr>
            <a:r>
              <a:rPr lang="en-US" sz="1800"/>
              <a:t>	$product = $row['product_name'];</a:t>
            </a:r>
          </a:p>
          <a:p>
            <a:pPr lvl="0">
              <a:spcBef>
                <a:spcPts val="0"/>
              </a:spcBef>
              <a:buClr>
                <a:schemeClr val="dk1"/>
              </a:buClr>
              <a:buSzPct val="61111"/>
              <a:buFont typeface="Arial"/>
              <a:buNone/>
            </a:pPr>
            <a:r>
              <a:rPr lang="en-US" sz="1800"/>
              <a:t>	$product_desc = $row['product_description'];  </a:t>
            </a:r>
          </a:p>
          <a:p>
            <a:pPr lvl="0">
              <a:spcBef>
                <a:spcPts val="0"/>
              </a:spcBef>
              <a:buClr>
                <a:schemeClr val="dk1"/>
              </a:buClr>
              <a:buSzPct val="61111"/>
              <a:buFont typeface="Arial"/>
              <a:buNone/>
            </a:pPr>
            <a:r>
              <a:rPr lang="en-US" sz="1800"/>
              <a:t>	$cost = $row['cost'];</a:t>
            </a:r>
          </a:p>
          <a:p>
            <a:pPr lvl="0">
              <a:spcBef>
                <a:spcPts val="0"/>
              </a:spcBef>
              <a:buClr>
                <a:schemeClr val="dk1"/>
              </a:buClr>
              <a:buSzPct val="61111"/>
              <a:buFont typeface="Arial"/>
              <a:buNone/>
            </a:pPr>
            <a:r>
              <a:rPr lang="en-US" sz="1800">
                <a:solidFill>
                  <a:srgbClr val="FF0000"/>
                </a:solidFill>
              </a:rPr>
              <a:t>}</a:t>
            </a:r>
          </a:p>
          <a:p>
            <a:pPr lvl="0">
              <a:spcBef>
                <a:spcPts val="0"/>
              </a:spcBef>
              <a:buClr>
                <a:schemeClr val="dk1"/>
              </a:buClr>
              <a:buSzPct val="61111"/>
              <a:buFont typeface="Arial"/>
              <a:buNone/>
            </a:pPr>
            <a:r>
              <a:rPr lang="en-US" sz="1800"/>
              <a:t>?&gt;</a:t>
            </a:r>
          </a:p>
          <a:p>
            <a:pPr lvl="0" rtl="0">
              <a:spcBef>
                <a:spcPts val="0"/>
              </a:spcBef>
              <a:buClr>
                <a:schemeClr val="dk1"/>
              </a:buClr>
              <a:buFont typeface="Arial"/>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84724" y="275225"/>
            <a:ext cx="8374500" cy="452100"/>
          </a:xfrm>
          <a:prstGeom prst="rect">
            <a:avLst/>
          </a:prstGeom>
        </p:spPr>
        <p:txBody>
          <a:bodyPr anchorCtr="0" anchor="t" bIns="91425" lIns="91425" rIns="91425" wrap="square" tIns="91425">
            <a:noAutofit/>
          </a:bodyPr>
          <a:lstStyle/>
          <a:p>
            <a:pPr lvl="0">
              <a:spcBef>
                <a:spcPts val="0"/>
              </a:spcBef>
              <a:buNone/>
            </a:pPr>
            <a:r>
              <a:rPr lang="en-US"/>
              <a:t>Page Layout</a:t>
            </a:r>
          </a:p>
        </p:txBody>
      </p:sp>
      <p:sp>
        <p:nvSpPr>
          <p:cNvPr id="69" name="Shape 69"/>
          <p:cNvSpPr txBox="1"/>
          <p:nvPr>
            <p:ph idx="1" type="body"/>
          </p:nvPr>
        </p:nvSpPr>
        <p:spPr>
          <a:xfrm>
            <a:off x="475248" y="1176351"/>
            <a:ext cx="8255100" cy="1282800"/>
          </a:xfrm>
          <a:prstGeom prst="rect">
            <a:avLst/>
          </a:prstGeom>
        </p:spPr>
        <p:txBody>
          <a:bodyPr anchorCtr="0" anchor="t" bIns="91425" lIns="91425" rIns="91425" wrap="square" tIns="91425">
            <a:noAutofit/>
          </a:bodyPr>
          <a:lstStyle/>
          <a:p>
            <a:pPr lvl="0">
              <a:spcBef>
                <a:spcPts val="0"/>
              </a:spcBef>
              <a:buNone/>
            </a:pPr>
            <a:r>
              <a:t/>
            </a:r>
            <a:endParaRPr/>
          </a:p>
        </p:txBody>
      </p:sp>
      <p:sp>
        <p:nvSpPr>
          <p:cNvPr id="70" name="Shape 70"/>
          <p:cNvSpPr/>
          <p:nvPr/>
        </p:nvSpPr>
        <p:spPr>
          <a:xfrm>
            <a:off x="754225" y="1176350"/>
            <a:ext cx="7566900" cy="388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71" name="Shape 71"/>
          <p:cNvCxnSpPr/>
          <p:nvPr/>
        </p:nvCxnSpPr>
        <p:spPr>
          <a:xfrm>
            <a:off x="766575" y="1953550"/>
            <a:ext cx="7554600" cy="49500"/>
          </a:xfrm>
          <a:prstGeom prst="straightConnector1">
            <a:avLst/>
          </a:prstGeom>
          <a:noFill/>
          <a:ln cap="flat" cmpd="sng" w="9525">
            <a:solidFill>
              <a:schemeClr val="dk2"/>
            </a:solidFill>
            <a:prstDash val="solid"/>
            <a:round/>
            <a:headEnd len="lg" w="lg" type="none"/>
            <a:tailEnd len="lg" w="lg" type="none"/>
          </a:ln>
        </p:spPr>
      </p:cxnSp>
      <p:cxnSp>
        <p:nvCxnSpPr>
          <p:cNvPr id="72" name="Shape 72"/>
          <p:cNvCxnSpPr/>
          <p:nvPr/>
        </p:nvCxnSpPr>
        <p:spPr>
          <a:xfrm>
            <a:off x="2373925" y="1990625"/>
            <a:ext cx="0" cy="2472900"/>
          </a:xfrm>
          <a:prstGeom prst="straightConnector1">
            <a:avLst/>
          </a:prstGeom>
          <a:noFill/>
          <a:ln cap="flat" cmpd="sng" w="9525">
            <a:solidFill>
              <a:schemeClr val="dk2"/>
            </a:solidFill>
            <a:prstDash val="solid"/>
            <a:round/>
            <a:headEnd len="lg" w="lg" type="none"/>
            <a:tailEnd len="lg" w="lg" type="none"/>
          </a:ln>
        </p:spPr>
      </p:cxnSp>
      <p:cxnSp>
        <p:nvCxnSpPr>
          <p:cNvPr id="73" name="Shape 73"/>
          <p:cNvCxnSpPr/>
          <p:nvPr/>
        </p:nvCxnSpPr>
        <p:spPr>
          <a:xfrm>
            <a:off x="766575" y="4473825"/>
            <a:ext cx="7566900" cy="24600"/>
          </a:xfrm>
          <a:prstGeom prst="straightConnector1">
            <a:avLst/>
          </a:prstGeom>
          <a:noFill/>
          <a:ln cap="flat" cmpd="sng" w="9525">
            <a:solidFill>
              <a:schemeClr val="dk2"/>
            </a:solidFill>
            <a:prstDash val="solid"/>
            <a:round/>
            <a:headEnd len="lg" w="lg" type="none"/>
            <a:tailEnd len="lg" w="lg" type="none"/>
          </a:ln>
        </p:spPr>
      </p:cxnSp>
      <p:sp>
        <p:nvSpPr>
          <p:cNvPr id="74" name="Shape 74"/>
          <p:cNvSpPr txBox="1"/>
          <p:nvPr/>
        </p:nvSpPr>
        <p:spPr>
          <a:xfrm>
            <a:off x="3771025" y="1345675"/>
            <a:ext cx="1533300" cy="452100"/>
          </a:xfrm>
          <a:prstGeom prst="rect">
            <a:avLst/>
          </a:prstGeom>
          <a:noFill/>
          <a:ln>
            <a:noFill/>
          </a:ln>
        </p:spPr>
        <p:txBody>
          <a:bodyPr anchorCtr="0" anchor="t" bIns="91425" lIns="91425" rIns="91425" wrap="square" tIns="91425">
            <a:noAutofit/>
          </a:bodyPr>
          <a:lstStyle/>
          <a:p>
            <a:pPr lvl="0">
              <a:spcBef>
                <a:spcPts val="0"/>
              </a:spcBef>
              <a:buNone/>
            </a:pPr>
            <a:r>
              <a:rPr lang="en-US" sz="2400"/>
              <a:t>Header</a:t>
            </a:r>
          </a:p>
        </p:txBody>
      </p:sp>
      <p:sp>
        <p:nvSpPr>
          <p:cNvPr id="75" name="Shape 75"/>
          <p:cNvSpPr txBox="1"/>
          <p:nvPr/>
        </p:nvSpPr>
        <p:spPr>
          <a:xfrm>
            <a:off x="3873400" y="4471800"/>
            <a:ext cx="1879200" cy="452100"/>
          </a:xfrm>
          <a:prstGeom prst="rect">
            <a:avLst/>
          </a:prstGeom>
          <a:noFill/>
          <a:ln>
            <a:noFill/>
          </a:ln>
        </p:spPr>
        <p:txBody>
          <a:bodyPr anchorCtr="0" anchor="t" bIns="91425" lIns="91425" rIns="91425" wrap="square" tIns="91425">
            <a:noAutofit/>
          </a:bodyPr>
          <a:lstStyle/>
          <a:p>
            <a:pPr lvl="0">
              <a:spcBef>
                <a:spcPts val="0"/>
              </a:spcBef>
              <a:buNone/>
            </a:pPr>
            <a:r>
              <a:rPr lang="en-US" sz="2400"/>
              <a:t>Footer</a:t>
            </a:r>
          </a:p>
        </p:txBody>
      </p:sp>
      <p:sp>
        <p:nvSpPr>
          <p:cNvPr id="76" name="Shape 76"/>
          <p:cNvSpPr txBox="1"/>
          <p:nvPr/>
        </p:nvSpPr>
        <p:spPr>
          <a:xfrm>
            <a:off x="877850" y="2695400"/>
            <a:ext cx="1533300" cy="828300"/>
          </a:xfrm>
          <a:prstGeom prst="rect">
            <a:avLst/>
          </a:prstGeom>
          <a:noFill/>
          <a:ln>
            <a:noFill/>
          </a:ln>
        </p:spPr>
        <p:txBody>
          <a:bodyPr anchorCtr="0" anchor="t" bIns="91425" lIns="91425" rIns="91425" wrap="square" tIns="91425">
            <a:noAutofit/>
          </a:bodyPr>
          <a:lstStyle/>
          <a:p>
            <a:pPr lvl="0">
              <a:spcBef>
                <a:spcPts val="0"/>
              </a:spcBef>
              <a:buNone/>
            </a:pPr>
            <a:r>
              <a:rPr lang="en-US" sz="2400"/>
              <a:t>Side-Bar</a:t>
            </a:r>
          </a:p>
        </p:txBody>
      </p:sp>
      <p:sp>
        <p:nvSpPr>
          <p:cNvPr id="77" name="Shape 77"/>
          <p:cNvSpPr txBox="1"/>
          <p:nvPr/>
        </p:nvSpPr>
        <p:spPr>
          <a:xfrm>
            <a:off x="3214700" y="2472825"/>
            <a:ext cx="3573300" cy="1282800"/>
          </a:xfrm>
          <a:prstGeom prst="rect">
            <a:avLst/>
          </a:prstGeom>
          <a:noFill/>
          <a:ln>
            <a:noFill/>
          </a:ln>
        </p:spPr>
        <p:txBody>
          <a:bodyPr anchorCtr="0" anchor="t" bIns="91425" lIns="91425" rIns="91425" wrap="square" tIns="91425">
            <a:noAutofit/>
          </a:bodyPr>
          <a:lstStyle/>
          <a:p>
            <a:pPr lvl="0">
              <a:spcBef>
                <a:spcPts val="0"/>
              </a:spcBef>
              <a:buNone/>
            </a:pPr>
            <a:r>
              <a:rPr lang="en-US" sz="3000"/>
              <a:t>Content for individual pages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16" name="Shape 416"/>
        <p:cNvGrpSpPr/>
        <p:nvPr/>
      </p:nvGrpSpPr>
      <p:grpSpPr>
        <a:xfrm>
          <a:off x="0" y="0"/>
          <a:ext cx="0" cy="0"/>
          <a:chOff x="0" y="0"/>
          <a:chExt cx="0" cy="0"/>
        </a:xfrm>
      </p:grpSpPr>
      <p:sp>
        <p:nvSpPr>
          <p:cNvPr id="417" name="Shape 417"/>
          <p:cNvSpPr txBox="1"/>
          <p:nvPr>
            <p:ph type="title"/>
          </p:nvPr>
        </p:nvSpPr>
        <p:spPr>
          <a:xfrm>
            <a:off x="384725" y="293625"/>
            <a:ext cx="3435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deleteProduct.php</a:t>
            </a:r>
          </a:p>
        </p:txBody>
      </p:sp>
      <p:sp>
        <p:nvSpPr>
          <p:cNvPr id="418" name="Shape 418"/>
          <p:cNvSpPr txBox="1"/>
          <p:nvPr/>
        </p:nvSpPr>
        <p:spPr>
          <a:xfrm>
            <a:off x="4673650" y="370900"/>
            <a:ext cx="2870100" cy="452100"/>
          </a:xfrm>
          <a:prstGeom prst="rect">
            <a:avLst/>
          </a:prstGeom>
          <a:noFill/>
          <a:ln cap="flat" cmpd="sng" w="28575">
            <a:solidFill>
              <a:srgbClr val="FF0000"/>
            </a:solidFill>
            <a:prstDash val="solid"/>
            <a:round/>
            <a:headEnd len="med" w="med" type="none"/>
            <a:tailEnd len="med" w="med" type="none"/>
          </a:ln>
        </p:spPr>
        <p:txBody>
          <a:bodyPr anchorCtr="0" anchor="t" bIns="0" lIns="0" rIns="0" wrap="square" tIns="52700">
            <a:noAutofit/>
          </a:bodyPr>
          <a:lstStyle/>
          <a:p>
            <a:pPr lvl="0" rtl="0">
              <a:spcBef>
                <a:spcPts val="0"/>
              </a:spcBef>
              <a:buNone/>
            </a:pPr>
            <a:r>
              <a:rPr lang="en-US" sz="1800"/>
              <a:t>  </a:t>
            </a:r>
            <a:r>
              <a:rPr lang="en-US" sz="1800"/>
              <a:t>The POST part of php</a:t>
            </a:r>
            <a:r>
              <a:rPr lang="en-US" sz="1800">
                <a:solidFill>
                  <a:srgbClr val="FF0000"/>
                </a:solidFill>
              </a:rPr>
              <a:t> </a:t>
            </a:r>
          </a:p>
          <a:p>
            <a:pPr lvl="0" rtl="0">
              <a:spcBef>
                <a:spcPts val="0"/>
              </a:spcBef>
              <a:buNone/>
            </a:pPr>
            <a:r>
              <a:t/>
            </a:r>
            <a:endParaRPr>
              <a:solidFill>
                <a:srgbClr val="FF0000"/>
              </a:solidFill>
            </a:endParaRPr>
          </a:p>
        </p:txBody>
      </p:sp>
      <p:sp>
        <p:nvSpPr>
          <p:cNvPr id="419" name="Shape 419"/>
          <p:cNvSpPr txBox="1"/>
          <p:nvPr/>
        </p:nvSpPr>
        <p:spPr>
          <a:xfrm>
            <a:off x="384725" y="2398650"/>
            <a:ext cx="7665900" cy="10140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sp>
        <p:nvSpPr>
          <p:cNvPr id="420" name="Shape 420"/>
          <p:cNvSpPr txBox="1"/>
          <p:nvPr/>
        </p:nvSpPr>
        <p:spPr>
          <a:xfrm>
            <a:off x="556400" y="3610350"/>
            <a:ext cx="7579500" cy="1137600"/>
          </a:xfrm>
          <a:prstGeom prst="rect">
            <a:avLst/>
          </a:prstGeom>
          <a:noFill/>
          <a:ln>
            <a:noFill/>
          </a:ln>
        </p:spPr>
        <p:txBody>
          <a:bodyPr anchorCtr="0" anchor="t" bIns="91425" lIns="91425" rIns="91425" wrap="square" tIns="91425">
            <a:noAutofit/>
          </a:bodyPr>
          <a:lstStyle/>
          <a:p>
            <a:pPr lvl="0" rtl="0">
              <a:spcBef>
                <a:spcPts val="0"/>
              </a:spcBef>
              <a:buNone/>
            </a:pPr>
            <a:r>
              <a:t/>
            </a:r>
            <a:endParaRPr sz="3000"/>
          </a:p>
        </p:txBody>
      </p:sp>
      <p:sp>
        <p:nvSpPr>
          <p:cNvPr id="421" name="Shape 421"/>
          <p:cNvSpPr txBox="1"/>
          <p:nvPr/>
        </p:nvSpPr>
        <p:spPr>
          <a:xfrm>
            <a:off x="470525" y="3196275"/>
            <a:ext cx="7674900" cy="9519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sp>
        <p:nvSpPr>
          <p:cNvPr id="422" name="Shape 422"/>
          <p:cNvSpPr txBox="1"/>
          <p:nvPr/>
        </p:nvSpPr>
        <p:spPr>
          <a:xfrm>
            <a:off x="384725" y="756300"/>
            <a:ext cx="8220900" cy="3531900"/>
          </a:xfrm>
          <a:prstGeom prst="rect">
            <a:avLst/>
          </a:prstGeom>
          <a:noFill/>
          <a:ln>
            <a:noFill/>
          </a:ln>
        </p:spPr>
        <p:txBody>
          <a:bodyPr anchorCtr="0" anchor="t" bIns="91425" lIns="91425" rIns="91425" wrap="square" tIns="91425">
            <a:noAutofit/>
          </a:bodyPr>
          <a:lstStyle/>
          <a:p>
            <a:pPr lvl="0">
              <a:spcBef>
                <a:spcPts val="0"/>
              </a:spcBef>
              <a:buNone/>
            </a:pPr>
            <a:r>
              <a:rPr lang="en-US" sz="1800"/>
              <a:t>if ($_POST) {</a:t>
            </a:r>
          </a:p>
          <a:p>
            <a:pPr lvl="0">
              <a:spcBef>
                <a:spcPts val="0"/>
              </a:spcBef>
              <a:buNone/>
            </a:pPr>
            <a:r>
              <a:rPr lang="en-US" sz="1800"/>
              <a:t>       $pid = $_POST['pid']; </a:t>
            </a:r>
            <a:r>
              <a:rPr lang="en-US" sz="1800">
                <a:solidFill>
                  <a:srgbClr val="38761D"/>
                </a:solidFill>
              </a:rPr>
              <a:t>// from hidden input field</a:t>
            </a:r>
          </a:p>
          <a:p>
            <a:pPr lvl="0">
              <a:spcBef>
                <a:spcPts val="0"/>
              </a:spcBef>
              <a:buNone/>
            </a:pPr>
            <a:r>
              <a:rPr lang="en-US" sz="1800"/>
              <a:t>	</a:t>
            </a:r>
          </a:p>
          <a:p>
            <a:pPr lvl="0">
              <a:spcBef>
                <a:spcPts val="0"/>
              </a:spcBef>
              <a:buNone/>
            </a:pPr>
            <a:r>
              <a:rPr lang="en-US" sz="1800"/>
              <a:t>	$stmt = $DBH-&gt;</a:t>
            </a:r>
            <a:r>
              <a:rPr lang="en-US" sz="1800">
                <a:solidFill>
                  <a:srgbClr val="FF0000"/>
                </a:solidFill>
              </a:rPr>
              <a:t>prepare("DELETE FROM Products WHERE id= :pid");</a:t>
            </a:r>
          </a:p>
          <a:p>
            <a:pPr lvl="0">
              <a:spcBef>
                <a:spcPts val="0"/>
              </a:spcBef>
              <a:buNone/>
            </a:pPr>
            <a:r>
              <a:rPr lang="en-US" sz="1800"/>
              <a:t>	$stmt-&gt;bindValue(':pid', $pid);</a:t>
            </a:r>
          </a:p>
          <a:p>
            <a:pPr lvl="0">
              <a:spcBef>
                <a:spcPts val="0"/>
              </a:spcBef>
              <a:buNone/>
            </a:pPr>
            <a:r>
              <a:rPr lang="en-US" sz="1800"/>
              <a:t>	$stmt-&gt;execute();</a:t>
            </a:r>
          </a:p>
          <a:p>
            <a:pPr indent="457200" lvl="0">
              <a:spcBef>
                <a:spcPts val="0"/>
              </a:spcBef>
              <a:buNone/>
            </a:pPr>
            <a:r>
              <a:rPr lang="en-US" sz="1800"/>
              <a:t>include('errordb.php'); </a:t>
            </a:r>
          </a:p>
          <a:p>
            <a:pPr lvl="0">
              <a:spcBef>
                <a:spcPts val="0"/>
              </a:spcBef>
              <a:buNone/>
            </a:pPr>
            <a:r>
              <a:rPr lang="en-US" sz="1800"/>
              <a:t>	header("Location: products.php");</a:t>
            </a:r>
          </a:p>
          <a:p>
            <a:pPr lvl="0">
              <a:spcBef>
                <a:spcPts val="0"/>
              </a:spcBef>
              <a:buNone/>
            </a:pPr>
            <a:r>
              <a:rPr lang="en-US" sz="1800"/>
              <a:t>}</a:t>
            </a:r>
          </a:p>
          <a:p>
            <a:pPr lvl="0" rtl="0">
              <a:spcBef>
                <a:spcPts val="0"/>
              </a:spcBef>
              <a:buNone/>
            </a:pPr>
            <a:r>
              <a:t/>
            </a:r>
            <a:endParaRPr sz="1800">
              <a:solidFill>
                <a:srgbClr val="FF0000"/>
              </a:solidFill>
            </a:endParaRPr>
          </a:p>
        </p:txBody>
      </p:sp>
      <p:sp>
        <p:nvSpPr>
          <p:cNvPr id="423" name="Shape 423"/>
          <p:cNvSpPr txBox="1"/>
          <p:nvPr/>
        </p:nvSpPr>
        <p:spPr>
          <a:xfrm>
            <a:off x="682750" y="4335550"/>
            <a:ext cx="4585800" cy="5121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Add directly after the if ($_GET) { }</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27" name="Shape 427"/>
        <p:cNvGrpSpPr/>
        <p:nvPr/>
      </p:nvGrpSpPr>
      <p:grpSpPr>
        <a:xfrm>
          <a:off x="0" y="0"/>
          <a:ext cx="0" cy="0"/>
          <a:chOff x="0" y="0"/>
          <a:chExt cx="0" cy="0"/>
        </a:xfrm>
      </p:grpSpPr>
      <p:sp>
        <p:nvSpPr>
          <p:cNvPr id="428" name="Shape 428"/>
          <p:cNvSpPr txBox="1"/>
          <p:nvPr>
            <p:ph type="title"/>
          </p:nvPr>
        </p:nvSpPr>
        <p:spPr>
          <a:xfrm>
            <a:off x="384725" y="293625"/>
            <a:ext cx="3435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deleteProduct.php</a:t>
            </a:r>
          </a:p>
        </p:txBody>
      </p:sp>
      <p:sp>
        <p:nvSpPr>
          <p:cNvPr id="429" name="Shape 429"/>
          <p:cNvSpPr txBox="1"/>
          <p:nvPr/>
        </p:nvSpPr>
        <p:spPr>
          <a:xfrm>
            <a:off x="384725" y="2398650"/>
            <a:ext cx="7665900" cy="10140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sp>
        <p:nvSpPr>
          <p:cNvPr id="430" name="Shape 430"/>
          <p:cNvSpPr txBox="1"/>
          <p:nvPr/>
        </p:nvSpPr>
        <p:spPr>
          <a:xfrm>
            <a:off x="556400" y="3610350"/>
            <a:ext cx="7579500" cy="1137600"/>
          </a:xfrm>
          <a:prstGeom prst="rect">
            <a:avLst/>
          </a:prstGeom>
          <a:noFill/>
          <a:ln>
            <a:noFill/>
          </a:ln>
        </p:spPr>
        <p:txBody>
          <a:bodyPr anchorCtr="0" anchor="t" bIns="91425" lIns="91425" rIns="91425" wrap="square" tIns="91425">
            <a:noAutofit/>
          </a:bodyPr>
          <a:lstStyle/>
          <a:p>
            <a:pPr lvl="0" rtl="0">
              <a:spcBef>
                <a:spcPts val="0"/>
              </a:spcBef>
              <a:buNone/>
            </a:pPr>
            <a:r>
              <a:t/>
            </a:r>
            <a:endParaRPr sz="3000"/>
          </a:p>
        </p:txBody>
      </p:sp>
      <p:sp>
        <p:nvSpPr>
          <p:cNvPr id="431" name="Shape 431"/>
          <p:cNvSpPr txBox="1"/>
          <p:nvPr/>
        </p:nvSpPr>
        <p:spPr>
          <a:xfrm>
            <a:off x="470525" y="3196275"/>
            <a:ext cx="7674900" cy="9519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sp>
        <p:nvSpPr>
          <p:cNvPr id="432" name="Shape 432"/>
          <p:cNvSpPr txBox="1"/>
          <p:nvPr/>
        </p:nvSpPr>
        <p:spPr>
          <a:xfrm>
            <a:off x="384725" y="1399250"/>
            <a:ext cx="8220900" cy="2854200"/>
          </a:xfrm>
          <a:prstGeom prst="rect">
            <a:avLst/>
          </a:prstGeom>
          <a:noFill/>
          <a:ln>
            <a:noFill/>
          </a:ln>
        </p:spPr>
        <p:txBody>
          <a:bodyPr anchorCtr="0" anchor="t" bIns="91425" lIns="91425" rIns="91425" wrap="square" tIns="91425">
            <a:noAutofit/>
          </a:bodyPr>
          <a:lstStyle/>
          <a:p>
            <a:pPr lvl="0">
              <a:spcBef>
                <a:spcPts val="0"/>
              </a:spcBef>
              <a:buNone/>
            </a:pPr>
            <a:r>
              <a:rPr lang="en-US" sz="2400"/>
              <a:t>Add the </a:t>
            </a:r>
            <a:r>
              <a:rPr b="1" lang="en-US" sz="2400"/>
              <a:t>header </a:t>
            </a:r>
            <a:r>
              <a:rPr lang="en-US" sz="2400"/>
              <a:t>and </a:t>
            </a:r>
            <a:r>
              <a:rPr b="1" lang="en-US" sz="2400"/>
              <a:t>footer </a:t>
            </a:r>
            <a:r>
              <a:rPr lang="en-US" sz="2400"/>
              <a:t>php code to deleteProduct.php as before. </a:t>
            </a:r>
          </a:p>
          <a:p>
            <a:pPr lvl="0">
              <a:spcBef>
                <a:spcPts val="0"/>
              </a:spcBef>
              <a:buNone/>
            </a:pPr>
            <a:r>
              <a:t/>
            </a:r>
            <a:endParaRPr sz="2400"/>
          </a:p>
          <a:p>
            <a:pPr lvl="0" rtl="0">
              <a:spcBef>
                <a:spcPts val="0"/>
              </a:spcBef>
              <a:buNone/>
            </a:pPr>
            <a:r>
              <a:rPr lang="en-US" sz="2400"/>
              <a:t>Test the app as it stands</a:t>
            </a:r>
          </a:p>
          <a:p>
            <a:pPr lvl="0" rtl="0">
              <a:spcBef>
                <a:spcPts val="0"/>
              </a:spcBef>
              <a:buNone/>
            </a:pPr>
            <a:r>
              <a:t/>
            </a:r>
            <a:endParaRPr sz="2400"/>
          </a:p>
          <a:p>
            <a:pPr lvl="0" rtl="0">
              <a:spcBef>
                <a:spcPts val="0"/>
              </a:spcBef>
              <a:buNone/>
            </a:pPr>
            <a:r>
              <a:t/>
            </a:r>
            <a:endParaRPr sz="180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36" name="Shape 436"/>
        <p:cNvGrpSpPr/>
        <p:nvPr/>
      </p:nvGrpSpPr>
      <p:grpSpPr>
        <a:xfrm>
          <a:off x="0" y="0"/>
          <a:ext cx="0" cy="0"/>
          <a:chOff x="0" y="0"/>
          <a:chExt cx="0" cy="0"/>
        </a:xfrm>
      </p:grpSpPr>
      <p:sp>
        <p:nvSpPr>
          <p:cNvPr id="437" name="Shape 437"/>
          <p:cNvSpPr txBox="1"/>
          <p:nvPr>
            <p:ph type="title"/>
          </p:nvPr>
        </p:nvSpPr>
        <p:spPr>
          <a:xfrm>
            <a:off x="384725" y="293625"/>
            <a:ext cx="3435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Homework </a:t>
            </a:r>
          </a:p>
        </p:txBody>
      </p:sp>
      <p:sp>
        <p:nvSpPr>
          <p:cNvPr id="438" name="Shape 438"/>
          <p:cNvSpPr txBox="1"/>
          <p:nvPr/>
        </p:nvSpPr>
        <p:spPr>
          <a:xfrm>
            <a:off x="384725" y="2398650"/>
            <a:ext cx="7665900" cy="10140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sp>
        <p:nvSpPr>
          <p:cNvPr id="439" name="Shape 439"/>
          <p:cNvSpPr txBox="1"/>
          <p:nvPr/>
        </p:nvSpPr>
        <p:spPr>
          <a:xfrm>
            <a:off x="556400" y="3610350"/>
            <a:ext cx="7579500" cy="1137600"/>
          </a:xfrm>
          <a:prstGeom prst="rect">
            <a:avLst/>
          </a:prstGeom>
          <a:noFill/>
          <a:ln>
            <a:noFill/>
          </a:ln>
        </p:spPr>
        <p:txBody>
          <a:bodyPr anchorCtr="0" anchor="t" bIns="91425" lIns="91425" rIns="91425" wrap="square" tIns="91425">
            <a:noAutofit/>
          </a:bodyPr>
          <a:lstStyle/>
          <a:p>
            <a:pPr lvl="0" rtl="0">
              <a:spcBef>
                <a:spcPts val="0"/>
              </a:spcBef>
              <a:buNone/>
            </a:pPr>
            <a:r>
              <a:t/>
            </a:r>
            <a:endParaRPr sz="3000"/>
          </a:p>
        </p:txBody>
      </p:sp>
      <p:sp>
        <p:nvSpPr>
          <p:cNvPr id="440" name="Shape 440"/>
          <p:cNvSpPr txBox="1"/>
          <p:nvPr/>
        </p:nvSpPr>
        <p:spPr>
          <a:xfrm>
            <a:off x="470525" y="3196275"/>
            <a:ext cx="7674900" cy="9519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sp>
        <p:nvSpPr>
          <p:cNvPr id="441" name="Shape 441"/>
          <p:cNvSpPr txBox="1"/>
          <p:nvPr/>
        </p:nvSpPr>
        <p:spPr>
          <a:xfrm>
            <a:off x="384725" y="1120425"/>
            <a:ext cx="8220900" cy="3203700"/>
          </a:xfrm>
          <a:prstGeom prst="rect">
            <a:avLst/>
          </a:prstGeom>
          <a:noFill/>
          <a:ln>
            <a:noFill/>
          </a:ln>
        </p:spPr>
        <p:txBody>
          <a:bodyPr anchorCtr="0" anchor="t" bIns="91425" lIns="91425" rIns="91425" wrap="square" tIns="91425">
            <a:noAutofit/>
          </a:bodyPr>
          <a:lstStyle/>
          <a:p>
            <a:pPr lvl="0">
              <a:spcBef>
                <a:spcPts val="0"/>
              </a:spcBef>
              <a:buNone/>
            </a:pPr>
            <a:r>
              <a:rPr lang="en-US" sz="2400"/>
              <a:t>To complete our application we need an UPDATE and CREATE option.</a:t>
            </a:r>
          </a:p>
          <a:p>
            <a:pPr lvl="0">
              <a:spcBef>
                <a:spcPts val="0"/>
              </a:spcBef>
              <a:buNone/>
            </a:pPr>
            <a:r>
              <a:t/>
            </a:r>
            <a:endParaRPr sz="2400"/>
          </a:p>
          <a:p>
            <a:pPr lvl="0">
              <a:spcBef>
                <a:spcPts val="0"/>
              </a:spcBef>
              <a:buNone/>
            </a:pPr>
            <a:r>
              <a:rPr lang="en-US" sz="2400"/>
              <a:t>There is an exercise on moodle asking you to do this with the steps you need to complete.</a:t>
            </a:r>
          </a:p>
          <a:p>
            <a:pPr lvl="0">
              <a:spcBef>
                <a:spcPts val="0"/>
              </a:spcBef>
              <a:buNone/>
            </a:pPr>
            <a:r>
              <a:t/>
            </a:r>
            <a:endParaRPr sz="2400"/>
          </a:p>
          <a:p>
            <a:pPr lvl="0" rtl="0">
              <a:spcBef>
                <a:spcPts val="0"/>
              </a:spcBef>
              <a:buNone/>
            </a:pPr>
            <a:r>
              <a:rPr lang="en-US" sz="2400"/>
              <a:t>I’ll post a solution file by next tuesday. </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45" name="Shape 445"/>
        <p:cNvGrpSpPr/>
        <p:nvPr/>
      </p:nvGrpSpPr>
      <p:grpSpPr>
        <a:xfrm>
          <a:off x="0" y="0"/>
          <a:ext cx="0" cy="0"/>
          <a:chOff x="0" y="0"/>
          <a:chExt cx="0" cy="0"/>
        </a:xfrm>
      </p:grpSpPr>
      <p:sp>
        <p:nvSpPr>
          <p:cNvPr id="446" name="Shape 446"/>
          <p:cNvSpPr txBox="1"/>
          <p:nvPr>
            <p:ph type="title"/>
          </p:nvPr>
        </p:nvSpPr>
        <p:spPr>
          <a:xfrm>
            <a:off x="384725" y="293625"/>
            <a:ext cx="3435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Homework </a:t>
            </a:r>
          </a:p>
        </p:txBody>
      </p:sp>
      <p:sp>
        <p:nvSpPr>
          <p:cNvPr id="447" name="Shape 447"/>
          <p:cNvSpPr txBox="1"/>
          <p:nvPr/>
        </p:nvSpPr>
        <p:spPr>
          <a:xfrm>
            <a:off x="384725" y="2398650"/>
            <a:ext cx="7665900" cy="10140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sp>
        <p:nvSpPr>
          <p:cNvPr id="448" name="Shape 448"/>
          <p:cNvSpPr txBox="1"/>
          <p:nvPr/>
        </p:nvSpPr>
        <p:spPr>
          <a:xfrm>
            <a:off x="556400" y="3610350"/>
            <a:ext cx="7579500" cy="1137600"/>
          </a:xfrm>
          <a:prstGeom prst="rect">
            <a:avLst/>
          </a:prstGeom>
          <a:noFill/>
          <a:ln>
            <a:noFill/>
          </a:ln>
        </p:spPr>
        <p:txBody>
          <a:bodyPr anchorCtr="0" anchor="t" bIns="91425" lIns="91425" rIns="91425" wrap="square" tIns="91425">
            <a:noAutofit/>
          </a:bodyPr>
          <a:lstStyle/>
          <a:p>
            <a:pPr lvl="0" rtl="0">
              <a:spcBef>
                <a:spcPts val="0"/>
              </a:spcBef>
              <a:buNone/>
            </a:pPr>
            <a:r>
              <a:t/>
            </a:r>
            <a:endParaRPr sz="3000"/>
          </a:p>
        </p:txBody>
      </p:sp>
      <p:sp>
        <p:nvSpPr>
          <p:cNvPr id="449" name="Shape 449"/>
          <p:cNvSpPr txBox="1"/>
          <p:nvPr/>
        </p:nvSpPr>
        <p:spPr>
          <a:xfrm>
            <a:off x="470525" y="3196275"/>
            <a:ext cx="7674900" cy="951900"/>
          </a:xfrm>
          <a:prstGeom prst="rect">
            <a:avLst/>
          </a:prstGeom>
          <a:noFill/>
          <a:ln>
            <a:noFill/>
          </a:ln>
        </p:spPr>
        <p:txBody>
          <a:bodyPr anchorCtr="0" anchor="t" bIns="91425" lIns="91425" rIns="91425" wrap="square" tIns="91425">
            <a:noAutofit/>
          </a:bodyPr>
          <a:lstStyle/>
          <a:p>
            <a:pPr lvl="0" rtl="0">
              <a:spcBef>
                <a:spcPts val="0"/>
              </a:spcBef>
              <a:buNone/>
            </a:pPr>
            <a:r>
              <a:t/>
            </a:r>
            <a:endParaRPr sz="1800"/>
          </a:p>
        </p:txBody>
      </p:sp>
      <p:sp>
        <p:nvSpPr>
          <p:cNvPr id="450" name="Shape 450"/>
          <p:cNvSpPr txBox="1"/>
          <p:nvPr/>
        </p:nvSpPr>
        <p:spPr>
          <a:xfrm>
            <a:off x="384725" y="1120425"/>
            <a:ext cx="8220900" cy="1278300"/>
          </a:xfrm>
          <a:prstGeom prst="rect">
            <a:avLst/>
          </a:prstGeom>
          <a:noFill/>
          <a:ln>
            <a:noFill/>
          </a:ln>
        </p:spPr>
        <p:txBody>
          <a:bodyPr anchorCtr="0" anchor="t" bIns="91425" lIns="91425" rIns="91425" wrap="square" tIns="91425">
            <a:noAutofit/>
          </a:bodyPr>
          <a:lstStyle/>
          <a:p>
            <a:pPr lvl="0" rtl="0">
              <a:spcBef>
                <a:spcPts val="0"/>
              </a:spcBef>
              <a:buNone/>
            </a:pPr>
            <a:r>
              <a:rPr lang="en-US" sz="2400"/>
              <a:t>Watch out for additional tutorials in the next weeks moodle section</a:t>
            </a:r>
          </a:p>
        </p:txBody>
      </p:sp>
      <p:sp>
        <p:nvSpPr>
          <p:cNvPr id="451" name="Shape 451"/>
          <p:cNvSpPr txBox="1"/>
          <p:nvPr/>
        </p:nvSpPr>
        <p:spPr>
          <a:xfrm>
            <a:off x="409650" y="2514850"/>
            <a:ext cx="3948600" cy="546300"/>
          </a:xfrm>
          <a:prstGeom prst="rect">
            <a:avLst/>
          </a:prstGeom>
          <a:noFill/>
          <a:ln>
            <a:noFill/>
          </a:ln>
        </p:spPr>
        <p:txBody>
          <a:bodyPr anchorCtr="0" anchor="t" bIns="91425" lIns="91425" rIns="91425" wrap="square" tIns="91425">
            <a:noAutofit/>
          </a:bodyPr>
          <a:lstStyle/>
          <a:p>
            <a:pPr lvl="0">
              <a:spcBef>
                <a:spcPts val="0"/>
              </a:spcBef>
              <a:buNone/>
            </a:pPr>
            <a:r>
              <a:rPr lang="en-US" sz="2400"/>
              <a:t>Practice Quiz</a:t>
            </a:r>
          </a:p>
        </p:txBody>
      </p:sp>
      <p:sp>
        <p:nvSpPr>
          <p:cNvPr id="452" name="Shape 452"/>
          <p:cNvSpPr txBox="1"/>
          <p:nvPr/>
        </p:nvSpPr>
        <p:spPr>
          <a:xfrm>
            <a:off x="477925" y="3345550"/>
            <a:ext cx="7863300" cy="1278300"/>
          </a:xfrm>
          <a:prstGeom prst="rect">
            <a:avLst/>
          </a:prstGeom>
          <a:noFill/>
          <a:ln>
            <a:noFill/>
          </a:ln>
        </p:spPr>
        <p:txBody>
          <a:bodyPr anchorCtr="0" anchor="t" bIns="91425" lIns="91425" rIns="91425" wrap="square" tIns="91425">
            <a:noAutofit/>
          </a:bodyPr>
          <a:lstStyle/>
          <a:p>
            <a:pPr lvl="0">
              <a:spcBef>
                <a:spcPts val="0"/>
              </a:spcBef>
              <a:buNone/>
            </a:pPr>
            <a:r>
              <a:rPr lang="en-US" sz="2400"/>
              <a:t>Watch out for practice moodle quiz. Top of moodle page. Hopefully by next tuesday.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1" name="Shape 81"/>
        <p:cNvGrpSpPr/>
        <p:nvPr/>
      </p:nvGrpSpPr>
      <p:grpSpPr>
        <a:xfrm>
          <a:off x="0" y="0"/>
          <a:ext cx="0" cy="0"/>
          <a:chOff x="0" y="0"/>
          <a:chExt cx="0" cy="0"/>
        </a:xfrm>
      </p:grpSpPr>
      <p:sp>
        <p:nvSpPr>
          <p:cNvPr id="82" name="Shape 82"/>
          <p:cNvSpPr txBox="1"/>
          <p:nvPr>
            <p:ph type="title"/>
          </p:nvPr>
        </p:nvSpPr>
        <p:spPr>
          <a:xfrm>
            <a:off x="384724" y="503825"/>
            <a:ext cx="5636260"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Justification for single header/footer</a:t>
            </a:r>
          </a:p>
        </p:txBody>
      </p:sp>
      <p:sp>
        <p:nvSpPr>
          <p:cNvPr id="83" name="Shape 83"/>
          <p:cNvSpPr txBox="1"/>
          <p:nvPr/>
        </p:nvSpPr>
        <p:spPr>
          <a:xfrm>
            <a:off x="475248" y="1176351"/>
            <a:ext cx="8121650" cy="2540000"/>
          </a:xfrm>
          <a:prstGeom prst="rect">
            <a:avLst/>
          </a:prstGeom>
          <a:noFill/>
          <a:ln>
            <a:noFill/>
          </a:ln>
        </p:spPr>
        <p:txBody>
          <a:bodyPr anchorCtr="0" anchor="t" bIns="0" lIns="0" rIns="0" wrap="square" tIns="12700">
            <a:noAutofit/>
          </a:bodyPr>
          <a:lstStyle/>
          <a:p>
            <a:pPr indent="-366395" lvl="0" marL="379095" marR="412750" rtl="0" algn="l">
              <a:lnSpc>
                <a:spcPct val="114599"/>
              </a:lnSpc>
              <a:spcBef>
                <a:spcPts val="0"/>
              </a:spcBef>
              <a:spcAft>
                <a:spcPts val="1000"/>
              </a:spcAft>
              <a:buClr>
                <a:srgbClr val="595959"/>
              </a:buClr>
              <a:buSzPct val="100000"/>
              <a:buFont typeface="Arial"/>
              <a:buChar char="●"/>
            </a:pPr>
            <a:r>
              <a:rPr lang="en-US" sz="1800">
                <a:solidFill>
                  <a:srgbClr val="595959"/>
                </a:solidFill>
                <a:latin typeface="Arial"/>
                <a:ea typeface="Arial"/>
                <a:cs typeface="Arial"/>
                <a:sym typeface="Arial"/>
              </a:rPr>
              <a:t>We are going to create a single file to hold the code for the header and a  separate one for the footer</a:t>
            </a:r>
          </a:p>
          <a:p>
            <a:pPr indent="-366395" lvl="0" marL="379095" marR="0" rtl="0" algn="l">
              <a:lnSpc>
                <a:spcPct val="100000"/>
              </a:lnSpc>
              <a:spcBef>
                <a:spcPts val="315"/>
              </a:spcBef>
              <a:spcAft>
                <a:spcPts val="1000"/>
              </a:spcAft>
              <a:buClr>
                <a:srgbClr val="595959"/>
              </a:buClr>
              <a:buSzPct val="100000"/>
              <a:buFont typeface="Arial"/>
              <a:buChar char="●"/>
            </a:pPr>
            <a:r>
              <a:rPr lang="en-US" sz="1800">
                <a:solidFill>
                  <a:srgbClr val="595959"/>
                </a:solidFill>
                <a:latin typeface="Arial"/>
                <a:ea typeface="Arial"/>
                <a:cs typeface="Arial"/>
                <a:sym typeface="Arial"/>
              </a:rPr>
              <a:t>We then call these on every page that has a header and/or footer</a:t>
            </a:r>
          </a:p>
          <a:p>
            <a:pPr indent="-366395" lvl="0" marL="379095" marR="5080" rtl="0" algn="l">
              <a:lnSpc>
                <a:spcPct val="114599"/>
              </a:lnSpc>
              <a:spcBef>
                <a:spcPts val="0"/>
              </a:spcBef>
              <a:spcAft>
                <a:spcPts val="1000"/>
              </a:spcAft>
              <a:buClr>
                <a:srgbClr val="595959"/>
              </a:buClr>
              <a:buSzPct val="100000"/>
              <a:buFont typeface="Arial"/>
              <a:buChar char="●"/>
            </a:pPr>
            <a:r>
              <a:rPr lang="en-US" sz="1800">
                <a:solidFill>
                  <a:srgbClr val="595959"/>
                </a:solidFill>
                <a:latin typeface="Arial"/>
                <a:ea typeface="Arial"/>
                <a:cs typeface="Arial"/>
                <a:sym typeface="Arial"/>
              </a:rPr>
              <a:t>The idea is that we only have one place to change the code if we decide to  change the header or footer, rather than make changes on every page in the  site</a:t>
            </a:r>
          </a:p>
          <a:p>
            <a:pPr indent="-366395" lvl="0" marL="379095" marR="134620" rtl="0" algn="l">
              <a:lnSpc>
                <a:spcPct val="114599"/>
              </a:lnSpc>
              <a:spcBef>
                <a:spcPts val="0"/>
              </a:spcBef>
              <a:spcAft>
                <a:spcPts val="1000"/>
              </a:spcAft>
              <a:buClr>
                <a:srgbClr val="595959"/>
              </a:buClr>
              <a:buSzPct val="100000"/>
              <a:buFont typeface="Arial"/>
              <a:buChar char="●"/>
            </a:pPr>
            <a:r>
              <a:rPr lang="en-US" sz="1800">
                <a:solidFill>
                  <a:srgbClr val="595959"/>
                </a:solidFill>
                <a:latin typeface="Arial"/>
                <a:ea typeface="Arial"/>
                <a:cs typeface="Arial"/>
                <a:sym typeface="Arial"/>
              </a:rPr>
              <a:t>This is the same basic idea as creating functions for code reuse rather than rewriting the same code every time</a:t>
            </a:r>
          </a:p>
          <a:p>
            <a:pPr indent="-366395" lvl="0" marL="379095" marR="134620" rtl="0" algn="l">
              <a:lnSpc>
                <a:spcPct val="114599"/>
              </a:lnSpc>
              <a:spcBef>
                <a:spcPts val="0"/>
              </a:spcBef>
              <a:spcAft>
                <a:spcPts val="1000"/>
              </a:spcAft>
              <a:buClr>
                <a:srgbClr val="595959"/>
              </a:buClr>
              <a:buSzPct val="100000"/>
              <a:buFont typeface="Arial"/>
              <a:buChar char="●"/>
            </a:pPr>
            <a:r>
              <a:rPr lang="en-US" sz="1800">
                <a:solidFill>
                  <a:srgbClr val="595959"/>
                </a:solidFill>
              </a:rPr>
              <a:t>Particularly useful for menus as they are generally common across an application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7" name="Shape 87"/>
        <p:cNvGrpSpPr/>
        <p:nvPr/>
      </p:nvGrpSpPr>
      <p:grpSpPr>
        <a:xfrm>
          <a:off x="0" y="0"/>
          <a:ext cx="0" cy="0"/>
          <a:chOff x="0" y="0"/>
          <a:chExt cx="0" cy="0"/>
        </a:xfrm>
      </p:grpSpPr>
      <p:sp>
        <p:nvSpPr>
          <p:cNvPr id="88" name="Shape 88"/>
          <p:cNvSpPr txBox="1"/>
          <p:nvPr>
            <p:ph type="title"/>
          </p:nvPr>
        </p:nvSpPr>
        <p:spPr>
          <a:xfrm>
            <a:off x="384724" y="503825"/>
            <a:ext cx="2846705" cy="45212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How to set this up</a:t>
            </a:r>
          </a:p>
        </p:txBody>
      </p:sp>
      <p:sp>
        <p:nvSpPr>
          <p:cNvPr id="89" name="Shape 89"/>
          <p:cNvSpPr txBox="1"/>
          <p:nvPr/>
        </p:nvSpPr>
        <p:spPr>
          <a:xfrm>
            <a:off x="475248" y="1176351"/>
            <a:ext cx="8143875" cy="2587625"/>
          </a:xfrm>
          <a:prstGeom prst="rect">
            <a:avLst/>
          </a:prstGeom>
          <a:noFill/>
          <a:ln>
            <a:noFill/>
          </a:ln>
        </p:spPr>
        <p:txBody>
          <a:bodyPr anchorCtr="0" anchor="t" bIns="0" lIns="0" rIns="0" wrap="square" tIns="12700">
            <a:noAutofit/>
          </a:bodyPr>
          <a:lstStyle/>
          <a:p>
            <a:pPr indent="-379095" lvl="0" marL="379095" marR="5080" rtl="0" algn="l">
              <a:lnSpc>
                <a:spcPct val="114599"/>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To do this, we need separate files for each bit of code that will be common to all files/pages. Create folder </a:t>
            </a:r>
            <a:r>
              <a:rPr b="1" lang="en-US" sz="2000">
                <a:solidFill>
                  <a:srgbClr val="595959"/>
                </a:solidFill>
              </a:rPr>
              <a:t>products </a:t>
            </a:r>
            <a:r>
              <a:rPr lang="en-US" sz="2000">
                <a:solidFill>
                  <a:srgbClr val="595959"/>
                </a:solidFill>
                <a:latin typeface="Arial"/>
                <a:ea typeface="Arial"/>
                <a:cs typeface="Arial"/>
                <a:sym typeface="Arial"/>
              </a:rPr>
              <a:t>under htdocs</a:t>
            </a:r>
          </a:p>
          <a:p>
            <a:pPr indent="-379095" lvl="0" marL="379095" marR="0" rtl="0" algn="l">
              <a:lnSpc>
                <a:spcPct val="100000"/>
              </a:lnSpc>
              <a:spcBef>
                <a:spcPts val="315"/>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For now we will create a header, footer, </a:t>
            </a:r>
            <a:r>
              <a:rPr lang="en-US" sz="2000">
                <a:solidFill>
                  <a:srgbClr val="595959"/>
                </a:solidFill>
              </a:rPr>
              <a:t>index </a:t>
            </a:r>
            <a:r>
              <a:rPr lang="en-US" sz="2000">
                <a:solidFill>
                  <a:srgbClr val="595959"/>
                </a:solidFill>
                <a:latin typeface="Arial"/>
                <a:ea typeface="Arial"/>
                <a:cs typeface="Arial"/>
                <a:sym typeface="Arial"/>
              </a:rPr>
              <a:t>page and second page</a:t>
            </a:r>
          </a:p>
          <a:p>
            <a:pPr indent="-379094" lvl="1" marL="836294" marR="0" rtl="0" algn="l">
              <a:lnSpc>
                <a:spcPct val="100000"/>
              </a:lnSpc>
              <a:spcBef>
                <a:spcPts val="330"/>
              </a:spcBef>
              <a:spcAft>
                <a:spcPts val="1000"/>
              </a:spcAft>
              <a:buClr>
                <a:srgbClr val="595959"/>
              </a:buClr>
              <a:buSzPct val="100000"/>
              <a:buFont typeface="Arial"/>
              <a:buChar char="○"/>
            </a:pPr>
            <a:r>
              <a:rPr b="0" i="0" lang="en-US" sz="2000" u="none" cap="none" strike="noStrike">
                <a:solidFill>
                  <a:srgbClr val="595959"/>
                </a:solidFill>
                <a:latin typeface="Arial"/>
                <a:ea typeface="Arial"/>
                <a:cs typeface="Arial"/>
                <a:sym typeface="Arial"/>
              </a:rPr>
              <a:t>header.php</a:t>
            </a:r>
          </a:p>
          <a:p>
            <a:pPr indent="-379094" lvl="1" marL="836294" marR="0" rtl="0" algn="l">
              <a:lnSpc>
                <a:spcPct val="100000"/>
              </a:lnSpc>
              <a:spcBef>
                <a:spcPts val="270"/>
              </a:spcBef>
              <a:spcAft>
                <a:spcPts val="1000"/>
              </a:spcAft>
              <a:buClr>
                <a:srgbClr val="595959"/>
              </a:buClr>
              <a:buSzPct val="100000"/>
              <a:buFont typeface="Arial"/>
              <a:buChar char="○"/>
            </a:pPr>
            <a:r>
              <a:rPr b="0" i="0" lang="en-US" sz="2000" u="none" cap="none" strike="noStrike">
                <a:solidFill>
                  <a:srgbClr val="595959"/>
                </a:solidFill>
                <a:latin typeface="Arial"/>
                <a:ea typeface="Arial"/>
                <a:cs typeface="Arial"/>
                <a:sym typeface="Arial"/>
              </a:rPr>
              <a:t>footer.php</a:t>
            </a:r>
          </a:p>
          <a:p>
            <a:pPr indent="-379094" lvl="1" marL="836294" marR="0" rtl="0" algn="l">
              <a:lnSpc>
                <a:spcPct val="100000"/>
              </a:lnSpc>
              <a:spcBef>
                <a:spcPts val="270"/>
              </a:spcBef>
              <a:spcAft>
                <a:spcPts val="1000"/>
              </a:spcAft>
              <a:buClr>
                <a:srgbClr val="595959"/>
              </a:buClr>
              <a:buSzPct val="100000"/>
              <a:buFont typeface="Arial"/>
              <a:buChar char="○"/>
            </a:pPr>
            <a:r>
              <a:rPr lang="en-US" sz="2000">
                <a:solidFill>
                  <a:srgbClr val="595959"/>
                </a:solidFill>
              </a:rPr>
              <a:t>index</a:t>
            </a:r>
            <a:r>
              <a:rPr b="0" i="0" lang="en-US" sz="2000" u="none" cap="none" strike="noStrike">
                <a:solidFill>
                  <a:srgbClr val="595959"/>
                </a:solidFill>
                <a:latin typeface="Arial"/>
                <a:ea typeface="Arial"/>
                <a:cs typeface="Arial"/>
                <a:sym typeface="Arial"/>
              </a:rPr>
              <a:t>.php</a:t>
            </a:r>
          </a:p>
          <a:p>
            <a:pPr indent="-379094" lvl="1" marL="836294" marR="0" rtl="0" algn="l">
              <a:lnSpc>
                <a:spcPct val="100000"/>
              </a:lnSpc>
              <a:spcBef>
                <a:spcPts val="270"/>
              </a:spcBef>
              <a:spcAft>
                <a:spcPts val="1000"/>
              </a:spcAft>
              <a:buClr>
                <a:srgbClr val="595959"/>
              </a:buClr>
              <a:buSzPct val="100000"/>
              <a:buFont typeface="Arial"/>
              <a:buChar char="○"/>
            </a:pPr>
            <a:r>
              <a:rPr b="0" i="0" lang="en-US" sz="2000" u="none" cap="none" strike="noStrike">
                <a:solidFill>
                  <a:srgbClr val="595959"/>
                </a:solidFill>
                <a:latin typeface="Arial"/>
                <a:ea typeface="Arial"/>
                <a:cs typeface="Arial"/>
                <a:sym typeface="Arial"/>
              </a:rPr>
              <a:t>second.php</a:t>
            </a:r>
          </a:p>
          <a:p>
            <a:pPr indent="-379095" lvl="0" marL="379095" marR="355600" rtl="0" algn="l">
              <a:lnSpc>
                <a:spcPct val="137222"/>
              </a:lnSpc>
              <a:spcBef>
                <a:spcPts val="75"/>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We will use the </a:t>
            </a:r>
            <a:r>
              <a:rPr lang="en-US" sz="2000">
                <a:solidFill>
                  <a:srgbClr val="595959"/>
                </a:solidFill>
              </a:rPr>
              <a:t>index </a:t>
            </a:r>
            <a:r>
              <a:rPr lang="en-US" sz="2000">
                <a:solidFill>
                  <a:srgbClr val="595959"/>
                </a:solidFill>
                <a:latin typeface="Arial"/>
                <a:ea typeface="Arial"/>
                <a:cs typeface="Arial"/>
                <a:sym typeface="Arial"/>
              </a:rPr>
              <a:t>and second page to show the same content on both  pages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3" name="Shape 93"/>
        <p:cNvGrpSpPr/>
        <p:nvPr/>
      </p:nvGrpSpPr>
      <p:grpSpPr>
        <a:xfrm>
          <a:off x="0" y="0"/>
          <a:ext cx="0" cy="0"/>
          <a:chOff x="0" y="0"/>
          <a:chExt cx="0" cy="0"/>
        </a:xfrm>
      </p:grpSpPr>
      <p:sp>
        <p:nvSpPr>
          <p:cNvPr id="94" name="Shape 94"/>
          <p:cNvSpPr txBox="1"/>
          <p:nvPr>
            <p:ph type="title"/>
          </p:nvPr>
        </p:nvSpPr>
        <p:spPr>
          <a:xfrm>
            <a:off x="383301" y="194725"/>
            <a:ext cx="2781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0" i="0" lang="en-US" sz="2800" u="none" cap="none" strike="noStrike">
                <a:solidFill>
                  <a:schemeClr val="dk1"/>
                </a:solidFill>
                <a:latin typeface="Arial"/>
                <a:ea typeface="Arial"/>
                <a:cs typeface="Arial"/>
                <a:sym typeface="Arial"/>
              </a:rPr>
              <a:t>header.php</a:t>
            </a:r>
          </a:p>
        </p:txBody>
      </p:sp>
      <p:sp>
        <p:nvSpPr>
          <p:cNvPr id="95" name="Shape 95"/>
          <p:cNvSpPr txBox="1"/>
          <p:nvPr/>
        </p:nvSpPr>
        <p:spPr>
          <a:xfrm>
            <a:off x="5390775" y="1176350"/>
            <a:ext cx="2968200" cy="3843600"/>
          </a:xfrm>
          <a:prstGeom prst="rect">
            <a:avLst/>
          </a:prstGeom>
          <a:noFill/>
          <a:ln>
            <a:noFill/>
          </a:ln>
        </p:spPr>
        <p:txBody>
          <a:bodyPr anchorCtr="0" anchor="t" bIns="0" lIns="0" rIns="0" wrap="square" tIns="52700">
            <a:noAutofit/>
          </a:bodyPr>
          <a:lstStyle/>
          <a:p>
            <a:pPr indent="-381000" lvl="0" marL="469900" marR="69215" rtl="0" algn="l">
              <a:lnSpc>
                <a:spcPct val="114599"/>
              </a:lnSpc>
              <a:spcBef>
                <a:spcPts val="0"/>
              </a:spcBef>
              <a:spcAft>
                <a:spcPts val="1000"/>
              </a:spcAft>
              <a:buClr>
                <a:srgbClr val="595959"/>
              </a:buClr>
              <a:buSzPct val="100000"/>
              <a:buFont typeface="Arial"/>
              <a:buChar char="●"/>
            </a:pPr>
            <a:r>
              <a:rPr lang="en-US" sz="2000">
                <a:solidFill>
                  <a:srgbClr val="595959"/>
                </a:solidFill>
                <a:latin typeface="Arial"/>
                <a:ea typeface="Arial"/>
                <a:cs typeface="Arial"/>
                <a:sym typeface="Arial"/>
              </a:rPr>
              <a:t>We put whatever should be in every header page in here, in our case, </a:t>
            </a:r>
          </a:p>
          <a:p>
            <a:pPr indent="-381000" lvl="0" marL="469900" marR="69215" rtl="0" algn="l">
              <a:lnSpc>
                <a:spcPct val="114599"/>
              </a:lnSpc>
              <a:spcBef>
                <a:spcPts val="0"/>
              </a:spcBef>
              <a:spcAft>
                <a:spcPts val="1000"/>
              </a:spcAft>
              <a:buClr>
                <a:srgbClr val="595959"/>
              </a:buClr>
              <a:buSzPct val="100000"/>
              <a:buFont typeface="Arial"/>
              <a:buChar char="●"/>
            </a:pPr>
            <a:r>
              <a:rPr lang="en-US" sz="2000">
                <a:solidFill>
                  <a:srgbClr val="595959"/>
                </a:solidFill>
              </a:rPr>
              <a:t>Stylesheets</a:t>
            </a:r>
          </a:p>
          <a:p>
            <a:pPr indent="-381000" lvl="0" marL="469900" marR="69215" rtl="0" algn="l">
              <a:lnSpc>
                <a:spcPct val="114599"/>
              </a:lnSpc>
              <a:spcBef>
                <a:spcPts val="0"/>
              </a:spcBef>
              <a:spcAft>
                <a:spcPts val="1000"/>
              </a:spcAft>
              <a:buClr>
                <a:srgbClr val="595959"/>
              </a:buClr>
              <a:buSzPct val="100000"/>
              <a:buFont typeface="Arial"/>
              <a:buChar char="●"/>
            </a:pPr>
            <a:r>
              <a:rPr lang="en-US" sz="2000">
                <a:solidFill>
                  <a:srgbClr val="595959"/>
                </a:solidFill>
              </a:rPr>
              <a:t>Menu</a:t>
            </a:r>
          </a:p>
          <a:p>
            <a:pPr indent="-381000" lvl="0" marL="469900" marR="69215" rtl="0" algn="l">
              <a:lnSpc>
                <a:spcPct val="114599"/>
              </a:lnSpc>
              <a:spcBef>
                <a:spcPts val="0"/>
              </a:spcBef>
              <a:spcAft>
                <a:spcPts val="1000"/>
              </a:spcAft>
              <a:buClr>
                <a:srgbClr val="595959"/>
              </a:buClr>
              <a:buSzPct val="100000"/>
              <a:buFont typeface="Arial"/>
              <a:buChar char="●"/>
            </a:pPr>
            <a:r>
              <a:rPr lang="en-US" sz="2000">
                <a:solidFill>
                  <a:srgbClr val="595959"/>
                </a:solidFill>
              </a:rPr>
              <a:t>Page title</a:t>
            </a:r>
          </a:p>
        </p:txBody>
      </p:sp>
      <p:sp>
        <p:nvSpPr>
          <p:cNvPr id="96" name="Shape 96"/>
          <p:cNvSpPr txBox="1"/>
          <p:nvPr/>
        </p:nvSpPr>
        <p:spPr>
          <a:xfrm>
            <a:off x="383300" y="980650"/>
            <a:ext cx="4896300" cy="3931800"/>
          </a:xfrm>
          <a:prstGeom prst="rect">
            <a:avLst/>
          </a:prstGeom>
          <a:noFill/>
          <a:ln>
            <a:noFill/>
          </a:ln>
        </p:spPr>
        <p:txBody>
          <a:bodyPr anchorCtr="0" anchor="t" bIns="91425" lIns="91425" rIns="91425" wrap="square" tIns="91425">
            <a:noAutofit/>
          </a:bodyPr>
          <a:lstStyle/>
          <a:p>
            <a:pPr lvl="0">
              <a:spcBef>
                <a:spcPts val="0"/>
              </a:spcBef>
              <a:buClr>
                <a:schemeClr val="dk1"/>
              </a:buClr>
              <a:buSzPct val="68750"/>
              <a:buFont typeface="Arial"/>
              <a:buNone/>
            </a:pPr>
            <a:r>
              <a:rPr lang="en-US" sz="1600"/>
              <a:t>&lt;!DOCTYPE html&gt;</a:t>
            </a:r>
          </a:p>
          <a:p>
            <a:pPr lvl="0">
              <a:spcBef>
                <a:spcPts val="0"/>
              </a:spcBef>
              <a:buClr>
                <a:schemeClr val="dk1"/>
              </a:buClr>
              <a:buSzPct val="68750"/>
              <a:buFont typeface="Arial"/>
              <a:buNone/>
            </a:pPr>
            <a:r>
              <a:rPr lang="en-US" sz="1600"/>
              <a:t>&lt;html&gt;</a:t>
            </a:r>
          </a:p>
          <a:p>
            <a:pPr lvl="0">
              <a:spcBef>
                <a:spcPts val="0"/>
              </a:spcBef>
              <a:buClr>
                <a:schemeClr val="dk1"/>
              </a:buClr>
              <a:buSzPct val="68750"/>
              <a:buFont typeface="Arial"/>
              <a:buNone/>
            </a:pPr>
            <a:r>
              <a:rPr lang="en-US" sz="1600"/>
              <a:t>&lt;head&gt;</a:t>
            </a:r>
          </a:p>
          <a:p>
            <a:pPr lvl="0">
              <a:spcBef>
                <a:spcPts val="0"/>
              </a:spcBef>
              <a:buClr>
                <a:schemeClr val="dk1"/>
              </a:buClr>
              <a:buSzPct val="68750"/>
              <a:buFont typeface="Arial"/>
              <a:buNone/>
            </a:pPr>
            <a:r>
              <a:rPr lang="en-US" sz="1600"/>
              <a:t>&lt;/head&gt;</a:t>
            </a:r>
          </a:p>
          <a:p>
            <a:pPr lvl="0">
              <a:spcBef>
                <a:spcPts val="0"/>
              </a:spcBef>
              <a:buClr>
                <a:schemeClr val="dk1"/>
              </a:buClr>
              <a:buSzPct val="68750"/>
              <a:buFont typeface="Arial"/>
              <a:buNone/>
            </a:pPr>
            <a:r>
              <a:rPr lang="en-US" sz="1600"/>
              <a:t>&lt;body&gt;</a:t>
            </a:r>
          </a:p>
          <a:p>
            <a:pPr lvl="0">
              <a:spcBef>
                <a:spcPts val="0"/>
              </a:spcBef>
              <a:buClr>
                <a:schemeClr val="dk1"/>
              </a:buClr>
              <a:buSzPct val="68750"/>
              <a:buFont typeface="Arial"/>
              <a:buNone/>
            </a:pPr>
            <a:r>
              <a:rPr lang="en-US" sz="1600"/>
              <a:t>&lt;link rel="stylesheet" href="</a:t>
            </a:r>
            <a:r>
              <a:rPr lang="en-US" sz="1600">
                <a:solidFill>
                  <a:srgbClr val="FF0000"/>
                </a:solidFill>
              </a:rPr>
              <a:t>menu.css</a:t>
            </a:r>
            <a:r>
              <a:rPr lang="en-US" sz="1600"/>
              <a:t>"&gt;</a:t>
            </a:r>
          </a:p>
          <a:p>
            <a:pPr lvl="0">
              <a:spcBef>
                <a:spcPts val="0"/>
              </a:spcBef>
              <a:buClr>
                <a:schemeClr val="dk1"/>
              </a:buClr>
              <a:buSzPct val="68750"/>
              <a:buFont typeface="Arial"/>
              <a:buNone/>
            </a:pPr>
            <a:r>
              <a:rPr lang="en-US" sz="1600"/>
              <a:t>&lt;link rel="stylesheet" href="</a:t>
            </a:r>
            <a:r>
              <a:rPr lang="en-US" sz="1600">
                <a:solidFill>
                  <a:srgbClr val="FF0000"/>
                </a:solidFill>
              </a:rPr>
              <a:t>style.css</a:t>
            </a:r>
            <a:r>
              <a:rPr lang="en-US" sz="1600"/>
              <a:t>"&gt;</a:t>
            </a:r>
          </a:p>
          <a:p>
            <a:pPr lvl="0">
              <a:spcBef>
                <a:spcPts val="0"/>
              </a:spcBef>
              <a:buClr>
                <a:schemeClr val="dk1"/>
              </a:buClr>
              <a:buSzPct val="68750"/>
              <a:buFont typeface="Arial"/>
              <a:buNone/>
            </a:pPr>
            <a:r>
              <a:rPr lang="en-US" sz="1600"/>
              <a:t>&lt;ul&gt;</a:t>
            </a:r>
          </a:p>
          <a:p>
            <a:pPr lvl="0">
              <a:spcBef>
                <a:spcPts val="0"/>
              </a:spcBef>
              <a:buClr>
                <a:schemeClr val="dk1"/>
              </a:buClr>
              <a:buSzPct val="68750"/>
              <a:buFont typeface="Arial"/>
              <a:buNone/>
            </a:pPr>
            <a:r>
              <a:rPr lang="en-US" sz="1600"/>
              <a:t>  &lt;li&gt;&lt;a href="</a:t>
            </a:r>
            <a:r>
              <a:rPr lang="en-US" sz="1600">
                <a:solidFill>
                  <a:srgbClr val="FF0000"/>
                </a:solidFill>
              </a:rPr>
              <a:t>index.php</a:t>
            </a:r>
            <a:r>
              <a:rPr lang="en-US" sz="1600"/>
              <a:t>"&gt;Home&lt;/a&gt;&lt;/li&gt;</a:t>
            </a:r>
          </a:p>
          <a:p>
            <a:pPr lvl="0">
              <a:spcBef>
                <a:spcPts val="0"/>
              </a:spcBef>
              <a:buClr>
                <a:schemeClr val="dk1"/>
              </a:buClr>
              <a:buSzPct val="68750"/>
              <a:buFont typeface="Arial"/>
              <a:buNone/>
            </a:pPr>
            <a:r>
              <a:rPr lang="en-US" sz="1600"/>
              <a:t>  &lt;li&gt;&lt;a href="</a:t>
            </a:r>
            <a:r>
              <a:rPr lang="en-US" sz="1600">
                <a:solidFill>
                  <a:srgbClr val="FF0000"/>
                </a:solidFill>
              </a:rPr>
              <a:t>createProduct.php</a:t>
            </a:r>
            <a:r>
              <a:rPr lang="en-US" sz="1600"/>
              <a:t>"&gt;New&lt;/a&gt;&lt;/li&gt;</a:t>
            </a:r>
          </a:p>
          <a:p>
            <a:pPr lvl="0">
              <a:spcBef>
                <a:spcPts val="0"/>
              </a:spcBef>
              <a:buClr>
                <a:schemeClr val="dk1"/>
              </a:buClr>
              <a:buSzPct val="68750"/>
              <a:buFont typeface="Arial"/>
              <a:buNone/>
            </a:pPr>
            <a:r>
              <a:rPr lang="en-US" sz="1600"/>
              <a:t>  &lt;li&gt;&lt;a href="</a:t>
            </a:r>
            <a:r>
              <a:rPr lang="en-US" sz="1600">
                <a:solidFill>
                  <a:srgbClr val="FF0000"/>
                </a:solidFill>
              </a:rPr>
              <a:t>products.php</a:t>
            </a:r>
            <a:r>
              <a:rPr lang="en-US" sz="1600"/>
              <a:t>"&gt;List&lt;/a&gt;&lt;/li&gt;</a:t>
            </a:r>
          </a:p>
          <a:p>
            <a:pPr lvl="0">
              <a:spcBef>
                <a:spcPts val="0"/>
              </a:spcBef>
              <a:buClr>
                <a:schemeClr val="dk1"/>
              </a:buClr>
              <a:buSzPct val="68750"/>
              <a:buFont typeface="Arial"/>
              <a:buNone/>
            </a:pPr>
            <a:r>
              <a:rPr lang="en-US" sz="1600"/>
              <a:t>  &lt;li&gt;&lt;a href="#about"&gt;About&lt;/a&gt;&lt;/li&gt;</a:t>
            </a:r>
          </a:p>
          <a:p>
            <a:pPr lvl="0">
              <a:spcBef>
                <a:spcPts val="0"/>
              </a:spcBef>
              <a:buClr>
                <a:schemeClr val="dk1"/>
              </a:buClr>
              <a:buSzPct val="68750"/>
              <a:buFont typeface="Arial"/>
              <a:buNone/>
            </a:pPr>
            <a:r>
              <a:rPr lang="en-US" sz="1600"/>
              <a:t>&lt;/ul&gt;</a:t>
            </a:r>
          </a:p>
          <a:p>
            <a:pPr lvl="0">
              <a:spcBef>
                <a:spcPts val="0"/>
              </a:spcBef>
              <a:buClr>
                <a:schemeClr val="dk1"/>
              </a:buClr>
              <a:buFont typeface="Arial"/>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0" name="Shape 100"/>
        <p:cNvGrpSpPr/>
        <p:nvPr/>
      </p:nvGrpSpPr>
      <p:grpSpPr>
        <a:xfrm>
          <a:off x="0" y="0"/>
          <a:ext cx="0" cy="0"/>
          <a:chOff x="0" y="0"/>
          <a:chExt cx="0" cy="0"/>
        </a:xfrm>
      </p:grpSpPr>
      <p:sp>
        <p:nvSpPr>
          <p:cNvPr id="101" name="Shape 101"/>
          <p:cNvSpPr txBox="1"/>
          <p:nvPr>
            <p:ph type="title"/>
          </p:nvPr>
        </p:nvSpPr>
        <p:spPr>
          <a:xfrm>
            <a:off x="383301" y="194725"/>
            <a:ext cx="2781900" cy="4521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a:t>menu.css</a:t>
            </a:r>
          </a:p>
        </p:txBody>
      </p:sp>
      <p:sp>
        <p:nvSpPr>
          <p:cNvPr id="102" name="Shape 102"/>
          <p:cNvSpPr txBox="1"/>
          <p:nvPr/>
        </p:nvSpPr>
        <p:spPr>
          <a:xfrm>
            <a:off x="5390775" y="1176350"/>
            <a:ext cx="2968200" cy="3843600"/>
          </a:xfrm>
          <a:prstGeom prst="rect">
            <a:avLst/>
          </a:prstGeom>
          <a:noFill/>
          <a:ln>
            <a:noFill/>
          </a:ln>
        </p:spPr>
        <p:txBody>
          <a:bodyPr anchorCtr="0" anchor="t" bIns="0" lIns="0" rIns="0" wrap="square" tIns="52700">
            <a:noAutofit/>
          </a:bodyPr>
          <a:lstStyle/>
          <a:p>
            <a:pPr indent="-381000" lvl="0" marL="469900" marR="69215" rtl="0" algn="l">
              <a:lnSpc>
                <a:spcPct val="114599"/>
              </a:lnSpc>
              <a:spcBef>
                <a:spcPts val="0"/>
              </a:spcBef>
              <a:spcAft>
                <a:spcPts val="1000"/>
              </a:spcAft>
              <a:buClr>
                <a:srgbClr val="595959"/>
              </a:buClr>
              <a:buSzPct val="100000"/>
              <a:buFont typeface="Arial"/>
              <a:buChar char="●"/>
            </a:pPr>
            <a:r>
              <a:rPr lang="en-US" sz="2000">
                <a:solidFill>
                  <a:srgbClr val="595959"/>
                </a:solidFill>
              </a:rPr>
              <a:t>Create menu.css in the same folder. </a:t>
            </a:r>
          </a:p>
          <a:p>
            <a:pPr indent="-381000" lvl="0" marL="469900" marR="69215" rtl="0" algn="l">
              <a:lnSpc>
                <a:spcPct val="114599"/>
              </a:lnSpc>
              <a:spcBef>
                <a:spcPts val="0"/>
              </a:spcBef>
              <a:spcAft>
                <a:spcPts val="1000"/>
              </a:spcAft>
              <a:buClr>
                <a:srgbClr val="595959"/>
              </a:buClr>
              <a:buSzPct val="100000"/>
              <a:buFont typeface="Arial"/>
              <a:buChar char="●"/>
            </a:pPr>
            <a:r>
              <a:rPr lang="en-US" sz="2000">
                <a:solidFill>
                  <a:srgbClr val="595959"/>
                </a:solidFill>
              </a:rPr>
              <a:t>This will make the menu as a horizontal menu</a:t>
            </a:r>
          </a:p>
        </p:txBody>
      </p:sp>
      <p:sp>
        <p:nvSpPr>
          <p:cNvPr id="103" name="Shape 103"/>
          <p:cNvSpPr txBox="1"/>
          <p:nvPr/>
        </p:nvSpPr>
        <p:spPr>
          <a:xfrm>
            <a:off x="383300" y="758100"/>
            <a:ext cx="4896300" cy="4546200"/>
          </a:xfrm>
          <a:prstGeom prst="rect">
            <a:avLst/>
          </a:prstGeom>
          <a:noFill/>
          <a:ln>
            <a:noFill/>
          </a:ln>
        </p:spPr>
        <p:txBody>
          <a:bodyPr anchorCtr="0" anchor="t" bIns="91425" lIns="91425" rIns="91425" wrap="square" tIns="91425">
            <a:noAutofit/>
          </a:bodyPr>
          <a:lstStyle/>
          <a:p>
            <a:pPr lvl="0">
              <a:spcBef>
                <a:spcPts val="0"/>
              </a:spcBef>
              <a:buNone/>
            </a:pPr>
            <a:r>
              <a:rPr lang="en-US" sz="1600"/>
              <a:t>ul {</a:t>
            </a:r>
          </a:p>
          <a:p>
            <a:pPr lvl="0">
              <a:spcBef>
                <a:spcPts val="0"/>
              </a:spcBef>
              <a:buNone/>
            </a:pPr>
            <a:r>
              <a:rPr lang="en-US" sz="1600"/>
              <a:t>    list-style-type: none;</a:t>
            </a:r>
          </a:p>
          <a:p>
            <a:pPr lvl="0">
              <a:spcBef>
                <a:spcPts val="0"/>
              </a:spcBef>
              <a:buNone/>
            </a:pPr>
            <a:r>
              <a:rPr lang="en-US" sz="1600"/>
              <a:t>    margin: 0;</a:t>
            </a:r>
          </a:p>
          <a:p>
            <a:pPr lvl="0">
              <a:spcBef>
                <a:spcPts val="0"/>
              </a:spcBef>
              <a:buNone/>
            </a:pPr>
            <a:r>
              <a:rPr lang="en-US" sz="1600"/>
              <a:t>    padding: 0;</a:t>
            </a:r>
          </a:p>
          <a:p>
            <a:pPr lvl="0">
              <a:spcBef>
                <a:spcPts val="0"/>
              </a:spcBef>
              <a:buNone/>
            </a:pPr>
            <a:r>
              <a:rPr lang="en-US" sz="1600"/>
              <a:t>    overflow: hidden;</a:t>
            </a:r>
          </a:p>
          <a:p>
            <a:pPr lvl="0">
              <a:spcBef>
                <a:spcPts val="0"/>
              </a:spcBef>
              <a:buNone/>
            </a:pPr>
            <a:r>
              <a:rPr lang="en-US" sz="1600"/>
              <a:t>    background-color: #333;}</a:t>
            </a:r>
          </a:p>
          <a:p>
            <a:pPr lvl="0">
              <a:spcBef>
                <a:spcPts val="0"/>
              </a:spcBef>
              <a:buNone/>
            </a:pPr>
            <a:r>
              <a:rPr lang="en-US" sz="1600"/>
              <a:t>li {</a:t>
            </a:r>
          </a:p>
          <a:p>
            <a:pPr lvl="0">
              <a:spcBef>
                <a:spcPts val="0"/>
              </a:spcBef>
              <a:buNone/>
            </a:pPr>
            <a:r>
              <a:rPr lang="en-US" sz="1600"/>
              <a:t>    float: left;}</a:t>
            </a:r>
          </a:p>
          <a:p>
            <a:pPr lvl="0">
              <a:spcBef>
                <a:spcPts val="0"/>
              </a:spcBef>
              <a:buNone/>
            </a:pPr>
            <a:r>
              <a:rPr lang="en-US" sz="1600"/>
              <a:t>li a {</a:t>
            </a:r>
          </a:p>
          <a:p>
            <a:pPr lvl="0">
              <a:spcBef>
                <a:spcPts val="0"/>
              </a:spcBef>
              <a:buNone/>
            </a:pPr>
            <a:r>
              <a:rPr lang="en-US" sz="1600"/>
              <a:t>    display: inline-block;</a:t>
            </a:r>
          </a:p>
          <a:p>
            <a:pPr lvl="0">
              <a:spcBef>
                <a:spcPts val="0"/>
              </a:spcBef>
              <a:buNone/>
            </a:pPr>
            <a:r>
              <a:rPr lang="en-US" sz="1600"/>
              <a:t>    color: white;</a:t>
            </a:r>
          </a:p>
          <a:p>
            <a:pPr lvl="0">
              <a:spcBef>
                <a:spcPts val="0"/>
              </a:spcBef>
              <a:buNone/>
            </a:pPr>
            <a:r>
              <a:rPr lang="en-US" sz="1600"/>
              <a:t>    text-align: center;</a:t>
            </a:r>
          </a:p>
          <a:p>
            <a:pPr lvl="0">
              <a:spcBef>
                <a:spcPts val="0"/>
              </a:spcBef>
              <a:buNone/>
            </a:pPr>
            <a:r>
              <a:rPr lang="en-US" sz="1600"/>
              <a:t>    padding: 14px 16px;</a:t>
            </a:r>
          </a:p>
          <a:p>
            <a:pPr lvl="0">
              <a:spcBef>
                <a:spcPts val="0"/>
              </a:spcBef>
              <a:buNone/>
            </a:pPr>
            <a:r>
              <a:rPr lang="en-US" sz="1600"/>
              <a:t>    text-decoration: none;}</a:t>
            </a:r>
          </a:p>
          <a:p>
            <a:pPr lvl="0">
              <a:spcBef>
                <a:spcPts val="0"/>
              </a:spcBef>
              <a:buNone/>
            </a:pPr>
            <a:r>
              <a:rPr lang="en-US" sz="1600"/>
              <a:t>li a:hover {</a:t>
            </a:r>
          </a:p>
          <a:p>
            <a:pPr lvl="0">
              <a:spcBef>
                <a:spcPts val="0"/>
              </a:spcBef>
              <a:buNone/>
            </a:pPr>
            <a:r>
              <a:rPr lang="en-US" sz="1600"/>
              <a:t>    background-color: #111;}</a:t>
            </a:r>
          </a:p>
          <a:p>
            <a:pPr lvl="0" rtl="0">
              <a:spcBef>
                <a:spcPts val="0"/>
              </a:spcBef>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