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00AA"/>
    <a:srgbClr val="512BD4"/>
    <a:srgbClr val="452C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D99C0-FC4E-8D40-A955-C42E95722020}" v="1" dt="2023-10-25T03:10:13.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20"/>
    <p:restoredTop sz="94829"/>
  </p:normalViewPr>
  <p:slideViewPr>
    <p:cSldViewPr snapToGrid="0">
      <p:cViewPr varScale="1">
        <p:scale>
          <a:sx n="152" d="100"/>
          <a:sy n="152"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rael Calderón de la Cruz" userId="388333368af3fb9f" providerId="LiveId" clId="{563D99C0-FC4E-8D40-A955-C42E95722020}"/>
    <pc:docChg chg="custSel modSld">
      <pc:chgData name="Israel Calderón de la Cruz" userId="388333368af3fb9f" providerId="LiveId" clId="{563D99C0-FC4E-8D40-A955-C42E95722020}" dt="2023-10-25T03:19:00.177" v="12" actId="478"/>
      <pc:docMkLst>
        <pc:docMk/>
      </pc:docMkLst>
      <pc:sldChg chg="modNotesTx">
        <pc:chgData name="Israel Calderón de la Cruz" userId="388333368af3fb9f" providerId="LiveId" clId="{563D99C0-FC4E-8D40-A955-C42E95722020}" dt="2023-10-25T03:10:16.296" v="3" actId="20577"/>
        <pc:sldMkLst>
          <pc:docMk/>
          <pc:sldMk cId="2804528160" sldId="257"/>
        </pc:sldMkLst>
      </pc:sldChg>
      <pc:sldChg chg="addSp delSp modSp mod">
        <pc:chgData name="Israel Calderón de la Cruz" userId="388333368af3fb9f" providerId="LiveId" clId="{563D99C0-FC4E-8D40-A955-C42E95722020}" dt="2023-10-25T03:19:00.177" v="12" actId="478"/>
        <pc:sldMkLst>
          <pc:docMk/>
          <pc:sldMk cId="106124383" sldId="265"/>
        </pc:sldMkLst>
        <pc:picChg chg="add del mod">
          <ac:chgData name="Israel Calderón de la Cruz" userId="388333368af3fb9f" providerId="LiveId" clId="{563D99C0-FC4E-8D40-A955-C42E95722020}" dt="2023-10-25T03:19:00.177" v="12" actId="478"/>
          <ac:picMkLst>
            <pc:docMk/>
            <pc:sldMk cId="106124383" sldId="265"/>
            <ac:picMk id="3" creationId="{E3077D8F-CAC4-0E3B-D959-531D2F51C3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FE8AD-92B1-8A4E-A28F-CA15838523B9}" type="datetimeFigureOut">
              <a:rPr lang="en-MX" smtClean="0"/>
              <a:t>24/10/23</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833DE-2909-B147-8269-7836A6B3A1BD}" type="slidenum">
              <a:rPr lang="en-MX" smtClean="0"/>
              <a:t>‹#›</a:t>
            </a:fld>
            <a:endParaRPr lang="en-MX"/>
          </a:p>
        </p:txBody>
      </p:sp>
    </p:spTree>
    <p:extLst>
      <p:ext uri="{BB962C8B-B14F-4D97-AF65-F5344CB8AC3E}">
        <p14:creationId xmlns:p14="http://schemas.microsoft.com/office/powerpoint/2010/main" val="274677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186833DE-2909-B147-8269-7836A6B3A1BD}" type="slidenum">
              <a:rPr lang="en-MX" smtClean="0"/>
              <a:t>1</a:t>
            </a:fld>
            <a:endParaRPr lang="en-MX"/>
          </a:p>
        </p:txBody>
      </p:sp>
    </p:spTree>
    <p:extLst>
      <p:ext uri="{BB962C8B-B14F-4D97-AF65-F5344CB8AC3E}">
        <p14:creationId xmlns:p14="http://schemas.microsoft.com/office/powerpoint/2010/main" val="146650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Google Sans"/>
              </a:rPr>
              <a:t>Miguel de Icaza</a:t>
            </a:r>
          </a:p>
        </p:txBody>
      </p:sp>
      <p:sp>
        <p:nvSpPr>
          <p:cNvPr id="4" name="Slide Number Placeholder 3"/>
          <p:cNvSpPr>
            <a:spLocks noGrp="1"/>
          </p:cNvSpPr>
          <p:nvPr>
            <p:ph type="sldNum" sz="quarter" idx="5"/>
          </p:nvPr>
        </p:nvSpPr>
        <p:spPr/>
        <p:txBody>
          <a:bodyPr/>
          <a:lstStyle/>
          <a:p>
            <a:fld id="{186833DE-2909-B147-8269-7836A6B3A1BD}" type="slidenum">
              <a:rPr lang="en-MX" smtClean="0"/>
              <a:t>2</a:t>
            </a:fld>
            <a:endParaRPr lang="en-MX"/>
          </a:p>
        </p:txBody>
      </p:sp>
    </p:spTree>
    <p:extLst>
      <p:ext uri="{BB962C8B-B14F-4D97-AF65-F5344CB8AC3E}">
        <p14:creationId xmlns:p14="http://schemas.microsoft.com/office/powerpoint/2010/main" val="402505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FC62-E94F-F4CF-FC47-632D9F9C1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FB1EB7A8-DB1A-2BF4-EECD-45C1D14DF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0B38F379-C5E8-1934-CF21-28A8F615E0C3}"/>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BAC8BF95-749A-2119-9226-326CF6A8A86C}"/>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4819305-61B1-492D-9651-A7E0D4BCCB6E}"/>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195611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933E-A868-A1EA-B395-F29D98F65136}"/>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8B4C3A7-9AD2-C19A-9104-DD87B00F4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FBA3EC9C-BA10-C989-B4BD-2F2F9E5C84E3}"/>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5A40059D-A5F6-622A-1039-32AC2D3DB0D9}"/>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2ACA6F2-6BC2-354A-6190-59ED27BC28C6}"/>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131216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8AA47-E955-D59E-37F5-0FF021ABB9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D80BB219-B122-5076-AC52-D75C1AC353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CEF33C8D-029A-2CB4-4E4B-1D693D600C6C}"/>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8DDE655A-CF5B-02FC-40CD-A8AA8378BFF9}"/>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4727791-3CB8-5E91-85CF-9AC4FB3726C5}"/>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337952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8E8D-93FF-9422-F349-AE24AFD7F5F7}"/>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EB3D6B1C-4703-3AD7-4C1C-E24C907C8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A6608284-2724-23BB-0F9D-D75949D09E22}"/>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3F3EB319-FFBE-E3D9-DBE8-63991567D5B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E67B293F-9614-64FE-58A9-C1DD4D5162B3}"/>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33640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3368-4020-3F5C-E734-F20E4B4E1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A7D84119-AD54-CF42-7E80-4CB07301CF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B044D-D8CE-B22D-88C2-5A07687AD23B}"/>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A4D8071B-1CE4-8D20-1FD6-31E17ED78A5A}"/>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DD2643E-6CE2-B8CC-5BBE-0D07CA059DEA}"/>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54130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9D5C-F767-806C-D730-9FAC7FE4A0D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20DD9AA3-7CF1-77E8-B08E-65DE54250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0E3E2E4A-229B-D7C4-081F-07416EF51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496EF914-D99D-748D-4A85-F1794D7F16CC}"/>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6" name="Footer Placeholder 5">
            <a:extLst>
              <a:ext uri="{FF2B5EF4-FFF2-40B4-BE49-F238E27FC236}">
                <a16:creationId xmlns:a16="http://schemas.microsoft.com/office/drawing/2014/main" id="{6F83A187-5F2F-B2E0-B6CF-3D21F1A9DFA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AB2AD6E9-982B-580C-D955-8FF357E659A7}"/>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165531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CBC7-E060-A960-6564-8F1F2C5B2233}"/>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6BF2177F-660A-C030-8E70-C576ABDDE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39C1C-E1E4-BC5D-E3B9-61CC117B7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E598BC40-29AD-0378-9D8F-919B9FE4D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55284-B704-EC67-1CA6-D359E3FEA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539211A2-5E37-B02D-6DAE-944D1563957E}"/>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8" name="Footer Placeholder 7">
            <a:extLst>
              <a:ext uri="{FF2B5EF4-FFF2-40B4-BE49-F238E27FC236}">
                <a16:creationId xmlns:a16="http://schemas.microsoft.com/office/drawing/2014/main" id="{76D3F134-776F-7EDB-9B03-A02DAC3B146D}"/>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470CAB4A-7577-A35E-1B81-4A1A3502362A}"/>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179822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5AC5-A820-E8D9-C742-3B58872CCC75}"/>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1CE8554F-CA84-7B56-1D99-660D62E40FAD}"/>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4" name="Footer Placeholder 3">
            <a:extLst>
              <a:ext uri="{FF2B5EF4-FFF2-40B4-BE49-F238E27FC236}">
                <a16:creationId xmlns:a16="http://schemas.microsoft.com/office/drawing/2014/main" id="{F8B513A1-F13F-0EB7-CCF5-327DE8C10D5C}"/>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25E6DD00-3EFB-5817-0164-F70B95EC49B6}"/>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393140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86844-93C6-E104-7CB6-81549DEF4777}"/>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3" name="Footer Placeholder 2">
            <a:extLst>
              <a:ext uri="{FF2B5EF4-FFF2-40B4-BE49-F238E27FC236}">
                <a16:creationId xmlns:a16="http://schemas.microsoft.com/office/drawing/2014/main" id="{19B142EB-2912-FC12-734C-8EC06676F73D}"/>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06F9CEE-7D9E-27A8-A77A-7E66F522EB36}"/>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402107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4695-63C1-84E7-55D8-2E5D269DD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438EF1DE-14FB-CE0B-E1E0-C807627F7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38CB14E3-B0F2-76C3-9CEA-DAC2EA8B0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0EAF2-7EB0-2322-DE7A-53FD5D54D647}"/>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6" name="Footer Placeholder 5">
            <a:extLst>
              <a:ext uri="{FF2B5EF4-FFF2-40B4-BE49-F238E27FC236}">
                <a16:creationId xmlns:a16="http://schemas.microsoft.com/office/drawing/2014/main" id="{10BE02C1-B479-A6CD-7168-CFC9B0096EF3}"/>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84D1B6DD-0556-1D11-335D-4A5CEE9A1053}"/>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347613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E527-F6B9-5A3A-BD0C-8884D55AD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E710A64-81FD-917E-5EE1-266E605E8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8D2994F5-E35A-C56D-FD84-E175A2D72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CFED9-8F4A-57EE-0773-D4CD8BF351D1}"/>
              </a:ext>
            </a:extLst>
          </p:cNvPr>
          <p:cNvSpPr>
            <a:spLocks noGrp="1"/>
          </p:cNvSpPr>
          <p:nvPr>
            <p:ph type="dt" sz="half" idx="10"/>
          </p:nvPr>
        </p:nvSpPr>
        <p:spPr/>
        <p:txBody>
          <a:bodyPr/>
          <a:lstStyle/>
          <a:p>
            <a:fld id="{4826E7E7-CC5A-A144-94A0-448CCCF1236A}" type="datetimeFigureOut">
              <a:rPr lang="en-MX" smtClean="0"/>
              <a:t>24/10/23</a:t>
            </a:fld>
            <a:endParaRPr lang="en-MX"/>
          </a:p>
        </p:txBody>
      </p:sp>
      <p:sp>
        <p:nvSpPr>
          <p:cNvPr id="6" name="Footer Placeholder 5">
            <a:extLst>
              <a:ext uri="{FF2B5EF4-FFF2-40B4-BE49-F238E27FC236}">
                <a16:creationId xmlns:a16="http://schemas.microsoft.com/office/drawing/2014/main" id="{DA4292E5-8CA7-D2B2-7087-4D36F57B482F}"/>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CF7FC95-E0B5-86C5-1A23-C593EDF6DED2}"/>
              </a:ext>
            </a:extLst>
          </p:cNvPr>
          <p:cNvSpPr>
            <a:spLocks noGrp="1"/>
          </p:cNvSpPr>
          <p:nvPr>
            <p:ph type="sldNum" sz="quarter" idx="12"/>
          </p:nvPr>
        </p:nvSpPr>
        <p:spPr/>
        <p:txBody>
          <a:bodyPr/>
          <a:lstStyle/>
          <a:p>
            <a:fld id="{168CE21D-628A-5848-9AA0-642D1ECD0D78}" type="slidenum">
              <a:rPr lang="en-MX" smtClean="0"/>
              <a:t>‹#›</a:t>
            </a:fld>
            <a:endParaRPr lang="en-MX"/>
          </a:p>
        </p:txBody>
      </p:sp>
    </p:spTree>
    <p:extLst>
      <p:ext uri="{BB962C8B-B14F-4D97-AF65-F5344CB8AC3E}">
        <p14:creationId xmlns:p14="http://schemas.microsoft.com/office/powerpoint/2010/main" val="319323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FE843-6FA6-6C7C-0E59-D76F8604C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15A69E8E-A547-F947-14B9-B160CA28B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883C30B4-FE16-AF62-79A7-1F560D3BD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6E7E7-CC5A-A144-94A0-448CCCF1236A}" type="datetimeFigureOut">
              <a:rPr lang="en-MX" smtClean="0"/>
              <a:t>24/10/23</a:t>
            </a:fld>
            <a:endParaRPr lang="en-MX"/>
          </a:p>
        </p:txBody>
      </p:sp>
      <p:sp>
        <p:nvSpPr>
          <p:cNvPr id="5" name="Footer Placeholder 4">
            <a:extLst>
              <a:ext uri="{FF2B5EF4-FFF2-40B4-BE49-F238E27FC236}">
                <a16:creationId xmlns:a16="http://schemas.microsoft.com/office/drawing/2014/main" id="{E47E576C-771D-6564-B984-C2D8C7641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DE8A742F-E899-8DE5-2BC8-8AB7731B7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CE21D-628A-5848-9AA0-642D1ECD0D78}" type="slidenum">
              <a:rPr lang="en-MX" smtClean="0"/>
              <a:t>‹#›</a:t>
            </a:fld>
            <a:endParaRPr lang="en-MX"/>
          </a:p>
        </p:txBody>
      </p:sp>
    </p:spTree>
    <p:extLst>
      <p:ext uri="{BB962C8B-B14F-4D97-AF65-F5344CB8AC3E}">
        <p14:creationId xmlns:p14="http://schemas.microsoft.com/office/powerpoint/2010/main" val="858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E998-AB84-2F98-70A6-74CEFAEB1655}"/>
              </a:ext>
            </a:extLst>
          </p:cNvPr>
          <p:cNvSpPr>
            <a:spLocks noGrp="1"/>
          </p:cNvSpPr>
          <p:nvPr>
            <p:ph type="ctrTitle"/>
          </p:nvPr>
        </p:nvSpPr>
        <p:spPr>
          <a:xfrm>
            <a:off x="1524000" y="1191582"/>
            <a:ext cx="9144000" cy="2387600"/>
          </a:xfrm>
          <a:solidFill>
            <a:schemeClr val="bg1"/>
          </a:solidFill>
        </p:spPr>
        <p:txBody>
          <a:bodyPr/>
          <a:lstStyle/>
          <a:p>
            <a:r>
              <a:rPr lang="en-MX" b="1" dirty="0">
                <a:gradFill flip="none" rotWithShape="1">
                  <a:gsLst>
                    <a:gs pos="0">
                      <a:srgbClr val="512BD4"/>
                    </a:gs>
                    <a:gs pos="100000">
                      <a:srgbClr val="D600AA"/>
                    </a:gs>
                  </a:gsLst>
                  <a:lin ang="2700000" scaled="1"/>
                  <a:tileRect/>
                </a:gradFill>
                <a:latin typeface="Space Grotesk" pitchFamily="2" charset="77"/>
                <a:cs typeface="Space Grotesk" pitchFamily="2" charset="77"/>
              </a:rPr>
              <a:t>Xamarin Forms esencial</a:t>
            </a:r>
          </a:p>
        </p:txBody>
      </p:sp>
      <p:sp>
        <p:nvSpPr>
          <p:cNvPr id="3" name="Subtitle 2">
            <a:extLst>
              <a:ext uri="{FF2B5EF4-FFF2-40B4-BE49-F238E27FC236}">
                <a16:creationId xmlns:a16="http://schemas.microsoft.com/office/drawing/2014/main" id="{3CABD01A-4CE8-C41E-E7C5-0F8A86AE4CE2}"/>
              </a:ext>
            </a:extLst>
          </p:cNvPr>
          <p:cNvSpPr>
            <a:spLocks noGrp="1"/>
          </p:cNvSpPr>
          <p:nvPr>
            <p:ph type="subTitle" idx="1"/>
          </p:nvPr>
        </p:nvSpPr>
        <p:spPr>
          <a:xfrm>
            <a:off x="1524000" y="3602038"/>
            <a:ext cx="8225481" cy="1655762"/>
          </a:xfrm>
        </p:spPr>
        <p:txBody>
          <a:bodyPr/>
          <a:lstStyle/>
          <a:p>
            <a:pPr algn="r"/>
            <a:r>
              <a:rPr lang="en-US" dirty="0">
                <a:latin typeface=""/>
              </a:rPr>
              <a:t>b</a:t>
            </a:r>
            <a:r>
              <a:rPr lang="en-MX" dirty="0">
                <a:latin typeface=""/>
              </a:rPr>
              <a:t>y Israel Calderón de la Cruz</a:t>
            </a:r>
          </a:p>
        </p:txBody>
      </p:sp>
      <p:pic>
        <p:nvPicPr>
          <p:cNvPr id="1026" name="Picture 2">
            <a:extLst>
              <a:ext uri="{FF2B5EF4-FFF2-40B4-BE49-F238E27FC236}">
                <a16:creationId xmlns:a16="http://schemas.microsoft.com/office/drawing/2014/main" id="{25A38DD2-14DD-E572-BE2C-0A03B1C9A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0943" y="4489142"/>
            <a:ext cx="4562232" cy="342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5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3000-2D2C-7B5E-CBFC-F82712DC1DC2}"/>
              </a:ext>
            </a:extLst>
          </p:cNvPr>
          <p:cNvSpPr>
            <a:spLocks noGrp="1"/>
          </p:cNvSpPr>
          <p:nvPr>
            <p:ph type="title"/>
          </p:nvPr>
        </p:nvSpPr>
        <p:spPr/>
        <p:txBody>
          <a:bodyPr/>
          <a:lstStyle/>
          <a:p>
            <a:r>
              <a:rPr lang="en-US" dirty="0">
                <a:latin typeface="Space Grotesk" pitchFamily="2" charset="77"/>
                <a:cs typeface="Space Grotesk" pitchFamily="2" charset="77"/>
              </a:rPr>
              <a:t>.NET Multi-platform App UI</a:t>
            </a:r>
            <a:endParaRPr lang="en-MX" dirty="0">
              <a:latin typeface="Space Grotesk" pitchFamily="2" charset="77"/>
              <a:cs typeface="Space Grotesk" pitchFamily="2" charset="77"/>
            </a:endParaRPr>
          </a:p>
        </p:txBody>
      </p:sp>
      <p:pic>
        <p:nvPicPr>
          <p:cNvPr id="5" name="Content Placeholder 4" descr="A computer and tablet with graphs and charts&#10;&#10;Description automatically generated">
            <a:extLst>
              <a:ext uri="{FF2B5EF4-FFF2-40B4-BE49-F238E27FC236}">
                <a16:creationId xmlns:a16="http://schemas.microsoft.com/office/drawing/2014/main" id="{31C33FC7-DA65-4972-D755-05237C6E61E1}"/>
              </a:ext>
            </a:extLst>
          </p:cNvPr>
          <p:cNvPicPr>
            <a:picLocks noGrp="1" noChangeAspect="1"/>
          </p:cNvPicPr>
          <p:nvPr>
            <p:ph idx="1"/>
          </p:nvPr>
        </p:nvPicPr>
        <p:blipFill>
          <a:blip r:embed="rId2"/>
          <a:stretch>
            <a:fillRect/>
          </a:stretch>
        </p:blipFill>
        <p:spPr>
          <a:xfrm>
            <a:off x="6483638" y="1905000"/>
            <a:ext cx="5191895" cy="4221693"/>
          </a:xfrm>
        </p:spPr>
      </p:pic>
      <p:pic>
        <p:nvPicPr>
          <p:cNvPr id="1030" name="Picture 6" descr="Plataformas compatibles con .NET MAUI.">
            <a:extLst>
              <a:ext uri="{FF2B5EF4-FFF2-40B4-BE49-F238E27FC236}">
                <a16:creationId xmlns:a16="http://schemas.microsoft.com/office/drawing/2014/main" id="{D8656162-2C47-26AA-A6AF-16B381880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67" y="1690688"/>
            <a:ext cx="4928810" cy="438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52A93-0AC2-854D-2974-47C69B2E6A13}"/>
              </a:ext>
            </a:extLst>
          </p:cNvPr>
          <p:cNvSpPr>
            <a:spLocks noGrp="1"/>
          </p:cNvSpPr>
          <p:nvPr>
            <p:ph type="title"/>
          </p:nvPr>
        </p:nvSpPr>
        <p:spPr>
          <a:xfrm>
            <a:off x="761803" y="350196"/>
            <a:ext cx="4646904" cy="1624520"/>
          </a:xfrm>
        </p:spPr>
        <p:txBody>
          <a:bodyPr anchor="ctr">
            <a:normAutofit/>
          </a:bodyPr>
          <a:lstStyle/>
          <a:p>
            <a:r>
              <a:rPr lang="en-MX" sz="4000" dirty="0"/>
              <a:t>¿What is Xamarin Forms?</a:t>
            </a:r>
          </a:p>
        </p:txBody>
      </p:sp>
      <p:sp>
        <p:nvSpPr>
          <p:cNvPr id="3" name="Content Placeholder 2">
            <a:extLst>
              <a:ext uri="{FF2B5EF4-FFF2-40B4-BE49-F238E27FC236}">
                <a16:creationId xmlns:a16="http://schemas.microsoft.com/office/drawing/2014/main" id="{B9FF881B-DF7C-8FCA-5F21-B8F393623BE8}"/>
              </a:ext>
            </a:extLst>
          </p:cNvPr>
          <p:cNvSpPr>
            <a:spLocks noGrp="1"/>
          </p:cNvSpPr>
          <p:nvPr>
            <p:ph idx="1"/>
          </p:nvPr>
        </p:nvSpPr>
        <p:spPr>
          <a:xfrm>
            <a:off x="761802" y="2743200"/>
            <a:ext cx="4646905" cy="3613149"/>
          </a:xfrm>
        </p:spPr>
        <p:txBody>
          <a:bodyPr anchor="ctr">
            <a:normAutofit/>
          </a:bodyPr>
          <a:lstStyle/>
          <a:p>
            <a:pPr marL="0" indent="0">
              <a:buNone/>
            </a:pPr>
            <a:r>
              <a:rPr lang="en-US" sz="3200" dirty="0" err="1">
                <a:solidFill>
                  <a:schemeClr val="bg2">
                    <a:lumMod val="50000"/>
                  </a:schemeClr>
                </a:solidFill>
                <a:latin typeface="+mj-lt"/>
              </a:rPr>
              <a:t>Xamarin.Forms</a:t>
            </a:r>
            <a:r>
              <a:rPr lang="en-US" sz="3200" dirty="0">
                <a:solidFill>
                  <a:schemeClr val="bg2">
                    <a:lumMod val="50000"/>
                  </a:schemeClr>
                </a:solidFill>
                <a:latin typeface="+mj-lt"/>
              </a:rPr>
              <a:t> is an open source cross-platform framework from Microsoft for building iOS, Android, &amp; Windows apps with .NET from a single shared codebase.</a:t>
            </a:r>
            <a:endParaRPr lang="en-MX" sz="3200" dirty="0">
              <a:solidFill>
                <a:schemeClr val="bg2">
                  <a:lumMod val="50000"/>
                </a:schemeClr>
              </a:solidFill>
              <a:latin typeface="+mj-lt"/>
            </a:endParaRPr>
          </a:p>
        </p:txBody>
      </p:sp>
      <p:pic>
        <p:nvPicPr>
          <p:cNvPr id="5" name="Picture 4">
            <a:extLst>
              <a:ext uri="{FF2B5EF4-FFF2-40B4-BE49-F238E27FC236}">
                <a16:creationId xmlns:a16="http://schemas.microsoft.com/office/drawing/2014/main" id="{12C3A3F6-CCCF-29C2-876E-2E75086756AF}"/>
              </a:ext>
            </a:extLst>
          </p:cNvPr>
          <p:cNvPicPr>
            <a:picLocks noChangeAspect="1"/>
          </p:cNvPicPr>
          <p:nvPr/>
        </p:nvPicPr>
        <p:blipFill rotWithShape="1">
          <a:blip r:embed="rId3"/>
          <a:srcRect l="37065" r="22222" b="-1"/>
          <a:stretch/>
        </p:blipFill>
        <p:spPr>
          <a:xfrm>
            <a:off x="6096000" y="1"/>
            <a:ext cx="6102825" cy="6858000"/>
          </a:xfrm>
          <a:prstGeom prst="rect">
            <a:avLst/>
          </a:prstGeom>
        </p:spPr>
      </p:pic>
      <p:pic>
        <p:nvPicPr>
          <p:cNvPr id="1026" name="Picture 2">
            <a:extLst>
              <a:ext uri="{FF2B5EF4-FFF2-40B4-BE49-F238E27FC236}">
                <a16:creationId xmlns:a16="http://schemas.microsoft.com/office/drawing/2014/main" id="{F9E81A4B-9771-4156-1CC0-86A7E9184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6833" y="1420427"/>
            <a:ext cx="4454832" cy="453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52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4178F-0DD8-E050-E68D-D30B1912AB8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Application Framework</a:t>
            </a:r>
            <a:endParaRPr lang="en-MX" sz="4000">
              <a:solidFill>
                <a:srgbClr val="FFFFFF"/>
              </a:solidFill>
            </a:endParaRPr>
          </a:p>
        </p:txBody>
      </p:sp>
      <p:sp>
        <p:nvSpPr>
          <p:cNvPr id="3" name="Content Placeholder 2">
            <a:extLst>
              <a:ext uri="{FF2B5EF4-FFF2-40B4-BE49-F238E27FC236}">
                <a16:creationId xmlns:a16="http://schemas.microsoft.com/office/drawing/2014/main" id="{C357E326-9BA4-B478-D445-EC5E8B2F888D}"/>
              </a:ext>
            </a:extLst>
          </p:cNvPr>
          <p:cNvSpPr>
            <a:spLocks noGrp="1"/>
          </p:cNvSpPr>
          <p:nvPr>
            <p:ph idx="1"/>
          </p:nvPr>
        </p:nvSpPr>
        <p:spPr>
          <a:xfrm>
            <a:off x="4581727" y="649480"/>
            <a:ext cx="3527767" cy="5546047"/>
          </a:xfrm>
        </p:spPr>
        <p:txBody>
          <a:bodyPr anchor="ctr">
            <a:normAutofit/>
          </a:bodyPr>
          <a:lstStyle/>
          <a:p>
            <a:pPr marL="0" indent="0">
              <a:buNone/>
            </a:pPr>
            <a:r>
              <a:rPr lang="en-US" dirty="0" err="1">
                <a:solidFill>
                  <a:schemeClr val="bg2">
                    <a:lumMod val="50000"/>
                  </a:schemeClr>
                </a:solidFill>
                <a:latin typeface="+mj-lt"/>
              </a:rPr>
              <a:t>Xamarin.Forms</a:t>
            </a:r>
            <a:r>
              <a:rPr lang="en-US" dirty="0">
                <a:solidFill>
                  <a:schemeClr val="bg2">
                    <a:lumMod val="50000"/>
                  </a:schemeClr>
                </a:solidFill>
                <a:latin typeface="+mj-lt"/>
              </a:rPr>
              <a:t> is more than just a cross-platform UI library, it is a full application framework that includes everything you need to build mobile apps. This includes cross-platform navigation, animation APIs, dependency service, messaging center, and more.</a:t>
            </a:r>
            <a:endParaRPr lang="en-MX" dirty="0">
              <a:solidFill>
                <a:schemeClr val="bg2">
                  <a:lumMod val="50000"/>
                </a:schemeClr>
              </a:solidFill>
              <a:latin typeface="+mj-lt"/>
            </a:endParaRPr>
          </a:p>
        </p:txBody>
      </p:sp>
      <p:pic>
        <p:nvPicPr>
          <p:cNvPr id="8" name="Graphic 7">
            <a:extLst>
              <a:ext uri="{FF2B5EF4-FFF2-40B4-BE49-F238E27FC236}">
                <a16:creationId xmlns:a16="http://schemas.microsoft.com/office/drawing/2014/main" id="{AB592F73-855D-B51F-1F57-D1B272ACBD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9502" y="2582162"/>
            <a:ext cx="3615776" cy="1705554"/>
          </a:xfrm>
          <a:prstGeom prst="rect">
            <a:avLst/>
          </a:prstGeom>
        </p:spPr>
      </p:pic>
      <p:sp>
        <p:nvSpPr>
          <p:cNvPr id="4" name="AutoShape 2">
            <a:extLst>
              <a:ext uri="{FF2B5EF4-FFF2-40B4-BE49-F238E27FC236}">
                <a16:creationId xmlns:a16="http://schemas.microsoft.com/office/drawing/2014/main" id="{0A78EE85-F796-768D-28B2-3671B3FA0F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X"/>
          </a:p>
        </p:txBody>
      </p:sp>
      <p:sp>
        <p:nvSpPr>
          <p:cNvPr id="6" name="AutoShape 6">
            <a:extLst>
              <a:ext uri="{FF2B5EF4-FFF2-40B4-BE49-F238E27FC236}">
                <a16:creationId xmlns:a16="http://schemas.microsoft.com/office/drawing/2014/main" id="{71C27F25-7475-3519-124F-82B28E71E17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X"/>
          </a:p>
        </p:txBody>
      </p:sp>
    </p:spTree>
    <p:extLst>
      <p:ext uri="{BB962C8B-B14F-4D97-AF65-F5344CB8AC3E}">
        <p14:creationId xmlns:p14="http://schemas.microsoft.com/office/powerpoint/2010/main" val="208826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F888A-01EF-CD86-DB97-F93992057084}"/>
              </a:ext>
            </a:extLst>
          </p:cNvPr>
          <p:cNvSpPr>
            <a:spLocks noGrp="1"/>
          </p:cNvSpPr>
          <p:nvPr>
            <p:ph type="title"/>
          </p:nvPr>
        </p:nvSpPr>
        <p:spPr>
          <a:xfrm>
            <a:off x="818984" y="4230093"/>
            <a:ext cx="4150581" cy="1800165"/>
          </a:xfrm>
        </p:spPr>
        <p:txBody>
          <a:bodyPr anchor="t">
            <a:normAutofit/>
          </a:bodyPr>
          <a:lstStyle/>
          <a:p>
            <a:pPr algn="r"/>
            <a:r>
              <a:rPr lang="en-US" sz="4000"/>
              <a:t>Model-View-ViewModel (MVVM)</a:t>
            </a:r>
            <a:endParaRPr lang="en-MX" sz="4000"/>
          </a:p>
        </p:txBody>
      </p:sp>
      <p:pic>
        <p:nvPicPr>
          <p:cNvPr id="6" name="Graphic 5">
            <a:extLst>
              <a:ext uri="{FF2B5EF4-FFF2-40B4-BE49-F238E27FC236}">
                <a16:creationId xmlns:a16="http://schemas.microsoft.com/office/drawing/2014/main" id="{0EAFF5B2-6DEF-9936-5AD4-F11830E334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63836" y="457200"/>
            <a:ext cx="7325289" cy="3455325"/>
          </a:xfrm>
          <a:prstGeom prst="rect">
            <a:avLst/>
          </a:prstGeom>
        </p:spPr>
      </p:pic>
      <p:sp>
        <p:nvSpPr>
          <p:cNvPr id="3" name="Content Placeholder 2">
            <a:extLst>
              <a:ext uri="{FF2B5EF4-FFF2-40B4-BE49-F238E27FC236}">
                <a16:creationId xmlns:a16="http://schemas.microsoft.com/office/drawing/2014/main" id="{B7AB63BD-338B-6738-3214-E0E23130D65F}"/>
              </a:ext>
            </a:extLst>
          </p:cNvPr>
          <p:cNvSpPr>
            <a:spLocks noGrp="1"/>
          </p:cNvSpPr>
          <p:nvPr>
            <p:ph idx="1"/>
          </p:nvPr>
        </p:nvSpPr>
        <p:spPr>
          <a:xfrm>
            <a:off x="5246415" y="4230094"/>
            <a:ext cx="6235268" cy="1800164"/>
          </a:xfrm>
        </p:spPr>
        <p:txBody>
          <a:bodyPr anchor="t">
            <a:normAutofit fontScale="92500"/>
          </a:bodyPr>
          <a:lstStyle/>
          <a:p>
            <a:pPr marL="0" indent="0">
              <a:buNone/>
            </a:pPr>
            <a:r>
              <a:rPr lang="en-US" sz="2000" dirty="0">
                <a:latin typeface="+mj-lt"/>
              </a:rPr>
              <a:t>MVVM is a design pattern used to decouple user-interface (view), data (model), and application logic (view model). Xamarin has built-in support for the MVVM pattern including data binding, making it easy to follow this design pattern so that you can create application code that's better tested and easier to extend without requiring radical changes.</a:t>
            </a:r>
            <a:endParaRPr lang="en-MX" sz="2000" dirty="0">
              <a:latin typeface="+mj-lt"/>
            </a:endParaRPr>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A80101B-640D-9935-3C68-15A2F0378D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X"/>
          </a:p>
        </p:txBody>
      </p:sp>
    </p:spTree>
    <p:extLst>
      <p:ext uri="{BB962C8B-B14F-4D97-AF65-F5344CB8AC3E}">
        <p14:creationId xmlns:p14="http://schemas.microsoft.com/office/powerpoint/2010/main" val="428085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58E05-5A71-2F28-BCAC-24B2E12738A4}"/>
              </a:ext>
            </a:extLst>
          </p:cNvPr>
          <p:cNvSpPr>
            <a:spLocks noGrp="1"/>
          </p:cNvSpPr>
          <p:nvPr>
            <p:ph type="title"/>
          </p:nvPr>
        </p:nvSpPr>
        <p:spPr>
          <a:xfrm>
            <a:off x="871442" y="685800"/>
            <a:ext cx="4353116" cy="1474666"/>
          </a:xfrm>
        </p:spPr>
        <p:txBody>
          <a:bodyPr anchor="b">
            <a:normAutofit/>
          </a:bodyPr>
          <a:lstStyle/>
          <a:p>
            <a:r>
              <a:rPr lang="en-US" sz="3200" dirty="0"/>
              <a:t>Declarative User Interface or not</a:t>
            </a:r>
            <a:endParaRPr lang="en-MX" sz="3200" dirty="0"/>
          </a:p>
        </p:txBody>
      </p:sp>
      <p:sp>
        <p:nvSpPr>
          <p:cNvPr id="3" name="Content Placeholder 2">
            <a:extLst>
              <a:ext uri="{FF2B5EF4-FFF2-40B4-BE49-F238E27FC236}">
                <a16:creationId xmlns:a16="http://schemas.microsoft.com/office/drawing/2014/main" id="{4EFA13DE-54C2-4FEF-58F5-45286D8C44E0}"/>
              </a:ext>
            </a:extLst>
          </p:cNvPr>
          <p:cNvSpPr>
            <a:spLocks noGrp="1"/>
          </p:cNvSpPr>
          <p:nvPr>
            <p:ph idx="1"/>
          </p:nvPr>
        </p:nvSpPr>
        <p:spPr>
          <a:xfrm>
            <a:off x="871442" y="2447337"/>
            <a:ext cx="4353116" cy="3770434"/>
          </a:xfrm>
        </p:spPr>
        <p:txBody>
          <a:bodyPr anchor="t">
            <a:normAutofit fontScale="92500" lnSpcReduction="10000"/>
          </a:bodyPr>
          <a:lstStyle/>
          <a:p>
            <a:pPr marL="0" indent="0">
              <a:buNone/>
            </a:pPr>
            <a:r>
              <a:rPr lang="en-US" sz="3200" dirty="0">
                <a:solidFill>
                  <a:srgbClr val="595959"/>
                </a:solidFill>
                <a:latin typeface="+mj-lt"/>
                <a:cs typeface="Space Grotesk" pitchFamily="2" charset="77"/>
              </a:rPr>
              <a:t>Build user interfaces declaratively with XAML and share them across mobile and desktop platforms. However, if XAML is not your cup of tea, you can create equally powerful and performant UIs using C# instead.</a:t>
            </a:r>
            <a:endParaRPr lang="en-MX" sz="3200" dirty="0">
              <a:solidFill>
                <a:srgbClr val="595959"/>
              </a:solidFill>
              <a:latin typeface="+mj-lt"/>
              <a:cs typeface="Space Grotesk" pitchFamily="2" charset="77"/>
            </a:endParaRPr>
          </a:p>
        </p:txBody>
      </p:sp>
      <p:pic>
        <p:nvPicPr>
          <p:cNvPr id="5" name="Picture 4" descr="A screenshot of a phone&#10;&#10;Description automatically generated">
            <a:extLst>
              <a:ext uri="{FF2B5EF4-FFF2-40B4-BE49-F238E27FC236}">
                <a16:creationId xmlns:a16="http://schemas.microsoft.com/office/drawing/2014/main" id="{E15681BF-D584-3DBD-D63D-11D0A120BE80}"/>
              </a:ext>
            </a:extLst>
          </p:cNvPr>
          <p:cNvPicPr>
            <a:picLocks noChangeAspect="1"/>
          </p:cNvPicPr>
          <p:nvPr/>
        </p:nvPicPr>
        <p:blipFill>
          <a:blip r:embed="rId2"/>
          <a:stretch>
            <a:fillRect/>
          </a:stretch>
        </p:blipFill>
        <p:spPr>
          <a:xfrm>
            <a:off x="6234718" y="2160466"/>
            <a:ext cx="5688919" cy="2677864"/>
          </a:xfrm>
          <a:prstGeom prst="rect">
            <a:avLst/>
          </a:prstGeom>
        </p:spPr>
      </p:pic>
    </p:spTree>
    <p:extLst>
      <p:ext uri="{BB962C8B-B14F-4D97-AF65-F5344CB8AC3E}">
        <p14:creationId xmlns:p14="http://schemas.microsoft.com/office/powerpoint/2010/main" val="59045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C87BD-A163-72B7-7002-5744F409CCD3}"/>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Access native platform features</a:t>
            </a:r>
            <a:endParaRPr lang="en-MX" sz="4000">
              <a:solidFill>
                <a:srgbClr val="FFFFFF"/>
              </a:solidFill>
            </a:endParaRPr>
          </a:p>
        </p:txBody>
      </p:sp>
      <p:pic>
        <p:nvPicPr>
          <p:cNvPr id="4098" name="Picture 2">
            <a:extLst>
              <a:ext uri="{FF2B5EF4-FFF2-40B4-BE49-F238E27FC236}">
                <a16:creationId xmlns:a16="http://schemas.microsoft.com/office/drawing/2014/main" id="{EC5F6665-97A9-B50D-5904-2344F26BE2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61595" y="614733"/>
            <a:ext cx="8311487" cy="20159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09059E-BCC5-3169-AEEA-6320C0D0E363}"/>
              </a:ext>
            </a:extLst>
          </p:cNvPr>
          <p:cNvSpPr>
            <a:spLocks noGrp="1"/>
          </p:cNvSpPr>
          <p:nvPr>
            <p:ph idx="1"/>
          </p:nvPr>
        </p:nvSpPr>
        <p:spPr>
          <a:xfrm>
            <a:off x="1651247" y="2937204"/>
            <a:ext cx="8621835" cy="2015977"/>
          </a:xfrm>
        </p:spPr>
        <p:txBody>
          <a:bodyPr anchor="ctr">
            <a:normAutofit fontScale="85000" lnSpcReduction="10000"/>
          </a:bodyPr>
          <a:lstStyle/>
          <a:p>
            <a:pPr marL="0" indent="0">
              <a:buNone/>
            </a:pPr>
            <a:r>
              <a:rPr lang="en-US" sz="4000" dirty="0">
                <a:solidFill>
                  <a:schemeClr val="bg2">
                    <a:lumMod val="50000"/>
                  </a:schemeClr>
                </a:solidFill>
                <a:latin typeface="+mj-lt"/>
              </a:rPr>
              <a:t>Easily integrate native user interface features with platform specifics such as iOS Safe Area, Android elevation, and Windows </a:t>
            </a:r>
            <a:r>
              <a:rPr lang="en-US" sz="4000" dirty="0" err="1">
                <a:solidFill>
                  <a:schemeClr val="bg2">
                    <a:lumMod val="50000"/>
                  </a:schemeClr>
                </a:solidFill>
                <a:latin typeface="+mj-lt"/>
              </a:rPr>
              <a:t>ListView</a:t>
            </a:r>
            <a:r>
              <a:rPr lang="en-US" sz="4000" dirty="0">
                <a:solidFill>
                  <a:schemeClr val="bg2">
                    <a:lumMod val="50000"/>
                  </a:schemeClr>
                </a:solidFill>
                <a:latin typeface="+mj-lt"/>
              </a:rPr>
              <a:t> selection mode both from C# and XAML.</a:t>
            </a:r>
            <a:endParaRPr lang="en-MX" sz="4000" dirty="0">
              <a:solidFill>
                <a:schemeClr val="bg2">
                  <a:lumMod val="50000"/>
                </a:schemeClr>
              </a:solidFill>
              <a:latin typeface="+mj-lt"/>
            </a:endParaRPr>
          </a:p>
        </p:txBody>
      </p:sp>
    </p:spTree>
    <p:extLst>
      <p:ext uri="{BB962C8B-B14F-4D97-AF65-F5344CB8AC3E}">
        <p14:creationId xmlns:p14="http://schemas.microsoft.com/office/powerpoint/2010/main" val="88057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F7809-7EC4-4811-D04B-959C7CBF30DE}"/>
              </a:ext>
            </a:extLst>
          </p:cNvPr>
          <p:cNvSpPr>
            <a:spLocks noGrp="1"/>
          </p:cNvSpPr>
          <p:nvPr>
            <p:ph type="title"/>
          </p:nvPr>
        </p:nvSpPr>
        <p:spPr>
          <a:xfrm>
            <a:off x="630936" y="639520"/>
            <a:ext cx="3429000" cy="1719072"/>
          </a:xfrm>
        </p:spPr>
        <p:txBody>
          <a:bodyPr anchor="b">
            <a:normAutofit/>
          </a:bodyPr>
          <a:lstStyle/>
          <a:p>
            <a:r>
              <a:rPr lang="en-US" sz="3800"/>
              <a:t>Consistent user interface design</a:t>
            </a:r>
            <a:endParaRPr lang="en-MX" sz="3800"/>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E309A3-F7EE-45AC-42AB-956707562E00}"/>
              </a:ext>
            </a:extLst>
          </p:cNvPr>
          <p:cNvSpPr>
            <a:spLocks noGrp="1"/>
          </p:cNvSpPr>
          <p:nvPr>
            <p:ph idx="1"/>
          </p:nvPr>
        </p:nvSpPr>
        <p:spPr>
          <a:xfrm>
            <a:off x="630936" y="2807208"/>
            <a:ext cx="3429000" cy="3410712"/>
          </a:xfrm>
        </p:spPr>
        <p:txBody>
          <a:bodyPr anchor="t">
            <a:normAutofit/>
          </a:bodyPr>
          <a:lstStyle/>
          <a:p>
            <a:pPr marL="0" indent="0">
              <a:buNone/>
            </a:pPr>
            <a:r>
              <a:rPr lang="en-US" sz="2200">
                <a:latin typeface="+mj-lt"/>
              </a:rPr>
              <a:t>The Visual API in Xamarin.Forms helps to deliver a consistent Material Design look and feel across your iOS and Android apps. Visual includes built-in support for Material Design and is fully extensible.</a:t>
            </a:r>
            <a:endParaRPr lang="en-MX" sz="2200">
              <a:latin typeface="+mj-lt"/>
            </a:endParaRPr>
          </a:p>
        </p:txBody>
      </p:sp>
      <p:pic>
        <p:nvPicPr>
          <p:cNvPr id="5122" name="Picture 2">
            <a:extLst>
              <a:ext uri="{FF2B5EF4-FFF2-40B4-BE49-F238E27FC236}">
                <a16:creationId xmlns:a16="http://schemas.microsoft.com/office/drawing/2014/main" id="{459FE551-359D-D257-09A5-181111A59D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62486"/>
            <a:ext cx="6903720" cy="393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75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3696CFF-EE57-85F6-1133-B91BA0EA2E48}"/>
              </a:ext>
            </a:extLst>
          </p:cNvPr>
          <p:cNvSpPr>
            <a:spLocks noGrp="1"/>
          </p:cNvSpPr>
          <p:nvPr>
            <p:ph type="title"/>
          </p:nvPr>
        </p:nvSpPr>
        <p:spPr>
          <a:xfrm>
            <a:off x="755484" y="739835"/>
            <a:ext cx="3702580" cy="1616203"/>
          </a:xfrm>
        </p:spPr>
        <p:txBody>
          <a:bodyPr anchor="b">
            <a:normAutofit/>
          </a:bodyPr>
          <a:lstStyle/>
          <a:p>
            <a:r>
              <a:rPr lang="en-US" sz="4000" b="1" dirty="0">
                <a:solidFill>
                  <a:srgbClr val="FFFFFF"/>
                </a:solidFill>
              </a:rPr>
              <a:t>UI component ecosystem</a:t>
            </a:r>
            <a:endParaRPr lang="en-MX" sz="4000" b="1" dirty="0">
              <a:solidFill>
                <a:srgbClr val="FFFFFF"/>
              </a:solidFill>
            </a:endParaRPr>
          </a:p>
        </p:txBody>
      </p:sp>
      <p:sp>
        <p:nvSpPr>
          <p:cNvPr id="3" name="Content Placeholder 2">
            <a:extLst>
              <a:ext uri="{FF2B5EF4-FFF2-40B4-BE49-F238E27FC236}">
                <a16:creationId xmlns:a16="http://schemas.microsoft.com/office/drawing/2014/main" id="{7380C719-54BC-3D22-B1A6-193B5BE8435D}"/>
              </a:ext>
            </a:extLst>
          </p:cNvPr>
          <p:cNvSpPr>
            <a:spLocks noGrp="1"/>
          </p:cNvSpPr>
          <p:nvPr>
            <p:ph idx="1"/>
          </p:nvPr>
        </p:nvSpPr>
        <p:spPr>
          <a:xfrm>
            <a:off x="755484" y="2459116"/>
            <a:ext cx="3702579" cy="3524823"/>
          </a:xfrm>
        </p:spPr>
        <p:txBody>
          <a:bodyPr>
            <a:normAutofit fontScale="92500"/>
          </a:bodyPr>
          <a:lstStyle/>
          <a:p>
            <a:pPr marL="0" indent="0">
              <a:buNone/>
            </a:pPr>
            <a:r>
              <a:rPr lang="en-US" sz="3200" dirty="0">
                <a:solidFill>
                  <a:srgbClr val="FFFFFF"/>
                </a:solidFill>
                <a:latin typeface="+mj-lt"/>
              </a:rPr>
              <a:t>Get productive fast with reusable UI components from top component vendors like </a:t>
            </a:r>
            <a:r>
              <a:rPr lang="en-US" sz="3200" dirty="0" err="1">
                <a:solidFill>
                  <a:srgbClr val="FFFFFF"/>
                </a:solidFill>
                <a:latin typeface="+mj-lt"/>
              </a:rPr>
              <a:t>Syncfusion</a:t>
            </a:r>
            <a:r>
              <a:rPr lang="en-US" sz="3200" dirty="0">
                <a:solidFill>
                  <a:srgbClr val="FFFFFF"/>
                </a:solidFill>
                <a:latin typeface="+mj-lt"/>
              </a:rPr>
              <a:t>, DevExpress, UX Divers, </a:t>
            </a:r>
            <a:r>
              <a:rPr lang="en-US" sz="3200" dirty="0" err="1">
                <a:solidFill>
                  <a:srgbClr val="FFFFFF"/>
                </a:solidFill>
                <a:latin typeface="+mj-lt"/>
              </a:rPr>
              <a:t>GrapeCity</a:t>
            </a:r>
            <a:r>
              <a:rPr lang="en-US" sz="3200" dirty="0">
                <a:solidFill>
                  <a:srgbClr val="FFFFFF"/>
                </a:solidFill>
                <a:latin typeface="+mj-lt"/>
              </a:rPr>
              <a:t>, Telerik, and others.</a:t>
            </a:r>
            <a:endParaRPr lang="en-MX" sz="3200" dirty="0">
              <a:solidFill>
                <a:srgbClr val="FFFFFF"/>
              </a:solidFill>
              <a:latin typeface="+mj-lt"/>
            </a:endParaRPr>
          </a:p>
        </p:txBody>
      </p:sp>
      <p:pic>
        <p:nvPicPr>
          <p:cNvPr id="5" name="Graphic 4">
            <a:extLst>
              <a:ext uri="{FF2B5EF4-FFF2-40B4-BE49-F238E27FC236}">
                <a16:creationId xmlns:a16="http://schemas.microsoft.com/office/drawing/2014/main" id="{50A68443-6039-B955-D93C-AE4A863C0B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304" y="2153763"/>
            <a:ext cx="5407002" cy="2550472"/>
          </a:xfrm>
          <a:prstGeom prst="rect">
            <a:avLst/>
          </a:prstGeom>
        </p:spPr>
      </p:pic>
    </p:spTree>
    <p:extLst>
      <p:ext uri="{BB962C8B-B14F-4D97-AF65-F5344CB8AC3E}">
        <p14:creationId xmlns:p14="http://schemas.microsoft.com/office/powerpoint/2010/main" val="6717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6181B7-DF45-B134-6758-E3789B592796}"/>
              </a:ext>
            </a:extLst>
          </p:cNvPr>
          <p:cNvSpPr>
            <a:spLocks noGrp="1"/>
          </p:cNvSpPr>
          <p:nvPr>
            <p:ph type="title"/>
          </p:nvPr>
        </p:nvSpPr>
        <p:spPr>
          <a:xfrm>
            <a:off x="2026693" y="1030406"/>
            <a:ext cx="8147713" cy="3081242"/>
          </a:xfrm>
        </p:spPr>
        <p:txBody>
          <a:bodyPr vert="horz" lIns="91440" tIns="45720" rIns="91440" bIns="45720" rtlCol="0" anchor="ctr">
            <a:normAutofit/>
          </a:bodyPr>
          <a:lstStyle/>
          <a:p>
            <a:r>
              <a:rPr lang="en-US" sz="4800" b="1" kern="1200" dirty="0">
                <a:solidFill>
                  <a:srgbClr val="FFFFFF"/>
                </a:solidFill>
                <a:latin typeface="Space Grotesk" pitchFamily="2" charset="77"/>
                <a:cs typeface="Space Grotesk" pitchFamily="2" charset="77"/>
              </a:rPr>
              <a:t>Xamarin support will end on May 1, 2024</a:t>
            </a:r>
          </a:p>
        </p:txBody>
      </p:sp>
      <p:sp>
        <p:nvSpPr>
          <p:cNvPr id="4" name="TextBox 3">
            <a:extLst>
              <a:ext uri="{FF2B5EF4-FFF2-40B4-BE49-F238E27FC236}">
                <a16:creationId xmlns:a16="http://schemas.microsoft.com/office/drawing/2014/main" id="{C85435F7-5D70-A7A1-4552-CFF4CB949602}"/>
              </a:ext>
            </a:extLst>
          </p:cNvPr>
          <p:cNvSpPr txBox="1"/>
          <p:nvPr/>
        </p:nvSpPr>
        <p:spPr>
          <a:xfrm>
            <a:off x="2025459" y="3235903"/>
            <a:ext cx="7693901" cy="400110"/>
          </a:xfrm>
          <a:prstGeom prst="rect">
            <a:avLst/>
          </a:prstGeom>
          <a:noFill/>
        </p:spPr>
        <p:txBody>
          <a:bodyPr wrap="none" rtlCol="0">
            <a:spAutoFit/>
          </a:bodyPr>
          <a:lstStyle/>
          <a:p>
            <a:r>
              <a:rPr lang="en-US" sz="2000" b="1" dirty="0">
                <a:solidFill>
                  <a:schemeClr val="bg1"/>
                </a:solidFill>
                <a:latin typeface="+mj-lt"/>
              </a:rPr>
              <a:t>https://</a:t>
            </a:r>
            <a:r>
              <a:rPr lang="en-US" sz="2000" b="1" dirty="0" err="1">
                <a:solidFill>
                  <a:schemeClr val="bg1"/>
                </a:solidFill>
                <a:latin typeface="+mj-lt"/>
              </a:rPr>
              <a:t>dotnet.microsoft.com</a:t>
            </a:r>
            <a:r>
              <a:rPr lang="en-US" sz="2000" b="1" dirty="0">
                <a:solidFill>
                  <a:schemeClr val="bg1"/>
                </a:solidFill>
                <a:latin typeface="+mj-lt"/>
              </a:rPr>
              <a:t>/</a:t>
            </a:r>
            <a:r>
              <a:rPr lang="en-US" sz="2000" b="1" dirty="0" err="1">
                <a:solidFill>
                  <a:schemeClr val="bg1"/>
                </a:solidFill>
                <a:latin typeface="+mj-lt"/>
              </a:rPr>
              <a:t>en</a:t>
            </a:r>
            <a:r>
              <a:rPr lang="en-US" sz="2000" b="1" dirty="0">
                <a:solidFill>
                  <a:schemeClr val="bg1"/>
                </a:solidFill>
                <a:latin typeface="+mj-lt"/>
              </a:rPr>
              <a:t>-us/platform/support/policy/</a:t>
            </a:r>
            <a:r>
              <a:rPr lang="en-US" sz="2000" b="1" dirty="0" err="1">
                <a:solidFill>
                  <a:schemeClr val="bg1"/>
                </a:solidFill>
                <a:latin typeface="+mj-lt"/>
              </a:rPr>
              <a:t>xamarin</a:t>
            </a:r>
            <a:endParaRPr lang="en-MX" sz="2000" b="1" dirty="0">
              <a:solidFill>
                <a:schemeClr val="bg1"/>
              </a:solidFill>
              <a:latin typeface="+mj-lt"/>
            </a:endParaRPr>
          </a:p>
        </p:txBody>
      </p:sp>
    </p:spTree>
    <p:extLst>
      <p:ext uri="{BB962C8B-B14F-4D97-AF65-F5344CB8AC3E}">
        <p14:creationId xmlns:p14="http://schemas.microsoft.com/office/powerpoint/2010/main" val="250904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341</Words>
  <Application>Microsoft Macintosh PowerPoint</Application>
  <PresentationFormat>Widescreen</PresentationFormat>
  <Paragraphs>22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Space Grotesk</vt:lpstr>
      <vt:lpstr>Office Theme</vt:lpstr>
      <vt:lpstr>Xamarin Forms esencial</vt:lpstr>
      <vt:lpstr>¿What is Xamarin Forms?</vt:lpstr>
      <vt:lpstr>Application Framework</vt:lpstr>
      <vt:lpstr>Model-View-ViewModel (MVVM)</vt:lpstr>
      <vt:lpstr>Declarative User Interface or not</vt:lpstr>
      <vt:lpstr>Access native platform features</vt:lpstr>
      <vt:lpstr>Consistent user interface design</vt:lpstr>
      <vt:lpstr>UI component ecosystem</vt:lpstr>
      <vt:lpstr>Xamarin support will end on May 1, 2024</vt:lpstr>
      <vt:lpstr>.NET Multi-platform App 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esencial</dc:title>
  <dc:creator>Israel Calderón de la Cruz</dc:creator>
  <cp:lastModifiedBy>Israel Calderón de la Cruz</cp:lastModifiedBy>
  <cp:revision>7</cp:revision>
  <dcterms:created xsi:type="dcterms:W3CDTF">2023-10-04T13:55:46Z</dcterms:created>
  <dcterms:modified xsi:type="dcterms:W3CDTF">2023-10-25T03:19:00Z</dcterms:modified>
</cp:coreProperties>
</file>