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embeddedFontLst>
    <p:embeddedFont>
      <p:font typeface="Ubuntu"/>
      <p:regular r:id="rId64"/>
      <p:bold r:id="rId65"/>
      <p:italic r:id="rId66"/>
      <p:boldItalic r:id="rId67"/>
    </p:embeddedFont>
    <p:embeddedFont>
      <p:font typeface="Proxima Nova"/>
      <p:regular r:id="rId68"/>
      <p:bold r:id="rId69"/>
      <p:italic r:id="rId70"/>
      <p:boldItalic r:id="rId71"/>
    </p:embeddedFont>
    <p:embeddedFont>
      <p:font typeface="Alfa Slab One"/>
      <p:regular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AlfaSlabOne-regular.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ProximaNova-boldItalic.fntdata"/><Relationship Id="rId70" Type="http://schemas.openxmlformats.org/officeDocument/2006/relationships/font" Target="fonts/ProximaNova-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Ubuntu-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Ubuntu-italic.fntdata"/><Relationship Id="rId21" Type="http://schemas.openxmlformats.org/officeDocument/2006/relationships/slide" Target="slides/slide17.xml"/><Relationship Id="rId65" Type="http://schemas.openxmlformats.org/officeDocument/2006/relationships/font" Target="fonts/Ubuntu-bold.fntdata"/><Relationship Id="rId24" Type="http://schemas.openxmlformats.org/officeDocument/2006/relationships/slide" Target="slides/slide20.xml"/><Relationship Id="rId68" Type="http://schemas.openxmlformats.org/officeDocument/2006/relationships/font" Target="fonts/ProximaNova-regular.fntdata"/><Relationship Id="rId23" Type="http://schemas.openxmlformats.org/officeDocument/2006/relationships/slide" Target="slides/slide19.xml"/><Relationship Id="rId67" Type="http://schemas.openxmlformats.org/officeDocument/2006/relationships/font" Target="fonts/Ubuntu-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ProximaNova-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7.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 TargetMode="External"/><Relationship Id="rId4" Type="http://schemas.openxmlformats.org/officeDocument/2006/relationships/hyperlink" Target="https://gitlab.com/" TargetMode="External"/><Relationship Id="rId10" Type="http://schemas.openxmlformats.org/officeDocument/2006/relationships/image" Target="../media/image09.png"/><Relationship Id="rId9" Type="http://schemas.openxmlformats.org/officeDocument/2006/relationships/image" Target="../media/image44.png"/><Relationship Id="rId5" Type="http://schemas.openxmlformats.org/officeDocument/2006/relationships/hyperlink" Target="https://bitbucket.org/" TargetMode="External"/><Relationship Id="rId6" Type="http://schemas.openxmlformats.org/officeDocument/2006/relationships/hyperlink" Target="https://www.codebasehq.com/" TargetMode="External"/><Relationship Id="rId7" Type="http://schemas.openxmlformats.org/officeDocument/2006/relationships/image" Target="../media/image36.png"/><Relationship Id="rId8"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github.com/icalrn/git-crash-course" TargetMode="Externa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ianskerrett.wordpress.com/2014/06/23/eclipse-community-survey-2014-results/" TargetMode="External"/><Relationship Id="rId4" Type="http://schemas.openxmlformats.org/officeDocument/2006/relationships/image" Target="../media/image3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8.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scm.com/downloads/win" TargetMode="External"/><Relationship Id="rId4" Type="http://schemas.openxmlformats.org/officeDocument/2006/relationships/hyperlink" Target="https://git-scm.com/downloads/gui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875875"/>
            <a:ext cx="8520600" cy="1957800"/>
          </a:xfrm>
          <a:prstGeom prst="rect">
            <a:avLst/>
          </a:prstGeom>
        </p:spPr>
        <p:txBody>
          <a:bodyPr anchorCtr="0" anchor="b" bIns="91425" lIns="91425" rIns="91425" tIns="91425">
            <a:noAutofit/>
          </a:bodyPr>
          <a:lstStyle/>
          <a:p>
            <a:pPr lvl="0">
              <a:spcBef>
                <a:spcPts val="0"/>
              </a:spcBef>
              <a:buNone/>
            </a:pPr>
            <a:r>
              <a:rPr lang="en">
                <a:solidFill>
                  <a:srgbClr val="434343"/>
                </a:solidFill>
              </a:rPr>
              <a:t>Crash Course</a:t>
            </a:r>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tIns="91425">
            <a:noAutofit/>
          </a:bodyPr>
          <a:lstStyle/>
          <a:p>
            <a:pPr lvl="0">
              <a:spcBef>
                <a:spcPts val="0"/>
              </a:spcBef>
              <a:buNone/>
            </a:pPr>
            <a:r>
              <a:rPr lang="en"/>
              <a:t>Faisal Rahman</a:t>
            </a:r>
          </a:p>
          <a:p>
            <a:pPr lvl="0">
              <a:spcBef>
                <a:spcPts val="0"/>
              </a:spcBef>
              <a:buNone/>
            </a:pPr>
            <a:r>
              <a:rPr lang="en"/>
              <a:t>Faculty of Computer Science, Universitas Indonesia</a:t>
            </a:r>
          </a:p>
          <a:p>
            <a:pPr lvl="0" rtl="0">
              <a:spcBef>
                <a:spcPts val="0"/>
              </a:spcBef>
              <a:buNone/>
            </a:pPr>
            <a:r>
              <a:rPr lang="en"/>
              <a:t>id.faisalrahman@gmail.com</a:t>
            </a:r>
          </a:p>
        </p:txBody>
      </p:sp>
      <p:pic>
        <p:nvPicPr>
          <p:cNvPr id="58" name="Shape 58"/>
          <p:cNvPicPr preferRelativeResize="0"/>
          <p:nvPr/>
        </p:nvPicPr>
        <p:blipFill>
          <a:blip r:embed="rId3">
            <a:alphaModFix/>
          </a:blip>
          <a:stretch>
            <a:fillRect/>
          </a:stretch>
        </p:blipFill>
        <p:spPr>
          <a:xfrm>
            <a:off x="3453225" y="791399"/>
            <a:ext cx="2237548" cy="9343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Proses Development Bersama Git</a:t>
            </a:r>
          </a:p>
        </p:txBody>
      </p:sp>
      <p:sp>
        <p:nvSpPr>
          <p:cNvPr id="116" name="Shape 116"/>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lgn="ctr">
              <a:spcBef>
                <a:spcPts val="0"/>
              </a:spcBef>
              <a:buNone/>
            </a:pPr>
            <a:r>
              <a:rPr lang="en"/>
              <a:t>Inisialisasi direktori project → Set-up remote repository (jika perlu)→ </a:t>
            </a:r>
            <a:r>
              <a:rPr i="1" lang="en"/>
              <a:t>Happy Coding! </a:t>
            </a:r>
            <a:r>
              <a:rPr lang="en"/>
              <a:t>→ Update Index → Commit → Push (jika perlu)</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2480550"/>
            <a:ext cx="8114400" cy="2445900"/>
          </a:xfrm>
          <a:prstGeom prst="rect">
            <a:avLst/>
          </a:prstGeom>
        </p:spPr>
        <p:txBody>
          <a:bodyPr anchorCtr="0" anchor="b" bIns="91425" lIns="91425" rIns="91425" tIns="91425">
            <a:noAutofit/>
          </a:bodyPr>
          <a:lstStyle/>
          <a:p>
            <a:pPr lvl="0">
              <a:spcBef>
                <a:spcPts val="0"/>
              </a:spcBef>
              <a:buNone/>
            </a:pPr>
            <a:r>
              <a:rPr lang="en"/>
              <a:t>Workflow Example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Contoh Workflow Git</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Saya membuat direktori </a:t>
            </a:r>
            <a:r>
              <a:rPr b="1" lang="en"/>
              <a:t>test</a:t>
            </a:r>
            <a:r>
              <a:rPr lang="en"/>
              <a:t> yang akan dijadikan </a:t>
            </a:r>
            <a:r>
              <a:rPr i="1" lang="en"/>
              <a:t>local repository.</a:t>
            </a:r>
          </a:p>
          <a:p>
            <a:pPr lvl="0" rtl="0">
              <a:spcBef>
                <a:spcPts val="0"/>
              </a:spcBef>
              <a:buNone/>
            </a:pPr>
            <a:r>
              <a:t/>
            </a:r>
            <a:endParaRPr i="1"/>
          </a:p>
          <a:p>
            <a:pPr indent="-228600" lvl="0" marL="457200" rtl="0">
              <a:spcBef>
                <a:spcPts val="0"/>
              </a:spcBef>
            </a:pPr>
            <a:r>
              <a:rPr lang="en"/>
              <a:t>Kemudian lakukan inisialisasi repositori git dengan command </a:t>
            </a:r>
            <a:r>
              <a:rPr b="1" lang="en"/>
              <a:t>git init.</a:t>
            </a:r>
          </a:p>
          <a:p>
            <a:pPr lvl="0" rtl="0">
              <a:spcBef>
                <a:spcPts val="0"/>
              </a:spcBef>
              <a:buNone/>
            </a:pPr>
            <a:r>
              <a:t/>
            </a:r>
            <a:endParaRPr b="1"/>
          </a:p>
          <a:p>
            <a:pPr indent="-228600" lvl="0" marL="457200" rtl="0">
              <a:spcBef>
                <a:spcPts val="0"/>
              </a:spcBef>
            </a:pPr>
            <a:r>
              <a:rPr lang="en"/>
              <a:t>Setelah inisialisasi, direktori </a:t>
            </a:r>
            <a:r>
              <a:rPr b="1" lang="en"/>
              <a:t>test </a:t>
            </a:r>
            <a:r>
              <a:rPr lang="en"/>
              <a:t>ini menjadi sebuah repositori Git. Artinya, Git akan melacak perubahan pada isi direktori tersebut dan kita dapat melakukan operasi-operasi Git di dalamnya.</a:t>
            </a:r>
          </a:p>
          <a:p>
            <a:pPr lvl="0" rtl="0">
              <a:spcBef>
                <a:spcPts val="0"/>
              </a:spcBef>
              <a:buNone/>
            </a:pPr>
            <a:r>
              <a:t/>
            </a:r>
            <a:endParaRPr/>
          </a:p>
        </p:txBody>
      </p:sp>
      <p:pic>
        <p:nvPicPr>
          <p:cNvPr id="128" name="Shape 128"/>
          <p:cNvPicPr preferRelativeResize="0"/>
          <p:nvPr/>
        </p:nvPicPr>
        <p:blipFill>
          <a:blip r:embed="rId3">
            <a:alphaModFix/>
          </a:blip>
          <a:stretch>
            <a:fillRect/>
          </a:stretch>
        </p:blipFill>
        <p:spPr>
          <a:xfrm>
            <a:off x="863175" y="1548125"/>
            <a:ext cx="4410075" cy="628650"/>
          </a:xfrm>
          <a:prstGeom prst="rect">
            <a:avLst/>
          </a:prstGeom>
          <a:noFill/>
          <a:ln>
            <a:noFill/>
          </a:ln>
        </p:spPr>
      </p:pic>
      <p:pic>
        <p:nvPicPr>
          <p:cNvPr id="129" name="Shape 129"/>
          <p:cNvPicPr preferRelativeResize="0"/>
          <p:nvPr/>
        </p:nvPicPr>
        <p:blipFill>
          <a:blip r:embed="rId4">
            <a:alphaModFix/>
          </a:blip>
          <a:stretch>
            <a:fillRect/>
          </a:stretch>
        </p:blipFill>
        <p:spPr>
          <a:xfrm>
            <a:off x="863175" y="2596675"/>
            <a:ext cx="5895975" cy="6572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Contoh Workflow Git</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Kemudian saya menambahkan sebuah file bernama </a:t>
            </a:r>
            <a:r>
              <a:rPr b="1" lang="en"/>
              <a:t>file1 </a:t>
            </a:r>
            <a:r>
              <a:rPr lang="en"/>
              <a:t>di dalam direktori </a:t>
            </a:r>
            <a:r>
              <a:rPr b="1" lang="en"/>
              <a:t>test</a:t>
            </a:r>
            <a:r>
              <a:rPr lang="en"/>
              <a:t> tersebut.</a:t>
            </a:r>
          </a:p>
          <a:p>
            <a:pPr lvl="0" rtl="0">
              <a:spcBef>
                <a:spcPts val="0"/>
              </a:spcBef>
              <a:buNone/>
            </a:pPr>
            <a:r>
              <a:t/>
            </a:r>
            <a:endParaRPr/>
          </a:p>
          <a:p>
            <a:pPr indent="-228600" lvl="0" marL="457200" rtl="0">
              <a:spcBef>
                <a:spcPts val="0"/>
              </a:spcBef>
            </a:pPr>
            <a:r>
              <a:rPr lang="en"/>
              <a:t>Mari kita lihat apakah Git menyadari adanya penambahan file tadi dengan command </a:t>
            </a:r>
            <a:r>
              <a:rPr b="1" lang="en"/>
              <a:t>git status</a:t>
            </a:r>
            <a:r>
              <a:rPr lang="en"/>
              <a:t>.</a:t>
            </a:r>
          </a:p>
          <a:p>
            <a:pPr lvl="0">
              <a:spcBef>
                <a:spcPts val="0"/>
              </a:spcBef>
              <a:buNone/>
            </a:pPr>
            <a:r>
              <a:t/>
            </a:r>
            <a:endParaRPr/>
          </a:p>
        </p:txBody>
      </p:sp>
      <p:pic>
        <p:nvPicPr>
          <p:cNvPr id="136" name="Shape 136"/>
          <p:cNvPicPr preferRelativeResize="0"/>
          <p:nvPr/>
        </p:nvPicPr>
        <p:blipFill>
          <a:blip r:embed="rId3">
            <a:alphaModFix/>
          </a:blip>
          <a:stretch>
            <a:fillRect/>
          </a:stretch>
        </p:blipFill>
        <p:spPr>
          <a:xfrm>
            <a:off x="2439850" y="1586925"/>
            <a:ext cx="4591050" cy="828675"/>
          </a:xfrm>
          <a:prstGeom prst="rect">
            <a:avLst/>
          </a:prstGeom>
          <a:noFill/>
          <a:ln>
            <a:noFill/>
          </a:ln>
        </p:spPr>
      </p:pic>
      <p:pic>
        <p:nvPicPr>
          <p:cNvPr id="137" name="Shape 137"/>
          <p:cNvPicPr preferRelativeResize="0"/>
          <p:nvPr/>
        </p:nvPicPr>
        <p:blipFill>
          <a:blip r:embed="rId4">
            <a:alphaModFix/>
          </a:blip>
          <a:stretch>
            <a:fillRect/>
          </a:stretch>
        </p:blipFill>
        <p:spPr>
          <a:xfrm>
            <a:off x="850250" y="3189400"/>
            <a:ext cx="6580675" cy="18227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Contoh Workflow Git</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t>File1 </a:t>
            </a:r>
            <a:r>
              <a:rPr lang="en"/>
              <a:t>tercatat sebagai </a:t>
            </a:r>
            <a:r>
              <a:rPr i="1" lang="en"/>
              <a:t>untracked file</a:t>
            </a:r>
            <a:r>
              <a:rPr lang="en"/>
              <a:t>, artinya file tersebut belum dilacak oleh Git.</a:t>
            </a:r>
          </a:p>
          <a:p>
            <a:pPr indent="-228600" lvl="0" marL="457200" rtl="0">
              <a:spcBef>
                <a:spcPts val="0"/>
              </a:spcBef>
            </a:pPr>
            <a:r>
              <a:rPr lang="en"/>
              <a:t>Ketika sudah siap untuk disimpan, masukkan ke </a:t>
            </a:r>
            <a:r>
              <a:rPr i="1" lang="en"/>
              <a:t>staging area</a:t>
            </a:r>
            <a:r>
              <a:rPr lang="en"/>
              <a:t> dengan command </a:t>
            </a:r>
            <a:r>
              <a:rPr b="1" lang="en"/>
              <a:t>git add</a:t>
            </a:r>
            <a:r>
              <a:rPr lang="en"/>
              <a:t>, kemudian periksa keadaan </a:t>
            </a:r>
            <a:r>
              <a:rPr i="1" lang="en"/>
              <a:t>staging area</a:t>
            </a:r>
            <a:r>
              <a:rPr lang="en"/>
              <a:t> dengan command </a:t>
            </a:r>
            <a:r>
              <a:rPr b="1" lang="en"/>
              <a:t>git status.</a:t>
            </a:r>
          </a:p>
        </p:txBody>
      </p:sp>
      <p:pic>
        <p:nvPicPr>
          <p:cNvPr id="144" name="Shape 144"/>
          <p:cNvPicPr preferRelativeResize="0"/>
          <p:nvPr/>
        </p:nvPicPr>
        <p:blipFill>
          <a:blip r:embed="rId3">
            <a:alphaModFix/>
          </a:blip>
          <a:stretch>
            <a:fillRect/>
          </a:stretch>
        </p:blipFill>
        <p:spPr>
          <a:xfrm>
            <a:off x="863175" y="2861800"/>
            <a:ext cx="4562475" cy="19526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Contoh Workflow Git</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Terlihat bahwa </a:t>
            </a:r>
            <a:r>
              <a:rPr b="1" lang="en"/>
              <a:t>file1</a:t>
            </a:r>
            <a:r>
              <a:rPr lang="en"/>
              <a:t> tercatat sebagai </a:t>
            </a:r>
            <a:r>
              <a:rPr i="1" lang="en"/>
              <a:t>changes to be committed</a:t>
            </a:r>
            <a:r>
              <a:rPr lang="en"/>
              <a:t>, artinya file tersebut sudah berada di </a:t>
            </a:r>
            <a:r>
              <a:rPr i="1" lang="en"/>
              <a:t>staging area</a:t>
            </a:r>
            <a:r>
              <a:rPr lang="en"/>
              <a:t>.</a:t>
            </a:r>
          </a:p>
          <a:p>
            <a:pPr indent="-228600" lvl="0" marL="457200" rtl="0">
              <a:spcBef>
                <a:spcPts val="0"/>
              </a:spcBef>
            </a:pPr>
            <a:r>
              <a:rPr lang="en"/>
              <a:t>Kemudian kita buat file baru lagi bernama </a:t>
            </a:r>
            <a:r>
              <a:rPr b="1" lang="en"/>
              <a:t>file2</a:t>
            </a:r>
            <a:r>
              <a:rPr lang="en"/>
              <a:t>, seperti yang kita duga, ia akan tercatat sebagai </a:t>
            </a:r>
            <a:r>
              <a:rPr i="1" lang="en"/>
              <a:t>untracked file</a:t>
            </a:r>
            <a:r>
              <a:rPr lang="en"/>
              <a:t>.</a:t>
            </a:r>
          </a:p>
          <a:p>
            <a:pPr lvl="0">
              <a:spcBef>
                <a:spcPts val="0"/>
              </a:spcBef>
              <a:buNone/>
            </a:pPr>
            <a:r>
              <a:t/>
            </a:r>
            <a:endParaRPr/>
          </a:p>
        </p:txBody>
      </p:sp>
      <p:pic>
        <p:nvPicPr>
          <p:cNvPr id="151" name="Shape 151"/>
          <p:cNvPicPr preferRelativeResize="0"/>
          <p:nvPr/>
        </p:nvPicPr>
        <p:blipFill>
          <a:blip r:embed="rId3">
            <a:alphaModFix/>
          </a:blip>
          <a:stretch>
            <a:fillRect/>
          </a:stretch>
        </p:blipFill>
        <p:spPr>
          <a:xfrm>
            <a:off x="878148" y="2479375"/>
            <a:ext cx="5578400" cy="25607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Contoh Workflow Git</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Pada poin ini, ketika kita melakukan </a:t>
            </a:r>
            <a:r>
              <a:rPr b="1" lang="en"/>
              <a:t>commit</a:t>
            </a:r>
            <a:r>
              <a:rPr lang="en"/>
              <a:t> maka yang akan tersimpan dalam repositori hanyalah </a:t>
            </a:r>
            <a:r>
              <a:rPr b="1" lang="en"/>
              <a:t>file1</a:t>
            </a:r>
            <a:r>
              <a:rPr lang="en"/>
              <a:t> karena </a:t>
            </a:r>
            <a:r>
              <a:rPr b="1" lang="en"/>
              <a:t>file2</a:t>
            </a:r>
            <a:r>
              <a:rPr lang="en"/>
              <a:t> belum masuk </a:t>
            </a:r>
            <a:r>
              <a:rPr i="1" lang="en"/>
              <a:t>staging area</a:t>
            </a:r>
            <a:r>
              <a:rPr lang="en"/>
              <a:t>.</a:t>
            </a:r>
          </a:p>
          <a:p>
            <a:pPr indent="-228600" lvl="0" marL="457200" rtl="0">
              <a:spcBef>
                <a:spcPts val="0"/>
              </a:spcBef>
            </a:pPr>
            <a:r>
              <a:rPr lang="en"/>
              <a:t>Dapat kita lihat dari kasus ini bagaimana </a:t>
            </a:r>
            <a:r>
              <a:rPr i="1" lang="en"/>
              <a:t>staging area </a:t>
            </a:r>
            <a:r>
              <a:rPr lang="en"/>
              <a:t>memberikan fleksibilitas dalam </a:t>
            </a:r>
            <a:r>
              <a:rPr i="1" lang="en"/>
              <a:t>workflow kita</a:t>
            </a:r>
            <a:r>
              <a:rPr lang="en"/>
              <a:t>. Kita memiliki kontrol untuk menentukan perubahan apa yang akan disimpan pada commit yang akan dilakukan.</a:t>
            </a:r>
          </a:p>
          <a:p>
            <a:pPr indent="-228600" lvl="0" marL="457200">
              <a:spcBef>
                <a:spcPts val="0"/>
              </a:spcBef>
            </a:pPr>
            <a:r>
              <a:rPr lang="en"/>
              <a:t>Mari kita lakukan commit. Jangan lupa untuk menyertakan </a:t>
            </a:r>
            <a:r>
              <a:rPr b="1" i="1" lang="en"/>
              <a:t>commit message</a:t>
            </a:r>
            <a:r>
              <a:rPr lang="en"/>
              <a:t> dalam setiap commit kita, hal ini sangat penting untuk mendokumentasikan perubahan yang kita lakukan di setiap commit.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Contoh Workflow Git</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Lakukan commit dengan command </a:t>
            </a:r>
            <a:r>
              <a:rPr b="1" lang="en"/>
              <a:t>git commit</a:t>
            </a:r>
            <a:r>
              <a:rPr lang="en"/>
              <a:t>. Sertakan opsi </a:t>
            </a:r>
            <a:r>
              <a:rPr b="1" lang="en"/>
              <a:t>-m</a:t>
            </a:r>
            <a:r>
              <a:rPr lang="en"/>
              <a:t> untuk menambahkan pesan commit.</a:t>
            </a:r>
          </a:p>
          <a:p>
            <a:pPr lvl="0" rtl="0">
              <a:spcBef>
                <a:spcPts val="0"/>
              </a:spcBef>
              <a:buNone/>
            </a:pPr>
            <a:r>
              <a:t/>
            </a:r>
            <a:endParaRPr/>
          </a:p>
          <a:p>
            <a:pPr lvl="0" rtl="0">
              <a:spcBef>
                <a:spcPts val="0"/>
              </a:spcBef>
              <a:buNone/>
            </a:pPr>
            <a:r>
              <a:t/>
            </a:r>
            <a:endParaRPr/>
          </a:p>
          <a:p>
            <a:pPr indent="-228600" lvl="0" marL="457200">
              <a:spcBef>
                <a:spcPts val="0"/>
              </a:spcBef>
            </a:pPr>
            <a:r>
              <a:rPr lang="en"/>
              <a:t>Kemudian kita bisa melihat histori commit yang sudah dilakukan dengan </a:t>
            </a:r>
            <a:r>
              <a:rPr b="1" lang="en"/>
              <a:t>git log</a:t>
            </a:r>
            <a:r>
              <a:rPr lang="en"/>
              <a:t>.</a:t>
            </a:r>
          </a:p>
        </p:txBody>
      </p:sp>
      <p:pic>
        <p:nvPicPr>
          <p:cNvPr id="164" name="Shape 164"/>
          <p:cNvPicPr preferRelativeResize="0"/>
          <p:nvPr/>
        </p:nvPicPr>
        <p:blipFill>
          <a:blip r:embed="rId3">
            <a:alphaModFix/>
          </a:blip>
          <a:stretch>
            <a:fillRect/>
          </a:stretch>
        </p:blipFill>
        <p:spPr>
          <a:xfrm>
            <a:off x="889000" y="1961650"/>
            <a:ext cx="5743575" cy="762000"/>
          </a:xfrm>
          <a:prstGeom prst="rect">
            <a:avLst/>
          </a:prstGeom>
          <a:noFill/>
          <a:ln>
            <a:noFill/>
          </a:ln>
        </p:spPr>
      </p:pic>
      <p:pic>
        <p:nvPicPr>
          <p:cNvPr id="165" name="Shape 165"/>
          <p:cNvPicPr preferRelativeResize="0"/>
          <p:nvPr/>
        </p:nvPicPr>
        <p:blipFill>
          <a:blip r:embed="rId4">
            <a:alphaModFix/>
          </a:blip>
          <a:stretch>
            <a:fillRect/>
          </a:stretch>
        </p:blipFill>
        <p:spPr>
          <a:xfrm>
            <a:off x="889000" y="3745100"/>
            <a:ext cx="4667250" cy="112395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Mantra...</a:t>
            </a:r>
          </a:p>
        </p:txBody>
      </p:sp>
      <p:sp>
        <p:nvSpPr>
          <p:cNvPr id="171" name="Shape 171"/>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rPr b="1" lang="en" sz="3500"/>
              <a:t>Commit </a:t>
            </a:r>
            <a:r>
              <a:rPr b="1" lang="en" sz="3500">
                <a:solidFill>
                  <a:schemeClr val="accent6"/>
                </a:solidFill>
              </a:rPr>
              <a:t>early</a:t>
            </a:r>
            <a:r>
              <a:rPr b="1" lang="en" sz="3500"/>
              <a:t>, and commit </a:t>
            </a:r>
            <a:r>
              <a:rPr b="1" lang="en" sz="3500">
                <a:solidFill>
                  <a:schemeClr val="accent6"/>
                </a:solidFill>
              </a:rPr>
              <a:t>often</a:t>
            </a:r>
            <a:r>
              <a:rPr b="1" lang="en" sz="3500"/>
              <a:t>!</a:t>
            </a:r>
          </a:p>
          <a:p>
            <a:pPr lvl="0" algn="ctr">
              <a:spcBef>
                <a:spcPts val="0"/>
              </a:spcBef>
              <a:buNone/>
            </a:pPr>
            <a:r>
              <a:rPr lang="en" sz="2400"/>
              <a:t>Karena Git hanya bertanggungjawab terhadap data yang sudah Anda commit. Juga jangan lupa tuliskan </a:t>
            </a:r>
            <a:r>
              <a:rPr i="1" lang="en" sz="2400"/>
              <a:t>commit message</a:t>
            </a:r>
            <a:r>
              <a:rPr lang="en" sz="2400"/>
              <a:t> se-deskriptif mungkin!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2480550"/>
            <a:ext cx="8114400" cy="2445900"/>
          </a:xfrm>
          <a:prstGeom prst="rect">
            <a:avLst/>
          </a:prstGeom>
        </p:spPr>
        <p:txBody>
          <a:bodyPr anchorCtr="0" anchor="b" bIns="91425" lIns="91425" rIns="91425" tIns="91425">
            <a:noAutofit/>
          </a:bodyPr>
          <a:lstStyle/>
          <a:p>
            <a:pPr lvl="0">
              <a:spcBef>
                <a:spcPts val="0"/>
              </a:spcBef>
              <a:buNone/>
            </a:pPr>
            <a:r>
              <a:rPr lang="en"/>
              <a:t>Collaborating with Git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480550"/>
            <a:ext cx="8114400" cy="2445900"/>
          </a:xfrm>
          <a:prstGeom prst="rect">
            <a:avLst/>
          </a:prstGeom>
        </p:spPr>
        <p:txBody>
          <a:bodyPr anchorCtr="0" anchor="b" bIns="91425" lIns="91425" rIns="91425" tIns="91425">
            <a:noAutofit/>
          </a:bodyPr>
          <a:lstStyle/>
          <a:p>
            <a:pPr lvl="0">
              <a:spcBef>
                <a:spcPts val="0"/>
              </a:spcBef>
              <a:buNone/>
            </a:pPr>
            <a:r>
              <a:rPr lang="en"/>
              <a:t>The Basics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Remote Repository</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Kolaborasi pengembangan aplikasi dengan Git dilakukan dengan menggunakan </a:t>
            </a:r>
            <a:r>
              <a:rPr b="1" lang="en"/>
              <a:t>repositori </a:t>
            </a:r>
            <a:r>
              <a:rPr b="1" i="1" lang="en"/>
              <a:t>remote</a:t>
            </a:r>
            <a:r>
              <a:rPr b="1" lang="en"/>
              <a:t> yang tersentralisasi</a:t>
            </a:r>
            <a:r>
              <a:rPr lang="en"/>
              <a:t>.</a:t>
            </a:r>
          </a:p>
          <a:p>
            <a:pPr indent="-228600" lvl="0" marL="457200" rtl="0">
              <a:spcBef>
                <a:spcPts val="0"/>
              </a:spcBef>
            </a:pPr>
            <a:r>
              <a:rPr lang="en"/>
              <a:t>Setiap anggota tim mengakses repositori </a:t>
            </a:r>
            <a:r>
              <a:rPr i="1" lang="en"/>
              <a:t>remote</a:t>
            </a:r>
            <a:r>
              <a:rPr lang="en"/>
              <a:t> tersebut untuk mengambil versi terbaru repositori dan meletakannya di repositori lokal masing-masing.</a:t>
            </a:r>
          </a:p>
          <a:p>
            <a:pPr indent="-228600" lvl="0" marL="457200" rtl="0">
              <a:spcBef>
                <a:spcPts val="0"/>
              </a:spcBef>
            </a:pPr>
            <a:r>
              <a:rPr lang="en"/>
              <a:t>Kemudian modifikasi kode dilakukan di repositori lokal. Lakukan perubahan, commit, kemudian kirim kembali ke repositori </a:t>
            </a:r>
            <a:r>
              <a:rPr i="1" lang="en"/>
              <a:t>remote</a:t>
            </a:r>
            <a:r>
              <a:rPr lang="en"/>
              <a:t> agar dapat diakses anggota tim lain.</a:t>
            </a:r>
          </a:p>
          <a:p>
            <a:pPr indent="-228600" lvl="0" marL="457200">
              <a:spcBef>
                <a:spcPts val="0"/>
              </a:spcBef>
            </a:pPr>
            <a:r>
              <a:rPr lang="en"/>
              <a:t>Aktivitas mengambil data repositori </a:t>
            </a:r>
            <a:r>
              <a:rPr i="1" lang="en"/>
              <a:t>remote</a:t>
            </a:r>
            <a:r>
              <a:rPr lang="en"/>
              <a:t> disebut </a:t>
            </a:r>
            <a:r>
              <a:rPr b="1" lang="en"/>
              <a:t>pull</a:t>
            </a:r>
            <a:r>
              <a:rPr lang="en"/>
              <a:t>, sementara aktivitas mengirim data ke repositori </a:t>
            </a:r>
            <a:r>
              <a:rPr i="1" lang="en"/>
              <a:t>remote</a:t>
            </a:r>
            <a:r>
              <a:rPr lang="en"/>
              <a:t> disebut </a:t>
            </a:r>
            <a:r>
              <a:rPr b="1" lang="en"/>
              <a:t>push</a:t>
            </a:r>
            <a:r>
              <a:rPr lang="en"/>
              <a: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Kolaborasi Dengan Remote Repository</a:t>
            </a:r>
          </a:p>
        </p:txBody>
      </p:sp>
      <p:sp>
        <p:nvSpPr>
          <p:cNvPr id="188" name="Shape 1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89" name="Shape 189"/>
          <p:cNvPicPr preferRelativeResize="0"/>
          <p:nvPr/>
        </p:nvPicPr>
        <p:blipFill>
          <a:blip r:embed="rId3">
            <a:alphaModFix/>
          </a:blip>
          <a:stretch>
            <a:fillRect/>
          </a:stretch>
        </p:blipFill>
        <p:spPr>
          <a:xfrm>
            <a:off x="311693" y="1152465"/>
            <a:ext cx="8520625" cy="358911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Repository Hosting Service</a:t>
            </a: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Remote repository dapat berupa repositori git pada satu server yang dapat diakses seluruh tim, atau menggunakan </a:t>
            </a:r>
            <a:r>
              <a:rPr i="1" lang="en"/>
              <a:t>Git repository hosting service</a:t>
            </a:r>
            <a:r>
              <a:rPr lang="en"/>
              <a:t> di internet.</a:t>
            </a:r>
          </a:p>
          <a:p>
            <a:pPr indent="-228600" lvl="0" marL="457200">
              <a:spcBef>
                <a:spcPts val="0"/>
              </a:spcBef>
            </a:pPr>
            <a:r>
              <a:rPr lang="en"/>
              <a:t>Anda dapat menemukan banyak </a:t>
            </a:r>
            <a:r>
              <a:rPr i="1" lang="en"/>
              <a:t>git hosting service</a:t>
            </a:r>
            <a:r>
              <a:rPr lang="en"/>
              <a:t> di internet, seperti </a:t>
            </a:r>
            <a:r>
              <a:rPr lang="en" u="sng">
                <a:solidFill>
                  <a:schemeClr val="hlink"/>
                </a:solidFill>
                <a:hlinkClick r:id="rId3"/>
              </a:rPr>
              <a:t>Github</a:t>
            </a:r>
            <a:r>
              <a:rPr lang="en"/>
              <a:t>, </a:t>
            </a:r>
            <a:r>
              <a:rPr lang="en" u="sng">
                <a:solidFill>
                  <a:schemeClr val="hlink"/>
                </a:solidFill>
                <a:hlinkClick r:id="rId4"/>
              </a:rPr>
              <a:t>GitLab</a:t>
            </a:r>
            <a:r>
              <a:rPr lang="en"/>
              <a:t>, </a:t>
            </a:r>
            <a:r>
              <a:rPr lang="en" u="sng">
                <a:solidFill>
                  <a:schemeClr val="hlink"/>
                </a:solidFill>
                <a:hlinkClick r:id="rId5"/>
              </a:rPr>
              <a:t>BitBucket</a:t>
            </a:r>
            <a:r>
              <a:rPr lang="en"/>
              <a:t>, </a:t>
            </a:r>
            <a:r>
              <a:rPr lang="en" u="sng">
                <a:solidFill>
                  <a:schemeClr val="hlink"/>
                </a:solidFill>
                <a:hlinkClick r:id="rId6"/>
              </a:rPr>
              <a:t>Codebase</a:t>
            </a:r>
            <a:r>
              <a:rPr lang="en"/>
              <a:t>, dan lainnya. Pada tutorial ini saya akan menggunakan Github.</a:t>
            </a:r>
          </a:p>
        </p:txBody>
      </p:sp>
      <p:pic>
        <p:nvPicPr>
          <p:cNvPr id="196" name="Shape 196"/>
          <p:cNvPicPr preferRelativeResize="0"/>
          <p:nvPr/>
        </p:nvPicPr>
        <p:blipFill>
          <a:blip r:embed="rId7">
            <a:alphaModFix/>
          </a:blip>
          <a:stretch>
            <a:fillRect/>
          </a:stretch>
        </p:blipFill>
        <p:spPr>
          <a:xfrm>
            <a:off x="791300" y="3324837"/>
            <a:ext cx="1727674" cy="1727674"/>
          </a:xfrm>
          <a:prstGeom prst="rect">
            <a:avLst/>
          </a:prstGeom>
          <a:noFill/>
          <a:ln>
            <a:noFill/>
          </a:ln>
        </p:spPr>
      </p:pic>
      <p:pic>
        <p:nvPicPr>
          <p:cNvPr id="197" name="Shape 197"/>
          <p:cNvPicPr preferRelativeResize="0"/>
          <p:nvPr/>
        </p:nvPicPr>
        <p:blipFill>
          <a:blip r:embed="rId8">
            <a:alphaModFix/>
          </a:blip>
          <a:stretch>
            <a:fillRect/>
          </a:stretch>
        </p:blipFill>
        <p:spPr>
          <a:xfrm>
            <a:off x="2572250" y="3150525"/>
            <a:ext cx="2953125" cy="843750"/>
          </a:xfrm>
          <a:prstGeom prst="rect">
            <a:avLst/>
          </a:prstGeom>
          <a:noFill/>
          <a:ln>
            <a:noFill/>
          </a:ln>
        </p:spPr>
      </p:pic>
      <p:pic>
        <p:nvPicPr>
          <p:cNvPr id="198" name="Shape 198"/>
          <p:cNvPicPr preferRelativeResize="0"/>
          <p:nvPr/>
        </p:nvPicPr>
        <p:blipFill>
          <a:blip r:embed="rId9">
            <a:alphaModFix/>
          </a:blip>
          <a:stretch>
            <a:fillRect/>
          </a:stretch>
        </p:blipFill>
        <p:spPr>
          <a:xfrm>
            <a:off x="3005925" y="3694500"/>
            <a:ext cx="3824299" cy="1274750"/>
          </a:xfrm>
          <a:prstGeom prst="rect">
            <a:avLst/>
          </a:prstGeom>
          <a:noFill/>
          <a:ln>
            <a:noFill/>
          </a:ln>
        </p:spPr>
      </p:pic>
      <p:pic>
        <p:nvPicPr>
          <p:cNvPr id="199" name="Shape 199"/>
          <p:cNvPicPr preferRelativeResize="0"/>
          <p:nvPr/>
        </p:nvPicPr>
        <p:blipFill>
          <a:blip r:embed="rId10">
            <a:alphaModFix/>
          </a:blip>
          <a:stretch>
            <a:fillRect/>
          </a:stretch>
        </p:blipFill>
        <p:spPr>
          <a:xfrm>
            <a:off x="5936672" y="3324825"/>
            <a:ext cx="2740499" cy="9734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Bekerja Dengan Remote Repo</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Pertama-tama, saya akan membuat </a:t>
            </a:r>
            <a:r>
              <a:rPr i="1" lang="en"/>
              <a:t>remote repository</a:t>
            </a:r>
            <a:r>
              <a:rPr lang="en"/>
              <a:t> di github pada alamat </a:t>
            </a:r>
            <a:r>
              <a:rPr lang="en" u="sng">
                <a:solidFill>
                  <a:schemeClr val="hlink"/>
                </a:solidFill>
                <a:hlinkClick r:id="rId3"/>
              </a:rPr>
              <a:t>http://github.com/icalrn/git-crash-course</a:t>
            </a:r>
            <a:r>
              <a:rPr lang="en"/>
              <a:t>.</a:t>
            </a:r>
          </a:p>
          <a:p>
            <a:pPr lvl="0">
              <a:spcBef>
                <a:spcPts val="0"/>
              </a:spcBef>
              <a:buNone/>
            </a:pPr>
            <a:r>
              <a:t/>
            </a:r>
            <a:endParaRPr/>
          </a:p>
        </p:txBody>
      </p:sp>
      <p:pic>
        <p:nvPicPr>
          <p:cNvPr id="206" name="Shape 206"/>
          <p:cNvPicPr preferRelativeResize="0"/>
          <p:nvPr/>
        </p:nvPicPr>
        <p:blipFill>
          <a:blip r:embed="rId4">
            <a:alphaModFix/>
          </a:blip>
          <a:stretch>
            <a:fillRect/>
          </a:stretch>
        </p:blipFill>
        <p:spPr>
          <a:xfrm>
            <a:off x="2056387" y="1970749"/>
            <a:ext cx="5031223" cy="286892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Bekerja Dengan Remote Repo</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Kemudian buat local repository yang terhubung ke remote repository, terdapat dua cara untuk ini:</a:t>
            </a:r>
          </a:p>
          <a:p>
            <a:pPr indent="-330200" lvl="1" marL="914400" rtl="0">
              <a:spcBef>
                <a:spcPts val="0"/>
              </a:spcBef>
              <a:buSzPct val="100000"/>
            </a:pPr>
            <a:r>
              <a:rPr lang="en" sz="1600"/>
              <a:t>Lakukan </a:t>
            </a:r>
            <a:r>
              <a:rPr b="1" lang="en" sz="1600"/>
              <a:t>git clone</a:t>
            </a:r>
            <a:r>
              <a:rPr lang="en" sz="1600"/>
              <a:t> dari remote repository untuk membuat direktori local repository baru sesuai dengan remote repository.</a:t>
            </a:r>
          </a:p>
          <a:p>
            <a:pPr lvl="0" rtl="0">
              <a:spcBef>
                <a:spcPts val="0"/>
              </a:spcBef>
              <a:buNone/>
            </a:pPr>
            <a:r>
              <a:t/>
            </a:r>
            <a:endParaRPr sz="1600"/>
          </a:p>
          <a:p>
            <a:pPr lvl="0" rtl="0">
              <a:spcBef>
                <a:spcPts val="0"/>
              </a:spcBef>
              <a:buNone/>
            </a:pPr>
            <a:r>
              <a:t/>
            </a:r>
            <a:endParaRPr sz="1600"/>
          </a:p>
          <a:p>
            <a:pPr lvl="0" rtl="0">
              <a:spcBef>
                <a:spcPts val="0"/>
              </a:spcBef>
              <a:buNone/>
            </a:pPr>
            <a:r>
              <a:t/>
            </a:r>
            <a:endParaRPr sz="1600"/>
          </a:p>
          <a:p>
            <a:pPr indent="-330200" lvl="1" marL="914400">
              <a:spcBef>
                <a:spcPts val="0"/>
              </a:spcBef>
              <a:buSzPct val="100000"/>
            </a:pPr>
            <a:r>
              <a:rPr lang="en" sz="1600"/>
              <a:t>Tambahkan penunjuk ke remote repository dengan </a:t>
            </a:r>
            <a:r>
              <a:rPr b="1" lang="en" sz="1600"/>
              <a:t>git remote add</a:t>
            </a:r>
            <a:r>
              <a:rPr lang="en" sz="1600"/>
              <a:t> pada direktori local repository Anda.</a:t>
            </a:r>
          </a:p>
        </p:txBody>
      </p:sp>
      <p:pic>
        <p:nvPicPr>
          <p:cNvPr id="213" name="Shape 213"/>
          <p:cNvPicPr preferRelativeResize="0"/>
          <p:nvPr/>
        </p:nvPicPr>
        <p:blipFill>
          <a:blip r:embed="rId3">
            <a:alphaModFix/>
          </a:blip>
          <a:stretch>
            <a:fillRect/>
          </a:stretch>
        </p:blipFill>
        <p:spPr>
          <a:xfrm>
            <a:off x="1309975" y="2479525"/>
            <a:ext cx="6877050" cy="147637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Bekerja Dengan Remote Repo</a:t>
            </a:r>
          </a:p>
        </p:txBody>
      </p:sp>
      <p:sp>
        <p:nvSpPr>
          <p:cNvPr id="219" name="Shape 2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1" marL="914400">
              <a:spcBef>
                <a:spcPts val="0"/>
              </a:spcBef>
            </a:pPr>
            <a:r>
              <a:rPr lang="en" sz="1600"/>
              <a:t>Tambahkan penunjuk ke remote repository dengan </a:t>
            </a:r>
            <a:r>
              <a:rPr b="1" lang="en" sz="1600"/>
              <a:t>git remote add</a:t>
            </a:r>
            <a:r>
              <a:rPr lang="en" sz="1600"/>
              <a:t> pada direktori local repository Anda kemudian lakukan </a:t>
            </a:r>
            <a:r>
              <a:rPr b="1" lang="en" sz="1600"/>
              <a:t>pull </a:t>
            </a:r>
            <a:r>
              <a:rPr lang="en" sz="1600"/>
              <a:t>dari branch master.</a:t>
            </a:r>
          </a:p>
        </p:txBody>
      </p:sp>
      <p:pic>
        <p:nvPicPr>
          <p:cNvPr id="220" name="Shape 220"/>
          <p:cNvPicPr preferRelativeResize="0"/>
          <p:nvPr/>
        </p:nvPicPr>
        <p:blipFill>
          <a:blip r:embed="rId3">
            <a:alphaModFix/>
          </a:blip>
          <a:stretch>
            <a:fillRect/>
          </a:stretch>
        </p:blipFill>
        <p:spPr>
          <a:xfrm>
            <a:off x="1322675" y="1930575"/>
            <a:ext cx="7429500" cy="22764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Bekerja Dengan Remote Repo</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Lakukan pekerjaan seperti biasa di local repository Anda (i.e. </a:t>
            </a:r>
            <a:r>
              <a:rPr i="1" lang="en"/>
              <a:t>modify → add to index → commit</a:t>
            </a:r>
            <a:r>
              <a:rPr lang="en"/>
              <a:t>).</a:t>
            </a:r>
          </a:p>
        </p:txBody>
      </p:sp>
      <p:pic>
        <p:nvPicPr>
          <p:cNvPr id="227" name="Shape 227"/>
          <p:cNvPicPr preferRelativeResize="0"/>
          <p:nvPr/>
        </p:nvPicPr>
        <p:blipFill>
          <a:blip r:embed="rId3">
            <a:alphaModFix/>
          </a:blip>
          <a:stretch>
            <a:fillRect/>
          </a:stretch>
        </p:blipFill>
        <p:spPr>
          <a:xfrm>
            <a:off x="832650" y="1918625"/>
            <a:ext cx="6581775" cy="24669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Bekerja Dengan Remote Repo</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Pada poin ini, perubahan yang Anda lakukan baru tersimpan di local repository Anda dan belum tersimpan di server remote repository.</a:t>
            </a:r>
          </a:p>
        </p:txBody>
      </p:sp>
      <p:pic>
        <p:nvPicPr>
          <p:cNvPr id="234" name="Shape 234"/>
          <p:cNvPicPr preferRelativeResize="0"/>
          <p:nvPr/>
        </p:nvPicPr>
        <p:blipFill>
          <a:blip r:embed="rId3">
            <a:alphaModFix/>
          </a:blip>
          <a:stretch>
            <a:fillRect/>
          </a:stretch>
        </p:blipFill>
        <p:spPr>
          <a:xfrm>
            <a:off x="868400" y="3676375"/>
            <a:ext cx="7279574" cy="1364925"/>
          </a:xfrm>
          <a:prstGeom prst="rect">
            <a:avLst/>
          </a:prstGeom>
          <a:noFill/>
          <a:ln>
            <a:noFill/>
          </a:ln>
        </p:spPr>
      </p:pic>
      <p:pic>
        <p:nvPicPr>
          <p:cNvPr id="235" name="Shape 235"/>
          <p:cNvPicPr preferRelativeResize="0"/>
          <p:nvPr/>
        </p:nvPicPr>
        <p:blipFill>
          <a:blip r:embed="rId4">
            <a:alphaModFix/>
          </a:blip>
          <a:stretch>
            <a:fillRect/>
          </a:stretch>
        </p:blipFill>
        <p:spPr>
          <a:xfrm>
            <a:off x="868400" y="1884373"/>
            <a:ext cx="4091004" cy="17919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Bekerja Dengan Remote Repo</a:t>
            </a:r>
          </a:p>
        </p:txBody>
      </p:sp>
      <p:sp>
        <p:nvSpPr>
          <p:cNvPr id="241" name="Shape 2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Untuk mengirimkan commit kita ke remote repository, lakukan </a:t>
            </a:r>
            <a:r>
              <a:rPr b="1" lang="en"/>
              <a:t>git push</a:t>
            </a:r>
            <a:r>
              <a:rPr lang="en"/>
              <a:t>.</a:t>
            </a:r>
          </a:p>
          <a:p>
            <a:pPr lvl="0">
              <a:spcBef>
                <a:spcPts val="0"/>
              </a:spcBef>
              <a:buNone/>
            </a:pPr>
            <a:r>
              <a:t/>
            </a:r>
            <a:endParaRPr/>
          </a:p>
        </p:txBody>
      </p:sp>
      <p:pic>
        <p:nvPicPr>
          <p:cNvPr id="242" name="Shape 242"/>
          <p:cNvPicPr preferRelativeResize="0"/>
          <p:nvPr/>
        </p:nvPicPr>
        <p:blipFill>
          <a:blip r:embed="rId3">
            <a:alphaModFix/>
          </a:blip>
          <a:stretch>
            <a:fillRect/>
          </a:stretch>
        </p:blipFill>
        <p:spPr>
          <a:xfrm>
            <a:off x="844575" y="1560575"/>
            <a:ext cx="5391150" cy="1485900"/>
          </a:xfrm>
          <a:prstGeom prst="rect">
            <a:avLst/>
          </a:prstGeom>
          <a:noFill/>
          <a:ln>
            <a:noFill/>
          </a:ln>
        </p:spPr>
      </p:pic>
      <p:pic>
        <p:nvPicPr>
          <p:cNvPr id="243" name="Shape 243"/>
          <p:cNvPicPr preferRelativeResize="0"/>
          <p:nvPr/>
        </p:nvPicPr>
        <p:blipFill>
          <a:blip r:embed="rId4">
            <a:alphaModFix/>
          </a:blip>
          <a:stretch>
            <a:fillRect/>
          </a:stretch>
        </p:blipFill>
        <p:spPr>
          <a:xfrm>
            <a:off x="844575" y="3112000"/>
            <a:ext cx="8046175" cy="1919349"/>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 </a:t>
            </a:r>
          </a:p>
        </p:txBody>
      </p:sp>
      <p:sp>
        <p:nvSpPr>
          <p:cNvPr id="249" name="Shape 2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Apa yang akan terjadi jika kita mengubah file1.txt di local repository kita, namun saat akan kita push ke remote repository, ternyata sudah ada yang mengubah file1.txt di remote repository?</a:t>
            </a:r>
          </a:p>
        </p:txBody>
      </p:sp>
      <p:pic>
        <p:nvPicPr>
          <p:cNvPr id="250" name="Shape 250"/>
          <p:cNvPicPr preferRelativeResize="0"/>
          <p:nvPr/>
        </p:nvPicPr>
        <p:blipFill>
          <a:blip r:embed="rId3">
            <a:alphaModFix/>
          </a:blip>
          <a:stretch>
            <a:fillRect/>
          </a:stretch>
        </p:blipFill>
        <p:spPr>
          <a:xfrm>
            <a:off x="873775" y="2181150"/>
            <a:ext cx="7791450" cy="24574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Kenapa VCS?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Dengan </a:t>
            </a:r>
            <a:r>
              <a:rPr i="1" lang="en"/>
              <a:t>Version Control System </a:t>
            </a:r>
            <a:r>
              <a:rPr lang="en"/>
              <a:t>(VCS) seperti Git, kita dapat menyimpan histori perubahan seluruh file pada project</a:t>
            </a:r>
            <a:r>
              <a:rPr i="1" lang="en"/>
              <a:t> </a:t>
            </a:r>
            <a:r>
              <a:rPr lang="en"/>
              <a:t>kita → Jika sewaktu-waktu ditemukan kesalahan, kita dapat melakukan rollback ke versi sebelumnya.</a:t>
            </a:r>
          </a:p>
          <a:p>
            <a:pPr indent="-228600" lvl="0" marL="457200" rtl="0">
              <a:spcBef>
                <a:spcPts val="0"/>
              </a:spcBef>
            </a:pPr>
            <a:r>
              <a:rPr lang="en"/>
              <a:t>Dokumentasi proses development menjadi lebih baik karena setiap commit disertai deskripsi.</a:t>
            </a:r>
          </a:p>
          <a:p>
            <a:pPr indent="-228600" lvl="0" marL="457200" rtl="0">
              <a:spcBef>
                <a:spcPts val="0"/>
              </a:spcBef>
            </a:pPr>
            <a:r>
              <a:rPr lang="en"/>
              <a:t>Git juga dapat bertindak sebagai backup di berbagai situasi.</a:t>
            </a:r>
          </a:p>
          <a:p>
            <a:pPr indent="-228600" lvl="0" marL="457200">
              <a:spcBef>
                <a:spcPts val="0"/>
              </a:spcBef>
            </a:pPr>
            <a:r>
              <a:rPr lang="en"/>
              <a:t>Kontrol proses development menjadi lebih baik. Bayangkan jika tim Anda melakukan kolaborasi dengan shared folder, kemudian teman Anda mengubah file yang sedang Anda kerjakan, lalu Anda menyimpan file tersebut dan menimpa perubahan yang dilakukan teman Anda. Bencana?</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a:t>
            </a:r>
          </a:p>
        </p:txBody>
      </p:sp>
      <p:sp>
        <p:nvSpPr>
          <p:cNvPr id="256" name="Shape 25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Sebelum kita sempat push ke remote repository, ternyata ada yang mengubah file1.txt…</a:t>
            </a:r>
          </a:p>
          <a:p>
            <a:pPr lvl="0">
              <a:spcBef>
                <a:spcPts val="0"/>
              </a:spcBef>
              <a:buNone/>
            </a:pPr>
            <a:r>
              <a:t/>
            </a:r>
            <a:endParaRPr/>
          </a:p>
        </p:txBody>
      </p:sp>
      <p:pic>
        <p:nvPicPr>
          <p:cNvPr id="257" name="Shape 257"/>
          <p:cNvPicPr preferRelativeResize="0"/>
          <p:nvPr/>
        </p:nvPicPr>
        <p:blipFill>
          <a:blip r:embed="rId3">
            <a:alphaModFix/>
          </a:blip>
          <a:stretch>
            <a:fillRect/>
          </a:stretch>
        </p:blipFill>
        <p:spPr>
          <a:xfrm>
            <a:off x="242550" y="2002150"/>
            <a:ext cx="8658900" cy="1912174"/>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Wah! Kita tidak boleh melakukan </a:t>
            </a:r>
            <a:r>
              <a:rPr b="1" lang="en"/>
              <a:t>push</a:t>
            </a:r>
            <a:r>
              <a:rPr lang="en"/>
              <a:t> karena local repository kita tidak up to date dengan remote repository... </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a:spcBef>
                <a:spcPts val="0"/>
              </a:spcBef>
            </a:pPr>
            <a:r>
              <a:rPr lang="en"/>
              <a:t>Ini berarti telah ada commit yang terekam di remote repository yang tidak terekam di local repository kita sehingga kita harus lakukan </a:t>
            </a:r>
            <a:r>
              <a:rPr b="1" lang="en"/>
              <a:t>pull </a:t>
            </a:r>
            <a:r>
              <a:rPr lang="en"/>
              <a:t>terlebih dahulu dari remote repository.</a:t>
            </a:r>
          </a:p>
        </p:txBody>
      </p:sp>
      <p:pic>
        <p:nvPicPr>
          <p:cNvPr id="264" name="Shape 264"/>
          <p:cNvPicPr preferRelativeResize="0"/>
          <p:nvPr/>
        </p:nvPicPr>
        <p:blipFill>
          <a:blip r:embed="rId3">
            <a:alphaModFix/>
          </a:blip>
          <a:stretch>
            <a:fillRect/>
          </a:stretch>
        </p:blipFill>
        <p:spPr>
          <a:xfrm>
            <a:off x="872575" y="1933800"/>
            <a:ext cx="6610350" cy="1466850"/>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a:t>
            </a:r>
          </a:p>
        </p:txBody>
      </p:sp>
      <p:sp>
        <p:nvSpPr>
          <p:cNvPr id="270" name="Shape 2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Whoa! Ternyata terjadi konflik! Artinya ada file yang sama-sama diubah oleh dua commit yang mereferensikan commit yang sama sebelumnya.</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pPr>
            <a:r>
              <a:rPr lang="en"/>
              <a:t>Git dapat mengatasi konflik secara otomatis sampai batasan tertentu, namun ternyata konflik yang terjadi pada kasus kita membutuhkan pengecekan secara manual.</a:t>
            </a:r>
          </a:p>
          <a:p>
            <a:pPr lvl="0">
              <a:spcBef>
                <a:spcPts val="0"/>
              </a:spcBef>
              <a:buNone/>
            </a:pPr>
            <a:r>
              <a:t/>
            </a:r>
            <a:endParaRPr/>
          </a:p>
        </p:txBody>
      </p:sp>
      <p:pic>
        <p:nvPicPr>
          <p:cNvPr id="271" name="Shape 271"/>
          <p:cNvPicPr preferRelativeResize="0"/>
          <p:nvPr/>
        </p:nvPicPr>
        <p:blipFill>
          <a:blip r:embed="rId3">
            <a:alphaModFix/>
          </a:blip>
          <a:stretch>
            <a:fillRect/>
          </a:stretch>
        </p:blipFill>
        <p:spPr>
          <a:xfrm>
            <a:off x="880375" y="1879112"/>
            <a:ext cx="5029200" cy="1647825"/>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a:t>
            </a:r>
          </a:p>
        </p:txBody>
      </p:sp>
      <p:sp>
        <p:nvSpPr>
          <p:cNvPr id="277" name="Shape 2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Mari kita lihat file yang bermasalah tersebut…</a:t>
            </a:r>
          </a:p>
          <a:p>
            <a:pPr lvl="0" rtl="0">
              <a:spcBef>
                <a:spcPts val="0"/>
              </a:spcBef>
              <a:buNone/>
            </a:pPr>
            <a:r>
              <a:t/>
            </a:r>
            <a:endParaRPr/>
          </a:p>
          <a:p>
            <a:pPr lvl="0" rtl="0">
              <a:spcBef>
                <a:spcPts val="0"/>
              </a:spcBef>
              <a:buNone/>
            </a:pPr>
            <a:r>
              <a:t/>
            </a:r>
            <a:endParaRPr/>
          </a:p>
          <a:p>
            <a:pPr indent="-228600" lvl="0" marL="457200" rtl="0">
              <a:spcBef>
                <a:spcPts val="0"/>
              </a:spcBef>
            </a:pPr>
            <a:r>
              <a:rPr lang="en"/>
              <a:t>Git menandai dengan pembatas </a:t>
            </a:r>
            <a:r>
              <a:rPr b="1" lang="en"/>
              <a:t>“&lt;&lt;&lt;&lt;&lt;&lt;&lt; HEAD”</a:t>
            </a:r>
            <a:r>
              <a:rPr lang="en"/>
              <a:t> sampai </a:t>
            </a:r>
            <a:r>
              <a:rPr b="1" lang="en"/>
              <a:t>“=======”</a:t>
            </a:r>
            <a:r>
              <a:rPr lang="en"/>
              <a:t> yang artinya semua baris di antara kedua pembatas tersebut adalah baris yang terekam oleh pointer HEAD kita (commit terakhir di local repo), sementara baris selanjutnya sampai </a:t>
            </a:r>
            <a:r>
              <a:rPr b="1" lang="en"/>
              <a:t>“&gt;&gt;&gt;&gt;&gt;&gt;&gt; d8c3e4...”</a:t>
            </a:r>
            <a:r>
              <a:rPr lang="en"/>
              <a:t> adalah baris yang terekam pada commit </a:t>
            </a:r>
            <a:r>
              <a:rPr b="1" lang="en"/>
              <a:t>d8c3e4…</a:t>
            </a:r>
            <a:r>
              <a:rPr lang="en"/>
              <a:t> yang berada di remote repository.</a:t>
            </a:r>
          </a:p>
        </p:txBody>
      </p:sp>
      <p:pic>
        <p:nvPicPr>
          <p:cNvPr id="278" name="Shape 278"/>
          <p:cNvPicPr preferRelativeResize="0"/>
          <p:nvPr/>
        </p:nvPicPr>
        <p:blipFill rotWithShape="1">
          <a:blip r:embed="rId3">
            <a:alphaModFix/>
          </a:blip>
          <a:srcRect b="18956" l="0" r="0" t="0"/>
          <a:stretch/>
        </p:blipFill>
        <p:spPr>
          <a:xfrm>
            <a:off x="892300" y="1584500"/>
            <a:ext cx="3857375" cy="1199125"/>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a:t>
            </a:r>
          </a:p>
        </p:txBody>
      </p:sp>
      <p:sp>
        <p:nvSpPr>
          <p:cNvPr id="284" name="Shape 2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Kemudian kita resolve konflik tersebut dengan menuliskan perubahan yang ingin disimpan dan menghapus pembatas tersebut. Setelahnya, masukkan kembali file tersebut ke dalam index.</a:t>
            </a:r>
          </a:p>
          <a:p>
            <a:pPr lvl="0">
              <a:spcBef>
                <a:spcPts val="0"/>
              </a:spcBef>
              <a:buNone/>
            </a:pPr>
            <a:r>
              <a:t/>
            </a:r>
            <a:endParaRPr/>
          </a:p>
        </p:txBody>
      </p:sp>
      <p:pic>
        <p:nvPicPr>
          <p:cNvPr id="285" name="Shape 285"/>
          <p:cNvPicPr preferRelativeResize="0"/>
          <p:nvPr/>
        </p:nvPicPr>
        <p:blipFill>
          <a:blip r:embed="rId3">
            <a:alphaModFix/>
          </a:blip>
          <a:stretch>
            <a:fillRect/>
          </a:stretch>
        </p:blipFill>
        <p:spPr>
          <a:xfrm>
            <a:off x="311700" y="2288650"/>
            <a:ext cx="3800475" cy="828675"/>
          </a:xfrm>
          <a:prstGeom prst="rect">
            <a:avLst/>
          </a:prstGeom>
          <a:noFill/>
          <a:ln>
            <a:noFill/>
          </a:ln>
        </p:spPr>
      </p:pic>
      <p:pic>
        <p:nvPicPr>
          <p:cNvPr id="286" name="Shape 286"/>
          <p:cNvPicPr preferRelativeResize="0"/>
          <p:nvPr/>
        </p:nvPicPr>
        <p:blipFill>
          <a:blip r:embed="rId4">
            <a:alphaModFix/>
          </a:blip>
          <a:stretch>
            <a:fillRect/>
          </a:stretch>
        </p:blipFill>
        <p:spPr>
          <a:xfrm>
            <a:off x="4271624" y="2157400"/>
            <a:ext cx="4332700" cy="2915475"/>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a:t>
            </a:r>
          </a:p>
        </p:txBody>
      </p:sp>
      <p:sp>
        <p:nvSpPr>
          <p:cNvPr id="292" name="Shape 2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Setelahnya, commit index tersebut.</a:t>
            </a:r>
          </a:p>
          <a:p>
            <a:pPr lvl="0" rtl="0">
              <a:spcBef>
                <a:spcPts val="0"/>
              </a:spcBef>
              <a:buNone/>
            </a:pPr>
            <a:r>
              <a:t/>
            </a:r>
            <a:endParaRPr/>
          </a:p>
          <a:p>
            <a:pPr indent="-228600" lvl="0" marL="457200">
              <a:spcBef>
                <a:spcPts val="0"/>
              </a:spcBef>
            </a:pPr>
            <a:r>
              <a:rPr lang="en"/>
              <a:t>Ingat bahwa kita belum melakukan </a:t>
            </a:r>
            <a:r>
              <a:rPr b="1" lang="en"/>
              <a:t>push</a:t>
            </a:r>
            <a:r>
              <a:rPr lang="en"/>
              <a:t> karena terlibat konflik tadi. Maka dari itu, mari kita lakukan </a:t>
            </a:r>
            <a:r>
              <a:rPr b="1" lang="en"/>
              <a:t>push</a:t>
            </a:r>
            <a:r>
              <a:rPr lang="en"/>
              <a:t>.</a:t>
            </a:r>
          </a:p>
        </p:txBody>
      </p:sp>
      <p:pic>
        <p:nvPicPr>
          <p:cNvPr id="293" name="Shape 293"/>
          <p:cNvPicPr preferRelativeResize="0"/>
          <p:nvPr/>
        </p:nvPicPr>
        <p:blipFill>
          <a:blip r:embed="rId3">
            <a:alphaModFix/>
          </a:blip>
          <a:stretch>
            <a:fillRect/>
          </a:stretch>
        </p:blipFill>
        <p:spPr>
          <a:xfrm>
            <a:off x="856500" y="1584475"/>
            <a:ext cx="6793125" cy="348125"/>
          </a:xfrm>
          <a:prstGeom prst="rect">
            <a:avLst/>
          </a:prstGeom>
          <a:noFill/>
          <a:ln>
            <a:noFill/>
          </a:ln>
        </p:spPr>
      </p:pic>
      <p:pic>
        <p:nvPicPr>
          <p:cNvPr id="294" name="Shape 294"/>
          <p:cNvPicPr preferRelativeResize="0"/>
          <p:nvPr/>
        </p:nvPicPr>
        <p:blipFill>
          <a:blip r:embed="rId4">
            <a:alphaModFix/>
          </a:blip>
          <a:stretch>
            <a:fillRect/>
          </a:stretch>
        </p:blipFill>
        <p:spPr>
          <a:xfrm>
            <a:off x="856500" y="2861375"/>
            <a:ext cx="4391025" cy="12954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If...</a:t>
            </a:r>
          </a:p>
        </p:txBody>
      </p:sp>
      <p:sp>
        <p:nvSpPr>
          <p:cNvPr id="300" name="Shape 3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Setelah itu, mari periksa keadaan di remote repository.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pPr>
            <a:r>
              <a:rPr lang="en"/>
              <a:t>Untuk meminimalisasi risiko konflik seperti yang kita alami tadi, </a:t>
            </a:r>
            <a:r>
              <a:rPr i="1" lang="en"/>
              <a:t>best practice </a:t>
            </a:r>
            <a:r>
              <a:rPr lang="en"/>
              <a:t>yang dilakukan adalah dengan menggunakan fitur </a:t>
            </a:r>
            <a:r>
              <a:rPr b="1" i="1" lang="en"/>
              <a:t>branching and merging</a:t>
            </a:r>
            <a:r>
              <a:rPr lang="en"/>
              <a:t>.</a:t>
            </a:r>
          </a:p>
        </p:txBody>
      </p:sp>
      <p:pic>
        <p:nvPicPr>
          <p:cNvPr id="301" name="Shape 301"/>
          <p:cNvPicPr preferRelativeResize="0"/>
          <p:nvPr/>
        </p:nvPicPr>
        <p:blipFill>
          <a:blip r:embed="rId3">
            <a:alphaModFix/>
          </a:blip>
          <a:stretch>
            <a:fillRect/>
          </a:stretch>
        </p:blipFill>
        <p:spPr>
          <a:xfrm>
            <a:off x="821925" y="1621675"/>
            <a:ext cx="5789450" cy="220120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2480550"/>
            <a:ext cx="8114400" cy="2445900"/>
          </a:xfrm>
          <a:prstGeom prst="rect">
            <a:avLst/>
          </a:prstGeom>
        </p:spPr>
        <p:txBody>
          <a:bodyPr anchorCtr="0" anchor="b" bIns="91425" lIns="91425" rIns="91425" tIns="91425">
            <a:noAutofit/>
          </a:bodyPr>
          <a:lstStyle/>
          <a:p>
            <a:pPr lvl="0">
              <a:spcBef>
                <a:spcPts val="0"/>
              </a:spcBef>
              <a:buNone/>
            </a:pPr>
            <a:r>
              <a:rPr lang="en"/>
              <a:t>Basic Branching and Merging</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Apa Itu Branch?</a:t>
            </a:r>
          </a:p>
        </p:txBody>
      </p:sp>
      <p:sp>
        <p:nvSpPr>
          <p:cNvPr id="312" name="Shape 3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13" name="Shape 313"/>
          <p:cNvPicPr preferRelativeResize="0"/>
          <p:nvPr/>
        </p:nvPicPr>
        <p:blipFill>
          <a:blip r:embed="rId3">
            <a:alphaModFix/>
          </a:blip>
          <a:stretch>
            <a:fillRect/>
          </a:stretch>
        </p:blipFill>
        <p:spPr>
          <a:xfrm>
            <a:off x="311719" y="1551563"/>
            <a:ext cx="8520574" cy="2618222"/>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Apa Itu Branch?</a:t>
            </a:r>
          </a:p>
        </p:txBody>
      </p:sp>
      <p:sp>
        <p:nvSpPr>
          <p:cNvPr id="319" name="Shape 3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Pada dasarnya, perintah branch dalam Git hanya membuat </a:t>
            </a:r>
            <a:r>
              <a:rPr b="1" lang="en"/>
              <a:t>pointer</a:t>
            </a:r>
            <a:r>
              <a:rPr lang="en"/>
              <a:t> ke suatu commit.</a:t>
            </a:r>
          </a:p>
          <a:p>
            <a:pPr indent="-228600" lvl="0" marL="457200" rtl="0">
              <a:spcBef>
                <a:spcPts val="0"/>
              </a:spcBef>
            </a:pPr>
            <a:r>
              <a:rPr lang="en"/>
              <a:t>Ingat bahwa esensi Git adalah rangkaian commit, jadi setiap commit pasti memiliki pointer ke commit sebelumnya (kecuali initial commit).</a:t>
            </a:r>
          </a:p>
          <a:p>
            <a:pPr lvl="0" rtl="0">
              <a:spcBef>
                <a:spcPts val="0"/>
              </a:spcBef>
              <a:buNone/>
            </a:pPr>
            <a:r>
              <a:t/>
            </a:r>
            <a:endParaRPr/>
          </a:p>
          <a:p>
            <a:pPr lvl="0" rtl="0">
              <a:spcBef>
                <a:spcPts val="0"/>
              </a:spcBef>
              <a:buNone/>
            </a:pPr>
            <a:r>
              <a:t/>
            </a:r>
            <a:endParaRPr/>
          </a:p>
          <a:p>
            <a:pPr indent="-228600" lvl="0" marL="457200">
              <a:spcBef>
                <a:spcPts val="0"/>
              </a:spcBef>
            </a:pPr>
            <a:r>
              <a:rPr lang="en"/>
              <a:t>Pada contoh di atas, branch </a:t>
            </a:r>
            <a:r>
              <a:rPr b="1" lang="en"/>
              <a:t>master</a:t>
            </a:r>
            <a:r>
              <a:rPr lang="en"/>
              <a:t> menunjuk ke commit D. Sementara itu, branch </a:t>
            </a:r>
            <a:r>
              <a:rPr b="1" lang="en"/>
              <a:t>feature</a:t>
            </a:r>
            <a:r>
              <a:rPr lang="en"/>
              <a:t> menunjuk ke commit C.</a:t>
            </a:r>
          </a:p>
        </p:txBody>
      </p:sp>
      <p:pic>
        <p:nvPicPr>
          <p:cNvPr id="320" name="Shape 320"/>
          <p:cNvPicPr preferRelativeResize="0"/>
          <p:nvPr/>
        </p:nvPicPr>
        <p:blipFill>
          <a:blip r:embed="rId3">
            <a:alphaModFix/>
          </a:blip>
          <a:stretch>
            <a:fillRect/>
          </a:stretch>
        </p:blipFill>
        <p:spPr>
          <a:xfrm>
            <a:off x="2258150" y="2600975"/>
            <a:ext cx="4627699" cy="10633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a:t>
            </a:r>
          </a:p>
        </p:txBody>
      </p:sp>
      <p:sp>
        <p:nvSpPr>
          <p:cNvPr id="75" name="Shape 75"/>
          <p:cNvSpPr txBox="1"/>
          <p:nvPr>
            <p:ph idx="1" type="body"/>
          </p:nvPr>
        </p:nvSpPr>
        <p:spPr>
          <a:xfrm>
            <a:off x="4582600" y="1152475"/>
            <a:ext cx="4249800" cy="3416400"/>
          </a:xfrm>
          <a:prstGeom prst="rect">
            <a:avLst/>
          </a:prstGeom>
        </p:spPr>
        <p:txBody>
          <a:bodyPr anchorCtr="0" anchor="t" bIns="91425" lIns="91425" rIns="91425" tIns="91425">
            <a:noAutofit/>
          </a:bodyPr>
          <a:lstStyle/>
          <a:p>
            <a:pPr indent="-228600" lvl="0" marL="457200" rtl="0">
              <a:spcBef>
                <a:spcPts val="0"/>
              </a:spcBef>
            </a:pPr>
            <a:r>
              <a:rPr lang="en"/>
              <a:t>Adalah </a:t>
            </a:r>
            <a:r>
              <a:rPr i="1" lang="en"/>
              <a:t>version control system </a:t>
            </a:r>
            <a:r>
              <a:rPr lang="en"/>
              <a:t>terpopuler yang digunakan dalam pengembangan perangkat lunak.</a:t>
            </a:r>
          </a:p>
          <a:p>
            <a:pPr indent="-228600" lvl="0" marL="457200" rtl="0">
              <a:spcBef>
                <a:spcPts val="0"/>
              </a:spcBef>
            </a:pPr>
            <a:r>
              <a:rPr lang="en"/>
              <a:t>Dikembangkan pada tahun 2005 oleh Linus Torvalds dan tim </a:t>
            </a:r>
            <a:r>
              <a:rPr i="1" lang="en"/>
              <a:t>developer </a:t>
            </a:r>
            <a:r>
              <a:rPr lang="en"/>
              <a:t>Linux Kernel.</a:t>
            </a:r>
          </a:p>
          <a:p>
            <a:pPr indent="-228600" lvl="0" marL="457200">
              <a:spcBef>
                <a:spcPts val="0"/>
              </a:spcBef>
            </a:pPr>
            <a:r>
              <a:rPr lang="en"/>
              <a:t>42.9% </a:t>
            </a:r>
            <a:r>
              <a:rPr i="1" lang="en"/>
              <a:t>software developer</a:t>
            </a:r>
            <a:r>
              <a:rPr lang="en"/>
              <a:t> profesional menggunakan Git sebagai VCS utamanya </a:t>
            </a:r>
            <a:r>
              <a:rPr lang="en" u="sng">
                <a:solidFill>
                  <a:schemeClr val="hlink"/>
                </a:solidFill>
                <a:hlinkClick r:id="rId3"/>
              </a:rPr>
              <a:t>[1]</a:t>
            </a:r>
            <a:r>
              <a:rPr lang="en"/>
              <a:t>.</a:t>
            </a:r>
          </a:p>
        </p:txBody>
      </p:sp>
      <p:pic>
        <p:nvPicPr>
          <p:cNvPr id="76" name="Shape 76"/>
          <p:cNvPicPr preferRelativeResize="0"/>
          <p:nvPr/>
        </p:nvPicPr>
        <p:blipFill>
          <a:blip r:embed="rId4">
            <a:alphaModFix/>
          </a:blip>
          <a:stretch>
            <a:fillRect/>
          </a:stretch>
        </p:blipFill>
        <p:spPr>
          <a:xfrm>
            <a:off x="311700" y="2084962"/>
            <a:ext cx="3715250" cy="1551425"/>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Kenapa Melakukan Branching?</a:t>
            </a:r>
          </a:p>
        </p:txBody>
      </p:sp>
      <p:sp>
        <p:nvSpPr>
          <p:cNvPr id="326" name="Shape 3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Enkapsulasi kode yang masih dalam keadaan </a:t>
            </a:r>
            <a:r>
              <a:rPr i="1" lang="en"/>
              <a:t>unstable</a:t>
            </a:r>
            <a:r>
              <a:rPr lang="en"/>
              <a:t> agar tidak mengontaminasi basis kode utama (master).</a:t>
            </a:r>
          </a:p>
          <a:p>
            <a:pPr indent="-228600" lvl="0" marL="457200" rtl="0">
              <a:spcBef>
                <a:spcPts val="0"/>
              </a:spcBef>
            </a:pPr>
            <a:r>
              <a:rPr lang="en"/>
              <a:t>Menghindari terjadinya konflik akibat banyak orang bekerja pada satu branch tertentu (seperti yang sudah dicontohkan di bagian sebelumnya).</a:t>
            </a:r>
          </a:p>
          <a:p>
            <a:pPr indent="-228600" lvl="0" marL="457200">
              <a:spcBef>
                <a:spcPts val="0"/>
              </a:spcBef>
            </a:pPr>
            <a:r>
              <a:rPr lang="en"/>
              <a:t>Pada prinsipnya, branch master sebaiknya hanya berisi keadaan yang </a:t>
            </a:r>
            <a:r>
              <a:rPr i="1" lang="en"/>
              <a:t>stable</a:t>
            </a:r>
            <a:r>
              <a:rPr lang="en"/>
              <a:t>, pengembangan fitur sebaiknya dilakukan di branch lain lalu kemudian disatukan (</a:t>
            </a:r>
            <a:r>
              <a:rPr i="1" lang="en"/>
              <a:t>merge</a:t>
            </a:r>
            <a:r>
              <a:rPr lang="en"/>
              <a:t>) ke branch master setelah fitur tersebut lolos testing.</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Melakukan Branching</a:t>
            </a:r>
          </a:p>
        </p:txBody>
      </p:sp>
      <p:sp>
        <p:nvSpPr>
          <p:cNvPr id="332" name="Shape 3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6550" lvl="0" marL="457200" rtl="0">
              <a:spcBef>
                <a:spcPts val="0"/>
              </a:spcBef>
              <a:buSzPct val="100000"/>
            </a:pPr>
            <a:r>
              <a:rPr lang="en" sz="1700"/>
              <a:t>Membuat branch dapat dilakukan dengan dua langkah:</a:t>
            </a:r>
          </a:p>
          <a:p>
            <a:pPr indent="-323850" lvl="1" marL="1371600" rtl="0">
              <a:spcBef>
                <a:spcPts val="0"/>
              </a:spcBef>
              <a:buSzPct val="100000"/>
            </a:pPr>
            <a:r>
              <a:rPr b="1" lang="en" sz="1500"/>
              <a:t>git branch &lt;</a:t>
            </a:r>
            <a:r>
              <a:rPr b="1" i="1" lang="en" sz="1500"/>
              <a:t>nama branch</a:t>
            </a:r>
            <a:r>
              <a:rPr b="1" lang="en" sz="1500"/>
              <a:t>&gt;</a:t>
            </a:r>
            <a:r>
              <a:rPr lang="en" sz="1500"/>
              <a:t> akan membuat branch baru dengan nama yang disertakan.</a:t>
            </a:r>
          </a:p>
          <a:p>
            <a:pPr indent="-323850" lvl="1" marL="1371600" rtl="0">
              <a:spcBef>
                <a:spcPts val="0"/>
              </a:spcBef>
              <a:buSzPct val="100000"/>
            </a:pPr>
            <a:r>
              <a:rPr b="1" lang="en" sz="1500"/>
              <a:t>git checkout &lt;</a:t>
            </a:r>
            <a:r>
              <a:rPr b="1" i="1" lang="en" sz="1500"/>
              <a:t>nama branch</a:t>
            </a:r>
            <a:r>
              <a:rPr b="1" lang="en" sz="1500"/>
              <a:t>&gt; </a:t>
            </a:r>
            <a:r>
              <a:rPr lang="en" sz="1500"/>
              <a:t>akan memindahkan HEAD ke branch tersebut dan menandai branch yang aktif.</a:t>
            </a:r>
          </a:p>
          <a:p>
            <a:pPr indent="-336550" lvl="0" marL="457200" rtl="0">
              <a:spcBef>
                <a:spcPts val="0"/>
              </a:spcBef>
              <a:buSzPct val="100000"/>
            </a:pPr>
            <a:r>
              <a:rPr lang="en" sz="1700"/>
              <a:t>Ketika kita sudah melakukan </a:t>
            </a:r>
            <a:r>
              <a:rPr b="1" lang="en" sz="1700"/>
              <a:t>checkout</a:t>
            </a:r>
            <a:r>
              <a:rPr lang="en" sz="1700"/>
              <a:t> ke suatu branch, berarti pointer branch tersebut akan maju seiring dengan majunya HEAD ke commit selanjutnya.</a:t>
            </a:r>
          </a:p>
          <a:p>
            <a:pPr indent="-336550" lvl="0" marL="457200">
              <a:spcBef>
                <a:spcPts val="0"/>
              </a:spcBef>
              <a:buSzPct val="100000"/>
            </a:pPr>
            <a:r>
              <a:rPr lang="en" sz="1700"/>
              <a:t>Misalkan dari contoh sebelumnya, kita melakukan branch dan checkout ke branch </a:t>
            </a:r>
            <a:r>
              <a:rPr i="1" lang="en" sz="1700"/>
              <a:t>feature</a:t>
            </a:r>
            <a:r>
              <a:rPr lang="en" sz="1700"/>
              <a:t>, kemudian melakukan commit:</a:t>
            </a:r>
          </a:p>
        </p:txBody>
      </p:sp>
      <p:pic>
        <p:nvPicPr>
          <p:cNvPr id="333" name="Shape 333"/>
          <p:cNvPicPr preferRelativeResize="0"/>
          <p:nvPr/>
        </p:nvPicPr>
        <p:blipFill>
          <a:blip r:embed="rId3">
            <a:alphaModFix/>
          </a:blip>
          <a:stretch>
            <a:fillRect/>
          </a:stretch>
        </p:blipFill>
        <p:spPr>
          <a:xfrm>
            <a:off x="2791375" y="3436950"/>
            <a:ext cx="3561249" cy="1515624"/>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Merging: Fast-Forward</a:t>
            </a:r>
          </a:p>
        </p:txBody>
      </p:sp>
      <p:sp>
        <p:nvSpPr>
          <p:cNvPr id="339" name="Shape 33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Perhatikan skenario branch berikut:</a:t>
            </a:r>
          </a:p>
          <a:p>
            <a:pPr lvl="0" rtl="0">
              <a:spcBef>
                <a:spcPts val="0"/>
              </a:spcBef>
              <a:buNone/>
            </a:pPr>
            <a:r>
              <a:t/>
            </a:r>
            <a:endParaRPr/>
          </a:p>
          <a:p>
            <a:pPr lvl="0" rtl="0">
              <a:spcBef>
                <a:spcPts val="0"/>
              </a:spcBef>
              <a:buNone/>
            </a:pPr>
            <a:r>
              <a:t/>
            </a:r>
            <a:endParaRPr/>
          </a:p>
          <a:p>
            <a:pPr indent="-228600" lvl="0" marL="457200">
              <a:spcBef>
                <a:spcPts val="0"/>
              </a:spcBef>
            </a:pPr>
            <a:r>
              <a:rPr lang="en"/>
              <a:t>Pada skenario tersebut, branch </a:t>
            </a:r>
            <a:r>
              <a:rPr b="1" lang="en"/>
              <a:t>master</a:t>
            </a:r>
            <a:r>
              <a:rPr lang="en"/>
              <a:t> adalah </a:t>
            </a:r>
            <a:r>
              <a:rPr i="1" lang="en"/>
              <a:t>direct ancestor</a:t>
            </a:r>
            <a:r>
              <a:rPr lang="en"/>
              <a:t> dari branch </a:t>
            </a:r>
            <a:r>
              <a:rPr b="1" lang="en"/>
              <a:t>feature</a:t>
            </a:r>
            <a:r>
              <a:rPr lang="en"/>
              <a:t>. Kondisi ini memungkinkan dilakukannya </a:t>
            </a:r>
            <a:r>
              <a:rPr b="1" lang="en"/>
              <a:t>fast-forward merge</a:t>
            </a:r>
            <a:r>
              <a:rPr lang="en"/>
              <a:t>. Ketika merge dilakukan, yang akan terjadi adalah:</a:t>
            </a:r>
          </a:p>
        </p:txBody>
      </p:sp>
      <p:pic>
        <p:nvPicPr>
          <p:cNvPr id="340" name="Shape 340"/>
          <p:cNvPicPr preferRelativeResize="0"/>
          <p:nvPr/>
        </p:nvPicPr>
        <p:blipFill>
          <a:blip r:embed="rId3">
            <a:alphaModFix/>
          </a:blip>
          <a:stretch>
            <a:fillRect/>
          </a:stretch>
        </p:blipFill>
        <p:spPr>
          <a:xfrm>
            <a:off x="2681387" y="1687975"/>
            <a:ext cx="3781224" cy="930299"/>
          </a:xfrm>
          <a:prstGeom prst="rect">
            <a:avLst/>
          </a:prstGeom>
          <a:noFill/>
          <a:ln>
            <a:noFill/>
          </a:ln>
        </p:spPr>
      </p:pic>
      <p:pic>
        <p:nvPicPr>
          <p:cNvPr id="341" name="Shape 341"/>
          <p:cNvPicPr preferRelativeResize="0"/>
          <p:nvPr/>
        </p:nvPicPr>
        <p:blipFill>
          <a:blip r:embed="rId4">
            <a:alphaModFix/>
          </a:blip>
          <a:stretch>
            <a:fillRect/>
          </a:stretch>
        </p:blipFill>
        <p:spPr>
          <a:xfrm>
            <a:off x="2319325" y="4038262"/>
            <a:ext cx="4505325" cy="885825"/>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Merging: Fast-Forward</a:t>
            </a:r>
          </a:p>
        </p:txBody>
      </p:sp>
      <p:sp>
        <p:nvSpPr>
          <p:cNvPr id="347" name="Shape 3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Dengan </a:t>
            </a:r>
            <a:r>
              <a:rPr b="1" lang="en"/>
              <a:t>fast-forward merging</a:t>
            </a:r>
            <a:r>
              <a:rPr lang="en"/>
              <a:t>, git hanya perlu memindahkan pointer branch </a:t>
            </a:r>
            <a:r>
              <a:rPr b="1" lang="en"/>
              <a:t>master</a:t>
            </a:r>
            <a:r>
              <a:rPr lang="en"/>
              <a:t> ke commit E karena pointer branch </a:t>
            </a:r>
            <a:r>
              <a:rPr b="1" lang="en"/>
              <a:t>master </a:t>
            </a:r>
            <a:r>
              <a:rPr lang="en"/>
              <a:t>saat ini merupakan </a:t>
            </a:r>
            <a:r>
              <a:rPr i="1" lang="en"/>
              <a:t>direct ancestor</a:t>
            </a:r>
            <a:r>
              <a:rPr lang="en"/>
              <a:t> dari branch </a:t>
            </a:r>
            <a:r>
              <a:rPr b="1" lang="en"/>
              <a:t>feature</a:t>
            </a:r>
            <a:r>
              <a:rPr lang="en"/>
              <a:t>. Artinya, tidak ada perubahan pada </a:t>
            </a:r>
            <a:r>
              <a:rPr b="1" lang="en"/>
              <a:t>master </a:t>
            </a:r>
            <a:r>
              <a:rPr lang="en"/>
              <a:t>sejak </a:t>
            </a:r>
            <a:r>
              <a:rPr b="1" lang="en"/>
              <a:t>feature</a:t>
            </a:r>
            <a:r>
              <a:rPr lang="en"/>
              <a:t> dibuat.</a:t>
            </a:r>
          </a:p>
          <a:p>
            <a:pPr indent="-228600" lvl="0" marL="457200">
              <a:spcBef>
                <a:spcPts val="0"/>
              </a:spcBef>
            </a:pPr>
            <a:r>
              <a:rPr lang="en"/>
              <a:t>Namun, apabila pointer sebuah branch bukan merupakan </a:t>
            </a:r>
            <a:r>
              <a:rPr i="1" lang="en"/>
              <a:t>direct ancestor</a:t>
            </a:r>
            <a:r>
              <a:rPr lang="en"/>
              <a:t> dari branch yang akan di-merge ke dalamnya, fast-forward merging tidak mungkin dilakukan. Ketika ini terjadi, git akan melakukan </a:t>
            </a:r>
            <a:r>
              <a:rPr b="1" lang="en"/>
              <a:t>three-way merging</a:t>
            </a:r>
            <a:r>
              <a:rPr lang="en"/>
              <a:t>.</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Merging: Three-Way</a:t>
            </a:r>
          </a:p>
        </p:txBody>
      </p:sp>
      <p:sp>
        <p:nvSpPr>
          <p:cNvPr id="353" name="Shape 3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Perhatikan skenario branch berikut:</a:t>
            </a:r>
          </a:p>
          <a:p>
            <a:pPr lvl="0" rtl="0">
              <a:spcBef>
                <a:spcPts val="0"/>
              </a:spcBef>
              <a:buNone/>
            </a:pPr>
            <a:r>
              <a:t/>
            </a:r>
            <a:endParaRPr/>
          </a:p>
          <a:p>
            <a:pPr lvl="0" rtl="0">
              <a:spcBef>
                <a:spcPts val="0"/>
              </a:spcBef>
              <a:buNone/>
            </a:pPr>
            <a:r>
              <a:t/>
            </a:r>
            <a:endParaRPr/>
          </a:p>
          <a:p>
            <a:pPr indent="-228600" lvl="0" marL="457200" rtl="0">
              <a:spcBef>
                <a:spcPts val="0"/>
              </a:spcBef>
            </a:pPr>
            <a:r>
              <a:rPr lang="en"/>
              <a:t>Ancestor yang dimiliki </a:t>
            </a:r>
            <a:r>
              <a:rPr b="1" lang="en"/>
              <a:t>feature </a:t>
            </a:r>
            <a:r>
              <a:rPr lang="en"/>
              <a:t>pada </a:t>
            </a:r>
            <a:r>
              <a:rPr b="1" lang="en"/>
              <a:t>master</a:t>
            </a:r>
            <a:r>
              <a:rPr lang="en"/>
              <a:t> adalah commit C yang sudah tertinggal satu commit dari pointer </a:t>
            </a:r>
            <a:r>
              <a:rPr b="1" lang="en"/>
              <a:t>master</a:t>
            </a:r>
            <a:r>
              <a:rPr lang="en"/>
              <a:t> → terdapat </a:t>
            </a:r>
            <a:r>
              <a:rPr i="1" lang="en"/>
              <a:t>common ancestor</a:t>
            </a:r>
            <a:r>
              <a:rPr lang="en"/>
              <a:t> commit C pada dua branch tersebut.</a:t>
            </a:r>
          </a:p>
          <a:p>
            <a:pPr indent="-228600" lvl="0" marL="457200" rtl="0">
              <a:spcBef>
                <a:spcPts val="0"/>
              </a:spcBef>
            </a:pPr>
            <a:r>
              <a:rPr lang="en"/>
              <a:t>Ketika </a:t>
            </a:r>
            <a:r>
              <a:rPr b="1" lang="en"/>
              <a:t>feature </a:t>
            </a:r>
            <a:r>
              <a:rPr lang="en"/>
              <a:t>akan di-merge ke </a:t>
            </a:r>
            <a:r>
              <a:rPr b="1" lang="en"/>
              <a:t>master</a:t>
            </a:r>
            <a:r>
              <a:rPr lang="en"/>
              <a:t>, git akan melakukan merge tiga snapshot: ujung </a:t>
            </a:r>
            <a:r>
              <a:rPr b="1" lang="en"/>
              <a:t>master</a:t>
            </a:r>
            <a:r>
              <a:rPr lang="en"/>
              <a:t> (F), ujung </a:t>
            </a:r>
            <a:r>
              <a:rPr b="1" lang="en"/>
              <a:t>feature</a:t>
            </a:r>
            <a:r>
              <a:rPr lang="en"/>
              <a:t> (E), dan </a:t>
            </a:r>
            <a:r>
              <a:rPr i="1" lang="en"/>
              <a:t>common ancestor</a:t>
            </a:r>
            <a:r>
              <a:rPr lang="en"/>
              <a:t> (C).</a:t>
            </a:r>
          </a:p>
        </p:txBody>
      </p:sp>
      <p:pic>
        <p:nvPicPr>
          <p:cNvPr id="354" name="Shape 354"/>
          <p:cNvPicPr preferRelativeResize="0"/>
          <p:nvPr/>
        </p:nvPicPr>
        <p:blipFill>
          <a:blip r:embed="rId3">
            <a:alphaModFix/>
          </a:blip>
          <a:stretch>
            <a:fillRect/>
          </a:stretch>
        </p:blipFill>
        <p:spPr>
          <a:xfrm>
            <a:off x="2478587" y="1526749"/>
            <a:ext cx="4186824" cy="1265774"/>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Merging: Three-Way</a:t>
            </a:r>
          </a:p>
        </p:txBody>
      </p:sp>
      <p:sp>
        <p:nvSpPr>
          <p:cNvPr id="360" name="Shape 3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indent="-228600" lvl="0" marL="457200">
              <a:spcBef>
                <a:spcPts val="0"/>
              </a:spcBef>
            </a:pPr>
            <a:r>
              <a:rPr lang="en"/>
              <a:t>Setelahnya, git akan menyimpan hasil merge ketiga snapshot tersebut di snapshot baru yaitu </a:t>
            </a:r>
            <a:r>
              <a:rPr b="1" lang="en"/>
              <a:t>commit G </a:t>
            </a:r>
            <a:r>
              <a:rPr lang="en"/>
              <a:t>yang ditunjuk oleh kedua branch tersebut.</a:t>
            </a:r>
          </a:p>
        </p:txBody>
      </p:sp>
      <p:pic>
        <p:nvPicPr>
          <p:cNvPr id="361" name="Shape 361"/>
          <p:cNvPicPr preferRelativeResize="0"/>
          <p:nvPr/>
        </p:nvPicPr>
        <p:blipFill>
          <a:blip r:embed="rId3">
            <a:alphaModFix/>
          </a:blip>
          <a:stretch>
            <a:fillRect/>
          </a:stretch>
        </p:blipFill>
        <p:spPr>
          <a:xfrm>
            <a:off x="2319325" y="1224075"/>
            <a:ext cx="4505325" cy="1371600"/>
          </a:xfrm>
          <a:prstGeom prst="rect">
            <a:avLst/>
          </a:prstGeom>
          <a:noFill/>
          <a:ln>
            <a:noFill/>
          </a:ln>
        </p:spPr>
      </p:pic>
      <p:pic>
        <p:nvPicPr>
          <p:cNvPr id="362" name="Shape 362"/>
          <p:cNvPicPr preferRelativeResize="0"/>
          <p:nvPr/>
        </p:nvPicPr>
        <p:blipFill>
          <a:blip r:embed="rId4">
            <a:alphaModFix/>
          </a:blip>
          <a:stretch>
            <a:fillRect/>
          </a:stretch>
        </p:blipFill>
        <p:spPr>
          <a:xfrm>
            <a:off x="2033575" y="3400362"/>
            <a:ext cx="5076825" cy="1362075"/>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Simulasi Fast-Forward Merge</a:t>
            </a:r>
          </a:p>
        </p:txBody>
      </p:sp>
      <p:sp>
        <p:nvSpPr>
          <p:cNvPr id="368" name="Shape 3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69" name="Shape 369"/>
          <p:cNvPicPr preferRelativeResize="0"/>
          <p:nvPr/>
        </p:nvPicPr>
        <p:blipFill>
          <a:blip r:embed="rId3">
            <a:alphaModFix/>
          </a:blip>
          <a:stretch>
            <a:fillRect/>
          </a:stretch>
        </p:blipFill>
        <p:spPr>
          <a:xfrm>
            <a:off x="311687" y="1164356"/>
            <a:ext cx="8520599" cy="3067835"/>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Simulasi Three-Way Merge</a:t>
            </a:r>
          </a:p>
        </p:txBody>
      </p:sp>
      <p:sp>
        <p:nvSpPr>
          <p:cNvPr id="375" name="Shape 3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76" name="Shape 376"/>
          <p:cNvPicPr preferRelativeResize="0"/>
          <p:nvPr/>
        </p:nvPicPr>
        <p:blipFill>
          <a:blip r:embed="rId3">
            <a:alphaModFix/>
          </a:blip>
          <a:stretch>
            <a:fillRect/>
          </a:stretch>
        </p:blipFill>
        <p:spPr>
          <a:xfrm>
            <a:off x="500050" y="1152462"/>
            <a:ext cx="8143875" cy="3743325"/>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Branch dan Remote Repository</a:t>
            </a: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Branch yang kita buat di local repository hanya hidup di local repository kita saja. Untuk dapat menghubungkannya dengan remote repository, kita harus membuatnya menjadi </a:t>
            </a:r>
            <a:r>
              <a:rPr b="1" lang="en"/>
              <a:t>tracking branch</a:t>
            </a:r>
            <a:r>
              <a:rPr lang="en"/>
              <a:t>.</a:t>
            </a:r>
          </a:p>
          <a:p>
            <a:pPr indent="-228600" lvl="0" marL="457200" rtl="0">
              <a:spcBef>
                <a:spcPts val="0"/>
              </a:spcBef>
            </a:pPr>
            <a:r>
              <a:rPr b="1" lang="en"/>
              <a:t>Tracking branch</a:t>
            </a:r>
            <a:r>
              <a:rPr lang="en"/>
              <a:t> adalah branch pada local repo yang mereferensi ke branch di remote repo, yang kemudian disebut </a:t>
            </a:r>
            <a:r>
              <a:rPr b="1" lang="en"/>
              <a:t>upstream branch</a:t>
            </a:r>
            <a:r>
              <a:rPr lang="en"/>
              <a:t>. Dengan begitu, branch pada local repo bisa melakukan </a:t>
            </a:r>
            <a:r>
              <a:rPr b="1" lang="en"/>
              <a:t>pull, push </a:t>
            </a:r>
            <a:r>
              <a:rPr lang="en"/>
              <a:t>dan </a:t>
            </a:r>
            <a:r>
              <a:rPr b="1" lang="en"/>
              <a:t>merge</a:t>
            </a:r>
            <a:r>
              <a:rPr lang="en"/>
              <a:t> ke branch tersebut.</a:t>
            </a:r>
          </a:p>
          <a:p>
            <a:pPr indent="-228600" lvl="0" marL="457200" rtl="0">
              <a:spcBef>
                <a:spcPts val="0"/>
              </a:spcBef>
            </a:pPr>
            <a:r>
              <a:rPr lang="en"/>
              <a:t>Untuk menjadikan suatu branch menjadi </a:t>
            </a:r>
            <a:r>
              <a:rPr b="1" lang="en"/>
              <a:t>tracking branch</a:t>
            </a:r>
            <a:r>
              <a:rPr lang="en"/>
              <a:t>, gunakan perintah </a:t>
            </a:r>
            <a:r>
              <a:rPr b="1" lang="en"/>
              <a:t>git branch -u &lt;</a:t>
            </a:r>
            <a:r>
              <a:rPr b="1" i="1" lang="en"/>
              <a:t>nama remote repo</a:t>
            </a:r>
            <a:r>
              <a:rPr b="1" lang="en"/>
              <a:t>&gt; &lt;</a:t>
            </a:r>
            <a:r>
              <a:rPr b="1" i="1" lang="en"/>
              <a:t>nama branch di remote repo</a:t>
            </a:r>
            <a:r>
              <a:rPr b="1" lang="en"/>
              <a:t>&gt;</a:t>
            </a:r>
          </a:p>
          <a:p>
            <a:pPr indent="-228600" lvl="0" marL="457200">
              <a:spcBef>
                <a:spcPts val="0"/>
              </a:spcBef>
            </a:pPr>
            <a:r>
              <a:rPr lang="en"/>
              <a:t>Jika branch baru dibuat di local repository, lakukan </a:t>
            </a:r>
            <a:r>
              <a:rPr b="1" lang="en"/>
              <a:t>git push -u &lt;</a:t>
            </a:r>
            <a:r>
              <a:rPr b="1" i="1" lang="en"/>
              <a:t>nama remote repo</a:t>
            </a:r>
            <a:r>
              <a:rPr b="1" lang="en"/>
              <a:t>&gt; &lt;</a:t>
            </a:r>
            <a:r>
              <a:rPr b="1" i="1" lang="en"/>
              <a:t>nama branch di remote repo</a:t>
            </a:r>
            <a:r>
              <a:rPr b="1" lang="en"/>
              <a:t>&gt;</a:t>
            </a:r>
            <a:r>
              <a:rPr lang="en"/>
              <a:t> cukup satu kali saja</a:t>
            </a:r>
            <a:r>
              <a:rPr b="1" lang="en"/>
              <a:t>.</a:t>
            </a:r>
            <a:r>
              <a:rPr lang="en"/>
              <a:t> Dengan begitu branch sudah diset agar tracking ke branch yang baru dibuat di remote repo.</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2480550"/>
            <a:ext cx="8114400" cy="2445900"/>
          </a:xfrm>
          <a:prstGeom prst="rect">
            <a:avLst/>
          </a:prstGeom>
        </p:spPr>
        <p:txBody>
          <a:bodyPr anchorCtr="0" anchor="b" bIns="91425" lIns="91425" rIns="91425" tIns="91425">
            <a:noAutofit/>
          </a:bodyPr>
          <a:lstStyle/>
          <a:p>
            <a:pPr lvl="0">
              <a:spcBef>
                <a:spcPts val="0"/>
              </a:spcBef>
              <a:buNone/>
            </a:pPr>
            <a:r>
              <a:rPr lang="en"/>
              <a:t>Commands Basics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Instalasi</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Core application</a:t>
            </a:r>
          </a:p>
          <a:p>
            <a:pPr indent="-228600" lvl="1" marL="914400" rtl="0">
              <a:spcBef>
                <a:spcPts val="0"/>
              </a:spcBef>
            </a:pPr>
            <a:r>
              <a:rPr lang="en"/>
              <a:t>Windows: </a:t>
            </a:r>
            <a:r>
              <a:rPr lang="en" u="sng">
                <a:solidFill>
                  <a:schemeClr val="hlink"/>
                </a:solidFill>
                <a:hlinkClick r:id="rId3"/>
              </a:rPr>
              <a:t>https://git-scm.com/downloads/win</a:t>
            </a:r>
          </a:p>
          <a:p>
            <a:pPr indent="-228600" lvl="1" marL="914400" rtl="0">
              <a:spcBef>
                <a:spcPts val="0"/>
              </a:spcBef>
            </a:pPr>
            <a:r>
              <a:rPr lang="en"/>
              <a:t>Linux Debian/Ubuntu: $apt-get install git</a:t>
            </a:r>
          </a:p>
          <a:p>
            <a:pPr indent="-228600" lvl="0" marL="457200" rtl="0">
              <a:spcBef>
                <a:spcPts val="0"/>
              </a:spcBef>
            </a:pPr>
            <a:r>
              <a:rPr lang="en"/>
              <a:t>GUI (optional): </a:t>
            </a:r>
            <a:r>
              <a:rPr lang="en" u="sng">
                <a:solidFill>
                  <a:schemeClr val="hlink"/>
                </a:solidFill>
                <a:hlinkClick r:id="rId4"/>
              </a:rPr>
              <a:t>https://git-scm.com/downloads/guis</a:t>
            </a:r>
          </a:p>
          <a:p>
            <a:pPr indent="-228600" lvl="0" marL="457200" rtl="0">
              <a:spcBef>
                <a:spcPts val="0"/>
              </a:spcBef>
            </a:pPr>
            <a:r>
              <a:rPr lang="en"/>
              <a:t>Untuk platform Windows, Anda bisa memilih untuk menggunakan Git Bash atau integrasi shell Git dengan Command Prompt.</a:t>
            </a:r>
          </a:p>
          <a:p>
            <a:pPr indent="-228600" lvl="0" marL="457200" rtl="0">
              <a:spcBef>
                <a:spcPts val="0"/>
              </a:spcBef>
            </a:pPr>
            <a:r>
              <a:rPr lang="en"/>
              <a:t>Perhatikan bahwa saat tutorial ini ditulis, versi stable Git terbaru adalah </a:t>
            </a:r>
            <a:r>
              <a:rPr b="1" lang="en"/>
              <a:t>2.8.1</a:t>
            </a:r>
            <a:r>
              <a:rPr lang="en"/>
              <a:t>. Terdapat beberapa perbedaan antara versi 1.x dan versi 2.x. Tutorial ini mengasumsikan Anda menggunakan versi 2.x.</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add</a:t>
            </a:r>
          </a:p>
        </p:txBody>
      </p:sp>
      <p:sp>
        <p:nvSpPr>
          <p:cNvPr id="393" name="Shape 3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Digunakan untuk menambahkan file ke </a:t>
            </a:r>
            <a:r>
              <a:rPr b="1" lang="en"/>
              <a:t>staging area</a:t>
            </a:r>
            <a:r>
              <a:rPr lang="en"/>
              <a:t> sebelum melakukan commit.</a:t>
            </a:r>
          </a:p>
          <a:p>
            <a:pPr indent="-228600" lvl="0" marL="457200" rtl="0">
              <a:spcBef>
                <a:spcPts val="0"/>
              </a:spcBef>
            </a:pPr>
            <a:r>
              <a:rPr lang="en"/>
              <a:t>Variasi penggunaan:</a:t>
            </a:r>
          </a:p>
          <a:p>
            <a:pPr indent="-330200" lvl="1" marL="914400" rtl="0">
              <a:spcBef>
                <a:spcPts val="0"/>
              </a:spcBef>
              <a:buSzPct val="100000"/>
            </a:pPr>
            <a:r>
              <a:rPr lang="en" sz="1600"/>
              <a:t>git add &lt;</a:t>
            </a:r>
            <a:r>
              <a:rPr i="1" lang="en" sz="1600"/>
              <a:t>path/to/file</a:t>
            </a:r>
            <a:r>
              <a:rPr lang="en" sz="1600"/>
              <a:t>&gt; → menambahkan file spesifik</a:t>
            </a:r>
          </a:p>
          <a:p>
            <a:pPr indent="-330200" lvl="1" marL="914400" rtl="0">
              <a:spcBef>
                <a:spcPts val="0"/>
              </a:spcBef>
              <a:buSzPct val="100000"/>
            </a:pPr>
            <a:r>
              <a:rPr lang="en" sz="1600"/>
              <a:t>git add . | git add -A → menambahkan file baru (</a:t>
            </a:r>
            <a:r>
              <a:rPr i="1" lang="en" sz="1600"/>
              <a:t>untracked</a:t>
            </a:r>
            <a:r>
              <a:rPr lang="en" sz="1600"/>
              <a:t>), file yang berubah (</a:t>
            </a:r>
            <a:r>
              <a:rPr i="1" lang="en" sz="1600"/>
              <a:t>modified</a:t>
            </a:r>
            <a:r>
              <a:rPr lang="en" sz="1600"/>
              <a:t>), dan file yang dihapus (</a:t>
            </a:r>
            <a:r>
              <a:rPr i="1" lang="en" sz="1600"/>
              <a:t>removed</a:t>
            </a:r>
            <a:r>
              <a:rPr lang="en" sz="1600"/>
              <a:t>)</a:t>
            </a:r>
          </a:p>
          <a:p>
            <a:pPr indent="-330200" lvl="1" marL="914400" rtl="0">
              <a:spcBef>
                <a:spcPts val="0"/>
              </a:spcBef>
              <a:buSzPct val="100000"/>
            </a:pPr>
            <a:r>
              <a:rPr lang="en" sz="1600"/>
              <a:t>git add -u → menambahkan file yang berubah dan file yang dihapus saja</a:t>
            </a:r>
          </a:p>
          <a:p>
            <a:pPr indent="-330200" lvl="1" marL="914400">
              <a:spcBef>
                <a:spcPts val="0"/>
              </a:spcBef>
              <a:buSzPct val="100000"/>
            </a:pPr>
            <a:r>
              <a:rPr lang="en" sz="1600"/>
              <a:t>git add --ignore-removal → menambahkan file yang baru dan file yang berubah saja</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commit</a:t>
            </a:r>
          </a:p>
        </p:txBody>
      </p:sp>
      <p:sp>
        <p:nvSpPr>
          <p:cNvPr id="399" name="Shape 3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Menyimpan seluruh perubahan pada index (</a:t>
            </a:r>
            <a:r>
              <a:rPr i="1" lang="en"/>
              <a:t>staging area</a:t>
            </a:r>
            <a:r>
              <a:rPr lang="en"/>
              <a:t>) dalam commit baru disertai dengan </a:t>
            </a:r>
            <a:r>
              <a:rPr i="1" lang="en"/>
              <a:t>commit message </a:t>
            </a:r>
            <a:r>
              <a:rPr lang="en"/>
              <a:t>yang mendeskripsikan commit tersebut.</a:t>
            </a:r>
          </a:p>
          <a:p>
            <a:pPr indent="-228600" lvl="0" marL="457200" rtl="0">
              <a:spcBef>
                <a:spcPts val="0"/>
              </a:spcBef>
            </a:pPr>
            <a:r>
              <a:rPr lang="en"/>
              <a:t>Penggunaan:</a:t>
            </a:r>
          </a:p>
          <a:p>
            <a:pPr indent="-330200" lvl="1" marL="914400" rtl="0">
              <a:spcBef>
                <a:spcPts val="0"/>
              </a:spcBef>
              <a:buSzPct val="100000"/>
            </a:pPr>
            <a:r>
              <a:rPr lang="en" sz="1600"/>
              <a:t>git commit -a → melakukan </a:t>
            </a:r>
            <a:r>
              <a:rPr i="1" lang="en" sz="1600"/>
              <a:t>staging </a:t>
            </a:r>
            <a:r>
              <a:rPr lang="en" sz="1600"/>
              <a:t>otomatis terhadap file yang berubah dan file yang dihapus, kemudian melakukan commit</a:t>
            </a:r>
          </a:p>
          <a:p>
            <a:pPr indent="-330200" lvl="1" marL="914400" rtl="0">
              <a:spcBef>
                <a:spcPts val="0"/>
              </a:spcBef>
              <a:buSzPct val="100000"/>
            </a:pPr>
            <a:r>
              <a:rPr lang="en" sz="1600"/>
              <a:t>git commit --interactive → melakukan commit dengan </a:t>
            </a:r>
            <a:r>
              <a:rPr i="1" lang="en" sz="1600"/>
              <a:t>interactive mode</a:t>
            </a:r>
            <a:r>
              <a:rPr lang="en" sz="1600"/>
              <a:t> dimana kita dapat menentukan file apa saja yang akan di-commit, meningkatkan fleksibilitas</a:t>
            </a:r>
          </a:p>
          <a:p>
            <a:pPr indent="-330200" lvl="1" marL="914400" rtl="0">
              <a:spcBef>
                <a:spcPts val="0"/>
              </a:spcBef>
              <a:buSzPct val="100000"/>
            </a:pPr>
            <a:r>
              <a:rPr lang="en" sz="1600"/>
              <a:t>git commit -m &lt;</a:t>
            </a:r>
            <a:r>
              <a:rPr i="1" lang="en" sz="1600"/>
              <a:t>message</a:t>
            </a:r>
            <a:r>
              <a:rPr lang="en" sz="1600"/>
              <a:t>&gt; → melakukan commit dengan </a:t>
            </a:r>
            <a:r>
              <a:rPr i="1" lang="en" sz="1600"/>
              <a:t>message</a:t>
            </a:r>
            <a:r>
              <a:rPr lang="en" sz="1600"/>
              <a:t> yang diberikan</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log</a:t>
            </a:r>
          </a:p>
        </p:txBody>
      </p:sp>
      <p:sp>
        <p:nvSpPr>
          <p:cNvPr id="405" name="Shape 4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Menampilkan log dari commit-commit yang telah dilakukan beserta commit message nya.</a:t>
            </a:r>
          </a:p>
          <a:p>
            <a:pPr indent="-228600" lvl="0" marL="457200" rtl="0">
              <a:spcBef>
                <a:spcPts val="0"/>
              </a:spcBef>
            </a:pPr>
            <a:r>
              <a:rPr lang="en"/>
              <a:t>Penggunaan:</a:t>
            </a:r>
          </a:p>
          <a:p>
            <a:pPr indent="-330200" lvl="1" marL="914400" rtl="0">
              <a:spcBef>
                <a:spcPts val="0"/>
              </a:spcBef>
              <a:buSzPct val="100000"/>
            </a:pPr>
            <a:r>
              <a:rPr lang="en" sz="1600"/>
              <a:t>git log</a:t>
            </a:r>
          </a:p>
          <a:p>
            <a:pPr indent="-330200" lvl="1" marL="914400">
              <a:spcBef>
                <a:spcPts val="0"/>
              </a:spcBef>
              <a:buSzPct val="100000"/>
            </a:pPr>
            <a:r>
              <a:rPr lang="en" sz="1600"/>
              <a:t>git log -p → mencetak log bersama dengan </a:t>
            </a:r>
            <a:r>
              <a:rPr i="1" lang="en" sz="1600"/>
              <a:t>patch</a:t>
            </a:r>
            <a:r>
              <a:rPr lang="en" sz="1600"/>
              <a:t> yang akan lebih menjelaskan apa yang dilakukan pada setiap commit</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reset</a:t>
            </a:r>
          </a:p>
        </p:txBody>
      </p:sp>
      <p:sp>
        <p:nvSpPr>
          <p:cNvPr id="411" name="Shape 4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Reset HEAD pada saat ini ke keadaan yang disebutkan. Bisa juga digunakan untuk mengosongkan index/</a:t>
            </a:r>
            <a:r>
              <a:rPr i="1" lang="en"/>
              <a:t>staging area </a:t>
            </a:r>
            <a:r>
              <a:rPr lang="en"/>
              <a:t>tanpa me-reset perubahan yang dilakukan terhadap file-file di index.</a:t>
            </a:r>
          </a:p>
          <a:p>
            <a:pPr indent="-228600" lvl="0" marL="457200" rtl="0">
              <a:spcBef>
                <a:spcPts val="0"/>
              </a:spcBef>
            </a:pPr>
            <a:r>
              <a:rPr lang="en"/>
              <a:t>Penggunaan:</a:t>
            </a:r>
          </a:p>
          <a:p>
            <a:pPr indent="-330200" lvl="1" marL="914400" rtl="0">
              <a:spcBef>
                <a:spcPts val="0"/>
              </a:spcBef>
              <a:buSzPct val="100000"/>
            </a:pPr>
            <a:r>
              <a:rPr lang="en" sz="1600"/>
              <a:t>git reset → mengosongkan index</a:t>
            </a:r>
          </a:p>
          <a:p>
            <a:pPr indent="-330200" lvl="1" marL="914400" rtl="0">
              <a:spcBef>
                <a:spcPts val="0"/>
              </a:spcBef>
              <a:buSzPct val="100000"/>
            </a:pPr>
            <a:r>
              <a:rPr lang="en" sz="1600"/>
              <a:t>git reset --soft &lt;</a:t>
            </a:r>
            <a:r>
              <a:rPr i="1" lang="en" sz="1600"/>
              <a:t>HEAD pointer</a:t>
            </a:r>
            <a:r>
              <a:rPr lang="en" sz="1600"/>
              <a:t>&gt; → </a:t>
            </a:r>
            <a:r>
              <a:rPr i="1" lang="en" sz="1600"/>
              <a:t>undo</a:t>
            </a:r>
            <a:r>
              <a:rPr lang="en" sz="1600"/>
              <a:t> commit, namun tetap membiarkan perubahan file dan entri index seperti sebelum commit dilakukan. Biasanya digunakan apabila terjadi kesalahan penulisan commit message.</a:t>
            </a:r>
          </a:p>
          <a:p>
            <a:pPr indent="-330200" lvl="1" marL="914400" rtl="0">
              <a:spcBef>
                <a:spcPts val="0"/>
              </a:spcBef>
              <a:buSzPct val="100000"/>
            </a:pPr>
            <a:r>
              <a:rPr lang="en" sz="1600"/>
              <a:t>git reset --hard &lt;</a:t>
            </a:r>
            <a:r>
              <a:rPr i="1" lang="en" sz="1600"/>
              <a:t>HEAD pointer</a:t>
            </a:r>
            <a:r>
              <a:rPr lang="en" sz="1600"/>
              <a:t>&gt; → reset index dan perubahan file yang dilakukan. Biasanya dilakukan dalam kasus-kasus dimana kita perlu kembali ke keadaan bersih commit terakhir.</a:t>
            </a:r>
          </a:p>
          <a:p>
            <a:pPr indent="-330200" lvl="1" marL="914400">
              <a:spcBef>
                <a:spcPts val="0"/>
              </a:spcBef>
              <a:buSzPct val="100000"/>
            </a:pPr>
            <a:r>
              <a:rPr lang="en" sz="1600"/>
              <a:t>Penggunaan </a:t>
            </a:r>
            <a:r>
              <a:rPr i="1" lang="en" sz="1600"/>
              <a:t>HEAD pointer</a:t>
            </a:r>
            <a:r>
              <a:rPr lang="en" sz="1600"/>
              <a:t>: HEAD adalah posisi commit saat ini, HEAD^ adalah posisi satu commit sebelum ini, HEAD~2 adalah posisi dua commit sebelum ini, dst.</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checkout</a:t>
            </a:r>
          </a:p>
        </p:txBody>
      </p:sp>
      <p:sp>
        <p:nvSpPr>
          <p:cNvPr id="417" name="Shape 4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Update file pada working tree agar sesuai dengan keadaan di index. Jika file yang disebutkan tidak berada dalam index, maka file tersebut akan di-reset menjadi keadaannya pada commit terakhir. Juga digunakan untuk memindahkan HEAD ke branch atau commit.</a:t>
            </a:r>
          </a:p>
          <a:p>
            <a:pPr indent="-228600" lvl="0" marL="457200" rtl="0">
              <a:spcBef>
                <a:spcPts val="0"/>
              </a:spcBef>
            </a:pPr>
            <a:r>
              <a:rPr lang="en"/>
              <a:t>Penggunaan:</a:t>
            </a:r>
          </a:p>
          <a:p>
            <a:pPr indent="-330200" lvl="1" marL="914400" rtl="0">
              <a:spcBef>
                <a:spcPts val="0"/>
              </a:spcBef>
              <a:buSzPct val="100000"/>
            </a:pPr>
            <a:r>
              <a:rPr lang="en" sz="1600"/>
              <a:t>git checkout &lt;</a:t>
            </a:r>
            <a:r>
              <a:rPr i="1" lang="en" sz="1600"/>
              <a:t>path/to/file</a:t>
            </a:r>
            <a:r>
              <a:rPr lang="en" sz="1600"/>
              <a:t>&gt; → lakukan checkout pada file spesifik</a:t>
            </a:r>
          </a:p>
          <a:p>
            <a:pPr indent="-330200" lvl="1" marL="914400" rtl="0">
              <a:spcBef>
                <a:spcPts val="0"/>
              </a:spcBef>
              <a:buSzPct val="100000"/>
            </a:pPr>
            <a:r>
              <a:rPr lang="en" sz="1600"/>
              <a:t>git checkout &lt;</a:t>
            </a:r>
            <a:r>
              <a:rPr i="1" lang="en" sz="1600"/>
              <a:t>branch/commit</a:t>
            </a:r>
            <a:r>
              <a:rPr lang="en" sz="1600"/>
              <a:t>&gt; → memindahkan HEAD pointer ke HEAD branch/commit yang disebutkan</a:t>
            </a:r>
          </a:p>
          <a:p>
            <a:pPr indent="-330200" lvl="1" marL="914400">
              <a:spcBef>
                <a:spcPts val="0"/>
              </a:spcBef>
              <a:buSzPct val="100000"/>
            </a:pPr>
            <a:r>
              <a:rPr lang="en" sz="1600"/>
              <a:t>git checkout -b &lt;</a:t>
            </a:r>
            <a:r>
              <a:rPr i="1" lang="en" sz="1600"/>
              <a:t>new branch</a:t>
            </a:r>
            <a:r>
              <a:rPr lang="en" sz="1600"/>
              <a:t>&gt; → membuat branch baru kemudian pindahkan HEAD ke branch tersebut. Ekuivalen dengan git branch &lt;</a:t>
            </a:r>
            <a:r>
              <a:rPr i="1" lang="en" sz="1600"/>
              <a:t>new branch</a:t>
            </a:r>
            <a:r>
              <a:rPr lang="en" sz="1600"/>
              <a:t>&gt; &amp;&amp; git checkout &lt;</a:t>
            </a:r>
            <a:r>
              <a:rPr i="1" lang="en" sz="1600"/>
              <a:t>new branch</a:t>
            </a:r>
            <a:r>
              <a:rPr lang="en" sz="1600"/>
              <a:t>&gt;</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push</a:t>
            </a:r>
          </a:p>
        </p:txBody>
      </p:sp>
      <p:sp>
        <p:nvSpPr>
          <p:cNvPr id="423" name="Shape 4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Update remote repository berdasarkan keadaan local repository</a:t>
            </a:r>
          </a:p>
          <a:p>
            <a:pPr indent="-228600" lvl="0" marL="457200" rtl="0">
              <a:spcBef>
                <a:spcPts val="0"/>
              </a:spcBef>
            </a:pPr>
            <a:r>
              <a:rPr lang="en"/>
              <a:t>Penggunaan</a:t>
            </a:r>
          </a:p>
          <a:p>
            <a:pPr indent="-228600" lvl="1" marL="914400" rtl="0">
              <a:spcBef>
                <a:spcPts val="0"/>
              </a:spcBef>
            </a:pPr>
            <a:r>
              <a:rPr lang="en"/>
              <a:t>git push &lt;</a:t>
            </a:r>
            <a:r>
              <a:rPr i="1" lang="en"/>
              <a:t>nama remote repository</a:t>
            </a:r>
            <a:r>
              <a:rPr lang="en"/>
              <a:t>&gt; → push perubahan pada tracking branch aktif ke branch upstreamnya pada  remote repository yang disebutkan</a:t>
            </a:r>
          </a:p>
          <a:p>
            <a:pPr indent="-228600" lvl="1" marL="914400" rtl="0">
              <a:spcBef>
                <a:spcPts val="0"/>
              </a:spcBef>
            </a:pPr>
            <a:r>
              <a:rPr lang="en"/>
              <a:t>git push &lt;</a:t>
            </a:r>
            <a:r>
              <a:rPr i="1" lang="en"/>
              <a:t>nama remote repository</a:t>
            </a:r>
            <a:r>
              <a:rPr lang="en"/>
              <a:t>&gt; &lt;</a:t>
            </a:r>
            <a:r>
              <a:rPr i="1" lang="en"/>
              <a:t>nama branch pada remote repository</a:t>
            </a:r>
            <a:r>
              <a:rPr lang="en"/>
              <a:t>&gt; → push perubahan pada branch aktif ke branch dan remote repository sesuai parameter yang disebutkan</a:t>
            </a:r>
          </a:p>
          <a:p>
            <a:pPr indent="-228600" lvl="1" marL="914400">
              <a:spcBef>
                <a:spcPts val="0"/>
              </a:spcBef>
            </a:pPr>
            <a:r>
              <a:rPr lang="en"/>
              <a:t>git push -u &lt;</a:t>
            </a:r>
            <a:r>
              <a:rPr i="1" lang="en"/>
              <a:t>nama branch pada remote repository</a:t>
            </a:r>
            <a:r>
              <a:rPr lang="en"/>
              <a:t>&gt; → membuat branch dengan nama yang disebutkan ke remote repository, set branch tersebut menjadi upstream branch untuk branch aktif, dan push perubahan pada branch aktif ke branch tersebut.</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pull</a:t>
            </a:r>
          </a:p>
        </p:txBody>
      </p:sp>
      <p:sp>
        <p:nvSpPr>
          <p:cNvPr id="429" name="Shape 4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Mengambil data perubahan dari remote repository dan mengintegrasikannya ke dalam branch aktif.</a:t>
            </a:r>
          </a:p>
          <a:p>
            <a:pPr indent="-228600" lvl="0" marL="457200" rtl="0">
              <a:spcBef>
                <a:spcPts val="0"/>
              </a:spcBef>
            </a:pPr>
            <a:r>
              <a:rPr lang="en"/>
              <a:t>Penggunaan:</a:t>
            </a:r>
          </a:p>
          <a:p>
            <a:pPr indent="-228600" lvl="1" marL="914400" rtl="0">
              <a:spcBef>
                <a:spcPts val="0"/>
              </a:spcBef>
            </a:pPr>
            <a:r>
              <a:rPr lang="en"/>
              <a:t>git pull → jika branch memiliki upstream branch (merupakan tracking branch), ambil data dari upstream branch dan merge ke dalam tracking branch</a:t>
            </a:r>
          </a:p>
          <a:p>
            <a:pPr indent="-228600" lvl="1" marL="914400">
              <a:spcBef>
                <a:spcPts val="0"/>
              </a:spcBef>
            </a:pPr>
            <a:r>
              <a:rPr lang="en"/>
              <a:t>git pull &lt;</a:t>
            </a:r>
            <a:r>
              <a:rPr i="1" lang="en"/>
              <a:t>nama remote repo</a:t>
            </a:r>
            <a:r>
              <a:rPr lang="en"/>
              <a:t>&gt; &lt;</a:t>
            </a:r>
            <a:r>
              <a:rPr i="1" lang="en"/>
              <a:t>nama branch</a:t>
            </a:r>
            <a:r>
              <a:rPr lang="en"/>
              <a:t>&gt; → ambil data dari repository dan branch yang disebutkan, kemudian merge ke dalam branch aktif.</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branch</a:t>
            </a:r>
          </a:p>
        </p:txBody>
      </p:sp>
      <p:sp>
        <p:nvSpPr>
          <p:cNvPr id="435" name="Shape 4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Melihat daftar branch yang ada, membuat, atau menghapus branch.</a:t>
            </a:r>
          </a:p>
          <a:p>
            <a:pPr indent="-228600" lvl="0" marL="457200" rtl="0">
              <a:spcBef>
                <a:spcPts val="0"/>
              </a:spcBef>
            </a:pPr>
            <a:r>
              <a:rPr lang="en"/>
              <a:t>Penggunaan:</a:t>
            </a:r>
          </a:p>
          <a:p>
            <a:pPr indent="-228600" lvl="1" marL="914400" rtl="0">
              <a:spcBef>
                <a:spcPts val="0"/>
              </a:spcBef>
            </a:pPr>
            <a:r>
              <a:rPr lang="en"/>
              <a:t>git branch → melihat daftar branch yang ada pada repository.</a:t>
            </a:r>
          </a:p>
          <a:p>
            <a:pPr indent="-228600" lvl="1" marL="914400" rtl="0">
              <a:spcBef>
                <a:spcPts val="0"/>
              </a:spcBef>
            </a:pPr>
            <a:r>
              <a:rPr lang="en"/>
              <a:t>git branch &lt;</a:t>
            </a:r>
            <a:r>
              <a:rPr i="1" lang="en"/>
              <a:t>nama branch</a:t>
            </a:r>
            <a:r>
              <a:rPr lang="en"/>
              <a:t>&gt; → membuat branch baru dengan nama yang disebutkan.</a:t>
            </a:r>
          </a:p>
          <a:p>
            <a:pPr indent="-228600" lvl="1" marL="914400" rtl="0">
              <a:spcBef>
                <a:spcPts val="0"/>
              </a:spcBef>
            </a:pPr>
            <a:r>
              <a:rPr lang="en"/>
              <a:t>git branch -d &lt;</a:t>
            </a:r>
            <a:r>
              <a:rPr i="1" lang="en"/>
              <a:t>nama branch</a:t>
            </a:r>
            <a:r>
              <a:rPr lang="en"/>
              <a:t>&gt; → menghapus branch yang disebutkan (harus sudah di-merge).</a:t>
            </a:r>
          </a:p>
          <a:p>
            <a:pPr indent="-228600" lvl="1" marL="914400" rtl="0">
              <a:spcBef>
                <a:spcPts val="0"/>
              </a:spcBef>
            </a:pPr>
            <a:r>
              <a:rPr lang="en"/>
              <a:t>git branch -D &lt;</a:t>
            </a:r>
            <a:r>
              <a:rPr i="1" lang="en"/>
              <a:t>nama branch</a:t>
            </a:r>
            <a:r>
              <a:rPr lang="en"/>
              <a:t>&gt; → menghapus paksa branch yang disebutkan.</a:t>
            </a:r>
          </a:p>
          <a:p>
            <a:pPr indent="-228600" lvl="1" marL="914400">
              <a:spcBef>
                <a:spcPts val="0"/>
              </a:spcBef>
            </a:pPr>
            <a:r>
              <a:rPr lang="en"/>
              <a:t>git branch -u &lt;</a:t>
            </a:r>
            <a:r>
              <a:rPr i="1" lang="en"/>
              <a:t>nama remote repository</a:t>
            </a:r>
            <a:r>
              <a:rPr lang="en"/>
              <a:t>&gt; &lt;</a:t>
            </a:r>
            <a:r>
              <a:rPr i="1" lang="en"/>
              <a:t>nama branch di remote repository</a:t>
            </a:r>
            <a:r>
              <a:rPr lang="en"/>
              <a:t>&gt; → mengatur upstream branch untuk branch aktif berdasarkan parameter yang disebutkan.</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merge</a:t>
            </a:r>
          </a:p>
        </p:txBody>
      </p:sp>
      <p:sp>
        <p:nvSpPr>
          <p:cNvPr id="441" name="Shape 4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Menggabungkan dua atau lebih branch.</a:t>
            </a:r>
          </a:p>
          <a:p>
            <a:pPr indent="-228600" lvl="0" marL="457200" rtl="0">
              <a:spcBef>
                <a:spcPts val="0"/>
              </a:spcBef>
            </a:pPr>
            <a:r>
              <a:rPr lang="en"/>
              <a:t>Penggunaan:</a:t>
            </a:r>
          </a:p>
          <a:p>
            <a:pPr indent="-228600" lvl="1" marL="914400" rtl="0">
              <a:spcBef>
                <a:spcPts val="0"/>
              </a:spcBef>
            </a:pPr>
            <a:r>
              <a:rPr lang="en"/>
              <a:t>git merge &lt;</a:t>
            </a:r>
            <a:r>
              <a:rPr i="1" lang="en"/>
              <a:t>nama branch</a:t>
            </a:r>
            <a:r>
              <a:rPr lang="en"/>
              <a:t>&gt; → menggabungkan branch yang disebutkan ke dalam branch aktif.</a:t>
            </a:r>
          </a:p>
          <a:p>
            <a:pPr indent="-228600" lvl="1" marL="914400" rtl="0">
              <a:spcBef>
                <a:spcPts val="0"/>
              </a:spcBef>
            </a:pPr>
            <a:r>
              <a:rPr lang="en"/>
              <a:t>git merge --no-ff &lt;</a:t>
            </a:r>
            <a:r>
              <a:rPr i="1" lang="en"/>
              <a:t>nama branch</a:t>
            </a:r>
            <a:r>
              <a:rPr lang="en"/>
              <a:t>&gt; → menggabungkan branch yang disebutkan ke dalam branch aktif tanpa melakukan fast-forward meskipun skenario memungkinkan.</a:t>
            </a:r>
          </a:p>
          <a:p>
            <a:pPr indent="-228600" lvl="1" marL="914400">
              <a:spcBef>
                <a:spcPts val="0"/>
              </a:spcBef>
            </a:pPr>
            <a:r>
              <a:rPr lang="en"/>
              <a:t>git merge &lt;</a:t>
            </a:r>
            <a:r>
              <a:rPr i="1" lang="en"/>
              <a:t>nama branch</a:t>
            </a:r>
            <a:r>
              <a:rPr lang="en"/>
              <a:t>&gt; -m &lt;</a:t>
            </a:r>
            <a:r>
              <a:rPr i="1" lang="en"/>
              <a:t>commit message</a:t>
            </a:r>
            <a:r>
              <a:rPr lang="en"/>
              <a:t>&gt; → melakukan merge branch yang disebutkan ke branch aktif dengan commit message yang disebutkan (jika terjadi commit dalam proses merge).</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445" name="Shape 445"/>
        <p:cNvGrpSpPr/>
        <p:nvPr/>
      </p:nvGrpSpPr>
      <p:grpSpPr>
        <a:xfrm>
          <a:off x="0" y="0"/>
          <a:ext cx="0" cy="0"/>
          <a:chOff x="0" y="0"/>
          <a:chExt cx="0" cy="0"/>
        </a:xfrm>
      </p:grpSpPr>
      <p:sp>
        <p:nvSpPr>
          <p:cNvPr id="446" name="Shape 446"/>
          <p:cNvSpPr txBox="1"/>
          <p:nvPr>
            <p:ph type="title"/>
          </p:nvPr>
        </p:nvSpPr>
        <p:spPr>
          <a:xfrm>
            <a:off x="490250" y="526350"/>
            <a:ext cx="7815600" cy="3531300"/>
          </a:xfrm>
          <a:prstGeom prst="rect">
            <a:avLst/>
          </a:prstGeom>
        </p:spPr>
        <p:txBody>
          <a:bodyPr anchorCtr="0" anchor="ctr" bIns="91425" lIns="91425" rIns="91425" tIns="91425">
            <a:noAutofit/>
          </a:bodyPr>
          <a:lstStyle/>
          <a:p>
            <a:pPr lvl="0">
              <a:spcBef>
                <a:spcPts val="0"/>
              </a:spcBef>
              <a:buNone/>
            </a:pPr>
            <a:r>
              <a:rPr lang="en"/>
              <a:t>Hope this helps!</a:t>
            </a:r>
          </a:p>
          <a:p>
            <a:pPr lvl="0">
              <a:spcBef>
                <a:spcPts val="0"/>
              </a:spcBef>
              <a:buNone/>
            </a:pPr>
            <a:r>
              <a:t/>
            </a:r>
            <a:endParaRPr sz="2400">
              <a:latin typeface="Ubuntu"/>
              <a:ea typeface="Ubuntu"/>
              <a:cs typeface="Ubuntu"/>
              <a:sym typeface="Ubuntu"/>
            </a:endParaRPr>
          </a:p>
          <a:p>
            <a:pPr lvl="0">
              <a:spcBef>
                <a:spcPts val="0"/>
              </a:spcBef>
              <a:buNone/>
            </a:pPr>
            <a:r>
              <a:rPr lang="en" sz="2400">
                <a:latin typeface="Ubuntu"/>
                <a:ea typeface="Ubuntu"/>
                <a:cs typeface="Ubuntu"/>
                <a:sym typeface="Ubuntu"/>
              </a:rPr>
              <a:t>Untuk pertanyaan, diskusi ataupun koreksi silakan hubungi saya di </a:t>
            </a:r>
            <a:r>
              <a:rPr b="1" lang="en" sz="2400">
                <a:latin typeface="Ubuntu"/>
                <a:ea typeface="Ubuntu"/>
                <a:cs typeface="Ubuntu"/>
                <a:sym typeface="Ubuntu"/>
              </a:rPr>
              <a:t>id.faisalrahman@gmail.com</a:t>
            </a:r>
            <a:r>
              <a:rPr lang="en" sz="2400">
                <a:latin typeface="Ubuntu"/>
                <a:ea typeface="Ubuntu"/>
                <a:cs typeface="Ubuntu"/>
                <a:sym typeface="Ubuntu"/>
              </a:rPr>
              <a:t> atau LINE saya di </a:t>
            </a:r>
            <a:r>
              <a:rPr b="1" lang="en" sz="2400">
                <a:latin typeface="Ubuntu"/>
                <a:ea typeface="Ubuntu"/>
                <a:cs typeface="Ubuntu"/>
                <a:sym typeface="Ubuntu"/>
              </a:rPr>
              <a:t>@icalrn</a:t>
            </a:r>
            <a:r>
              <a:rPr lang="en" sz="2400">
                <a:latin typeface="Ubuntu"/>
                <a:ea typeface="Ubuntu"/>
                <a:cs typeface="Ubuntu"/>
                <a:sym typeface="Ubuntu"/>
              </a:rPr>
              <a:t>. Have a good day!</a:t>
            </a:r>
          </a:p>
        </p:txBody>
      </p:sp>
      <p:sp>
        <p:nvSpPr>
          <p:cNvPr id="447" name="Shape 447"/>
          <p:cNvSpPr txBox="1"/>
          <p:nvPr/>
        </p:nvSpPr>
        <p:spPr>
          <a:xfrm>
            <a:off x="490250" y="4770000"/>
            <a:ext cx="7173600" cy="373500"/>
          </a:xfrm>
          <a:prstGeom prst="rect">
            <a:avLst/>
          </a:prstGeom>
          <a:noFill/>
          <a:ln>
            <a:noFill/>
          </a:ln>
        </p:spPr>
        <p:txBody>
          <a:bodyPr anchorCtr="0" anchor="t" bIns="91425" lIns="91425" rIns="91425" tIns="91425">
            <a:noAutofit/>
          </a:bodyPr>
          <a:lstStyle/>
          <a:p>
            <a:pPr lvl="0">
              <a:spcBef>
                <a:spcPts val="0"/>
              </a:spcBef>
              <a:buNone/>
            </a:pPr>
            <a:r>
              <a:rPr lang="en" sz="1100">
                <a:solidFill>
                  <a:srgbClr val="FFFFFF"/>
                </a:solidFill>
                <a:latin typeface="Ubuntu"/>
                <a:ea typeface="Ubuntu"/>
                <a:cs typeface="Ubuntu"/>
                <a:sym typeface="Ubuntu"/>
              </a:rPr>
              <a:t>Materi ini bebas digunakan untuk kepentingan pembelajaran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Bagaimana Git Bekerja? (1/4)</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Git menyimpan data kita sebagai kumpulan </a:t>
            </a:r>
            <a:r>
              <a:rPr i="1" lang="en"/>
              <a:t>snapshot</a:t>
            </a:r>
            <a:r>
              <a:rPr lang="en"/>
              <a:t> dari file system kita. Setiap snapshot tersebut menyimpan keadaan dari seluruh file kita saat kita melakukan </a:t>
            </a:r>
            <a:r>
              <a:rPr i="1" lang="en"/>
              <a:t>commit</a:t>
            </a:r>
            <a:r>
              <a:rPr lang="en"/>
              <a:t>. Perhatikan juga bahwa Git tidak menyimpan keadaan dari file yang tidak berubah, hanya menyimpan </a:t>
            </a:r>
            <a:r>
              <a:rPr i="1" lang="en"/>
              <a:t>link</a:t>
            </a:r>
            <a:r>
              <a:rPr lang="en"/>
              <a:t> ke file pada keadaan sebelumnya.</a:t>
            </a:r>
          </a:p>
        </p:txBody>
      </p:sp>
      <p:pic>
        <p:nvPicPr>
          <p:cNvPr id="89" name="Shape 89"/>
          <p:cNvPicPr preferRelativeResize="0"/>
          <p:nvPr/>
        </p:nvPicPr>
        <p:blipFill>
          <a:blip r:embed="rId3">
            <a:alphaModFix/>
          </a:blip>
          <a:stretch>
            <a:fillRect/>
          </a:stretch>
        </p:blipFill>
        <p:spPr>
          <a:xfrm>
            <a:off x="2190750" y="2588700"/>
            <a:ext cx="4762500" cy="21145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Bagaimana Git Bekerja? (2/4)</a:t>
            </a: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Bagaimana menjamin file kita tidak korup atau berubah saat diproses Git?</a:t>
            </a:r>
          </a:p>
          <a:p>
            <a:pPr lvl="0">
              <a:spcBef>
                <a:spcPts val="0"/>
              </a:spcBef>
              <a:buNone/>
            </a:pPr>
            <a:r>
              <a:rPr lang="en"/>
              <a:t>Git melakukan </a:t>
            </a:r>
            <a:r>
              <a:rPr i="1" lang="en"/>
              <a:t>checksum</a:t>
            </a:r>
            <a:r>
              <a:rPr lang="en"/>
              <a:t> dengan fungsi SHA-1 setiap kali Git menyimpan data. </a:t>
            </a:r>
            <a:r>
              <a:rPr i="1" lang="en"/>
              <a:t>Checksum </a:t>
            </a:r>
            <a:r>
              <a:rPr lang="en"/>
              <a:t>ini berfungsi sebagai “</a:t>
            </a:r>
            <a:r>
              <a:rPr i="1" lang="en"/>
              <a:t>fingerprint</a:t>
            </a:r>
            <a:r>
              <a:rPr lang="en"/>
              <a:t>” yang dapat membuktikan integritas setiap </a:t>
            </a:r>
            <a:r>
              <a:rPr i="1" lang="en"/>
              <a:t>snapshot</a:t>
            </a:r>
            <a:r>
              <a:rPr lang="en"/>
              <a:t>-nya. Ketika ada perbedaan SHA-1 hash, Git pasti dapat mendeteksinya. Perhatikan SHA-1 hash yang berupa 40 karakter heksadesimal di bawah ini:</a:t>
            </a:r>
          </a:p>
        </p:txBody>
      </p:sp>
      <p:pic>
        <p:nvPicPr>
          <p:cNvPr id="96" name="Shape 96"/>
          <p:cNvPicPr preferRelativeResize="0"/>
          <p:nvPr/>
        </p:nvPicPr>
        <p:blipFill>
          <a:blip r:embed="rId3">
            <a:alphaModFix/>
          </a:blip>
          <a:stretch>
            <a:fillRect/>
          </a:stretch>
        </p:blipFill>
        <p:spPr>
          <a:xfrm>
            <a:off x="2743200" y="3441137"/>
            <a:ext cx="3657600" cy="10953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Bagaimana Git Bekerja? (3/4)</a:t>
            </a:r>
          </a:p>
        </p:txBody>
      </p:sp>
      <p:sp>
        <p:nvSpPr>
          <p:cNvPr id="102" name="Shape 102"/>
          <p:cNvSpPr txBox="1"/>
          <p:nvPr>
            <p:ph idx="1" type="body"/>
          </p:nvPr>
        </p:nvSpPr>
        <p:spPr>
          <a:xfrm>
            <a:off x="311700" y="1152475"/>
            <a:ext cx="4761900" cy="3416400"/>
          </a:xfrm>
          <a:prstGeom prst="rect">
            <a:avLst/>
          </a:prstGeom>
        </p:spPr>
        <p:txBody>
          <a:bodyPr anchorCtr="0" anchor="t" bIns="91425" lIns="91425" rIns="91425" tIns="91425">
            <a:noAutofit/>
          </a:bodyPr>
          <a:lstStyle/>
          <a:p>
            <a:pPr lvl="0">
              <a:spcBef>
                <a:spcPts val="0"/>
              </a:spcBef>
              <a:buNone/>
            </a:pPr>
            <a:r>
              <a:rPr b="1" lang="en"/>
              <a:t>The Three States:</a:t>
            </a:r>
          </a:p>
          <a:p>
            <a:pPr indent="-228600" lvl="0" marL="457200" rtl="0">
              <a:spcBef>
                <a:spcPts val="0"/>
              </a:spcBef>
            </a:pPr>
            <a:r>
              <a:rPr b="1" lang="en"/>
              <a:t>Modified, </a:t>
            </a:r>
            <a:r>
              <a:rPr lang="en"/>
              <a:t>adalah data yang sudah berubah tetapi masih berada di working directory dan belum disimpan ke dalam repositori Git.</a:t>
            </a:r>
          </a:p>
          <a:p>
            <a:pPr indent="-228600" lvl="0" marL="457200" rtl="0">
              <a:spcBef>
                <a:spcPts val="0"/>
              </a:spcBef>
            </a:pPr>
            <a:r>
              <a:rPr b="1" lang="en"/>
              <a:t>Staged, </a:t>
            </a:r>
            <a:r>
              <a:rPr lang="en"/>
              <a:t>adalah data yang akan dimasukkan ke langkah </a:t>
            </a:r>
            <a:r>
              <a:rPr i="1" lang="en"/>
              <a:t>commit</a:t>
            </a:r>
            <a:r>
              <a:rPr lang="en"/>
              <a:t> selanjutnya dan direkam dalam </a:t>
            </a:r>
            <a:r>
              <a:rPr i="1" lang="en"/>
              <a:t>staging area</a:t>
            </a:r>
            <a:r>
              <a:rPr lang="en"/>
              <a:t>.</a:t>
            </a:r>
          </a:p>
          <a:p>
            <a:pPr indent="-228600" lvl="0" marL="457200" rtl="0">
              <a:spcBef>
                <a:spcPts val="0"/>
              </a:spcBef>
            </a:pPr>
            <a:r>
              <a:rPr b="1" lang="en"/>
              <a:t>Commited,</a:t>
            </a:r>
            <a:r>
              <a:rPr lang="en"/>
              <a:t> yaitu data sudah disimpan dengan aman di repositori Git</a:t>
            </a:r>
          </a:p>
        </p:txBody>
      </p:sp>
      <p:pic>
        <p:nvPicPr>
          <p:cNvPr id="103" name="Shape 103"/>
          <p:cNvPicPr preferRelativeResize="0"/>
          <p:nvPr/>
        </p:nvPicPr>
        <p:blipFill>
          <a:blip r:embed="rId3">
            <a:alphaModFix/>
          </a:blip>
          <a:stretch>
            <a:fillRect/>
          </a:stretch>
        </p:blipFill>
        <p:spPr>
          <a:xfrm>
            <a:off x="5118825" y="1152474"/>
            <a:ext cx="3713475" cy="34164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Bagaimana Git Bekerja? (4/4)</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Rantai </a:t>
            </a:r>
            <a:r>
              <a:rPr i="1" lang="en"/>
              <a:t>snapshots</a:t>
            </a:r>
            <a:r>
              <a:rPr lang="en"/>
              <a:t> dengan </a:t>
            </a:r>
            <a:r>
              <a:rPr b="1" lang="en"/>
              <a:t>HEAD</a:t>
            </a:r>
            <a:r>
              <a:rPr lang="en"/>
              <a:t> pointer yang merepresentasikan keadaan repositori saat ini.</a:t>
            </a:r>
          </a:p>
        </p:txBody>
      </p:sp>
      <p:pic>
        <p:nvPicPr>
          <p:cNvPr id="110" name="Shape 110"/>
          <p:cNvPicPr preferRelativeResize="0"/>
          <p:nvPr/>
        </p:nvPicPr>
        <p:blipFill>
          <a:blip r:embed="rId3">
            <a:alphaModFix/>
          </a:blip>
          <a:stretch>
            <a:fillRect/>
          </a:stretch>
        </p:blipFill>
        <p:spPr>
          <a:xfrm>
            <a:off x="311718" y="2297192"/>
            <a:ext cx="8520575" cy="147996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