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60" r:id="rId3"/>
    <p:sldId id="275" r:id="rId4"/>
    <p:sldId id="257" r:id="rId5"/>
    <p:sldId id="258" r:id="rId6"/>
    <p:sldId id="263" r:id="rId7"/>
    <p:sldId id="269" r:id="rId8"/>
    <p:sldId id="272" r:id="rId9"/>
    <p:sldId id="271" r:id="rId10"/>
    <p:sldId id="274" r:id="rId11"/>
    <p:sldId id="273" r:id="rId12"/>
    <p:sldId id="261" r:id="rId13"/>
    <p:sldId id="270" r:id="rId14"/>
    <p:sldId id="262" r:id="rId15"/>
    <p:sldId id="276"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927D3-76CB-B84F-C115-B9CFAC195CBC}" v="200" dt="2025-03-03T20:55:37.680"/>
    <p1510:client id="{082B0412-1933-C0F5-D32E-2114D074B702}" v="2" dt="2025-03-04T00:34:52.197"/>
    <p1510:client id="{0D44A95A-430D-9667-9AC4-4CBA3682CD6D}" v="2439" dt="2025-03-04T01:29:39.369"/>
    <p1510:client id="{321D0C20-D238-1C00-362E-BB2C0F300212}" v="2" dt="2025-03-03T02:47:00.387"/>
    <p1510:client id="{5735048C-5EC0-B92B-2CF8-F921BECB880B}" v="49" dt="2025-03-04T00:00:25.891"/>
    <p1510:client id="{8E0C567D-B6A2-D4F0-8A2C-552B9206AB3E}" v="137" dt="2025-03-02T23:58:22.418"/>
    <p1510:client id="{C0AFA68D-65B7-B1E9-41FF-8B7EE5CC4962}" v="4" dt="2025-03-02T04:55:56.570"/>
    <p1510:client id="{FA9C8FB1-FA38-4D17-ABBD-E38ADFCA473A}" v="31" dt="2025-03-03T23:57:53.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March 3,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9474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March 3,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490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March 3,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2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March 3,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8360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March 3,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032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March 3,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9362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March 3,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3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March 3,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6441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March 3,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466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March 3,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1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March 3,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1300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March 3, 2025</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92838657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2831" y="1228550"/>
            <a:ext cx="5979889" cy="2947210"/>
          </a:xfrm>
        </p:spPr>
        <p:txBody>
          <a:bodyPr anchor="t">
            <a:normAutofit/>
          </a:bodyPr>
          <a:lstStyle/>
          <a:p>
            <a:pPr algn="l"/>
            <a:r>
              <a:rPr lang="en-US">
                <a:latin typeface="Book Antiqua"/>
              </a:rPr>
              <a:t>US Real </a:t>
            </a:r>
            <a:r>
              <a:rPr lang="en-US" err="1">
                <a:latin typeface="Book Antiqua"/>
              </a:rPr>
              <a:t>EState</a:t>
            </a:r>
            <a:r>
              <a:rPr lang="en-US">
                <a:latin typeface="Book Antiqua"/>
              </a:rPr>
              <a:t> Market – Housing price prediction</a:t>
            </a:r>
          </a:p>
        </p:txBody>
      </p:sp>
      <p:sp>
        <p:nvSpPr>
          <p:cNvPr id="3" name="Subtitle 2"/>
          <p:cNvSpPr>
            <a:spLocks noGrp="1"/>
          </p:cNvSpPr>
          <p:nvPr>
            <p:ph type="subTitle" idx="1"/>
          </p:nvPr>
        </p:nvSpPr>
        <p:spPr>
          <a:xfrm>
            <a:off x="257908" y="4564966"/>
            <a:ext cx="5577859" cy="1192815"/>
          </a:xfrm>
        </p:spPr>
        <p:txBody>
          <a:bodyPr anchor="b">
            <a:normAutofit/>
          </a:bodyPr>
          <a:lstStyle/>
          <a:p>
            <a:pPr algn="l"/>
            <a:r>
              <a:rPr lang="en-US" sz="1400">
                <a:latin typeface="Book Antiqua"/>
                <a:ea typeface="+mn-lt"/>
                <a:cs typeface="+mn-lt"/>
              </a:rPr>
              <a:t>Idrees </a:t>
            </a:r>
            <a:r>
              <a:rPr lang="en-US" sz="1400" err="1">
                <a:latin typeface="Book Antiqua"/>
                <a:ea typeface="+mn-lt"/>
                <a:cs typeface="+mn-lt"/>
              </a:rPr>
              <a:t>Andarr</a:t>
            </a:r>
            <a:r>
              <a:rPr lang="en-US" sz="1400">
                <a:latin typeface="Book Antiqua"/>
                <a:ea typeface="+mn-lt"/>
                <a:cs typeface="+mn-lt"/>
              </a:rPr>
              <a:t>, Jennifer </a:t>
            </a:r>
            <a:r>
              <a:rPr lang="en-US" sz="1400" err="1">
                <a:latin typeface="Book Antiqua"/>
                <a:ea typeface="+mn-lt"/>
                <a:cs typeface="+mn-lt"/>
              </a:rPr>
              <a:t>Ilyayeva</a:t>
            </a:r>
            <a:r>
              <a:rPr lang="en-US" sz="1400">
                <a:latin typeface="Book Antiqua"/>
                <a:ea typeface="+mn-lt"/>
                <a:cs typeface="+mn-lt"/>
              </a:rPr>
              <a:t>, Ingrid </a:t>
            </a:r>
            <a:r>
              <a:rPr lang="en-US" sz="1400" err="1">
                <a:latin typeface="Book Antiqua"/>
                <a:ea typeface="+mn-lt"/>
                <a:cs typeface="+mn-lt"/>
              </a:rPr>
              <a:t>camacho</a:t>
            </a:r>
            <a:endParaRPr lang="en-US" err="1">
              <a:latin typeface="Book Antiqua"/>
            </a:endParaRPr>
          </a:p>
        </p:txBody>
      </p:sp>
      <p:sp>
        <p:nvSpPr>
          <p:cNvPr id="23" name="Rectangle 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exchange numbers">
            <a:extLst>
              <a:ext uri="{FF2B5EF4-FFF2-40B4-BE49-F238E27FC236}">
                <a16:creationId xmlns:a16="http://schemas.microsoft.com/office/drawing/2014/main" id="{B67E69B3-4A82-B82F-ABD4-66FD0FF9A740}"/>
              </a:ext>
            </a:extLst>
          </p:cNvPr>
          <p:cNvPicPr>
            <a:picLocks noChangeAspect="1"/>
          </p:cNvPicPr>
          <p:nvPr/>
        </p:nvPicPr>
        <p:blipFill>
          <a:blip r:embed="rId2"/>
          <a:srcRect l="10108" r="23140"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5" name="TextBox 4">
            <a:extLst>
              <a:ext uri="{FF2B5EF4-FFF2-40B4-BE49-F238E27FC236}">
                <a16:creationId xmlns:a16="http://schemas.microsoft.com/office/drawing/2014/main" id="{05DEB9DA-E1E0-8F3F-7E19-4B9B6B85304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2FDFC-8FFF-72CF-0453-88E580A51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483DB-9226-B9B2-4A8A-E409F4C58D3B}"/>
              </a:ext>
            </a:extLst>
          </p:cNvPr>
          <p:cNvSpPr>
            <a:spLocks noGrp="1"/>
          </p:cNvSpPr>
          <p:nvPr>
            <p:ph type="title"/>
          </p:nvPr>
        </p:nvSpPr>
        <p:spPr>
          <a:xfrm>
            <a:off x="384908" y="4220"/>
            <a:ext cx="10241280" cy="1234440"/>
          </a:xfrm>
        </p:spPr>
        <p:txBody>
          <a:bodyPr/>
          <a:lstStyle/>
          <a:p>
            <a:r>
              <a:rPr lang="en-US"/>
              <a:t>NE Real Estate OVERVIEW</a:t>
            </a:r>
          </a:p>
        </p:txBody>
      </p:sp>
      <p:sp>
        <p:nvSpPr>
          <p:cNvPr id="5" name="TextBox 4">
            <a:extLst>
              <a:ext uri="{FF2B5EF4-FFF2-40B4-BE49-F238E27FC236}">
                <a16:creationId xmlns:a16="http://schemas.microsoft.com/office/drawing/2014/main" id="{E21D7FB9-A88A-7D00-C34F-E6C241B2A22D}"/>
              </a:ext>
            </a:extLst>
          </p:cNvPr>
          <p:cNvSpPr txBox="1"/>
          <p:nvPr/>
        </p:nvSpPr>
        <p:spPr>
          <a:xfrm>
            <a:off x="9330592" y="1496890"/>
            <a:ext cx="286067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a:t>
            </a:r>
          </a:p>
          <a:p>
            <a:endParaRPr lang="en-US"/>
          </a:p>
          <a:p>
            <a:pPr marL="285750" indent="-285750">
              <a:buFont typeface="Calibri"/>
              <a:buChar char="-"/>
            </a:pPr>
            <a:r>
              <a:rPr lang="en-US" sz="1400"/>
              <a:t>Average price seems to have a direct relationship with the size of the property</a:t>
            </a:r>
            <a:endParaRPr lang="en-US"/>
          </a:p>
        </p:txBody>
      </p:sp>
      <p:pic>
        <p:nvPicPr>
          <p:cNvPr id="4" name="Picture 3" descr="A graph of different colored squares&#10;&#10;AI-generated content may be incorrect.">
            <a:extLst>
              <a:ext uri="{FF2B5EF4-FFF2-40B4-BE49-F238E27FC236}">
                <a16:creationId xmlns:a16="http://schemas.microsoft.com/office/drawing/2014/main" id="{0CF8276F-AFA1-D12D-586F-6AB7DBF698F1}"/>
              </a:ext>
            </a:extLst>
          </p:cNvPr>
          <p:cNvPicPr>
            <a:picLocks noChangeAspect="1"/>
          </p:cNvPicPr>
          <p:nvPr/>
        </p:nvPicPr>
        <p:blipFill>
          <a:blip r:embed="rId2"/>
          <a:stretch>
            <a:fillRect/>
          </a:stretch>
        </p:blipFill>
        <p:spPr>
          <a:xfrm>
            <a:off x="185738" y="1369035"/>
            <a:ext cx="8508756" cy="4735391"/>
          </a:xfrm>
          <a:prstGeom prst="rect">
            <a:avLst/>
          </a:prstGeom>
        </p:spPr>
      </p:pic>
    </p:spTree>
    <p:extLst>
      <p:ext uri="{BB962C8B-B14F-4D97-AF65-F5344CB8AC3E}">
        <p14:creationId xmlns:p14="http://schemas.microsoft.com/office/powerpoint/2010/main" val="124013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B6CD9-F447-C225-FE57-CF25DAC83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F1978-2756-40DC-F2DC-2641CDAC2044}"/>
              </a:ext>
            </a:extLst>
          </p:cNvPr>
          <p:cNvSpPr>
            <a:spLocks noGrp="1"/>
          </p:cNvSpPr>
          <p:nvPr>
            <p:ph type="title"/>
          </p:nvPr>
        </p:nvSpPr>
        <p:spPr>
          <a:xfrm>
            <a:off x="384908" y="4220"/>
            <a:ext cx="10241280" cy="1234440"/>
          </a:xfrm>
        </p:spPr>
        <p:txBody>
          <a:bodyPr/>
          <a:lstStyle/>
          <a:p>
            <a:r>
              <a:rPr lang="en-US"/>
              <a:t>NE Real Estate OVERVIEW</a:t>
            </a:r>
          </a:p>
        </p:txBody>
      </p:sp>
      <p:sp>
        <p:nvSpPr>
          <p:cNvPr id="5" name="TextBox 4">
            <a:extLst>
              <a:ext uri="{FF2B5EF4-FFF2-40B4-BE49-F238E27FC236}">
                <a16:creationId xmlns:a16="http://schemas.microsoft.com/office/drawing/2014/main" id="{4DC7B43F-779F-C5D7-29E6-BC27E3EAA5D8}"/>
              </a:ext>
            </a:extLst>
          </p:cNvPr>
          <p:cNvSpPr txBox="1"/>
          <p:nvPr/>
        </p:nvSpPr>
        <p:spPr>
          <a:xfrm>
            <a:off x="9330592" y="1496890"/>
            <a:ext cx="2860675"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a:t>
            </a:r>
          </a:p>
          <a:p>
            <a:endParaRPr lang="en-US"/>
          </a:p>
          <a:p>
            <a:pPr marL="285750" indent="-285750">
              <a:buFont typeface="Calibri"/>
              <a:buChar char="-"/>
            </a:pPr>
            <a:r>
              <a:rPr lang="en-US" sz="1400"/>
              <a:t>Price per size has an increasing relationship as the area increases the price also does.</a:t>
            </a:r>
          </a:p>
          <a:p>
            <a:pPr marL="285750" indent="-285750">
              <a:buFont typeface="Calibri"/>
              <a:buChar char="-"/>
            </a:pPr>
            <a:endParaRPr lang="en-US" sz="1400"/>
          </a:p>
          <a:p>
            <a:pPr marL="285750" indent="-285750">
              <a:buFont typeface="Calibri"/>
              <a:buChar char="-"/>
            </a:pPr>
            <a:r>
              <a:rPr lang="en-US" sz="1400"/>
              <a:t>However there is dispersion of prices specially in 1,000-3,000 sf , in these buckets prices can be as high as 6,000 sf average price. </a:t>
            </a:r>
          </a:p>
          <a:p>
            <a:pPr marL="285750" indent="-285750">
              <a:buFont typeface="Calibri"/>
              <a:buChar char="-"/>
            </a:pPr>
            <a:endParaRPr lang="en-US" sz="1400"/>
          </a:p>
          <a:p>
            <a:pPr marL="285750" indent="-285750">
              <a:buFont typeface="Calibri"/>
              <a:buChar char="-"/>
            </a:pPr>
            <a:r>
              <a:rPr lang="en-US" sz="1400"/>
              <a:t>Prices can be impacted by area but definitely can be other variables impacting them </a:t>
            </a:r>
          </a:p>
          <a:p>
            <a:endParaRPr lang="en-US" sz="1400"/>
          </a:p>
          <a:p>
            <a:pPr marL="285750" indent="-285750">
              <a:buFont typeface="Calibri"/>
              <a:buChar char="-"/>
            </a:pPr>
            <a:endParaRPr lang="en-US" sz="1400"/>
          </a:p>
          <a:p>
            <a:pPr marL="285750" indent="-285750">
              <a:buFont typeface="Calibri"/>
              <a:buChar char="-"/>
            </a:pPr>
            <a:endParaRPr lang="en-US" sz="1400"/>
          </a:p>
          <a:p>
            <a:pPr marL="285750" indent="-285750">
              <a:buFont typeface="Calibri"/>
              <a:buChar char="-"/>
            </a:pPr>
            <a:endParaRPr lang="en-US" sz="1400"/>
          </a:p>
          <a:p>
            <a:endParaRPr lang="en-US" sz="1400"/>
          </a:p>
          <a:p>
            <a:pPr marL="285750" indent="-285750">
              <a:buFont typeface="Calibri"/>
              <a:buChar char="-"/>
            </a:pPr>
            <a:endParaRPr lang="en-US"/>
          </a:p>
          <a:p>
            <a:endParaRPr lang="en-US"/>
          </a:p>
        </p:txBody>
      </p:sp>
      <p:pic>
        <p:nvPicPr>
          <p:cNvPr id="3" name="Picture 2">
            <a:extLst>
              <a:ext uri="{FF2B5EF4-FFF2-40B4-BE49-F238E27FC236}">
                <a16:creationId xmlns:a16="http://schemas.microsoft.com/office/drawing/2014/main" id="{ADAD59E6-7DEF-C218-315A-1BE8E58318FE}"/>
              </a:ext>
            </a:extLst>
          </p:cNvPr>
          <p:cNvPicPr>
            <a:picLocks noChangeAspect="1"/>
          </p:cNvPicPr>
          <p:nvPr/>
        </p:nvPicPr>
        <p:blipFill>
          <a:blip r:embed="rId2"/>
          <a:stretch>
            <a:fillRect/>
          </a:stretch>
        </p:blipFill>
        <p:spPr>
          <a:xfrm>
            <a:off x="242887" y="1602276"/>
            <a:ext cx="8961072" cy="4386141"/>
          </a:xfrm>
          <a:prstGeom prst="rect">
            <a:avLst/>
          </a:prstGeom>
        </p:spPr>
      </p:pic>
    </p:spTree>
    <p:extLst>
      <p:ext uri="{BB962C8B-B14F-4D97-AF65-F5344CB8AC3E}">
        <p14:creationId xmlns:p14="http://schemas.microsoft.com/office/powerpoint/2010/main" val="158415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3C0A-5B7A-2850-4335-D1AEF542C53E}"/>
              </a:ext>
            </a:extLst>
          </p:cNvPr>
          <p:cNvSpPr>
            <a:spLocks noGrp="1"/>
          </p:cNvSpPr>
          <p:nvPr>
            <p:ph type="title"/>
          </p:nvPr>
        </p:nvSpPr>
        <p:spPr/>
        <p:txBody>
          <a:bodyPr/>
          <a:lstStyle/>
          <a:p>
            <a:r>
              <a:rPr lang="en-US">
                <a:latin typeface="Book Antiqua"/>
              </a:rPr>
              <a:t>Feature Engineering </a:t>
            </a:r>
            <a:endParaRPr lang="en-US"/>
          </a:p>
        </p:txBody>
      </p:sp>
      <p:sp>
        <p:nvSpPr>
          <p:cNvPr id="3" name="Content Placeholder 2">
            <a:extLst>
              <a:ext uri="{FF2B5EF4-FFF2-40B4-BE49-F238E27FC236}">
                <a16:creationId xmlns:a16="http://schemas.microsoft.com/office/drawing/2014/main" id="{78E65E18-C560-83EF-372B-891F2EB8335B}"/>
              </a:ext>
            </a:extLst>
          </p:cNvPr>
          <p:cNvSpPr>
            <a:spLocks noGrp="1"/>
          </p:cNvSpPr>
          <p:nvPr>
            <p:ph idx="1"/>
          </p:nvPr>
        </p:nvSpPr>
        <p:spPr/>
        <p:txBody>
          <a:bodyPr vert="horz" lIns="0" tIns="0" rIns="0" bIns="0" rtlCol="0" anchor="t">
            <a:normAutofit/>
          </a:bodyPr>
          <a:lstStyle/>
          <a:p>
            <a:r>
              <a:rPr lang="en-US"/>
              <a:t>Converted categorical variables using </a:t>
            </a:r>
            <a:r>
              <a:rPr lang="en-US" err="1"/>
              <a:t>pd.get_dummies</a:t>
            </a:r>
            <a:r>
              <a:rPr lang="en-US"/>
              <a:t>()</a:t>
            </a:r>
          </a:p>
          <a:p>
            <a:r>
              <a:rPr lang="en-US"/>
              <a:t>Normalized numerical features using </a:t>
            </a:r>
            <a:r>
              <a:rPr lang="en-US" err="1"/>
              <a:t>StandardScaler</a:t>
            </a:r>
            <a:r>
              <a:rPr lang="en-US"/>
              <a:t>()</a:t>
            </a:r>
          </a:p>
          <a:p>
            <a:r>
              <a:rPr lang="en-US"/>
              <a:t>Filtered dataset to include only recent home sales (2018-2023) for better predictions</a:t>
            </a:r>
          </a:p>
        </p:txBody>
      </p:sp>
    </p:spTree>
    <p:extLst>
      <p:ext uri="{BB962C8B-B14F-4D97-AF65-F5344CB8AC3E}">
        <p14:creationId xmlns:p14="http://schemas.microsoft.com/office/powerpoint/2010/main" val="149681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191E-B080-1829-F444-33569CDB9B80}"/>
              </a:ext>
            </a:extLst>
          </p:cNvPr>
          <p:cNvSpPr>
            <a:spLocks noGrp="1"/>
          </p:cNvSpPr>
          <p:nvPr>
            <p:ph type="title"/>
          </p:nvPr>
        </p:nvSpPr>
        <p:spPr/>
        <p:txBody>
          <a:bodyPr/>
          <a:lstStyle/>
          <a:p>
            <a:r>
              <a:rPr lang="en-US">
                <a:latin typeface="Book Antiqua"/>
              </a:rPr>
              <a:t>Model implementation </a:t>
            </a:r>
            <a:endParaRPr lang="en-US"/>
          </a:p>
        </p:txBody>
      </p:sp>
      <p:sp>
        <p:nvSpPr>
          <p:cNvPr id="3" name="Content Placeholder 2">
            <a:extLst>
              <a:ext uri="{FF2B5EF4-FFF2-40B4-BE49-F238E27FC236}">
                <a16:creationId xmlns:a16="http://schemas.microsoft.com/office/drawing/2014/main" id="{6F5AC433-DC94-CE0C-C79F-68662D839C6A}"/>
              </a:ext>
            </a:extLst>
          </p:cNvPr>
          <p:cNvSpPr>
            <a:spLocks noGrp="1"/>
          </p:cNvSpPr>
          <p:nvPr>
            <p:ph idx="1"/>
          </p:nvPr>
        </p:nvSpPr>
        <p:spPr/>
        <p:txBody>
          <a:bodyPr vert="horz" lIns="0" tIns="0" rIns="0" bIns="0" rtlCol="0" anchor="t">
            <a:normAutofit/>
          </a:bodyPr>
          <a:lstStyle/>
          <a:p>
            <a:pPr>
              <a:buFont typeface="Calibri" panose="020B0604020202020204" pitchFamily="34" charset="0"/>
              <a:buChar char="-"/>
            </a:pPr>
            <a:r>
              <a:rPr lang="en-US"/>
              <a:t>Used Decision tree, KNN, Gradient Boosting regressors</a:t>
            </a:r>
          </a:p>
          <a:p>
            <a:pPr>
              <a:buFont typeface="Calibri" panose="020B0604020202020204" pitchFamily="34" charset="0"/>
              <a:buChar char="-"/>
            </a:pPr>
            <a:r>
              <a:rPr lang="en-US"/>
              <a:t>Split dataset into training 80% and testing 20% </a:t>
            </a:r>
          </a:p>
          <a:p>
            <a:pPr>
              <a:buFont typeface="Calibri" panose="020B0604020202020204" pitchFamily="34" charset="0"/>
              <a:buChar char="-"/>
            </a:pPr>
            <a:r>
              <a:rPr lang="en-US"/>
              <a:t>Selected features: bed, bath, house size, zip code, </a:t>
            </a:r>
            <a:r>
              <a:rPr lang="en-US" err="1"/>
              <a:t>prev</a:t>
            </a:r>
            <a:r>
              <a:rPr lang="en-US"/>
              <a:t> sold date</a:t>
            </a:r>
          </a:p>
          <a:p>
            <a:pPr>
              <a:buFont typeface="Calibri" panose="020B0604020202020204" pitchFamily="34" charset="0"/>
              <a:buChar char="-"/>
            </a:pPr>
            <a:r>
              <a:rPr lang="en-US"/>
              <a:t>Target Variable: price</a:t>
            </a:r>
          </a:p>
          <a:p>
            <a:pPr>
              <a:buFont typeface="Calibri" panose="020B0604020202020204" pitchFamily="34" charset="0"/>
              <a:buChar char="-"/>
            </a:pPr>
            <a:r>
              <a:rPr lang="en-US"/>
              <a:t>Applied feature scaling to standardize numerical inputs </a:t>
            </a:r>
          </a:p>
        </p:txBody>
      </p:sp>
    </p:spTree>
    <p:extLst>
      <p:ext uri="{BB962C8B-B14F-4D97-AF65-F5344CB8AC3E}">
        <p14:creationId xmlns:p14="http://schemas.microsoft.com/office/powerpoint/2010/main" val="360678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875A-58FC-A6A2-2AF7-1F650AB92DFF}"/>
              </a:ext>
            </a:extLst>
          </p:cNvPr>
          <p:cNvSpPr>
            <a:spLocks noGrp="1"/>
          </p:cNvSpPr>
          <p:nvPr>
            <p:ph type="title"/>
          </p:nvPr>
        </p:nvSpPr>
        <p:spPr/>
        <p:txBody>
          <a:bodyPr/>
          <a:lstStyle/>
          <a:p>
            <a:r>
              <a:rPr lang="en-US">
                <a:latin typeface="Book Antiqua"/>
              </a:rPr>
              <a:t>Regression models &amp; performance </a:t>
            </a:r>
            <a:endParaRPr lang="en-US"/>
          </a:p>
        </p:txBody>
      </p:sp>
      <p:sp>
        <p:nvSpPr>
          <p:cNvPr id="3" name="Content Placeholder 2">
            <a:extLst>
              <a:ext uri="{FF2B5EF4-FFF2-40B4-BE49-F238E27FC236}">
                <a16:creationId xmlns:a16="http://schemas.microsoft.com/office/drawing/2014/main" id="{1C6C1902-55FD-65AA-9149-CD4E2167858E}"/>
              </a:ext>
            </a:extLst>
          </p:cNvPr>
          <p:cNvSpPr>
            <a:spLocks noGrp="1"/>
          </p:cNvSpPr>
          <p:nvPr>
            <p:ph idx="1"/>
          </p:nvPr>
        </p:nvSpPr>
        <p:spPr/>
        <p:txBody>
          <a:bodyPr vert="horz" lIns="0" tIns="0" rIns="0" bIns="0" rtlCol="0" anchor="t">
            <a:normAutofit/>
          </a:bodyPr>
          <a:lstStyle/>
          <a:p>
            <a:pPr marL="0" indent="0">
              <a:buNone/>
            </a:pPr>
            <a:r>
              <a:rPr lang="en-US"/>
              <a:t>Decision Tree Regression: </a:t>
            </a:r>
          </a:p>
          <a:p>
            <a:pPr marL="0" indent="0">
              <a:buNone/>
            </a:pPr>
            <a:r>
              <a:rPr lang="en-US"/>
              <a:t>   R^2 Score: 0.37 (low accuracy)</a:t>
            </a:r>
          </a:p>
          <a:p>
            <a:pPr marL="0" indent="0">
              <a:buNone/>
            </a:pPr>
            <a:r>
              <a:rPr lang="en-US"/>
              <a:t>K-Nearest Neighbors (KNN) Regression:</a:t>
            </a:r>
          </a:p>
          <a:p>
            <a:pPr marL="0" indent="0">
              <a:buNone/>
            </a:pPr>
            <a:r>
              <a:rPr lang="en-US"/>
              <a:t>   R^2 Score: 0.63 (performs better but still room for improvement)</a:t>
            </a:r>
          </a:p>
          <a:p>
            <a:pPr marL="0" indent="0">
              <a:buNone/>
            </a:pPr>
            <a:r>
              <a:rPr lang="en-US"/>
              <a:t>Gradient Boosting Regression:</a:t>
            </a:r>
          </a:p>
          <a:p>
            <a:pPr marL="0" indent="0">
              <a:buNone/>
            </a:pPr>
            <a:r>
              <a:rPr lang="en-US"/>
              <a:t>   R^2 Score 0.74 (Most accurate individual model)</a:t>
            </a:r>
          </a:p>
          <a:p>
            <a:pPr marL="0" indent="0">
              <a:buNone/>
            </a:pPr>
            <a:r>
              <a:rPr lang="en-US"/>
              <a:t>Mean Squared Error (MSE): 179,675,782,813.27</a:t>
            </a:r>
          </a:p>
          <a:p>
            <a:pPr marL="0" indent="0">
              <a:buNone/>
            </a:pPr>
            <a:endParaRPr lang="en-US"/>
          </a:p>
          <a:p>
            <a:pPr marL="0" indent="0">
              <a:buNone/>
            </a:pPr>
            <a:endParaRPr lang="en-US"/>
          </a:p>
        </p:txBody>
      </p:sp>
    </p:spTree>
    <p:extLst>
      <p:ext uri="{BB962C8B-B14F-4D97-AF65-F5344CB8AC3E}">
        <p14:creationId xmlns:p14="http://schemas.microsoft.com/office/powerpoint/2010/main" val="381450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31068-41B2-F711-3522-8A867EFC2A29}"/>
              </a:ext>
            </a:extLst>
          </p:cNvPr>
          <p:cNvSpPr>
            <a:spLocks noGrp="1"/>
          </p:cNvSpPr>
          <p:nvPr>
            <p:ph idx="1"/>
          </p:nvPr>
        </p:nvSpPr>
        <p:spPr>
          <a:xfrm>
            <a:off x="783772" y="392322"/>
            <a:ext cx="10829108" cy="5679294"/>
          </a:xfrm>
        </p:spPr>
        <p:txBody>
          <a:bodyPr vert="horz" lIns="0" tIns="0" rIns="0" bIns="0" rtlCol="0" anchor="t">
            <a:normAutofit/>
          </a:bodyPr>
          <a:lstStyle/>
          <a:p>
            <a:endParaRPr lang="en-US"/>
          </a:p>
          <a:p>
            <a:r>
              <a:rPr lang="en-US"/>
              <a:t>Analysis:</a:t>
            </a:r>
          </a:p>
          <a:p>
            <a:pPr lvl="0">
              <a:buFont typeface=""/>
              <a:buAutoNum type="arabicPeriod"/>
            </a:pPr>
            <a:r>
              <a:rPr lang="en-US"/>
              <a:t>Mean Squared Error (MSE):</a:t>
            </a:r>
          </a:p>
          <a:p>
            <a:pPr lvl="1">
              <a:buFont typeface=""/>
              <a:buChar char="o"/>
            </a:pPr>
            <a:r>
              <a:rPr lang="en-US"/>
              <a:t>The Mean Squared Error is quite large, indicating that the predicted values deviate significantly from the actual values. This value depends on the scale of the target variable, so if your target values are in a large range, a higher MSE might be expected.</a:t>
            </a:r>
          </a:p>
          <a:p>
            <a:pPr lvl="0">
              <a:buFont typeface=""/>
              <a:buAutoNum type="arabicPeriod"/>
            </a:pPr>
            <a:r>
              <a:rPr lang="en-US"/>
              <a:t>R-squared (R²):</a:t>
            </a:r>
          </a:p>
          <a:p>
            <a:pPr lvl="1">
              <a:buFont typeface=""/>
              <a:buChar char="o"/>
            </a:pPr>
            <a:r>
              <a:rPr lang="en-US"/>
              <a:t>The R² value of 0.7411 implies that approximately 74.11% of the variance in the target variable can be explained by the model. This is a relatively good fit, showing that the model captures a significant portion of the data's underlying patterns.</a:t>
            </a:r>
          </a:p>
          <a:p>
            <a:pPr lvl="1">
              <a:buFont typeface=""/>
              <a:buChar char="o"/>
            </a:pPr>
            <a:r>
              <a:rPr lang="en-US"/>
              <a:t>However, there is still about 25.89% of the variance that is not explained by the model, suggesting room for improvement.</a:t>
            </a:r>
          </a:p>
          <a:p>
            <a:endParaRPr lang="en-US" b="1"/>
          </a:p>
        </p:txBody>
      </p:sp>
    </p:spTree>
    <p:extLst>
      <p:ext uri="{BB962C8B-B14F-4D97-AF65-F5344CB8AC3E}">
        <p14:creationId xmlns:p14="http://schemas.microsoft.com/office/powerpoint/2010/main" val="361023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95FB-7130-916C-1735-3F5BB61EF63B}"/>
              </a:ext>
            </a:extLst>
          </p:cNvPr>
          <p:cNvSpPr>
            <a:spLocks noGrp="1"/>
          </p:cNvSpPr>
          <p:nvPr>
            <p:ph type="title"/>
          </p:nvPr>
        </p:nvSpPr>
        <p:spPr/>
        <p:txBody>
          <a:bodyPr/>
          <a:lstStyle/>
          <a:p>
            <a:r>
              <a:rPr lang="en-US">
                <a:latin typeface="Book Antiqua"/>
              </a:rPr>
              <a:t>Summary of Findings </a:t>
            </a:r>
            <a:endParaRPr lang="en-US"/>
          </a:p>
        </p:txBody>
      </p:sp>
      <p:sp>
        <p:nvSpPr>
          <p:cNvPr id="3" name="Content Placeholder 2">
            <a:extLst>
              <a:ext uri="{FF2B5EF4-FFF2-40B4-BE49-F238E27FC236}">
                <a16:creationId xmlns:a16="http://schemas.microsoft.com/office/drawing/2014/main" id="{BE1853D4-1E95-B2C2-D6B5-25FAFA5DEF6E}"/>
              </a:ext>
            </a:extLst>
          </p:cNvPr>
          <p:cNvSpPr>
            <a:spLocks noGrp="1"/>
          </p:cNvSpPr>
          <p:nvPr>
            <p:ph idx="1"/>
          </p:nvPr>
        </p:nvSpPr>
        <p:spPr/>
        <p:txBody>
          <a:bodyPr vert="horz" lIns="0" tIns="0" rIns="0" bIns="0" rtlCol="0" anchor="t">
            <a:normAutofit/>
          </a:bodyPr>
          <a:lstStyle/>
          <a:p>
            <a:r>
              <a:rPr lang="en-US" sz="1600"/>
              <a:t>Key variables affecting price: bedrooms, location, previous sale date. </a:t>
            </a:r>
          </a:p>
          <a:p>
            <a:r>
              <a:rPr lang="en-US" sz="1600"/>
              <a:t>Gradient Boosting Regression gave the best accuracy. </a:t>
            </a:r>
          </a:p>
          <a:p>
            <a:r>
              <a:rPr lang="en-US" sz="1600"/>
              <a:t>Housing prices vary significantly by state. </a:t>
            </a:r>
          </a:p>
          <a:p>
            <a:r>
              <a:rPr lang="en-US" sz="1600"/>
              <a:t>Feature scaling improved model performance. </a:t>
            </a:r>
          </a:p>
          <a:p>
            <a:pPr marL="0" indent="0">
              <a:buNone/>
            </a:pPr>
            <a:r>
              <a:rPr lang="en-US" sz="1600" u="sng"/>
              <a:t>Conclusion:</a:t>
            </a:r>
          </a:p>
          <a:p>
            <a:r>
              <a:rPr lang="en-US" sz="1600" u="sng"/>
              <a:t>Strengths:</a:t>
            </a:r>
            <a:r>
              <a:rPr lang="en-US" sz="1600"/>
              <a:t> Gradient Boosting Regressor model shows a decent performance with an R² of 0.7411, indicating it explains a significant portion of the variance in your data.</a:t>
            </a:r>
          </a:p>
          <a:p>
            <a:r>
              <a:rPr lang="en-US" sz="1600" u="sng"/>
              <a:t>Weaknesses:</a:t>
            </a:r>
            <a:r>
              <a:rPr lang="en-US" sz="1600"/>
              <a:t> The high MSE suggests that there might be issues with overfitting or the presence of outliers</a:t>
            </a:r>
            <a:r>
              <a:rPr lang="en-US" sz="1400" b="1"/>
              <a:t>.</a:t>
            </a:r>
            <a:endParaRPr lang="en-US" err="1"/>
          </a:p>
        </p:txBody>
      </p:sp>
    </p:spTree>
    <p:extLst>
      <p:ext uri="{BB962C8B-B14F-4D97-AF65-F5344CB8AC3E}">
        <p14:creationId xmlns:p14="http://schemas.microsoft.com/office/powerpoint/2010/main" val="185006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D3A5-C1B7-FA0D-89F3-91A8471FD03F}"/>
              </a:ext>
            </a:extLst>
          </p:cNvPr>
          <p:cNvSpPr>
            <a:spLocks noGrp="1"/>
          </p:cNvSpPr>
          <p:nvPr>
            <p:ph type="title"/>
          </p:nvPr>
        </p:nvSpPr>
        <p:spPr/>
        <p:txBody>
          <a:bodyPr/>
          <a:lstStyle/>
          <a:p>
            <a:r>
              <a:rPr lang="en-US">
                <a:latin typeface="Book Antiqua"/>
              </a:rPr>
              <a:t>Future Improvements </a:t>
            </a:r>
            <a:endParaRPr lang="en-US"/>
          </a:p>
        </p:txBody>
      </p:sp>
      <p:sp>
        <p:nvSpPr>
          <p:cNvPr id="3" name="Content Placeholder 2">
            <a:extLst>
              <a:ext uri="{FF2B5EF4-FFF2-40B4-BE49-F238E27FC236}">
                <a16:creationId xmlns:a16="http://schemas.microsoft.com/office/drawing/2014/main" id="{CCC5B82B-72B1-42A9-1446-427CAC28C66A}"/>
              </a:ext>
            </a:extLst>
          </p:cNvPr>
          <p:cNvSpPr>
            <a:spLocks noGrp="1"/>
          </p:cNvSpPr>
          <p:nvPr>
            <p:ph idx="1"/>
          </p:nvPr>
        </p:nvSpPr>
        <p:spPr/>
        <p:txBody>
          <a:bodyPr vert="horz" lIns="0" tIns="0" rIns="0" bIns="0" rtlCol="0" anchor="t">
            <a:normAutofit/>
          </a:bodyPr>
          <a:lstStyle/>
          <a:p>
            <a:pPr marL="0" indent="0">
              <a:buNone/>
            </a:pPr>
            <a:r>
              <a:rPr lang="en-US"/>
              <a:t>Improve model accuracy by:</a:t>
            </a:r>
          </a:p>
          <a:p>
            <a:pPr marL="0" indent="0">
              <a:buNone/>
            </a:pPr>
            <a:r>
              <a:rPr lang="en-US"/>
              <a:t>  Trying additional feature selection methods</a:t>
            </a:r>
          </a:p>
          <a:p>
            <a:pPr marL="0" indent="0">
              <a:buNone/>
            </a:pPr>
            <a:r>
              <a:rPr lang="en-US"/>
              <a:t>  Performing hyperparameter tuning on models</a:t>
            </a:r>
          </a:p>
          <a:p>
            <a:pPr marL="0" indent="0">
              <a:buNone/>
            </a:pPr>
            <a:r>
              <a:rPr lang="en-US"/>
              <a:t>Incorporate more external factors such as:</a:t>
            </a:r>
          </a:p>
          <a:p>
            <a:pPr marL="0" indent="0">
              <a:buNone/>
            </a:pPr>
            <a:r>
              <a:rPr lang="en-US"/>
              <a:t>  Interest rates and economic indicators</a:t>
            </a:r>
          </a:p>
          <a:p>
            <a:pPr marL="0" indent="0">
              <a:buNone/>
            </a:pPr>
            <a:r>
              <a:rPr lang="en-US"/>
              <a:t>  Neighborhood crime rates and school ratings</a:t>
            </a:r>
          </a:p>
          <a:p>
            <a:pPr marL="0" indent="0">
              <a:buNone/>
            </a:pPr>
            <a:r>
              <a:rPr lang="en-US"/>
              <a:t>Explore deep learning approaches for further improvement</a:t>
            </a:r>
          </a:p>
        </p:txBody>
      </p:sp>
    </p:spTree>
    <p:extLst>
      <p:ext uri="{BB962C8B-B14F-4D97-AF65-F5344CB8AC3E}">
        <p14:creationId xmlns:p14="http://schemas.microsoft.com/office/powerpoint/2010/main" val="141860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44F-E889-7615-EA26-9D1A17479F5C}"/>
              </a:ext>
            </a:extLst>
          </p:cNvPr>
          <p:cNvSpPr>
            <a:spLocks noGrp="1"/>
          </p:cNvSpPr>
          <p:nvPr>
            <p:ph type="title"/>
          </p:nvPr>
        </p:nvSpPr>
        <p:spPr/>
        <p:txBody>
          <a:bodyPr/>
          <a:lstStyle/>
          <a:p>
            <a:r>
              <a:rPr lang="en-US">
                <a:latin typeface="Book Antiqua"/>
              </a:rPr>
              <a:t>Objective</a:t>
            </a:r>
            <a:endParaRPr lang="en-US"/>
          </a:p>
        </p:txBody>
      </p:sp>
      <p:sp>
        <p:nvSpPr>
          <p:cNvPr id="3" name="Content Placeholder 2">
            <a:extLst>
              <a:ext uri="{FF2B5EF4-FFF2-40B4-BE49-F238E27FC236}">
                <a16:creationId xmlns:a16="http://schemas.microsoft.com/office/drawing/2014/main" id="{CCB61465-0113-D764-9351-A93F76015D06}"/>
              </a:ext>
            </a:extLst>
          </p:cNvPr>
          <p:cNvSpPr>
            <a:spLocks noGrp="1"/>
          </p:cNvSpPr>
          <p:nvPr>
            <p:ph idx="1"/>
          </p:nvPr>
        </p:nvSpPr>
        <p:spPr/>
        <p:txBody>
          <a:bodyPr vert="horz" lIns="0" tIns="0" rIns="0" bIns="0" rtlCol="0" anchor="t">
            <a:normAutofit/>
          </a:bodyPr>
          <a:lstStyle/>
          <a:p>
            <a:r>
              <a:rPr lang="en-US"/>
              <a:t>The goal of this project is to analyze housing prices and build a predictive model to estimate home values based on various factors. </a:t>
            </a:r>
          </a:p>
          <a:p>
            <a:r>
              <a:rPr lang="en-US"/>
              <a:t>Understanding key determinants of price variation across different locations and property attributes. </a:t>
            </a:r>
          </a:p>
          <a:p>
            <a:r>
              <a:rPr lang="en-US"/>
              <a:t>Identify the best performing regression model</a:t>
            </a:r>
          </a:p>
          <a:p>
            <a:endParaRPr lang="en-US"/>
          </a:p>
        </p:txBody>
      </p:sp>
    </p:spTree>
    <p:extLst>
      <p:ext uri="{BB962C8B-B14F-4D97-AF65-F5344CB8AC3E}">
        <p14:creationId xmlns:p14="http://schemas.microsoft.com/office/powerpoint/2010/main" val="96861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EBEF-A9EF-76B2-C6E5-EB9AF335B28D}"/>
              </a:ext>
            </a:extLst>
          </p:cNvPr>
          <p:cNvSpPr>
            <a:spLocks noGrp="1"/>
          </p:cNvSpPr>
          <p:nvPr>
            <p:ph type="title"/>
          </p:nvPr>
        </p:nvSpPr>
        <p:spPr/>
        <p:txBody>
          <a:bodyPr/>
          <a:lstStyle/>
          <a:p>
            <a:r>
              <a:rPr lang="en-US">
                <a:latin typeface="Book Antiqua"/>
              </a:rPr>
              <a:t>Key Questions</a:t>
            </a:r>
            <a:endParaRPr lang="en-US"/>
          </a:p>
        </p:txBody>
      </p:sp>
      <p:sp>
        <p:nvSpPr>
          <p:cNvPr id="3" name="Content Placeholder 2">
            <a:extLst>
              <a:ext uri="{FF2B5EF4-FFF2-40B4-BE49-F238E27FC236}">
                <a16:creationId xmlns:a16="http://schemas.microsoft.com/office/drawing/2014/main" id="{DE60F055-D94B-1648-76BE-C961FC66DE3D}"/>
              </a:ext>
            </a:extLst>
          </p:cNvPr>
          <p:cNvSpPr>
            <a:spLocks noGrp="1"/>
          </p:cNvSpPr>
          <p:nvPr>
            <p:ph idx="1"/>
          </p:nvPr>
        </p:nvSpPr>
        <p:spPr/>
        <p:txBody>
          <a:bodyPr vert="horz" lIns="0" tIns="0" rIns="0" bIns="0" rtlCol="0" anchor="t">
            <a:normAutofit/>
          </a:bodyPr>
          <a:lstStyle/>
          <a:p>
            <a:r>
              <a:rPr lang="en-US" sz="1900"/>
              <a:t>What factors impact housing prices the most?</a:t>
            </a:r>
          </a:p>
          <a:p>
            <a:r>
              <a:rPr lang="en-US" sz="1900"/>
              <a:t>What is the distribution of housing prices across the states?</a:t>
            </a:r>
          </a:p>
          <a:p>
            <a:r>
              <a:rPr lang="en-US" sz="1900"/>
              <a:t>How do prices vary across different states and cities?</a:t>
            </a:r>
          </a:p>
          <a:p>
            <a:r>
              <a:rPr lang="en-US" sz="1900"/>
              <a:t>Can we build an accurate machine learning model to predict house prices?</a:t>
            </a:r>
          </a:p>
          <a:p>
            <a:r>
              <a:rPr lang="en-US" sz="1900"/>
              <a:t>How does preprocessing impact the dataset?</a:t>
            </a:r>
          </a:p>
          <a:p>
            <a:r>
              <a:rPr lang="en-US" sz="1900"/>
              <a:t>Which regression model performs best?</a:t>
            </a:r>
          </a:p>
        </p:txBody>
      </p:sp>
    </p:spTree>
    <p:extLst>
      <p:ext uri="{BB962C8B-B14F-4D97-AF65-F5344CB8AC3E}">
        <p14:creationId xmlns:p14="http://schemas.microsoft.com/office/powerpoint/2010/main" val="24345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456D-AFC6-A320-7029-162CA73A4B40}"/>
              </a:ext>
            </a:extLst>
          </p:cNvPr>
          <p:cNvSpPr>
            <a:spLocks noGrp="1"/>
          </p:cNvSpPr>
          <p:nvPr>
            <p:ph type="title"/>
          </p:nvPr>
        </p:nvSpPr>
        <p:spPr/>
        <p:txBody>
          <a:bodyPr/>
          <a:lstStyle/>
          <a:p>
            <a:r>
              <a:rPr lang="en-US"/>
              <a:t>Project objective</a:t>
            </a:r>
          </a:p>
        </p:txBody>
      </p:sp>
      <p:sp>
        <p:nvSpPr>
          <p:cNvPr id="3" name="Content Placeholder 2">
            <a:extLst>
              <a:ext uri="{FF2B5EF4-FFF2-40B4-BE49-F238E27FC236}">
                <a16:creationId xmlns:a16="http://schemas.microsoft.com/office/drawing/2014/main" id="{5245081D-A02D-FA60-AB8B-7C15B92EBDA1}"/>
              </a:ext>
            </a:extLst>
          </p:cNvPr>
          <p:cNvSpPr>
            <a:spLocks noGrp="1"/>
          </p:cNvSpPr>
          <p:nvPr>
            <p:ph idx="1"/>
          </p:nvPr>
        </p:nvSpPr>
        <p:spPr>
          <a:xfrm>
            <a:off x="1371600" y="2149712"/>
            <a:ext cx="10241280" cy="3599519"/>
          </a:xfrm>
        </p:spPr>
        <p:txBody>
          <a:bodyPr vert="horz" lIns="0" tIns="0" rIns="0" bIns="0" rtlCol="0" anchor="t">
            <a:normAutofit fontScale="70000" lnSpcReduction="20000"/>
          </a:bodyPr>
          <a:lstStyle/>
          <a:p>
            <a:pPr lvl="1"/>
            <a:endParaRPr lang="en-US"/>
          </a:p>
          <a:p>
            <a:pPr lvl="1"/>
            <a:r>
              <a:rPr lang="en-US" err="1">
                <a:latin typeface="Book Antiqua"/>
              </a:rPr>
              <a:t>DataBase</a:t>
            </a:r>
            <a:r>
              <a:rPr lang="en-US">
                <a:latin typeface="Book Antiqua"/>
              </a:rPr>
              <a:t> available for north east states of US, including</a:t>
            </a:r>
          </a:p>
          <a:p>
            <a:pPr lvl="2">
              <a:buFont typeface="Wingdings" panose="020B0604020202020204" pitchFamily="34" charset="0"/>
              <a:buChar char="§"/>
            </a:pPr>
            <a:r>
              <a:rPr lang="en-US">
                <a:latin typeface="Book Antiqua"/>
              </a:rPr>
              <a:t>Price</a:t>
            </a:r>
          </a:p>
          <a:p>
            <a:pPr lvl="2">
              <a:buFont typeface="Wingdings" panose="020B0604020202020204" pitchFamily="34" charset="0"/>
              <a:buChar char="§"/>
            </a:pPr>
            <a:r>
              <a:rPr lang="en-US">
                <a:latin typeface="Book Antiqua"/>
              </a:rPr>
              <a:t># bedrooms</a:t>
            </a:r>
          </a:p>
          <a:p>
            <a:pPr lvl="2">
              <a:buFont typeface="Wingdings" panose="020B0604020202020204" pitchFamily="34" charset="0"/>
              <a:buChar char="§"/>
            </a:pPr>
            <a:r>
              <a:rPr lang="en-US">
                <a:latin typeface="Book Antiqua"/>
              </a:rPr>
              <a:t># bathroom</a:t>
            </a:r>
          </a:p>
          <a:p>
            <a:pPr lvl="2">
              <a:buFont typeface="Wingdings" panose="020B0604020202020204" pitchFamily="34" charset="0"/>
              <a:buChar char="§"/>
            </a:pPr>
            <a:r>
              <a:rPr lang="en-US">
                <a:latin typeface="Book Antiqua"/>
              </a:rPr>
              <a:t>Acre lot</a:t>
            </a:r>
          </a:p>
          <a:p>
            <a:pPr lvl="2">
              <a:buFont typeface="Wingdings" panose="020B0604020202020204" pitchFamily="34" charset="0"/>
              <a:buChar char="§"/>
            </a:pPr>
            <a:r>
              <a:rPr lang="en-US">
                <a:latin typeface="Book Antiqua"/>
              </a:rPr>
              <a:t>City</a:t>
            </a:r>
          </a:p>
          <a:p>
            <a:pPr lvl="2">
              <a:buFont typeface="Wingdings" panose="020B0604020202020204" pitchFamily="34" charset="0"/>
              <a:buChar char="§"/>
            </a:pPr>
            <a:r>
              <a:rPr lang="en-US">
                <a:latin typeface="Book Antiqua"/>
              </a:rPr>
              <a:t>State</a:t>
            </a:r>
          </a:p>
          <a:p>
            <a:pPr lvl="2">
              <a:buFont typeface="Wingdings" panose="020B0604020202020204" pitchFamily="34" charset="0"/>
              <a:buChar char="§"/>
            </a:pPr>
            <a:r>
              <a:rPr lang="en-US">
                <a:latin typeface="Book Antiqua"/>
              </a:rPr>
              <a:t>Zip code</a:t>
            </a:r>
          </a:p>
          <a:p>
            <a:pPr lvl="2">
              <a:buFont typeface="Wingdings" panose="020B0604020202020204" pitchFamily="34" charset="0"/>
              <a:buChar char="§"/>
            </a:pPr>
            <a:r>
              <a:rPr lang="en-US">
                <a:latin typeface="Book Antiqua"/>
              </a:rPr>
              <a:t>House size </a:t>
            </a:r>
          </a:p>
          <a:p>
            <a:pPr lvl="2">
              <a:buFont typeface="Wingdings" panose="020B0604020202020204" pitchFamily="34" charset="0"/>
              <a:buChar char="§"/>
            </a:pPr>
            <a:r>
              <a:rPr lang="en-US">
                <a:latin typeface="Book Antiqua"/>
              </a:rPr>
              <a:t>Prev. Sold date</a:t>
            </a:r>
          </a:p>
          <a:p>
            <a:pPr lvl="1"/>
            <a:r>
              <a:rPr lang="en-US">
                <a:latin typeface="Book Antiqua"/>
              </a:rPr>
              <a:t>Analyzed the industry for the North East Region (CT, Del, DC, MA,MD,NH,NJ,NY, PA,RI, VT,VI)</a:t>
            </a:r>
          </a:p>
          <a:p>
            <a:pPr lvl="1"/>
            <a:r>
              <a:rPr lang="en-US">
                <a:latin typeface="Book Antiqua"/>
              </a:rPr>
              <a:t>Ran several models: linear regression, Forrest Tree, KNeighborsRegressor ,</a:t>
            </a:r>
            <a:r>
              <a:rPr lang="en-US" err="1">
                <a:latin typeface="Book Antiqua"/>
              </a:rPr>
              <a:t>sklearn</a:t>
            </a:r>
            <a:r>
              <a:rPr lang="en-US">
                <a:latin typeface="Book Antiqua"/>
              </a:rPr>
              <a:t> model, </a:t>
            </a:r>
            <a:r>
              <a:rPr lang="en-US" err="1">
                <a:latin typeface="Book Antiqua"/>
              </a:rPr>
              <a:t>GradientBoostingRegressor</a:t>
            </a:r>
            <a:r>
              <a:rPr lang="en-US">
                <a:latin typeface="Book Antiqua"/>
              </a:rPr>
              <a:t>,</a:t>
            </a:r>
          </a:p>
          <a:p>
            <a:pPr lvl="2">
              <a:buFont typeface="Wingdings" panose="020B0604020202020204" pitchFamily="34" charset="0"/>
              <a:buChar char="§"/>
            </a:pPr>
            <a:endParaRPr lang="en-US"/>
          </a:p>
        </p:txBody>
      </p:sp>
    </p:spTree>
    <p:extLst>
      <p:ext uri="{BB962C8B-B14F-4D97-AF65-F5344CB8AC3E}">
        <p14:creationId xmlns:p14="http://schemas.microsoft.com/office/powerpoint/2010/main" val="47297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93E5-59F2-A1A5-F483-5E403EF7F4AF}"/>
              </a:ext>
            </a:extLst>
          </p:cNvPr>
          <p:cNvSpPr>
            <a:spLocks noGrp="1"/>
          </p:cNvSpPr>
          <p:nvPr>
            <p:ph type="title"/>
          </p:nvPr>
        </p:nvSpPr>
        <p:spPr>
          <a:xfrm>
            <a:off x="384908" y="4220"/>
            <a:ext cx="10241280" cy="1234440"/>
          </a:xfrm>
        </p:spPr>
        <p:txBody>
          <a:bodyPr/>
          <a:lstStyle/>
          <a:p>
            <a:r>
              <a:rPr lang="en-US"/>
              <a:t>NE Real Estate OVERVIEW</a:t>
            </a:r>
          </a:p>
        </p:txBody>
      </p:sp>
      <p:pic>
        <p:nvPicPr>
          <p:cNvPr id="3" name="Picture 2" descr="A pie chart with numbers and text&#10;&#10;AI-generated content may be incorrect.">
            <a:extLst>
              <a:ext uri="{FF2B5EF4-FFF2-40B4-BE49-F238E27FC236}">
                <a16:creationId xmlns:a16="http://schemas.microsoft.com/office/drawing/2014/main" id="{52E69B25-D39D-27FD-8002-3A98FABC2CF3}"/>
              </a:ext>
            </a:extLst>
          </p:cNvPr>
          <p:cNvPicPr>
            <a:picLocks noChangeAspect="1"/>
          </p:cNvPicPr>
          <p:nvPr/>
        </p:nvPicPr>
        <p:blipFill>
          <a:blip r:embed="rId2"/>
          <a:stretch>
            <a:fillRect/>
          </a:stretch>
        </p:blipFill>
        <p:spPr>
          <a:xfrm>
            <a:off x="1122289" y="1455615"/>
            <a:ext cx="5463346" cy="4650154"/>
          </a:xfrm>
          <a:prstGeom prst="rect">
            <a:avLst/>
          </a:prstGeom>
        </p:spPr>
      </p:pic>
      <p:sp>
        <p:nvSpPr>
          <p:cNvPr id="4" name="TextBox 3">
            <a:extLst>
              <a:ext uri="{FF2B5EF4-FFF2-40B4-BE49-F238E27FC236}">
                <a16:creationId xmlns:a16="http://schemas.microsoft.com/office/drawing/2014/main" id="{1F8193BE-DC7D-1320-C444-893E13CAAF56}"/>
              </a:ext>
            </a:extLst>
          </p:cNvPr>
          <p:cNvSpPr txBox="1"/>
          <p:nvPr/>
        </p:nvSpPr>
        <p:spPr>
          <a:xfrm>
            <a:off x="7352323" y="2054469"/>
            <a:ext cx="435610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Landscape shows:</a:t>
            </a:r>
          </a:p>
          <a:p>
            <a:endParaRPr lang="en-US"/>
          </a:p>
          <a:p>
            <a:pPr marL="285750" indent="-285750">
              <a:buFont typeface="Calibri"/>
              <a:buChar char="-"/>
            </a:pPr>
            <a:r>
              <a:rPr lang="en-US" sz="1400"/>
              <a:t>Most Populated Estates have also the largest numbers of transactions</a:t>
            </a:r>
          </a:p>
          <a:p>
            <a:pPr marL="285750" indent="-285750">
              <a:buFont typeface="Calibri"/>
              <a:buChar char="-"/>
            </a:pPr>
            <a:endParaRPr lang="en-US" sz="1400"/>
          </a:p>
          <a:p>
            <a:pPr marL="285750" indent="-285750">
              <a:buFont typeface="Calibri"/>
              <a:buChar char="-"/>
            </a:pPr>
            <a:r>
              <a:rPr lang="en-US" sz="1400"/>
              <a:t>Tri state (NY, PA, VI ) which are the most populated, accounts for 62 % of the volume of sales</a:t>
            </a:r>
          </a:p>
          <a:p>
            <a:endParaRPr lang="en-US" sz="1400"/>
          </a:p>
          <a:p>
            <a:pPr marL="285750" indent="-285750">
              <a:buFont typeface="Calibri"/>
              <a:buChar char="-"/>
            </a:pPr>
            <a:r>
              <a:rPr lang="en-US" sz="1400"/>
              <a:t>NJ &amp; ML the 4th most populated accounts for 23 % of the sales. </a:t>
            </a:r>
          </a:p>
          <a:p>
            <a:pPr marL="285750" indent="-285750">
              <a:buFont typeface="Calibri"/>
              <a:buChar char="-"/>
            </a:pPr>
            <a:endParaRPr lang="en-US"/>
          </a:p>
          <a:p>
            <a:endParaRPr lang="en-US"/>
          </a:p>
        </p:txBody>
      </p:sp>
    </p:spTree>
    <p:extLst>
      <p:ext uri="{BB962C8B-B14F-4D97-AF65-F5344CB8AC3E}">
        <p14:creationId xmlns:p14="http://schemas.microsoft.com/office/powerpoint/2010/main" val="130845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B8CDB-4CC1-4F21-C95C-8ADA20AF9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8786E-9523-76FC-4F8F-7F8150D3DA04}"/>
              </a:ext>
            </a:extLst>
          </p:cNvPr>
          <p:cNvSpPr>
            <a:spLocks noGrp="1"/>
          </p:cNvSpPr>
          <p:nvPr>
            <p:ph type="title"/>
          </p:nvPr>
        </p:nvSpPr>
        <p:spPr>
          <a:xfrm>
            <a:off x="384908" y="4220"/>
            <a:ext cx="10241280" cy="1234440"/>
          </a:xfrm>
        </p:spPr>
        <p:txBody>
          <a:bodyPr/>
          <a:lstStyle/>
          <a:p>
            <a:r>
              <a:rPr lang="en-US"/>
              <a:t>NE Real Estate OVERVIEW</a:t>
            </a:r>
          </a:p>
        </p:txBody>
      </p:sp>
      <p:sp>
        <p:nvSpPr>
          <p:cNvPr id="4" name="TextBox 3">
            <a:extLst>
              <a:ext uri="{FF2B5EF4-FFF2-40B4-BE49-F238E27FC236}">
                <a16:creationId xmlns:a16="http://schemas.microsoft.com/office/drawing/2014/main" id="{44CAA4FB-D037-5DC7-50B2-DFCD2F72A12F}"/>
              </a:ext>
            </a:extLst>
          </p:cNvPr>
          <p:cNvSpPr txBox="1"/>
          <p:nvPr/>
        </p:nvSpPr>
        <p:spPr>
          <a:xfrm>
            <a:off x="386861" y="5317393"/>
            <a:ext cx="104325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400" dirty="0"/>
              <a:t>By City the top 10 cities with the largest listing of properties are Philly, </a:t>
            </a:r>
            <a:r>
              <a:rPr lang="en-US" sz="1400" dirty="0" err="1"/>
              <a:t>Agawarn</a:t>
            </a:r>
            <a:r>
              <a:rPr lang="en-US" sz="1400" dirty="0"/>
              <a:t>, Baltimore, </a:t>
            </a:r>
            <a:r>
              <a:rPr lang="en-US" sz="1400" dirty="0" err="1"/>
              <a:t>Charlotesville</a:t>
            </a:r>
            <a:r>
              <a:rPr lang="en-US" sz="1400" dirty="0"/>
              <a:t> and Richmond</a:t>
            </a:r>
            <a:endParaRPr lang="en-US" dirty="0"/>
          </a:p>
        </p:txBody>
      </p:sp>
      <p:pic>
        <p:nvPicPr>
          <p:cNvPr id="7" name="Picture 6" descr="A graph of a number of properties listed by city&#10;&#10;AI-generated content may be incorrect.">
            <a:extLst>
              <a:ext uri="{FF2B5EF4-FFF2-40B4-BE49-F238E27FC236}">
                <a16:creationId xmlns:a16="http://schemas.microsoft.com/office/drawing/2014/main" id="{735DB1B6-07D0-9CB4-0A83-313B5D0A56A3}"/>
              </a:ext>
            </a:extLst>
          </p:cNvPr>
          <p:cNvPicPr>
            <a:picLocks noChangeAspect="1"/>
          </p:cNvPicPr>
          <p:nvPr/>
        </p:nvPicPr>
        <p:blipFill>
          <a:blip r:embed="rId2"/>
          <a:stretch>
            <a:fillRect/>
          </a:stretch>
        </p:blipFill>
        <p:spPr>
          <a:xfrm>
            <a:off x="400538" y="1380613"/>
            <a:ext cx="11400693" cy="3803698"/>
          </a:xfrm>
          <a:prstGeom prst="rect">
            <a:avLst/>
          </a:prstGeom>
        </p:spPr>
      </p:pic>
    </p:spTree>
    <p:extLst>
      <p:ext uri="{BB962C8B-B14F-4D97-AF65-F5344CB8AC3E}">
        <p14:creationId xmlns:p14="http://schemas.microsoft.com/office/powerpoint/2010/main" val="59237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8E53E-36A4-67C5-A83F-CC487E6FE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92C1B-9517-522E-EA2B-801B6977B467}"/>
              </a:ext>
            </a:extLst>
          </p:cNvPr>
          <p:cNvSpPr>
            <a:spLocks noGrp="1"/>
          </p:cNvSpPr>
          <p:nvPr>
            <p:ph type="title"/>
          </p:nvPr>
        </p:nvSpPr>
        <p:spPr>
          <a:xfrm>
            <a:off x="384908" y="4220"/>
            <a:ext cx="10241280" cy="1234440"/>
          </a:xfrm>
        </p:spPr>
        <p:txBody>
          <a:bodyPr/>
          <a:lstStyle/>
          <a:p>
            <a:r>
              <a:rPr lang="en-US"/>
              <a:t>NE Real Estate OVERVIEW</a:t>
            </a:r>
          </a:p>
        </p:txBody>
      </p:sp>
      <p:sp>
        <p:nvSpPr>
          <p:cNvPr id="8" name="TextBox 7">
            <a:extLst>
              <a:ext uri="{FF2B5EF4-FFF2-40B4-BE49-F238E27FC236}">
                <a16:creationId xmlns:a16="http://schemas.microsoft.com/office/drawing/2014/main" id="{2C559588-D5B5-480B-9E58-97F6187439C9}"/>
              </a:ext>
            </a:extLst>
          </p:cNvPr>
          <p:cNvSpPr txBox="1"/>
          <p:nvPr/>
        </p:nvSpPr>
        <p:spPr>
          <a:xfrm>
            <a:off x="9066823" y="2083044"/>
            <a:ext cx="286067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a:t>
            </a:r>
          </a:p>
          <a:p>
            <a:endParaRPr lang="en-US"/>
          </a:p>
          <a:p>
            <a:pPr marL="285750" indent="-285750">
              <a:buFont typeface="Calibri"/>
              <a:buChar char="-"/>
            </a:pPr>
            <a:r>
              <a:rPr lang="en-US" sz="1400"/>
              <a:t>District of Columbia holds the highest average price of the set, being significant higher than Massachusetts 33%  </a:t>
            </a:r>
          </a:p>
          <a:p>
            <a:pPr marL="285750" indent="-285750">
              <a:buFont typeface="Calibri"/>
              <a:buChar char="-"/>
            </a:pPr>
            <a:endParaRPr lang="en-US" sz="1400"/>
          </a:p>
          <a:p>
            <a:pPr marL="285750" indent="-285750">
              <a:buFont typeface="Calibri"/>
              <a:buChar char="-"/>
            </a:pPr>
            <a:r>
              <a:rPr lang="en-US" sz="1400"/>
              <a:t>Pennsylvania holds the lowest average price of the NE</a:t>
            </a:r>
          </a:p>
          <a:p>
            <a:pPr marL="285750" indent="-285750">
              <a:buFont typeface="Calibri"/>
              <a:buChar char="-"/>
            </a:pPr>
            <a:endParaRPr lang="en-US" sz="1400"/>
          </a:p>
          <a:p>
            <a:endParaRPr lang="en-US" sz="1400"/>
          </a:p>
          <a:p>
            <a:pPr marL="285750" indent="-285750">
              <a:buFont typeface="Calibri"/>
              <a:buChar char="-"/>
            </a:pPr>
            <a:endParaRPr lang="en-US"/>
          </a:p>
          <a:p>
            <a:endParaRPr lang="en-US"/>
          </a:p>
        </p:txBody>
      </p:sp>
      <p:pic>
        <p:nvPicPr>
          <p:cNvPr id="3" name="Picture 2" descr="A graph of different colored bars&#10;&#10;AI-generated content may be incorrect.">
            <a:extLst>
              <a:ext uri="{FF2B5EF4-FFF2-40B4-BE49-F238E27FC236}">
                <a16:creationId xmlns:a16="http://schemas.microsoft.com/office/drawing/2014/main" id="{F17A9EC9-7760-DA39-C00F-32E4CBC4A730}"/>
              </a:ext>
            </a:extLst>
          </p:cNvPr>
          <p:cNvPicPr>
            <a:picLocks noChangeAspect="1"/>
          </p:cNvPicPr>
          <p:nvPr/>
        </p:nvPicPr>
        <p:blipFill>
          <a:blip r:embed="rId2"/>
          <a:stretch>
            <a:fillRect/>
          </a:stretch>
        </p:blipFill>
        <p:spPr>
          <a:xfrm>
            <a:off x="318432" y="1240692"/>
            <a:ext cx="8311752" cy="4904154"/>
          </a:xfrm>
          <a:prstGeom prst="rect">
            <a:avLst/>
          </a:prstGeom>
        </p:spPr>
      </p:pic>
    </p:spTree>
    <p:extLst>
      <p:ext uri="{BB962C8B-B14F-4D97-AF65-F5344CB8AC3E}">
        <p14:creationId xmlns:p14="http://schemas.microsoft.com/office/powerpoint/2010/main" val="90019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50AA-5F06-62D5-AC1B-F9D2B2AD0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CEE5CE-D168-49D4-00B9-2C62AD499760}"/>
              </a:ext>
            </a:extLst>
          </p:cNvPr>
          <p:cNvSpPr>
            <a:spLocks noGrp="1"/>
          </p:cNvSpPr>
          <p:nvPr>
            <p:ph type="title"/>
          </p:nvPr>
        </p:nvSpPr>
        <p:spPr>
          <a:xfrm>
            <a:off x="384908" y="4220"/>
            <a:ext cx="10241280" cy="1234440"/>
          </a:xfrm>
        </p:spPr>
        <p:txBody>
          <a:bodyPr/>
          <a:lstStyle/>
          <a:p>
            <a:r>
              <a:rPr lang="en-US"/>
              <a:t>NE Real Estate OVERVIEW</a:t>
            </a:r>
          </a:p>
        </p:txBody>
      </p:sp>
      <p:sp>
        <p:nvSpPr>
          <p:cNvPr id="8" name="TextBox 7">
            <a:extLst>
              <a:ext uri="{FF2B5EF4-FFF2-40B4-BE49-F238E27FC236}">
                <a16:creationId xmlns:a16="http://schemas.microsoft.com/office/drawing/2014/main" id="{56EB5E2A-1728-1423-1ECD-B8F2488A8850}"/>
              </a:ext>
            </a:extLst>
          </p:cNvPr>
          <p:cNvSpPr txBox="1"/>
          <p:nvPr/>
        </p:nvSpPr>
        <p:spPr>
          <a:xfrm>
            <a:off x="9066823" y="2083044"/>
            <a:ext cx="2860675"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a:t>
            </a:r>
          </a:p>
          <a:p>
            <a:endParaRPr lang="en-US"/>
          </a:p>
          <a:p>
            <a:pPr marL="285750" indent="-285750">
              <a:buFont typeface="Calibri"/>
              <a:buChar char="-"/>
            </a:pPr>
            <a:r>
              <a:rPr lang="en-US" sz="1400"/>
              <a:t>Per price the highest amount of houses listed are in the range of $200K to $400K    </a:t>
            </a:r>
          </a:p>
          <a:p>
            <a:pPr marL="285750" indent="-285750">
              <a:buFont typeface="Calibri"/>
              <a:buChar char="-"/>
            </a:pPr>
            <a:endParaRPr lang="en-US" sz="1400"/>
          </a:p>
          <a:p>
            <a:pPr marL="285750" indent="-285750">
              <a:buFont typeface="Calibri"/>
              <a:buChar char="-"/>
            </a:pPr>
            <a:r>
              <a:rPr lang="en-US" sz="1400"/>
              <a:t>Supply drops almost to half for the next bucket $400K –$600K and then maintains for lower than $200K</a:t>
            </a:r>
          </a:p>
          <a:p>
            <a:pPr marL="285750" indent="-285750">
              <a:buFont typeface="Calibri"/>
              <a:buChar char="-"/>
            </a:pPr>
            <a:endParaRPr lang="en-US" sz="1400"/>
          </a:p>
          <a:p>
            <a:pPr marL="285750" indent="-285750">
              <a:buFont typeface="Calibri"/>
              <a:buChar char="-"/>
            </a:pPr>
            <a:r>
              <a:rPr lang="en-US" sz="1400"/>
              <a:t>$1M -$2M supply  is higher than $800k - $1M</a:t>
            </a:r>
          </a:p>
          <a:p>
            <a:pPr marL="285750" indent="-285750">
              <a:buFont typeface="Calibri"/>
              <a:buChar char="-"/>
            </a:pPr>
            <a:endParaRPr lang="en-US" sz="1400"/>
          </a:p>
          <a:p>
            <a:pPr marL="285750" indent="-285750">
              <a:buFont typeface="Calibri"/>
              <a:buChar char="-"/>
            </a:pPr>
            <a:endParaRPr lang="en-US" sz="1400"/>
          </a:p>
          <a:p>
            <a:pPr marL="285750" indent="-285750">
              <a:buFont typeface="Calibri"/>
              <a:buChar char="-"/>
            </a:pPr>
            <a:endParaRPr lang="en-US" sz="1400"/>
          </a:p>
          <a:p>
            <a:pPr marL="285750" indent="-285750">
              <a:buFont typeface="Calibri"/>
              <a:buChar char="-"/>
            </a:pPr>
            <a:endParaRPr lang="en-US" sz="1400"/>
          </a:p>
          <a:p>
            <a:endParaRPr lang="en-US" sz="1400"/>
          </a:p>
          <a:p>
            <a:pPr marL="285750" indent="-285750">
              <a:buFont typeface="Calibri"/>
              <a:buChar char="-"/>
            </a:pPr>
            <a:endParaRPr lang="en-US"/>
          </a:p>
          <a:p>
            <a:endParaRPr lang="en-US"/>
          </a:p>
        </p:txBody>
      </p:sp>
      <p:pic>
        <p:nvPicPr>
          <p:cNvPr id="4" name="Picture 3" descr="A graph of a number of properties listed by price&#10;&#10;AI-generated content may be incorrect.">
            <a:extLst>
              <a:ext uri="{FF2B5EF4-FFF2-40B4-BE49-F238E27FC236}">
                <a16:creationId xmlns:a16="http://schemas.microsoft.com/office/drawing/2014/main" id="{93103B41-950E-EF9D-D006-795B66160999}"/>
              </a:ext>
            </a:extLst>
          </p:cNvPr>
          <p:cNvPicPr>
            <a:picLocks noChangeAspect="1"/>
          </p:cNvPicPr>
          <p:nvPr/>
        </p:nvPicPr>
        <p:blipFill>
          <a:blip r:embed="rId2"/>
          <a:stretch>
            <a:fillRect/>
          </a:stretch>
        </p:blipFill>
        <p:spPr>
          <a:xfrm>
            <a:off x="161925" y="1600200"/>
            <a:ext cx="8995997" cy="3657600"/>
          </a:xfrm>
          <a:prstGeom prst="rect">
            <a:avLst/>
          </a:prstGeom>
        </p:spPr>
      </p:pic>
    </p:spTree>
    <p:extLst>
      <p:ext uri="{BB962C8B-B14F-4D97-AF65-F5344CB8AC3E}">
        <p14:creationId xmlns:p14="http://schemas.microsoft.com/office/powerpoint/2010/main" val="103516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24171-53A3-A4D5-C284-CFBB43226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345D8-0CF8-CFF4-36CE-AA1D9206F2C9}"/>
              </a:ext>
            </a:extLst>
          </p:cNvPr>
          <p:cNvSpPr>
            <a:spLocks noGrp="1"/>
          </p:cNvSpPr>
          <p:nvPr>
            <p:ph type="title"/>
          </p:nvPr>
        </p:nvSpPr>
        <p:spPr>
          <a:xfrm>
            <a:off x="384908" y="4220"/>
            <a:ext cx="10241280" cy="1234440"/>
          </a:xfrm>
        </p:spPr>
        <p:txBody>
          <a:bodyPr/>
          <a:lstStyle/>
          <a:p>
            <a:r>
              <a:rPr lang="en-US"/>
              <a:t>NE Real Estate OVERVIEW</a:t>
            </a:r>
          </a:p>
        </p:txBody>
      </p:sp>
      <p:sp>
        <p:nvSpPr>
          <p:cNvPr id="5" name="TextBox 4">
            <a:extLst>
              <a:ext uri="{FF2B5EF4-FFF2-40B4-BE49-F238E27FC236}">
                <a16:creationId xmlns:a16="http://schemas.microsoft.com/office/drawing/2014/main" id="{35AAB1FD-9F2B-DD91-9F0A-48C6486AC88D}"/>
              </a:ext>
            </a:extLst>
          </p:cNvPr>
          <p:cNvSpPr txBox="1"/>
          <p:nvPr/>
        </p:nvSpPr>
        <p:spPr>
          <a:xfrm>
            <a:off x="9330592" y="1496890"/>
            <a:ext cx="2860675"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a:t>
            </a:r>
          </a:p>
          <a:p>
            <a:endParaRPr lang="en-US"/>
          </a:p>
          <a:p>
            <a:pPr marL="285750" indent="-285750">
              <a:buFont typeface="Calibri"/>
              <a:buChar char="-"/>
            </a:pPr>
            <a:r>
              <a:rPr lang="en-US" sz="1400"/>
              <a:t>Price per state has a high dispersion especially in New York, Connecticut, New Jersey, Pennsylvania and  Virginia</a:t>
            </a:r>
          </a:p>
          <a:p>
            <a:pPr marL="285750" indent="-285750">
              <a:buFont typeface="Calibri"/>
              <a:buChar char="-"/>
            </a:pPr>
            <a:endParaRPr lang="en-US" sz="1400"/>
          </a:p>
          <a:p>
            <a:pPr marL="285750" indent="-285750">
              <a:buFont typeface="Calibri"/>
              <a:buChar char="-"/>
            </a:pPr>
            <a:r>
              <a:rPr lang="en-US" sz="1400"/>
              <a:t>Most of the prices range below $1MM. However, District of Columbia sets prices way above the rest of the states.</a:t>
            </a:r>
          </a:p>
        </p:txBody>
      </p:sp>
      <p:pic>
        <p:nvPicPr>
          <p:cNvPr id="6" name="Picture 5" descr="A graph of different colored squares&#10;&#10;AI-generated content may be incorrect.">
            <a:extLst>
              <a:ext uri="{FF2B5EF4-FFF2-40B4-BE49-F238E27FC236}">
                <a16:creationId xmlns:a16="http://schemas.microsoft.com/office/drawing/2014/main" id="{91A56BBC-0CF8-59C8-CA99-31355B820C18}"/>
              </a:ext>
            </a:extLst>
          </p:cNvPr>
          <p:cNvPicPr>
            <a:picLocks noChangeAspect="1"/>
          </p:cNvPicPr>
          <p:nvPr/>
        </p:nvPicPr>
        <p:blipFill>
          <a:blip r:embed="rId2"/>
          <a:stretch>
            <a:fillRect/>
          </a:stretch>
        </p:blipFill>
        <p:spPr>
          <a:xfrm>
            <a:off x="137625" y="1500065"/>
            <a:ext cx="8819906" cy="4268177"/>
          </a:xfrm>
          <a:prstGeom prst="rect">
            <a:avLst/>
          </a:prstGeom>
        </p:spPr>
      </p:pic>
    </p:spTree>
    <p:extLst>
      <p:ext uri="{BB962C8B-B14F-4D97-AF65-F5344CB8AC3E}">
        <p14:creationId xmlns:p14="http://schemas.microsoft.com/office/powerpoint/2010/main" val="148479704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GradientRiseVTI</vt:lpstr>
      <vt:lpstr>US Real EState Market – Housing price prediction</vt:lpstr>
      <vt:lpstr>Objective</vt:lpstr>
      <vt:lpstr>Key Questions</vt:lpstr>
      <vt:lpstr>Project objective</vt:lpstr>
      <vt:lpstr>NE Real Estate OVERVIEW</vt:lpstr>
      <vt:lpstr>NE Real Estate OVERVIEW</vt:lpstr>
      <vt:lpstr>NE Real Estate OVERVIEW</vt:lpstr>
      <vt:lpstr>NE Real Estate OVERVIEW</vt:lpstr>
      <vt:lpstr>NE Real Estate OVERVIEW</vt:lpstr>
      <vt:lpstr>NE Real Estate OVERVIEW</vt:lpstr>
      <vt:lpstr>NE Real Estate OVERVIEW</vt:lpstr>
      <vt:lpstr>Feature Engineering </vt:lpstr>
      <vt:lpstr>Model implementation </vt:lpstr>
      <vt:lpstr>Regression models &amp; performance </vt:lpstr>
      <vt:lpstr>PowerPoint Presentation</vt:lpstr>
      <vt:lpstr>Summary of Findings </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Real EState Market</dc:title>
  <dc:creator/>
  <cp:revision>10</cp:revision>
  <dcterms:created xsi:type="dcterms:W3CDTF">2025-02-28T03:18:12Z</dcterms:created>
  <dcterms:modified xsi:type="dcterms:W3CDTF">2025-03-04T03:06:14Z</dcterms:modified>
</cp:coreProperties>
</file>