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30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BC218B-3D68-4EE5-B396-E6F0AED9454C}"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74075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C218B-3D68-4EE5-B396-E6F0AED9454C}"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1861467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C218B-3D68-4EE5-B396-E6F0AED9454C}"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2186859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C218B-3D68-4EE5-B396-E6F0AED9454C}"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259649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C218B-3D68-4EE5-B396-E6F0AED9454C}"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1694608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C218B-3D68-4EE5-B396-E6F0AED9454C}"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788777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BC218B-3D68-4EE5-B396-E6F0AED9454C}" type="datetimeFigureOut">
              <a:rPr lang="en-US" smtClean="0"/>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477625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BC218B-3D68-4EE5-B396-E6F0AED9454C}" type="datetimeFigureOut">
              <a:rPr lang="en-US" smtClean="0"/>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404008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C218B-3D68-4EE5-B396-E6F0AED9454C}" type="datetimeFigureOut">
              <a:rPr lang="en-US" smtClean="0"/>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298002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4BC218B-3D68-4EE5-B396-E6F0AED9454C}"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3022157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4BC218B-3D68-4EE5-B396-E6F0AED9454C}" type="datetimeFigureOut">
              <a:rPr lang="en-US" smtClean="0"/>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6F65D-2647-4069-9342-07020605A527}" type="slidenum">
              <a:rPr lang="en-US" smtClean="0"/>
              <a:t>‹#›</a:t>
            </a:fld>
            <a:endParaRPr lang="en-US"/>
          </a:p>
        </p:txBody>
      </p:sp>
    </p:spTree>
    <p:extLst>
      <p:ext uri="{BB962C8B-B14F-4D97-AF65-F5344CB8AC3E}">
        <p14:creationId xmlns:p14="http://schemas.microsoft.com/office/powerpoint/2010/main" val="2357587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4BC218B-3D68-4EE5-B396-E6F0AED9454C}" type="datetimeFigureOut">
              <a:rPr lang="en-US" smtClean="0"/>
              <a:t>12/7/2024</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01E6F65D-2647-4069-9342-07020605A527}" type="slidenum">
              <a:rPr lang="en-US" smtClean="0"/>
              <a:t>‹#›</a:t>
            </a:fld>
            <a:endParaRPr lang="en-US"/>
          </a:p>
        </p:txBody>
      </p:sp>
    </p:spTree>
    <p:extLst>
      <p:ext uri="{BB962C8B-B14F-4D97-AF65-F5344CB8AC3E}">
        <p14:creationId xmlns:p14="http://schemas.microsoft.com/office/powerpoint/2010/main" val="266996257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77580-webmail-address-mail-yahoo!-email-icon" TargetMode="External"/><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hyperlink" Target="http://www.pngall.com/gps-pn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94F7FD7-F659-1F04-4B69-11DDF07F634C}"/>
              </a:ext>
            </a:extLst>
          </p:cNvPr>
          <p:cNvSpPr/>
          <p:nvPr/>
        </p:nvSpPr>
        <p:spPr>
          <a:xfrm>
            <a:off x="4360985" y="0"/>
            <a:ext cx="2497015" cy="9144000"/>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lowchart: Document 13">
            <a:extLst>
              <a:ext uri="{FF2B5EF4-FFF2-40B4-BE49-F238E27FC236}">
                <a16:creationId xmlns:a16="http://schemas.microsoft.com/office/drawing/2014/main" id="{E1AFD671-C508-7EBC-3BF3-EDFF8B76E457}"/>
              </a:ext>
            </a:extLst>
          </p:cNvPr>
          <p:cNvSpPr/>
          <p:nvPr/>
        </p:nvSpPr>
        <p:spPr>
          <a:xfrm>
            <a:off x="0" y="0"/>
            <a:ext cx="6858000" cy="1711569"/>
          </a:xfrm>
          <a:prstGeom prst="flowChartDocumen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71CDC97-225C-E4A5-D714-0E4141598013}"/>
              </a:ext>
            </a:extLst>
          </p:cNvPr>
          <p:cNvSpPr>
            <a:spLocks noGrp="1"/>
          </p:cNvSpPr>
          <p:nvPr>
            <p:ph type="title"/>
          </p:nvPr>
        </p:nvSpPr>
        <p:spPr>
          <a:xfrm>
            <a:off x="0" y="244328"/>
            <a:ext cx="4161692" cy="555672"/>
          </a:xfrm>
        </p:spPr>
        <p:txBody>
          <a:bodyPr>
            <a:noAutofit/>
          </a:bodyPr>
          <a:lstStyle/>
          <a:p>
            <a:pPr algn="ctr"/>
            <a:r>
              <a:rPr lang="en-US" sz="2400" b="1" dirty="0">
                <a:latin typeface="Arial" panose="020B0604020202020204" pitchFamily="34" charset="0"/>
                <a:cs typeface="Arial" panose="020B0604020202020204" pitchFamily="34" charset="0"/>
              </a:rPr>
              <a:t>VIACHESLAV SALENKO</a:t>
            </a:r>
          </a:p>
        </p:txBody>
      </p:sp>
      <p:sp>
        <p:nvSpPr>
          <p:cNvPr id="5" name="Text Placeholder 4">
            <a:extLst>
              <a:ext uri="{FF2B5EF4-FFF2-40B4-BE49-F238E27FC236}">
                <a16:creationId xmlns:a16="http://schemas.microsoft.com/office/drawing/2014/main" id="{1CCD13FF-0F54-BC50-B6C0-30EBB1207C49}"/>
              </a:ext>
            </a:extLst>
          </p:cNvPr>
          <p:cNvSpPr>
            <a:spLocks noGrp="1"/>
          </p:cNvSpPr>
          <p:nvPr>
            <p:ph type="body" idx="1"/>
          </p:nvPr>
        </p:nvSpPr>
        <p:spPr>
          <a:xfrm>
            <a:off x="-29308" y="1021323"/>
            <a:ext cx="3907917" cy="468923"/>
          </a:xfrm>
        </p:spPr>
        <p:txBody>
          <a:bodyPr anchor="t"/>
          <a:lstStyle/>
          <a:p>
            <a:pPr algn="ctr"/>
            <a:r>
              <a:rPr lang="en-US" dirty="0"/>
              <a:t>Passionate Full Stack Developer</a:t>
            </a:r>
          </a:p>
        </p:txBody>
      </p:sp>
      <p:sp>
        <p:nvSpPr>
          <p:cNvPr id="10" name="Title 3">
            <a:extLst>
              <a:ext uri="{FF2B5EF4-FFF2-40B4-BE49-F238E27FC236}">
                <a16:creationId xmlns:a16="http://schemas.microsoft.com/office/drawing/2014/main" id="{229F42FD-D2F5-A6B0-316C-D93BD05FFBE4}"/>
              </a:ext>
            </a:extLst>
          </p:cNvPr>
          <p:cNvSpPr txBox="1">
            <a:spLocks/>
          </p:cNvSpPr>
          <p:nvPr/>
        </p:nvSpPr>
        <p:spPr>
          <a:xfrm>
            <a:off x="4560278" y="1861203"/>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b="1" dirty="0">
                <a:latin typeface="Arial" panose="020B0604020202020204" pitchFamily="34" charset="0"/>
                <a:cs typeface="Arial" panose="020B0604020202020204" pitchFamily="34" charset="0"/>
              </a:rPr>
              <a:t>CONTACT DETAILS</a:t>
            </a:r>
          </a:p>
        </p:txBody>
      </p:sp>
      <p:sp>
        <p:nvSpPr>
          <p:cNvPr id="12" name="TextBox 11">
            <a:extLst>
              <a:ext uri="{FF2B5EF4-FFF2-40B4-BE49-F238E27FC236}">
                <a16:creationId xmlns:a16="http://schemas.microsoft.com/office/drawing/2014/main" id="{C6792E3A-786D-EAF7-6020-764B4EF0755E}"/>
              </a:ext>
            </a:extLst>
          </p:cNvPr>
          <p:cNvSpPr txBox="1"/>
          <p:nvPr/>
        </p:nvSpPr>
        <p:spPr>
          <a:xfrm>
            <a:off x="304801" y="2289273"/>
            <a:ext cx="4056184" cy="3416320"/>
          </a:xfrm>
          <a:prstGeom prst="rect">
            <a:avLst/>
          </a:prstGeom>
          <a:noFill/>
        </p:spPr>
        <p:txBody>
          <a:bodyPr wrap="square" rtlCol="0">
            <a:spAutoFit/>
          </a:bodyPr>
          <a:lstStyle/>
          <a:p>
            <a:pPr algn="just"/>
            <a:r>
              <a:rPr lang="en-US" sz="1200" b="0" i="0" dirty="0">
                <a:solidFill>
                  <a:schemeClr val="tx1">
                    <a:lumMod val="85000"/>
                    <a:lumOff val="15000"/>
                  </a:schemeClr>
                </a:solidFill>
                <a:effectLst/>
                <a:latin typeface="Heebo" pitchFamily="2" charset="-79"/>
                <a:cs typeface="Heebo" pitchFamily="2" charset="-79"/>
              </a:rPr>
              <a:t>  You can be sure that you are getting a top quality full stack developer who will communicate and work with you to achieve your gals. In my opinion, if you are not getting more than what you paid for, then I am not doing my job right.</a:t>
            </a:r>
          </a:p>
          <a:p>
            <a:pPr algn="just"/>
            <a:endParaRPr lang="en-US" sz="1200" b="0" i="0" dirty="0">
              <a:solidFill>
                <a:schemeClr val="tx1">
                  <a:lumMod val="85000"/>
                  <a:lumOff val="15000"/>
                </a:schemeClr>
              </a:solidFill>
              <a:effectLst/>
              <a:latin typeface="Heebo" pitchFamily="2" charset="-79"/>
              <a:cs typeface="Heebo" pitchFamily="2" charset="-79"/>
            </a:endParaRPr>
          </a:p>
          <a:p>
            <a:pPr algn="just"/>
            <a:r>
              <a:rPr lang="en-US" sz="1200" b="0" i="0" dirty="0">
                <a:solidFill>
                  <a:schemeClr val="tx1">
                    <a:lumMod val="85000"/>
                    <a:lumOff val="15000"/>
                  </a:schemeClr>
                </a:solidFill>
                <a:effectLst/>
                <a:latin typeface="Heebo" pitchFamily="2" charset="-79"/>
                <a:cs typeface="Heebo" pitchFamily="2" charset="-79"/>
              </a:rPr>
              <a:t>  I work hard to create clean, concise sites that are visually appealing but functional for the user. I consider the success of my business to be whether my work achieves my client’s intent. I put a lot of effort into reaching my target audience in the best possible way.</a:t>
            </a:r>
          </a:p>
          <a:p>
            <a:pPr algn="just"/>
            <a:endParaRPr lang="en-US" sz="1200" b="0" i="0" dirty="0">
              <a:solidFill>
                <a:schemeClr val="tx1">
                  <a:lumMod val="85000"/>
                  <a:lumOff val="15000"/>
                </a:schemeClr>
              </a:solidFill>
              <a:effectLst/>
              <a:latin typeface="Heebo" pitchFamily="2" charset="-79"/>
              <a:cs typeface="Heebo" pitchFamily="2" charset="-79"/>
            </a:endParaRPr>
          </a:p>
          <a:p>
            <a:pPr algn="just"/>
            <a:r>
              <a:rPr lang="en-US" sz="1200" b="0" i="0" dirty="0">
                <a:solidFill>
                  <a:schemeClr val="tx1">
                    <a:lumMod val="85000"/>
                    <a:lumOff val="15000"/>
                  </a:schemeClr>
                </a:solidFill>
                <a:effectLst/>
                <a:latin typeface="Heebo" pitchFamily="2" charset="-79"/>
                <a:cs typeface="Heebo" pitchFamily="2" charset="-79"/>
              </a:rPr>
              <a:t>  My clients call me a passionate and strong problem solver. You will see successful results throughout your engagement, you will know a reliable, long-term developer, and you will never have to look for a new developer for your business again.</a:t>
            </a:r>
          </a:p>
          <a:p>
            <a:pPr algn="just"/>
            <a:endParaRPr lang="en-US" sz="1200" dirty="0">
              <a:solidFill>
                <a:schemeClr val="tx1">
                  <a:lumMod val="85000"/>
                  <a:lumOff val="15000"/>
                </a:schemeClr>
              </a:solidFill>
            </a:endParaRPr>
          </a:p>
        </p:txBody>
      </p:sp>
      <p:sp>
        <p:nvSpPr>
          <p:cNvPr id="13" name="TextBox 12">
            <a:extLst>
              <a:ext uri="{FF2B5EF4-FFF2-40B4-BE49-F238E27FC236}">
                <a16:creationId xmlns:a16="http://schemas.microsoft.com/office/drawing/2014/main" id="{380948E1-7092-3C32-81B7-1E4D5804BB96}"/>
              </a:ext>
            </a:extLst>
          </p:cNvPr>
          <p:cNvSpPr txBox="1"/>
          <p:nvPr/>
        </p:nvSpPr>
        <p:spPr>
          <a:xfrm>
            <a:off x="339970" y="1843797"/>
            <a:ext cx="1230922"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SUMMARY</a:t>
            </a:r>
          </a:p>
        </p:txBody>
      </p:sp>
      <p:cxnSp>
        <p:nvCxnSpPr>
          <p:cNvPr id="16" name="Straight Connector 15">
            <a:extLst>
              <a:ext uri="{FF2B5EF4-FFF2-40B4-BE49-F238E27FC236}">
                <a16:creationId xmlns:a16="http://schemas.microsoft.com/office/drawing/2014/main" id="{466D7FAD-100C-F18A-F244-8E69F2696048}"/>
              </a:ext>
            </a:extLst>
          </p:cNvPr>
          <p:cNvCxnSpPr/>
          <p:nvPr/>
        </p:nvCxnSpPr>
        <p:spPr>
          <a:xfrm>
            <a:off x="445477" y="2170627"/>
            <a:ext cx="3433132" cy="0"/>
          </a:xfrm>
          <a:prstGeom prst="line">
            <a:avLst/>
          </a:prstGeom>
          <a:ln w="254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11ECDFCE-F66B-3142-84B1-5CD876836AA9}"/>
              </a:ext>
            </a:extLst>
          </p:cNvPr>
          <p:cNvSpPr txBox="1"/>
          <p:nvPr/>
        </p:nvSpPr>
        <p:spPr>
          <a:xfrm>
            <a:off x="339970" y="5623532"/>
            <a:ext cx="1699846"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EXPERIENCES</a:t>
            </a:r>
          </a:p>
        </p:txBody>
      </p:sp>
      <p:cxnSp>
        <p:nvCxnSpPr>
          <p:cNvPr id="18" name="Straight Connector 17">
            <a:extLst>
              <a:ext uri="{FF2B5EF4-FFF2-40B4-BE49-F238E27FC236}">
                <a16:creationId xmlns:a16="http://schemas.microsoft.com/office/drawing/2014/main" id="{1C486E18-567C-1496-A421-7367281E2C51}"/>
              </a:ext>
            </a:extLst>
          </p:cNvPr>
          <p:cNvCxnSpPr/>
          <p:nvPr/>
        </p:nvCxnSpPr>
        <p:spPr>
          <a:xfrm>
            <a:off x="445477" y="5952219"/>
            <a:ext cx="3433132" cy="0"/>
          </a:xfrm>
          <a:prstGeom prst="line">
            <a:avLst/>
          </a:prstGeom>
          <a:ln w="254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12A9288-4282-5872-24EF-2F45642EDF05}"/>
              </a:ext>
            </a:extLst>
          </p:cNvPr>
          <p:cNvSpPr txBox="1"/>
          <p:nvPr/>
        </p:nvSpPr>
        <p:spPr>
          <a:xfrm>
            <a:off x="339970" y="6044588"/>
            <a:ext cx="1523999" cy="276999"/>
          </a:xfrm>
          <a:prstGeom prst="rect">
            <a:avLst/>
          </a:prstGeom>
          <a:noFill/>
        </p:spPr>
        <p:txBody>
          <a:bodyPr wrap="square" rtlCol="0">
            <a:spAutoFit/>
          </a:bodyPr>
          <a:lstStyle/>
          <a:p>
            <a:r>
              <a:rPr lang="en-US" sz="1200" b="1" i="0" dirty="0">
                <a:solidFill>
                  <a:schemeClr val="tx1">
                    <a:lumMod val="75000"/>
                    <a:lumOff val="25000"/>
                  </a:schemeClr>
                </a:solidFill>
                <a:effectLst/>
                <a:latin typeface="Arial" panose="020B0604020202020204" pitchFamily="34" charset="0"/>
                <a:cs typeface="Arial" panose="020B0604020202020204" pitchFamily="34" charset="0"/>
              </a:rPr>
              <a:t>Web/AI Developer</a:t>
            </a:r>
          </a:p>
        </p:txBody>
      </p:sp>
      <p:sp>
        <p:nvSpPr>
          <p:cNvPr id="23" name="TextBox 22">
            <a:extLst>
              <a:ext uri="{FF2B5EF4-FFF2-40B4-BE49-F238E27FC236}">
                <a16:creationId xmlns:a16="http://schemas.microsoft.com/office/drawing/2014/main" id="{DBF02A0C-9165-FA2A-78CF-C0BDEF096C3F}"/>
              </a:ext>
            </a:extLst>
          </p:cNvPr>
          <p:cNvSpPr txBox="1"/>
          <p:nvPr/>
        </p:nvSpPr>
        <p:spPr>
          <a:xfrm>
            <a:off x="1982930" y="6063514"/>
            <a:ext cx="2178762" cy="276998"/>
          </a:xfrm>
          <a:prstGeom prst="rect">
            <a:avLst/>
          </a:prstGeom>
          <a:noFill/>
        </p:spPr>
        <p:txBody>
          <a:bodyPr wrap="square" rtlCol="0">
            <a:spAutoFit/>
          </a:bodyPr>
          <a:lstStyle/>
          <a:p>
            <a:r>
              <a:rPr lang="en-US" sz="1200" b="0" i="1" dirty="0" err="1">
                <a:solidFill>
                  <a:schemeClr val="bg2">
                    <a:lumMod val="25000"/>
                  </a:schemeClr>
                </a:solidFill>
                <a:effectLst/>
                <a:latin typeface="Heebo" pitchFamily="2" charset="-79"/>
                <a:cs typeface="Heebo" pitchFamily="2" charset="-79"/>
              </a:rPr>
              <a:t>MedMinded</a:t>
            </a:r>
            <a:r>
              <a:rPr lang="en-US" sz="1200" b="0" i="1" dirty="0">
                <a:solidFill>
                  <a:schemeClr val="bg2">
                    <a:lumMod val="25000"/>
                  </a:schemeClr>
                </a:solidFill>
                <a:effectLst/>
                <a:latin typeface="Heebo" pitchFamily="2" charset="-79"/>
                <a:cs typeface="Heebo" pitchFamily="2" charset="-79"/>
              </a:rPr>
              <a:t> | 2023 - 2024</a:t>
            </a:r>
            <a:endParaRPr lang="en-US" sz="1200" i="1" dirty="0">
              <a:solidFill>
                <a:schemeClr val="bg2">
                  <a:lumMod val="25000"/>
                </a:schemeClr>
              </a:solidFill>
              <a:effectLst/>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795A7E14-A5E4-0BA4-152C-A85E58B93E32}"/>
              </a:ext>
            </a:extLst>
          </p:cNvPr>
          <p:cNvSpPr txBox="1"/>
          <p:nvPr/>
        </p:nvSpPr>
        <p:spPr>
          <a:xfrm>
            <a:off x="351693" y="6413954"/>
            <a:ext cx="3915508" cy="2308324"/>
          </a:xfrm>
          <a:prstGeom prst="rect">
            <a:avLst/>
          </a:prstGeom>
          <a:noFill/>
        </p:spPr>
        <p:txBody>
          <a:bodyPr wrap="square" rtlCol="0">
            <a:spAutoFit/>
          </a:bodyPr>
          <a:lstStyle/>
          <a:p>
            <a:pPr marL="171450" indent="-171450" algn="just">
              <a:buFont typeface="Courier New" panose="02070309020205020404" pitchFamily="49" charset="0"/>
              <a:buChar char="o"/>
            </a:pPr>
            <a:r>
              <a:rPr lang="en-US" sz="1200" b="0" i="0" dirty="0">
                <a:solidFill>
                  <a:schemeClr val="tx1">
                    <a:lumMod val="85000"/>
                    <a:lumOff val="15000"/>
                  </a:schemeClr>
                </a:solidFill>
                <a:effectLst/>
                <a:latin typeface="Heebo" pitchFamily="2" charset="-79"/>
                <a:cs typeface="Heebo" pitchFamily="2" charset="-79"/>
              </a:rPr>
              <a:t>Develop and maintain web applications: Uses modern frameworks and libraries such as React on the frontend and Node.js on the backend to create interactive and scalable web applications.</a:t>
            </a:r>
          </a:p>
          <a:p>
            <a:pPr marL="171450" indent="-171450" algn="just">
              <a:buFont typeface="Courier New" panose="02070309020205020404" pitchFamily="49" charset="0"/>
              <a:buChar char="o"/>
            </a:pPr>
            <a:r>
              <a:rPr lang="en-US" sz="1200" b="0" i="0" dirty="0">
                <a:solidFill>
                  <a:schemeClr val="tx1">
                    <a:lumMod val="85000"/>
                    <a:lumOff val="15000"/>
                  </a:schemeClr>
                </a:solidFill>
                <a:effectLst/>
                <a:latin typeface="Heebo" pitchFamily="2" charset="-79"/>
                <a:cs typeface="Heebo" pitchFamily="2" charset="-79"/>
              </a:rPr>
              <a:t>Architecture design: Creates and implements architectural solutions for applications, defining the technology stack and integration points between the frontend and backend.</a:t>
            </a:r>
          </a:p>
          <a:p>
            <a:pPr marL="171450" indent="-171450" algn="just">
              <a:buFont typeface="Courier New" panose="02070309020205020404" pitchFamily="49" charset="0"/>
              <a:buChar char="o"/>
            </a:pPr>
            <a:r>
              <a:rPr lang="en-US" sz="1200" b="0" i="0" dirty="0">
                <a:solidFill>
                  <a:schemeClr val="tx1">
                    <a:lumMod val="85000"/>
                    <a:lumOff val="15000"/>
                  </a:schemeClr>
                </a:solidFill>
                <a:effectLst/>
                <a:latin typeface="Heebo" pitchFamily="2" charset="-79"/>
                <a:cs typeface="Heebo" pitchFamily="2" charset="-79"/>
              </a:rPr>
              <a:t>Performance Optimization: Applies tools and techniques such as Webpack and code profiling to improve application performance and reduce load times.</a:t>
            </a:r>
          </a:p>
        </p:txBody>
      </p:sp>
      <p:pic>
        <p:nvPicPr>
          <p:cNvPr id="29" name="Picture 28">
            <a:extLst>
              <a:ext uri="{FF2B5EF4-FFF2-40B4-BE49-F238E27FC236}">
                <a16:creationId xmlns:a16="http://schemas.microsoft.com/office/drawing/2014/main" id="{10EBD3B1-3673-21A7-1FD4-6E5E615DE51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flipH="1">
            <a:off x="4417519" y="2225304"/>
            <a:ext cx="203457" cy="203457"/>
          </a:xfrm>
          <a:prstGeom prst="rect">
            <a:avLst/>
          </a:prstGeom>
        </p:spPr>
      </p:pic>
      <p:pic>
        <p:nvPicPr>
          <p:cNvPr id="32" name="Picture 31">
            <a:extLst>
              <a:ext uri="{FF2B5EF4-FFF2-40B4-BE49-F238E27FC236}">
                <a16:creationId xmlns:a16="http://schemas.microsoft.com/office/drawing/2014/main" id="{64DAAD0E-C6EC-75E0-7E90-89CBB8ACB3D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371261" y="2592122"/>
            <a:ext cx="321150" cy="321150"/>
          </a:xfrm>
          <a:prstGeom prst="rect">
            <a:avLst/>
          </a:prstGeom>
        </p:spPr>
      </p:pic>
      <p:sp>
        <p:nvSpPr>
          <p:cNvPr id="34" name="TextBox 33">
            <a:extLst>
              <a:ext uri="{FF2B5EF4-FFF2-40B4-BE49-F238E27FC236}">
                <a16:creationId xmlns:a16="http://schemas.microsoft.com/office/drawing/2014/main" id="{B2ABC291-D960-A500-D7B8-4FC2699894BF}"/>
              </a:ext>
            </a:extLst>
          </p:cNvPr>
          <p:cNvSpPr txBox="1"/>
          <p:nvPr/>
        </p:nvSpPr>
        <p:spPr>
          <a:xfrm>
            <a:off x="4620976" y="2194772"/>
            <a:ext cx="2069120" cy="246221"/>
          </a:xfrm>
          <a:prstGeom prst="rect">
            <a:avLst/>
          </a:prstGeom>
          <a:noFill/>
        </p:spPr>
        <p:txBody>
          <a:bodyPr wrap="square" rtlCol="0">
            <a:spAutoFit/>
          </a:bodyPr>
          <a:lstStyle/>
          <a:p>
            <a:pPr algn="ctr"/>
            <a:r>
              <a:rPr lang="en-US" sz="1000">
                <a:solidFill>
                  <a:schemeClr val="tx1">
                    <a:lumMod val="65000"/>
                    <a:lumOff val="35000"/>
                  </a:schemeClr>
                </a:solidFill>
                <a:latin typeface="Arial" panose="020B0604020202020204" pitchFamily="34" charset="0"/>
                <a:cs typeface="Arial" panose="020B0604020202020204" pitchFamily="34" charset="0"/>
              </a:rPr>
              <a:t>viacheslavsalenko1</a:t>
            </a:r>
            <a:r>
              <a:rPr lang="en-US" sz="1000" dirty="0">
                <a:solidFill>
                  <a:schemeClr val="tx1">
                    <a:lumMod val="65000"/>
                    <a:lumOff val="35000"/>
                  </a:schemeClr>
                </a:solidFill>
                <a:latin typeface="Arial" panose="020B0604020202020204" pitchFamily="34" charset="0"/>
                <a:cs typeface="Arial" panose="020B0604020202020204" pitchFamily="34" charset="0"/>
              </a:rPr>
              <a:t>@gmail.com</a:t>
            </a:r>
          </a:p>
        </p:txBody>
      </p:sp>
      <p:sp>
        <p:nvSpPr>
          <p:cNvPr id="35" name="TextBox 34">
            <a:extLst>
              <a:ext uri="{FF2B5EF4-FFF2-40B4-BE49-F238E27FC236}">
                <a16:creationId xmlns:a16="http://schemas.microsoft.com/office/drawing/2014/main" id="{7FD19791-C1C3-7074-4599-94E99A15DF59}"/>
              </a:ext>
            </a:extLst>
          </p:cNvPr>
          <p:cNvSpPr txBox="1"/>
          <p:nvPr/>
        </p:nvSpPr>
        <p:spPr>
          <a:xfrm>
            <a:off x="4574932" y="2612293"/>
            <a:ext cx="2069120" cy="246221"/>
          </a:xfrm>
          <a:prstGeom prst="rect">
            <a:avLst/>
          </a:prstGeom>
          <a:noFill/>
        </p:spPr>
        <p:txBody>
          <a:bodyPr wrap="square" rtlCol="0">
            <a:spAutoFit/>
          </a:bodyPr>
          <a:lstStyle/>
          <a:p>
            <a:r>
              <a:rPr lang="en-US" sz="1000" b="0" i="0" dirty="0" err="1">
                <a:solidFill>
                  <a:schemeClr val="tx1">
                    <a:lumMod val="65000"/>
                    <a:lumOff val="35000"/>
                  </a:schemeClr>
                </a:solidFill>
                <a:effectLst/>
                <a:latin typeface="Arial" panose="020B0604020202020204" pitchFamily="34" charset="0"/>
                <a:cs typeface="Arial" panose="020B0604020202020204" pitchFamily="34" charset="0"/>
              </a:rPr>
              <a:t>Pereshchepyne</a:t>
            </a:r>
            <a:r>
              <a:rPr lang="en-US" sz="1000" b="0" i="0" dirty="0">
                <a:solidFill>
                  <a:schemeClr val="tx1">
                    <a:lumMod val="65000"/>
                    <a:lumOff val="35000"/>
                  </a:schemeClr>
                </a:solidFill>
                <a:effectLst/>
                <a:latin typeface="Arial" panose="020B0604020202020204" pitchFamily="34" charset="0"/>
                <a:cs typeface="Arial" panose="020B0604020202020204" pitchFamily="34" charset="0"/>
              </a:rPr>
              <a:t>, Ukraine</a:t>
            </a:r>
            <a:endParaRPr lang="en-US" sz="10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6" name="Title 3">
            <a:extLst>
              <a:ext uri="{FF2B5EF4-FFF2-40B4-BE49-F238E27FC236}">
                <a16:creationId xmlns:a16="http://schemas.microsoft.com/office/drawing/2014/main" id="{901399D3-2300-A8EE-CB19-10A10E203340}"/>
              </a:ext>
            </a:extLst>
          </p:cNvPr>
          <p:cNvSpPr txBox="1">
            <a:spLocks/>
          </p:cNvSpPr>
          <p:nvPr/>
        </p:nvSpPr>
        <p:spPr>
          <a:xfrm>
            <a:off x="4583725" y="3103846"/>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1400" b="1" dirty="0">
                <a:latin typeface="Arial" panose="020B0604020202020204" pitchFamily="34" charset="0"/>
                <a:cs typeface="Arial" panose="020B0604020202020204" pitchFamily="34" charset="0"/>
              </a:rPr>
              <a:t>EDUCATION</a:t>
            </a:r>
          </a:p>
        </p:txBody>
      </p:sp>
      <p:sp>
        <p:nvSpPr>
          <p:cNvPr id="37" name="Title 3">
            <a:extLst>
              <a:ext uri="{FF2B5EF4-FFF2-40B4-BE49-F238E27FC236}">
                <a16:creationId xmlns:a16="http://schemas.microsoft.com/office/drawing/2014/main" id="{E3A124FC-8C5D-1D9E-AD65-7E58B24142E3}"/>
              </a:ext>
            </a:extLst>
          </p:cNvPr>
          <p:cNvSpPr txBox="1">
            <a:spLocks/>
          </p:cNvSpPr>
          <p:nvPr/>
        </p:nvSpPr>
        <p:spPr>
          <a:xfrm>
            <a:off x="4689233" y="3622456"/>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b="1" dirty="0">
                <a:latin typeface="Arial" panose="020B0604020202020204" pitchFamily="34" charset="0"/>
                <a:cs typeface="Arial" panose="020B0604020202020204" pitchFamily="34" charset="0"/>
              </a:rPr>
              <a:t>Bachelor’s Degree in Computer Science</a:t>
            </a:r>
          </a:p>
        </p:txBody>
      </p:sp>
      <p:sp>
        <p:nvSpPr>
          <p:cNvPr id="38" name="Title 3">
            <a:extLst>
              <a:ext uri="{FF2B5EF4-FFF2-40B4-BE49-F238E27FC236}">
                <a16:creationId xmlns:a16="http://schemas.microsoft.com/office/drawing/2014/main" id="{69EA404B-D732-FA0D-5FA7-F13FDC00371B}"/>
              </a:ext>
            </a:extLst>
          </p:cNvPr>
          <p:cNvSpPr txBox="1">
            <a:spLocks/>
          </p:cNvSpPr>
          <p:nvPr/>
        </p:nvSpPr>
        <p:spPr>
          <a:xfrm>
            <a:off x="4712680" y="4103100"/>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i="1" dirty="0">
                <a:solidFill>
                  <a:srgbClr val="202124"/>
                </a:solidFill>
                <a:effectLst/>
                <a:latin typeface="Google Sans"/>
              </a:rPr>
              <a:t>Lviv Polytechnic National University</a:t>
            </a:r>
            <a:endParaRPr lang="en-US" sz="1400" i="1" dirty="0">
              <a:latin typeface="Arial" panose="020B0604020202020204" pitchFamily="34" charset="0"/>
              <a:cs typeface="Arial" panose="020B0604020202020204" pitchFamily="34" charset="0"/>
            </a:endParaRPr>
          </a:p>
        </p:txBody>
      </p:sp>
      <p:sp>
        <p:nvSpPr>
          <p:cNvPr id="39" name="Title 3">
            <a:extLst>
              <a:ext uri="{FF2B5EF4-FFF2-40B4-BE49-F238E27FC236}">
                <a16:creationId xmlns:a16="http://schemas.microsoft.com/office/drawing/2014/main" id="{EC7DFB14-47C7-726A-43B2-ABA72177280E}"/>
              </a:ext>
            </a:extLst>
          </p:cNvPr>
          <p:cNvSpPr txBox="1">
            <a:spLocks/>
          </p:cNvSpPr>
          <p:nvPr/>
        </p:nvSpPr>
        <p:spPr>
          <a:xfrm>
            <a:off x="4724404" y="4560298"/>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400" dirty="0">
                <a:latin typeface="Arial" panose="020B0604020202020204" pitchFamily="34" charset="0"/>
                <a:cs typeface="Arial" panose="020B0604020202020204" pitchFamily="34" charset="0"/>
              </a:rPr>
              <a:t>2011 - 2015</a:t>
            </a:r>
          </a:p>
        </p:txBody>
      </p:sp>
      <p:sp>
        <p:nvSpPr>
          <p:cNvPr id="40" name="Oval 39">
            <a:extLst>
              <a:ext uri="{FF2B5EF4-FFF2-40B4-BE49-F238E27FC236}">
                <a16:creationId xmlns:a16="http://schemas.microsoft.com/office/drawing/2014/main" id="{02A68E9B-B243-D47C-643C-4F182EF1F5D7}"/>
              </a:ext>
            </a:extLst>
          </p:cNvPr>
          <p:cNvSpPr/>
          <p:nvPr/>
        </p:nvSpPr>
        <p:spPr>
          <a:xfrm>
            <a:off x="4478217" y="3622456"/>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5211F4C3-F5F0-F3EB-8F91-3C187058EEBF}"/>
              </a:ext>
            </a:extLst>
          </p:cNvPr>
          <p:cNvCxnSpPr/>
          <p:nvPr/>
        </p:nvCxnSpPr>
        <p:spPr>
          <a:xfrm>
            <a:off x="4560279" y="3884991"/>
            <a:ext cx="0" cy="851132"/>
          </a:xfrm>
          <a:prstGeom prst="line">
            <a:avLst/>
          </a:prstGeom>
          <a:ln>
            <a:solidFill>
              <a:schemeClr val="tx1">
                <a:lumMod val="75000"/>
                <a:lumOff val="25000"/>
              </a:schemeClr>
            </a:solidFill>
          </a:ln>
        </p:spPr>
        <p:style>
          <a:lnRef idx="1">
            <a:schemeClr val="accent4"/>
          </a:lnRef>
          <a:fillRef idx="0">
            <a:schemeClr val="accent4"/>
          </a:fillRef>
          <a:effectRef idx="0">
            <a:schemeClr val="accent4"/>
          </a:effectRef>
          <a:fontRef idx="minor">
            <a:schemeClr val="tx1"/>
          </a:fontRef>
        </p:style>
      </p:cxnSp>
      <p:sp>
        <p:nvSpPr>
          <p:cNvPr id="43" name="Title 3">
            <a:extLst>
              <a:ext uri="{FF2B5EF4-FFF2-40B4-BE49-F238E27FC236}">
                <a16:creationId xmlns:a16="http://schemas.microsoft.com/office/drawing/2014/main" id="{0C1C1482-83E7-BE98-AA0B-8B7C602C5A2A}"/>
              </a:ext>
            </a:extLst>
          </p:cNvPr>
          <p:cNvSpPr txBox="1">
            <a:spLocks/>
          </p:cNvSpPr>
          <p:nvPr/>
        </p:nvSpPr>
        <p:spPr>
          <a:xfrm>
            <a:off x="4398239" y="5181997"/>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1400" b="1" dirty="0">
                <a:latin typeface="Arial" panose="020B0604020202020204" pitchFamily="34" charset="0"/>
                <a:cs typeface="Arial" panose="020B0604020202020204" pitchFamily="34" charset="0"/>
              </a:rPr>
              <a:t>SKILLS</a:t>
            </a:r>
          </a:p>
        </p:txBody>
      </p:sp>
      <p:sp>
        <p:nvSpPr>
          <p:cNvPr id="49" name="Title 3">
            <a:extLst>
              <a:ext uri="{FF2B5EF4-FFF2-40B4-BE49-F238E27FC236}">
                <a16:creationId xmlns:a16="http://schemas.microsoft.com/office/drawing/2014/main" id="{5E4C6B9A-9585-9029-ECC9-5612454F4865}"/>
              </a:ext>
            </a:extLst>
          </p:cNvPr>
          <p:cNvSpPr txBox="1">
            <a:spLocks/>
          </p:cNvSpPr>
          <p:nvPr/>
        </p:nvSpPr>
        <p:spPr>
          <a:xfrm>
            <a:off x="4699227" y="5590632"/>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React/Next/Vue/Angular</a:t>
            </a:r>
          </a:p>
        </p:txBody>
      </p:sp>
      <p:sp>
        <p:nvSpPr>
          <p:cNvPr id="50" name="Title 3">
            <a:extLst>
              <a:ext uri="{FF2B5EF4-FFF2-40B4-BE49-F238E27FC236}">
                <a16:creationId xmlns:a16="http://schemas.microsoft.com/office/drawing/2014/main" id="{0556CEB7-7899-A566-C377-1DD680FDCD20}"/>
              </a:ext>
            </a:extLst>
          </p:cNvPr>
          <p:cNvSpPr txBox="1">
            <a:spLocks/>
          </p:cNvSpPr>
          <p:nvPr/>
        </p:nvSpPr>
        <p:spPr>
          <a:xfrm>
            <a:off x="4699228" y="5883708"/>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PHP/Laravel/Symfony</a:t>
            </a:r>
          </a:p>
        </p:txBody>
      </p:sp>
      <p:sp>
        <p:nvSpPr>
          <p:cNvPr id="51" name="Title 3">
            <a:extLst>
              <a:ext uri="{FF2B5EF4-FFF2-40B4-BE49-F238E27FC236}">
                <a16:creationId xmlns:a16="http://schemas.microsoft.com/office/drawing/2014/main" id="{BCF9B0C1-452A-2008-E08A-1995688B874B}"/>
              </a:ext>
            </a:extLst>
          </p:cNvPr>
          <p:cNvSpPr txBox="1">
            <a:spLocks/>
          </p:cNvSpPr>
          <p:nvPr/>
        </p:nvSpPr>
        <p:spPr>
          <a:xfrm>
            <a:off x="4699229" y="6176784"/>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Python/Django/Flask</a:t>
            </a:r>
          </a:p>
        </p:txBody>
      </p:sp>
      <p:sp>
        <p:nvSpPr>
          <p:cNvPr id="52" name="Title 3">
            <a:extLst>
              <a:ext uri="{FF2B5EF4-FFF2-40B4-BE49-F238E27FC236}">
                <a16:creationId xmlns:a16="http://schemas.microsoft.com/office/drawing/2014/main" id="{C91BE116-FEE2-3468-7ACE-CA2ECEE9B802}"/>
              </a:ext>
            </a:extLst>
          </p:cNvPr>
          <p:cNvSpPr txBox="1">
            <a:spLocks/>
          </p:cNvSpPr>
          <p:nvPr/>
        </p:nvSpPr>
        <p:spPr>
          <a:xfrm>
            <a:off x="4687507" y="6481583"/>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err="1">
                <a:latin typeface="Arial" panose="020B0604020202020204" pitchFamily="34" charset="0"/>
                <a:cs typeface="Arial" panose="020B0604020202020204" pitchFamily="34" charset="0"/>
              </a:rPr>
              <a:t>GoLang</a:t>
            </a:r>
            <a:r>
              <a:rPr lang="en-US" sz="1200" dirty="0">
                <a:latin typeface="Arial" panose="020B0604020202020204" pitchFamily="34" charset="0"/>
                <a:cs typeface="Arial" panose="020B0604020202020204" pitchFamily="34" charset="0"/>
              </a:rPr>
              <a:t>/Rust/ROR</a:t>
            </a:r>
          </a:p>
        </p:txBody>
      </p:sp>
      <p:sp>
        <p:nvSpPr>
          <p:cNvPr id="53" name="Title 3">
            <a:extLst>
              <a:ext uri="{FF2B5EF4-FFF2-40B4-BE49-F238E27FC236}">
                <a16:creationId xmlns:a16="http://schemas.microsoft.com/office/drawing/2014/main" id="{CFFD1490-4889-8AA5-24C7-765D03ED79AE}"/>
              </a:ext>
            </a:extLst>
          </p:cNvPr>
          <p:cNvSpPr txBox="1">
            <a:spLocks/>
          </p:cNvSpPr>
          <p:nvPr/>
        </p:nvSpPr>
        <p:spPr>
          <a:xfrm>
            <a:off x="4687508" y="6786382"/>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C#/ASP.NET</a:t>
            </a:r>
          </a:p>
        </p:txBody>
      </p:sp>
      <p:sp>
        <p:nvSpPr>
          <p:cNvPr id="54" name="Title 3">
            <a:extLst>
              <a:ext uri="{FF2B5EF4-FFF2-40B4-BE49-F238E27FC236}">
                <a16:creationId xmlns:a16="http://schemas.microsoft.com/office/drawing/2014/main" id="{88639391-8C5E-DC97-FB86-0252108A3CE4}"/>
              </a:ext>
            </a:extLst>
          </p:cNvPr>
          <p:cNvSpPr txBox="1">
            <a:spLocks/>
          </p:cNvSpPr>
          <p:nvPr/>
        </p:nvSpPr>
        <p:spPr>
          <a:xfrm>
            <a:off x="4699232" y="7073318"/>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React Native</a:t>
            </a:r>
          </a:p>
        </p:txBody>
      </p:sp>
      <p:sp>
        <p:nvSpPr>
          <p:cNvPr id="55" name="Title 3">
            <a:extLst>
              <a:ext uri="{FF2B5EF4-FFF2-40B4-BE49-F238E27FC236}">
                <a16:creationId xmlns:a16="http://schemas.microsoft.com/office/drawing/2014/main" id="{36FB2F46-E805-7092-19C9-4EDE178BD2D9}"/>
              </a:ext>
            </a:extLst>
          </p:cNvPr>
          <p:cNvSpPr txBox="1">
            <a:spLocks/>
          </p:cNvSpPr>
          <p:nvPr/>
        </p:nvSpPr>
        <p:spPr>
          <a:xfrm>
            <a:off x="4689235" y="7361789"/>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OpenAI/ML/DL</a:t>
            </a:r>
          </a:p>
        </p:txBody>
      </p:sp>
      <p:sp>
        <p:nvSpPr>
          <p:cNvPr id="56" name="Oval 55">
            <a:extLst>
              <a:ext uri="{FF2B5EF4-FFF2-40B4-BE49-F238E27FC236}">
                <a16:creationId xmlns:a16="http://schemas.microsoft.com/office/drawing/2014/main" id="{7C8FD2C7-6FA4-5570-90B5-CE1C39BC5BC5}"/>
              </a:ext>
            </a:extLst>
          </p:cNvPr>
          <p:cNvSpPr/>
          <p:nvPr/>
        </p:nvSpPr>
        <p:spPr>
          <a:xfrm>
            <a:off x="4486316" y="5652604"/>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2E6C7E7-8638-C4C5-6AA7-B591852B646F}"/>
              </a:ext>
            </a:extLst>
          </p:cNvPr>
          <p:cNvSpPr/>
          <p:nvPr/>
        </p:nvSpPr>
        <p:spPr>
          <a:xfrm>
            <a:off x="4492689" y="5969392"/>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1F0C459-1A56-D16D-FB43-98EBBCDDA167}"/>
              </a:ext>
            </a:extLst>
          </p:cNvPr>
          <p:cNvSpPr/>
          <p:nvPr/>
        </p:nvSpPr>
        <p:spPr>
          <a:xfrm>
            <a:off x="4499936" y="6237744"/>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D8EC573-0056-1DCF-62F6-BC3A4E8E2E36}"/>
              </a:ext>
            </a:extLst>
          </p:cNvPr>
          <p:cNvSpPr/>
          <p:nvPr/>
        </p:nvSpPr>
        <p:spPr>
          <a:xfrm>
            <a:off x="4499936" y="6543002"/>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81DFD252-551B-3A35-9B18-62A20F19C11E}"/>
              </a:ext>
            </a:extLst>
          </p:cNvPr>
          <p:cNvSpPr/>
          <p:nvPr/>
        </p:nvSpPr>
        <p:spPr>
          <a:xfrm>
            <a:off x="4498215" y="6847801"/>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B39041D-B6C2-5437-6B8B-205F9B053E13}"/>
              </a:ext>
            </a:extLst>
          </p:cNvPr>
          <p:cNvSpPr/>
          <p:nvPr/>
        </p:nvSpPr>
        <p:spPr>
          <a:xfrm>
            <a:off x="4509938" y="7140877"/>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C89B0C6-22CE-E3B9-73F2-096C5CCED063}"/>
              </a:ext>
            </a:extLst>
          </p:cNvPr>
          <p:cNvSpPr/>
          <p:nvPr/>
        </p:nvSpPr>
        <p:spPr>
          <a:xfrm>
            <a:off x="4508390" y="7423127"/>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3">
            <a:extLst>
              <a:ext uri="{FF2B5EF4-FFF2-40B4-BE49-F238E27FC236}">
                <a16:creationId xmlns:a16="http://schemas.microsoft.com/office/drawing/2014/main" id="{EF845053-8A27-AAA0-930E-925886EE892F}"/>
              </a:ext>
            </a:extLst>
          </p:cNvPr>
          <p:cNvSpPr txBox="1">
            <a:spLocks/>
          </p:cNvSpPr>
          <p:nvPr/>
        </p:nvSpPr>
        <p:spPr>
          <a:xfrm>
            <a:off x="4689236" y="7619696"/>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AWS/Azure</a:t>
            </a:r>
          </a:p>
        </p:txBody>
      </p:sp>
      <p:sp>
        <p:nvSpPr>
          <p:cNvPr id="3" name="Oval 2">
            <a:extLst>
              <a:ext uri="{FF2B5EF4-FFF2-40B4-BE49-F238E27FC236}">
                <a16:creationId xmlns:a16="http://schemas.microsoft.com/office/drawing/2014/main" id="{BBC717B2-91EB-2221-A2B2-CBFE4BD5EFA4}"/>
              </a:ext>
            </a:extLst>
          </p:cNvPr>
          <p:cNvSpPr/>
          <p:nvPr/>
        </p:nvSpPr>
        <p:spPr>
          <a:xfrm>
            <a:off x="4508391" y="7681034"/>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3">
            <a:extLst>
              <a:ext uri="{FF2B5EF4-FFF2-40B4-BE49-F238E27FC236}">
                <a16:creationId xmlns:a16="http://schemas.microsoft.com/office/drawing/2014/main" id="{E0C695DD-FFEF-52A9-A804-D712EC0F507A}"/>
              </a:ext>
            </a:extLst>
          </p:cNvPr>
          <p:cNvSpPr txBox="1">
            <a:spLocks/>
          </p:cNvSpPr>
          <p:nvPr/>
        </p:nvSpPr>
        <p:spPr>
          <a:xfrm>
            <a:off x="4689237" y="7865880"/>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Docker/</a:t>
            </a:r>
            <a:r>
              <a:rPr lang="en-US" sz="1200" dirty="0" err="1">
                <a:latin typeface="Arial" panose="020B0604020202020204" pitchFamily="34" charset="0"/>
                <a:cs typeface="Arial" panose="020B0604020202020204" pitchFamily="34" charset="0"/>
              </a:rPr>
              <a:t>Kubernets</a:t>
            </a:r>
            <a:endParaRPr lang="en-US" sz="1200" dirty="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E365E437-5FC3-A805-209C-BD1A006F30A1}"/>
              </a:ext>
            </a:extLst>
          </p:cNvPr>
          <p:cNvSpPr/>
          <p:nvPr/>
        </p:nvSpPr>
        <p:spPr>
          <a:xfrm>
            <a:off x="4508392" y="7927218"/>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3">
            <a:extLst>
              <a:ext uri="{FF2B5EF4-FFF2-40B4-BE49-F238E27FC236}">
                <a16:creationId xmlns:a16="http://schemas.microsoft.com/office/drawing/2014/main" id="{B120C61E-D2C2-A44E-CF16-19F1C2A74AF9}"/>
              </a:ext>
            </a:extLst>
          </p:cNvPr>
          <p:cNvSpPr txBox="1">
            <a:spLocks/>
          </p:cNvSpPr>
          <p:nvPr/>
        </p:nvSpPr>
        <p:spPr>
          <a:xfrm>
            <a:off x="4700960" y="8147232"/>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Git</a:t>
            </a:r>
          </a:p>
        </p:txBody>
      </p:sp>
      <p:sp>
        <p:nvSpPr>
          <p:cNvPr id="9" name="Oval 8">
            <a:extLst>
              <a:ext uri="{FF2B5EF4-FFF2-40B4-BE49-F238E27FC236}">
                <a16:creationId xmlns:a16="http://schemas.microsoft.com/office/drawing/2014/main" id="{1FA0C568-CDCB-F245-5D5F-63910F6BA191}"/>
              </a:ext>
            </a:extLst>
          </p:cNvPr>
          <p:cNvSpPr/>
          <p:nvPr/>
        </p:nvSpPr>
        <p:spPr>
          <a:xfrm>
            <a:off x="4520115" y="8208570"/>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3">
            <a:extLst>
              <a:ext uri="{FF2B5EF4-FFF2-40B4-BE49-F238E27FC236}">
                <a16:creationId xmlns:a16="http://schemas.microsoft.com/office/drawing/2014/main" id="{658B37FB-2349-A603-44C5-66A1989687BE}"/>
              </a:ext>
            </a:extLst>
          </p:cNvPr>
          <p:cNvSpPr txBox="1">
            <a:spLocks/>
          </p:cNvSpPr>
          <p:nvPr/>
        </p:nvSpPr>
        <p:spPr>
          <a:xfrm>
            <a:off x="4712682" y="8405139"/>
            <a:ext cx="1992921" cy="34273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200" dirty="0">
                <a:latin typeface="Arial" panose="020B0604020202020204" pitchFamily="34" charset="0"/>
                <a:cs typeface="Arial" panose="020B0604020202020204" pitchFamily="34" charset="0"/>
              </a:rPr>
              <a:t>Jira/</a:t>
            </a:r>
            <a:r>
              <a:rPr lang="en-US" sz="1200" dirty="0" err="1">
                <a:latin typeface="Arial" panose="020B0604020202020204" pitchFamily="34" charset="0"/>
                <a:cs typeface="Arial" panose="020B0604020202020204" pitchFamily="34" charset="0"/>
              </a:rPr>
              <a:t>Airtable</a:t>
            </a:r>
            <a:endParaRPr lang="en-US" sz="1200" dirty="0">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817C2D94-6443-6AD3-F053-54D829805407}"/>
              </a:ext>
            </a:extLst>
          </p:cNvPr>
          <p:cNvSpPr/>
          <p:nvPr/>
        </p:nvSpPr>
        <p:spPr>
          <a:xfrm>
            <a:off x="4531837" y="8466477"/>
            <a:ext cx="171369" cy="171369"/>
          </a:xfrm>
          <a:prstGeom prst="ellipse">
            <a:avLst/>
          </a:prstGeom>
          <a:solidFill>
            <a:schemeClr val="tx1">
              <a:lumMod val="75000"/>
              <a:lumOff val="25000"/>
            </a:schemeClr>
          </a:solidFill>
          <a:ln>
            <a:solidFill>
              <a:schemeClr val="accent2">
                <a:lumMod val="20000"/>
                <a:lumOff val="8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28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B2183AF-F5BD-B92C-EB64-C7005971146C}"/>
              </a:ext>
            </a:extLst>
          </p:cNvPr>
          <p:cNvSpPr txBox="1"/>
          <p:nvPr/>
        </p:nvSpPr>
        <p:spPr>
          <a:xfrm>
            <a:off x="351693" y="569204"/>
            <a:ext cx="1969477" cy="276999"/>
          </a:xfrm>
          <a:prstGeom prst="rect">
            <a:avLst/>
          </a:prstGeom>
          <a:noFill/>
        </p:spPr>
        <p:txBody>
          <a:bodyPr wrap="square" rtlCol="0">
            <a:spAutoFit/>
          </a:bodyPr>
          <a:lstStyle/>
          <a:p>
            <a:pPr algn="l"/>
            <a:r>
              <a:rPr lang="en-US" sz="1200" b="1" i="0" dirty="0">
                <a:solidFill>
                  <a:schemeClr val="tx1">
                    <a:lumMod val="85000"/>
                    <a:lumOff val="15000"/>
                  </a:schemeClr>
                </a:solidFill>
                <a:effectLst/>
                <a:latin typeface="Heebo" pitchFamily="2" charset="-79"/>
                <a:cs typeface="Heebo" pitchFamily="2" charset="-79"/>
              </a:rPr>
              <a:t>Full Stack JS Developer</a:t>
            </a:r>
          </a:p>
        </p:txBody>
      </p:sp>
      <p:sp>
        <p:nvSpPr>
          <p:cNvPr id="8" name="TextBox 7">
            <a:extLst>
              <a:ext uri="{FF2B5EF4-FFF2-40B4-BE49-F238E27FC236}">
                <a16:creationId xmlns:a16="http://schemas.microsoft.com/office/drawing/2014/main" id="{E36F0EF5-D8C6-2BEB-3455-915FEEC980CF}"/>
              </a:ext>
            </a:extLst>
          </p:cNvPr>
          <p:cNvSpPr txBox="1"/>
          <p:nvPr/>
        </p:nvSpPr>
        <p:spPr>
          <a:xfrm>
            <a:off x="2309447" y="569203"/>
            <a:ext cx="1875691" cy="276999"/>
          </a:xfrm>
          <a:prstGeom prst="rect">
            <a:avLst/>
          </a:prstGeom>
          <a:noFill/>
        </p:spPr>
        <p:txBody>
          <a:bodyPr wrap="square" rtlCol="0">
            <a:spAutoFit/>
          </a:bodyPr>
          <a:lstStyle/>
          <a:p>
            <a:r>
              <a:rPr lang="en-US" sz="1200" b="0" i="1" dirty="0" err="1">
                <a:solidFill>
                  <a:schemeClr val="bg2">
                    <a:lumMod val="25000"/>
                  </a:schemeClr>
                </a:solidFill>
                <a:effectLst/>
                <a:latin typeface="Heebo" pitchFamily="2" charset="-79"/>
                <a:cs typeface="Heebo" pitchFamily="2" charset="-79"/>
              </a:rPr>
              <a:t>TopCorn</a:t>
            </a:r>
            <a:r>
              <a:rPr lang="en-US" sz="1200" b="0" i="1" dirty="0">
                <a:solidFill>
                  <a:schemeClr val="bg2">
                    <a:lumMod val="25000"/>
                  </a:schemeClr>
                </a:solidFill>
                <a:effectLst/>
                <a:latin typeface="Heebo" pitchFamily="2" charset="-79"/>
                <a:cs typeface="Heebo" pitchFamily="2" charset="-79"/>
              </a:rPr>
              <a:t> | 2019 - 2023</a:t>
            </a:r>
            <a:endParaRPr lang="en-US" sz="1200" i="1" dirty="0">
              <a:solidFill>
                <a:schemeClr val="bg2">
                  <a:lumMod val="25000"/>
                </a:schemeClr>
              </a:solidFill>
              <a:effectLst/>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EB5A396-4800-FA7E-A3C7-E7B9318C7275}"/>
              </a:ext>
            </a:extLst>
          </p:cNvPr>
          <p:cNvSpPr txBox="1"/>
          <p:nvPr/>
        </p:nvSpPr>
        <p:spPr>
          <a:xfrm>
            <a:off x="351693" y="868940"/>
            <a:ext cx="3915508" cy="3046988"/>
          </a:xfrm>
          <a:prstGeom prst="rect">
            <a:avLst/>
          </a:prstGeom>
          <a:noFill/>
        </p:spPr>
        <p:txBody>
          <a:bodyPr wrap="square" rtlCol="0">
            <a:spAutoFit/>
          </a:bodyPr>
          <a:lstStyle/>
          <a:p>
            <a:pPr marL="171450" indent="-171450" algn="just">
              <a:buFont typeface="Courier New" panose="02070309020205020404" pitchFamily="49" charset="0"/>
              <a:buChar char="o"/>
            </a:pPr>
            <a:r>
              <a:rPr lang="en-US" sz="1200" b="0" i="0" dirty="0">
                <a:solidFill>
                  <a:schemeClr val="tx1">
                    <a:lumMod val="95000"/>
                    <a:lumOff val="5000"/>
                  </a:schemeClr>
                </a:solidFill>
                <a:effectLst/>
                <a:latin typeface="Heebo" pitchFamily="2" charset="-79"/>
                <a:cs typeface="Heebo" pitchFamily="2" charset="-79"/>
              </a:rPr>
              <a:t>As a mid-level developer, I developed and optimized complex web and mobile applications, working with a full stack of technologies. On the frontend, I used React to build dynamic components and interactive interfaces. My work included implementing complex functionalities such as state management with Redux and integrating third-party APIs, such as payment processing or analytics.</a:t>
            </a:r>
          </a:p>
          <a:p>
            <a:pPr marL="171450" indent="-171450" algn="just">
              <a:buFont typeface="Courier New" panose="02070309020205020404" pitchFamily="49" charset="0"/>
              <a:buChar char="o"/>
            </a:pPr>
            <a:r>
              <a:rPr lang="en-US" sz="1200" b="0" i="0" dirty="0">
                <a:solidFill>
                  <a:schemeClr val="tx1">
                    <a:lumMod val="95000"/>
                    <a:lumOff val="5000"/>
                  </a:schemeClr>
                </a:solidFill>
                <a:effectLst/>
                <a:latin typeface="Heebo" pitchFamily="2" charset="-79"/>
                <a:cs typeface="Heebo" pitchFamily="2" charset="-79"/>
              </a:rPr>
              <a:t>On the backend, I worked with Node.js and Express, creating scalable RESTful APIs and </a:t>
            </a:r>
            <a:r>
              <a:rPr lang="en-US" sz="1200" b="0" i="0" dirty="0" err="1">
                <a:solidFill>
                  <a:schemeClr val="tx1">
                    <a:lumMod val="95000"/>
                    <a:lumOff val="5000"/>
                  </a:schemeClr>
                </a:solidFill>
                <a:effectLst/>
                <a:latin typeface="Heebo" pitchFamily="2" charset="-79"/>
                <a:cs typeface="Heebo" pitchFamily="2" charset="-79"/>
              </a:rPr>
              <a:t>GraphQL</a:t>
            </a:r>
            <a:r>
              <a:rPr lang="en-US" sz="1200" b="0" i="0" dirty="0">
                <a:solidFill>
                  <a:schemeClr val="tx1">
                    <a:lumMod val="95000"/>
                    <a:lumOff val="5000"/>
                  </a:schemeClr>
                </a:solidFill>
                <a:effectLst/>
                <a:latin typeface="Heebo" pitchFamily="2" charset="-79"/>
                <a:cs typeface="Heebo" pitchFamily="2" charset="-79"/>
              </a:rPr>
              <a:t> services. I was responsible for designing and optimizing database schemas, working with SQL (PostgreSQL) and NoSQL (MongoDB) databases to ensure efficient data storage and processing. I also implemented user authentication and authorization mechanisms using JWT.</a:t>
            </a:r>
          </a:p>
        </p:txBody>
      </p:sp>
      <p:sp>
        <p:nvSpPr>
          <p:cNvPr id="10" name="TextBox 9">
            <a:extLst>
              <a:ext uri="{FF2B5EF4-FFF2-40B4-BE49-F238E27FC236}">
                <a16:creationId xmlns:a16="http://schemas.microsoft.com/office/drawing/2014/main" id="{844FA80C-6876-AF44-B271-EB9EDEB775BB}"/>
              </a:ext>
            </a:extLst>
          </p:cNvPr>
          <p:cNvSpPr txBox="1"/>
          <p:nvPr/>
        </p:nvSpPr>
        <p:spPr>
          <a:xfrm>
            <a:off x="351693" y="3938666"/>
            <a:ext cx="1969477" cy="276999"/>
          </a:xfrm>
          <a:prstGeom prst="rect">
            <a:avLst/>
          </a:prstGeom>
          <a:noFill/>
        </p:spPr>
        <p:txBody>
          <a:bodyPr wrap="square" rtlCol="0">
            <a:spAutoFit/>
          </a:bodyPr>
          <a:lstStyle/>
          <a:p>
            <a:pPr algn="l"/>
            <a:r>
              <a:rPr lang="en-US" sz="1200" b="1" dirty="0">
                <a:solidFill>
                  <a:schemeClr val="tx1">
                    <a:lumMod val="85000"/>
                    <a:lumOff val="15000"/>
                  </a:schemeClr>
                </a:solidFill>
                <a:latin typeface="Heebo" pitchFamily="2" charset="-79"/>
                <a:cs typeface="Heebo" pitchFamily="2" charset="-79"/>
              </a:rPr>
              <a:t>Freelancer</a:t>
            </a:r>
            <a:endParaRPr lang="en-US" sz="1200" b="1" i="0" dirty="0">
              <a:solidFill>
                <a:schemeClr val="tx1">
                  <a:lumMod val="85000"/>
                  <a:lumOff val="15000"/>
                </a:schemeClr>
              </a:solidFill>
              <a:effectLst/>
              <a:latin typeface="Heebo" pitchFamily="2" charset="-79"/>
              <a:cs typeface="Heebo" pitchFamily="2" charset="-79"/>
            </a:endParaRPr>
          </a:p>
        </p:txBody>
      </p:sp>
      <p:sp>
        <p:nvSpPr>
          <p:cNvPr id="11" name="TextBox 10">
            <a:extLst>
              <a:ext uri="{FF2B5EF4-FFF2-40B4-BE49-F238E27FC236}">
                <a16:creationId xmlns:a16="http://schemas.microsoft.com/office/drawing/2014/main" id="{B9E2318A-8819-1287-430A-E0AFA006F50A}"/>
              </a:ext>
            </a:extLst>
          </p:cNvPr>
          <p:cNvSpPr txBox="1"/>
          <p:nvPr/>
        </p:nvSpPr>
        <p:spPr>
          <a:xfrm>
            <a:off x="1735015" y="3938665"/>
            <a:ext cx="2450123" cy="276999"/>
          </a:xfrm>
          <a:prstGeom prst="rect">
            <a:avLst/>
          </a:prstGeom>
          <a:noFill/>
        </p:spPr>
        <p:txBody>
          <a:bodyPr wrap="square" rtlCol="0">
            <a:spAutoFit/>
          </a:bodyPr>
          <a:lstStyle/>
          <a:p>
            <a:r>
              <a:rPr lang="en-US" sz="1200" b="0" i="1" dirty="0">
                <a:solidFill>
                  <a:schemeClr val="bg2">
                    <a:lumMod val="25000"/>
                  </a:schemeClr>
                </a:solidFill>
                <a:effectLst/>
                <a:latin typeface="Heebo" pitchFamily="2" charset="-79"/>
                <a:cs typeface="Heebo" pitchFamily="2" charset="-79"/>
              </a:rPr>
              <a:t>Full stack developer | 2015 - 2019</a:t>
            </a:r>
            <a:endParaRPr lang="en-US" sz="1200" i="1" dirty="0">
              <a:solidFill>
                <a:schemeClr val="bg2">
                  <a:lumMod val="25000"/>
                </a:schemeClr>
              </a:solidFill>
              <a:effectLst/>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FBA5065-F80F-4E4B-D61C-A5B7D9034D69}"/>
              </a:ext>
            </a:extLst>
          </p:cNvPr>
          <p:cNvSpPr txBox="1"/>
          <p:nvPr/>
        </p:nvSpPr>
        <p:spPr>
          <a:xfrm>
            <a:off x="351693" y="4238402"/>
            <a:ext cx="3915508" cy="2492990"/>
          </a:xfrm>
          <a:prstGeom prst="rect">
            <a:avLst/>
          </a:prstGeom>
          <a:noFill/>
        </p:spPr>
        <p:txBody>
          <a:bodyPr wrap="square" rtlCol="0">
            <a:spAutoFit/>
          </a:bodyPr>
          <a:lstStyle/>
          <a:p>
            <a:pPr marL="171450" indent="-171450" algn="just">
              <a:buFont typeface="Courier New" panose="02070309020205020404" pitchFamily="49" charset="0"/>
              <a:buChar char="o"/>
            </a:pPr>
            <a:r>
              <a:rPr lang="en-US" sz="1200" i="0" dirty="0">
                <a:solidFill>
                  <a:schemeClr val="tx1">
                    <a:lumMod val="85000"/>
                    <a:lumOff val="15000"/>
                  </a:schemeClr>
                </a:solidFill>
                <a:effectLst/>
                <a:latin typeface="Arial" panose="020B0604020202020204" pitchFamily="34" charset="0"/>
                <a:cs typeface="Arial" panose="020B0604020202020204" pitchFamily="34" charset="0"/>
              </a:rPr>
              <a:t>Developed proof-of-concept </a:t>
            </a:r>
            <a:r>
              <a:rPr lang="en-US" sz="1200" i="0" dirty="0" err="1">
                <a:solidFill>
                  <a:schemeClr val="tx1">
                    <a:lumMod val="85000"/>
                    <a:lumOff val="15000"/>
                  </a:schemeClr>
                </a:solidFill>
                <a:effectLst/>
                <a:latin typeface="Arial" panose="020B0604020202020204" pitchFamily="34" charset="0"/>
                <a:cs typeface="Arial" panose="020B0604020202020204" pitchFamily="34" charset="0"/>
              </a:rPr>
              <a:t>DApps</a:t>
            </a:r>
            <a:r>
              <a:rPr lang="en-US" sz="1200" i="0" dirty="0">
                <a:solidFill>
                  <a:schemeClr val="tx1">
                    <a:lumMod val="85000"/>
                    <a:lumOff val="15000"/>
                  </a:schemeClr>
                </a:solidFill>
                <a:effectLst/>
                <a:latin typeface="Arial" panose="020B0604020202020204" pitchFamily="34" charset="0"/>
                <a:cs typeface="Arial" panose="020B0604020202020204" pitchFamily="34" charset="0"/>
              </a:rPr>
              <a:t> for clients exploring Blockchain technology, utilizing Solidity and Web3.js to create small-scale NFT and DeFi platforms.</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algn="just">
              <a:buFont typeface="Courier New" panose="02070309020205020404" pitchFamily="49" charset="0"/>
              <a:buChar char="o"/>
            </a:pPr>
            <a:r>
              <a:rPr lang="en-US" sz="1200" i="0" dirty="0">
                <a:solidFill>
                  <a:schemeClr val="tx1">
                    <a:lumMod val="85000"/>
                    <a:lumOff val="15000"/>
                  </a:schemeClr>
                </a:solidFill>
                <a:effectLst/>
                <a:latin typeface="Arial" panose="020B0604020202020204" pitchFamily="34" charset="0"/>
                <a:cs typeface="Arial" panose="020B0604020202020204" pitchFamily="34" charset="0"/>
              </a:rPr>
              <a:t>Created and deployed several AI-driven chatbots using machine</a:t>
            </a:r>
            <a:r>
              <a:rPr lang="en-US" sz="1200" dirty="0">
                <a:solidFill>
                  <a:schemeClr val="tx1">
                    <a:lumMod val="85000"/>
                    <a:lumOff val="15000"/>
                  </a:schemeClr>
                </a:solidFill>
                <a:latin typeface="Arial" panose="020B0604020202020204" pitchFamily="34" charset="0"/>
                <a:cs typeface="Arial" panose="020B0604020202020204" pitchFamily="34" charset="0"/>
              </a:rPr>
              <a:t> </a:t>
            </a:r>
            <a:r>
              <a:rPr lang="en-US" sz="1200" i="0" dirty="0">
                <a:solidFill>
                  <a:schemeClr val="tx1">
                    <a:lumMod val="85000"/>
                    <a:lumOff val="15000"/>
                  </a:schemeClr>
                </a:solidFill>
                <a:effectLst/>
                <a:latin typeface="Arial" panose="020B0604020202020204" pitchFamily="34" charset="0"/>
                <a:cs typeface="Arial" panose="020B0604020202020204" pitchFamily="34" charset="0"/>
              </a:rPr>
              <a:t>earning libraries and frameworks, assisting clients in automating customer support functions and improving customer interactions.</a:t>
            </a:r>
            <a:endParaRPr lang="en-US" sz="1200" dirty="0">
              <a:solidFill>
                <a:schemeClr val="tx1">
                  <a:lumMod val="85000"/>
                  <a:lumOff val="15000"/>
                </a:schemeClr>
              </a:solidFill>
              <a:latin typeface="Arial" panose="020B0604020202020204" pitchFamily="34" charset="0"/>
              <a:cs typeface="Arial" panose="020B0604020202020204" pitchFamily="34" charset="0"/>
            </a:endParaRPr>
          </a:p>
          <a:p>
            <a:pPr marL="171450" indent="-171450" algn="just">
              <a:buFont typeface="Courier New" panose="02070309020205020404" pitchFamily="49" charset="0"/>
              <a:buChar char="o"/>
            </a:pPr>
            <a:r>
              <a:rPr lang="en-US" sz="1200" i="0" dirty="0">
                <a:solidFill>
                  <a:schemeClr val="tx1">
                    <a:lumMod val="85000"/>
                    <a:lumOff val="15000"/>
                  </a:schemeClr>
                </a:solidFill>
                <a:effectLst/>
                <a:latin typeface="Arial" panose="020B0604020202020204" pitchFamily="34" charset="0"/>
                <a:cs typeface="Arial" panose="020B0604020202020204" pitchFamily="34" charset="0"/>
              </a:rPr>
              <a:t>Collaborated remotely with clients worldwide, refining project scopes and translating business requirements into technical deliverables. This resulted in over 30 successful small-to-medium-sized project completions.</a:t>
            </a:r>
            <a:endParaRPr lang="en-US" sz="1200" b="0" i="0" dirty="0">
              <a:solidFill>
                <a:schemeClr val="tx1">
                  <a:lumMod val="85000"/>
                  <a:lumOff val="15000"/>
                </a:schemeClr>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D804195A-068E-4D1D-B108-168A5E74E0FA}"/>
              </a:ext>
            </a:extLst>
          </p:cNvPr>
          <p:cNvSpPr/>
          <p:nvPr/>
        </p:nvSpPr>
        <p:spPr>
          <a:xfrm>
            <a:off x="4360985" y="0"/>
            <a:ext cx="2497015" cy="9144000"/>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38209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1245</TotalTime>
  <Words>531</Words>
  <Application>Microsoft Office PowerPoint</Application>
  <PresentationFormat>On-screen Show (4:3)</PresentationFormat>
  <Paragraphs>42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Courier New</vt:lpstr>
      <vt:lpstr>Google Sans</vt:lpstr>
      <vt:lpstr>Heebo</vt:lpstr>
      <vt:lpstr>Office Theme</vt:lpstr>
      <vt:lpstr>VIACHESLAV SALENKO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Sophia Canosa</dc:creator>
  <cp:lastModifiedBy>Sophia Canosa</cp:lastModifiedBy>
  <cp:revision>4</cp:revision>
  <dcterms:created xsi:type="dcterms:W3CDTF">2024-12-03T08:18:36Z</dcterms:created>
  <dcterms:modified xsi:type="dcterms:W3CDTF">2024-12-08T01:51:00Z</dcterms:modified>
</cp:coreProperties>
</file>