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3716000" cx="24377650"/>
  <p:notesSz cx="6858000" cy="9144000"/>
  <p:embeddedFontLst>
    <p:embeddedFont>
      <p:font typeface="Raleway"/>
      <p:regular r:id="rId24"/>
      <p:bold r:id="rId25"/>
      <p:italic r:id="rId26"/>
      <p:boldItalic r:id="rId27"/>
    </p:embeddedFont>
    <p:embeddedFont>
      <p:font typeface="Amatic SC"/>
      <p:regular r:id="rId28"/>
      <p:bold r:id="rId29"/>
    </p:embeddedFont>
    <p:embeddedFont>
      <p:font typeface="Poppins"/>
      <p:regular r:id="rId30"/>
      <p:bold r:id="rId31"/>
      <p:italic r:id="rId32"/>
      <p:boldItalic r:id="rId33"/>
    </p:embeddedFont>
    <p:embeddedFont>
      <p:font typeface="Lato"/>
      <p:regular r:id="rId34"/>
      <p:bold r:id="rId35"/>
      <p:italic r:id="rId36"/>
      <p:boldItalic r:id="rId37"/>
    </p:embeddedFont>
    <p:embeddedFont>
      <p:font typeface="Source Code Pro"/>
      <p:regular r:id="rId38"/>
      <p:bold r:id="rId39"/>
      <p:italic r:id="rId40"/>
      <p:boldItalic r:id="rId41"/>
    </p:embeddedFont>
    <p:embeddedFont>
      <p:font typeface="Lato Light"/>
      <p:regular r:id="rId42"/>
      <p:bold r:id="rId43"/>
      <p:italic r:id="rId44"/>
      <p:boldItalic r:id="rId45"/>
    </p:embeddedFont>
    <p:embeddedFont>
      <p:font typeface="Montserrat Light"/>
      <p:regular r:id="rId46"/>
      <p:bold r:id="rId47"/>
      <p:italic r:id="rId48"/>
      <p:boldItalic r:id="rId49"/>
    </p:embeddedFont>
    <p:embeddedFont>
      <p:font typeface="Poppins Medium"/>
      <p:regular r:id="rId50"/>
      <p:bold r:id="rId51"/>
      <p:italic r:id="rId52"/>
      <p:boldItalic r:id="rId53"/>
    </p:embeddedFont>
    <p:embeddedFont>
      <p:font typeface="Poppins SemiBold"/>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7678">
          <p15:clr>
            <a:srgbClr val="A4A3A4"/>
          </p15:clr>
        </p15:guide>
        <p15:guide id="2" orient="horz" pos="504">
          <p15:clr>
            <a:srgbClr val="747775"/>
          </p15:clr>
        </p15:guide>
        <p15:guide id="3" orient="horz" pos="813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678"/>
        <p:guide pos="504" orient="horz"/>
        <p:guide pos="813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italic.fntdata"/><Relationship Id="rId42" Type="http://schemas.openxmlformats.org/officeDocument/2006/relationships/font" Target="fonts/LatoLight-regular.fntdata"/><Relationship Id="rId41" Type="http://schemas.openxmlformats.org/officeDocument/2006/relationships/font" Target="fonts/SourceCodePro-boldItalic.fntdata"/><Relationship Id="rId44" Type="http://schemas.openxmlformats.org/officeDocument/2006/relationships/font" Target="fonts/LatoLight-italic.fntdata"/><Relationship Id="rId43" Type="http://schemas.openxmlformats.org/officeDocument/2006/relationships/font" Target="fonts/LatoLight-bold.fntdata"/><Relationship Id="rId46" Type="http://schemas.openxmlformats.org/officeDocument/2006/relationships/font" Target="fonts/MontserratLight-regular.fntdata"/><Relationship Id="rId45" Type="http://schemas.openxmlformats.org/officeDocument/2006/relationships/font" Target="fonts/Lato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Light-italic.fntdata"/><Relationship Id="rId47" Type="http://schemas.openxmlformats.org/officeDocument/2006/relationships/font" Target="fonts/MontserratLight-bold.fntdata"/><Relationship Id="rId49" Type="http://schemas.openxmlformats.org/officeDocument/2006/relationships/font" Target="fonts/Montserrat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fntdata"/><Relationship Id="rId30" Type="http://schemas.openxmlformats.org/officeDocument/2006/relationships/font" Target="fonts/Poppins-regular.fntdata"/><Relationship Id="rId33" Type="http://schemas.openxmlformats.org/officeDocument/2006/relationships/font" Target="fonts/Poppins-boldItalic.fntdata"/><Relationship Id="rId32" Type="http://schemas.openxmlformats.org/officeDocument/2006/relationships/font" Target="fonts/Poppins-italic.fntdata"/><Relationship Id="rId35" Type="http://schemas.openxmlformats.org/officeDocument/2006/relationships/font" Target="fonts/Lato-bold.fntdata"/><Relationship Id="rId34" Type="http://schemas.openxmlformats.org/officeDocument/2006/relationships/font" Target="fonts/Lato-regular.fntdata"/><Relationship Id="rId37" Type="http://schemas.openxmlformats.org/officeDocument/2006/relationships/font" Target="fonts/Lato-boldItalic.fntdata"/><Relationship Id="rId36" Type="http://schemas.openxmlformats.org/officeDocument/2006/relationships/font" Target="fonts/Lato-italic.fntdata"/><Relationship Id="rId39" Type="http://schemas.openxmlformats.org/officeDocument/2006/relationships/font" Target="fonts/SourceCodePro-bold.fntdata"/><Relationship Id="rId38" Type="http://schemas.openxmlformats.org/officeDocument/2006/relationships/font" Target="fonts/SourceCodePr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AmaticSC-regular.fntdata"/><Relationship Id="rId27" Type="http://schemas.openxmlformats.org/officeDocument/2006/relationships/font" Target="fonts/Raleway-boldItalic.fntdata"/><Relationship Id="rId29" Type="http://schemas.openxmlformats.org/officeDocument/2006/relationships/font" Target="fonts/AmaticSC-bold.fntdata"/><Relationship Id="rId51" Type="http://schemas.openxmlformats.org/officeDocument/2006/relationships/font" Target="fonts/PoppinsMedium-bold.fntdata"/><Relationship Id="rId50" Type="http://schemas.openxmlformats.org/officeDocument/2006/relationships/font" Target="fonts/PoppinsMedium-regular.fntdata"/><Relationship Id="rId53" Type="http://schemas.openxmlformats.org/officeDocument/2006/relationships/font" Target="fonts/PoppinsMedium-boldItalic.fntdata"/><Relationship Id="rId52" Type="http://schemas.openxmlformats.org/officeDocument/2006/relationships/font" Target="fonts/PoppinsMedium-italic.fntdata"/><Relationship Id="rId11" Type="http://schemas.openxmlformats.org/officeDocument/2006/relationships/slide" Target="slides/slide6.xml"/><Relationship Id="rId55" Type="http://schemas.openxmlformats.org/officeDocument/2006/relationships/font" Target="fonts/PoppinsSemiBold-bold.fntdata"/><Relationship Id="rId10" Type="http://schemas.openxmlformats.org/officeDocument/2006/relationships/slide" Target="slides/slide5.xml"/><Relationship Id="rId54" Type="http://schemas.openxmlformats.org/officeDocument/2006/relationships/font" Target="fonts/PoppinsSemiBold-regular.fntdata"/><Relationship Id="rId13" Type="http://schemas.openxmlformats.org/officeDocument/2006/relationships/slide" Target="slides/slide8.xml"/><Relationship Id="rId57" Type="http://schemas.openxmlformats.org/officeDocument/2006/relationships/font" Target="fonts/PoppinsSemiBold-boldItalic.fntdata"/><Relationship Id="rId12" Type="http://schemas.openxmlformats.org/officeDocument/2006/relationships/slide" Target="slides/slide7.xml"/><Relationship Id="rId56" Type="http://schemas.openxmlformats.org/officeDocument/2006/relationships/font" Target="fonts/PoppinsSemi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ontserrat Light"/>
                <a:ea typeface="Montserrat Light"/>
                <a:cs typeface="Montserrat Light"/>
                <a:sym typeface="Montserrat Light"/>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ontserrat Light"/>
                <a:ea typeface="Montserrat Light"/>
                <a:cs typeface="Montserrat Light"/>
                <a:sym typeface="Montserrat Light"/>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2400" u="none" cap="none" strike="noStrike">
                <a:solidFill>
                  <a:schemeClr val="dk1"/>
                </a:solidFill>
                <a:latin typeface="Montserrat Light"/>
                <a:ea typeface="Montserrat Light"/>
                <a:cs typeface="Montserrat Light"/>
                <a:sym typeface="Montserrat Light"/>
              </a:defRPr>
            </a:lvl1pPr>
            <a:lvl2pPr indent="-228600" lvl="1" marL="914400" marR="0" rtl="0" algn="l">
              <a:spcBef>
                <a:spcPts val="0"/>
              </a:spcBef>
              <a:spcAft>
                <a:spcPts val="0"/>
              </a:spcAft>
              <a:buSzPts val="1400"/>
              <a:buNone/>
              <a:defRPr b="0" i="0" sz="2400" u="none" cap="none" strike="noStrike">
                <a:solidFill>
                  <a:schemeClr val="dk1"/>
                </a:solidFill>
                <a:latin typeface="Montserrat Light"/>
                <a:ea typeface="Montserrat Light"/>
                <a:cs typeface="Montserrat Light"/>
                <a:sym typeface="Montserrat Light"/>
              </a:defRPr>
            </a:lvl2pPr>
            <a:lvl3pPr indent="-228600" lvl="2" marL="1371600" marR="0" rtl="0" algn="l">
              <a:spcBef>
                <a:spcPts val="0"/>
              </a:spcBef>
              <a:spcAft>
                <a:spcPts val="0"/>
              </a:spcAft>
              <a:buSzPts val="1400"/>
              <a:buNone/>
              <a:defRPr b="0" i="0" sz="2400" u="none" cap="none" strike="noStrike">
                <a:solidFill>
                  <a:schemeClr val="dk1"/>
                </a:solidFill>
                <a:latin typeface="Montserrat Light"/>
                <a:ea typeface="Montserrat Light"/>
                <a:cs typeface="Montserrat Light"/>
                <a:sym typeface="Montserrat Light"/>
              </a:defRPr>
            </a:lvl3pPr>
            <a:lvl4pPr indent="-228600" lvl="3" marL="1828800" marR="0" rtl="0" algn="l">
              <a:spcBef>
                <a:spcPts val="0"/>
              </a:spcBef>
              <a:spcAft>
                <a:spcPts val="0"/>
              </a:spcAft>
              <a:buSzPts val="1400"/>
              <a:buNone/>
              <a:defRPr b="0" i="0" sz="2400" u="none" cap="none" strike="noStrike">
                <a:solidFill>
                  <a:schemeClr val="dk1"/>
                </a:solidFill>
                <a:latin typeface="Montserrat Light"/>
                <a:ea typeface="Montserrat Light"/>
                <a:cs typeface="Montserrat Light"/>
                <a:sym typeface="Montserrat Light"/>
              </a:defRPr>
            </a:lvl4pPr>
            <a:lvl5pPr indent="-228600" lvl="4" marL="2286000" marR="0" rtl="0" algn="l">
              <a:spcBef>
                <a:spcPts val="0"/>
              </a:spcBef>
              <a:spcAft>
                <a:spcPts val="0"/>
              </a:spcAft>
              <a:buSzPts val="1400"/>
              <a:buNone/>
              <a:defRPr b="0" i="0" sz="2400" u="none" cap="none" strike="noStrike">
                <a:solidFill>
                  <a:schemeClr val="dk1"/>
                </a:solidFill>
                <a:latin typeface="Montserrat Light"/>
                <a:ea typeface="Montserrat Light"/>
                <a:cs typeface="Montserrat Light"/>
                <a:sym typeface="Montserrat Light"/>
              </a:defRPr>
            </a:lvl5pPr>
            <a:lvl6pPr indent="-228600" lvl="5" marL="2743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ontserrat Light"/>
                <a:ea typeface="Montserrat Light"/>
                <a:cs typeface="Montserrat Light"/>
                <a:sym typeface="Montserrat Light"/>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ontserrat Light"/>
                <a:ea typeface="Montserrat Light"/>
                <a:cs typeface="Montserrat Light"/>
                <a:sym typeface="Montserrat Light"/>
              </a:rPr>
              <a:t>‹#›</a:t>
            </a:fld>
            <a:endParaRPr b="0" i="0" sz="1200" u="none" cap="none" strike="noStrike">
              <a:solidFill>
                <a:schemeClr val="dk1"/>
              </a:solidFill>
              <a:latin typeface="Montserrat Light"/>
              <a:ea typeface="Montserrat Light"/>
              <a:cs typeface="Montserrat Light"/>
              <a:sym typeface="Montserrat Light"/>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 name="Shape 16"/>
        <p:cNvGrpSpPr/>
        <p:nvPr/>
      </p:nvGrpSpPr>
      <p:grpSpPr>
        <a:xfrm>
          <a:off x="0" y="0"/>
          <a:ext cx="0" cy="0"/>
          <a:chOff x="0" y="0"/>
          <a:chExt cx="0" cy="0"/>
        </a:xfrm>
      </p:grpSpPr>
      <p:sp>
        <p:nvSpPr>
          <p:cNvPr id="17" name="Google Shape;17;g2db14a3048c_0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g2db14a3048c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b14a3048c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db14a3048c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b14a3048c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db14a3048c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b14a3048c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db14a3048c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b14a3048c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db14a3048c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db14a3048c_0_2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2db14a3048c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g2db14a3048c_0_2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 name="Google Shape;24;g2db14a3048c_0_2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g2db14a3048c_0_2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g2db14a3048c_0_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b14a3048c_0_2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db14a3048c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b14a3048c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db14a3048c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5" name="Shape 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675964" y="730251"/>
            <a:ext cx="21025723" cy="265112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8798"/>
              <a:buFont typeface="Calibri"/>
              <a:buNone/>
              <a:defRPr b="0" i="0" sz="8798"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675964" y="3651250"/>
            <a:ext cx="21025723" cy="870267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2000"/>
              </a:spcBef>
              <a:spcAft>
                <a:spcPts val="0"/>
              </a:spcAft>
              <a:buClr>
                <a:schemeClr val="dk1"/>
              </a:buClr>
              <a:buSzPts val="5599"/>
              <a:buFont typeface="Arial"/>
              <a:buNone/>
              <a:defRPr b="0" i="0" sz="5599" u="none" cap="none" strike="noStrike">
                <a:solidFill>
                  <a:schemeClr val="dk1"/>
                </a:solidFill>
                <a:latin typeface="Calibri"/>
                <a:ea typeface="Calibri"/>
                <a:cs typeface="Calibri"/>
                <a:sym typeface="Calibri"/>
              </a:defRPr>
            </a:lvl1pPr>
            <a:lvl2pPr indent="-228600" lvl="1" marL="914400" marR="0" rtl="0" algn="l">
              <a:lnSpc>
                <a:spcPct val="90000"/>
              </a:lnSpc>
              <a:spcBef>
                <a:spcPts val="1000"/>
              </a:spcBef>
              <a:spcAft>
                <a:spcPts val="0"/>
              </a:spcAft>
              <a:buClr>
                <a:schemeClr val="dk1"/>
              </a:buClr>
              <a:buSzPts val="4799"/>
              <a:buFont typeface="Arial"/>
              <a:buNone/>
              <a:defRPr b="0" i="0" sz="4799" u="none" cap="none" strike="noStrike">
                <a:solidFill>
                  <a:schemeClr val="dk1"/>
                </a:solidFill>
                <a:latin typeface="Calibri"/>
                <a:ea typeface="Calibri"/>
                <a:cs typeface="Calibri"/>
                <a:sym typeface="Calibri"/>
              </a:defRPr>
            </a:lvl2pPr>
            <a:lvl3pPr indent="-228600" lvl="2" marL="1371600" marR="0" rtl="0" algn="l">
              <a:lnSpc>
                <a:spcPct val="90000"/>
              </a:lnSpc>
              <a:spcBef>
                <a:spcPts val="1000"/>
              </a:spcBef>
              <a:spcAft>
                <a:spcPts val="0"/>
              </a:spcAft>
              <a:buClr>
                <a:schemeClr val="dk1"/>
              </a:buClr>
              <a:buSzPts val="3999"/>
              <a:buFont typeface="Arial"/>
              <a:buNone/>
              <a:defRPr b="0" i="0" sz="3999" u="none" cap="none" strike="noStrike">
                <a:solidFill>
                  <a:schemeClr val="dk1"/>
                </a:solidFill>
                <a:latin typeface="Calibri"/>
                <a:ea typeface="Calibri"/>
                <a:cs typeface="Calibri"/>
                <a:sym typeface="Calibri"/>
              </a:defRPr>
            </a:lvl3pPr>
            <a:lvl4pPr indent="-228600" lvl="3" marL="1828800" marR="0" rtl="0" algn="l">
              <a:lnSpc>
                <a:spcPct val="90000"/>
              </a:lnSpc>
              <a:spcBef>
                <a:spcPts val="1000"/>
              </a:spcBef>
              <a:spcAft>
                <a:spcPts val="0"/>
              </a:spcAft>
              <a:buClr>
                <a:schemeClr val="dk1"/>
              </a:buClr>
              <a:buSzPts val="3599"/>
              <a:buFont typeface="Arial"/>
              <a:buNone/>
              <a:defRPr b="0" i="0" sz="3599" u="none" cap="none" strike="noStrike">
                <a:solidFill>
                  <a:schemeClr val="dk1"/>
                </a:solidFill>
                <a:latin typeface="Calibri"/>
                <a:ea typeface="Calibri"/>
                <a:cs typeface="Calibri"/>
                <a:sym typeface="Calibri"/>
              </a:defRPr>
            </a:lvl4pPr>
            <a:lvl5pPr indent="-228600" lvl="4" marL="2286000" marR="0" rtl="0" algn="l">
              <a:lnSpc>
                <a:spcPct val="90000"/>
              </a:lnSpc>
              <a:spcBef>
                <a:spcPts val="1000"/>
              </a:spcBef>
              <a:spcAft>
                <a:spcPts val="0"/>
              </a:spcAft>
              <a:buClr>
                <a:schemeClr val="dk1"/>
              </a:buClr>
              <a:buSzPts val="3599"/>
              <a:buFont typeface="Arial"/>
              <a:buNone/>
              <a:defRPr b="0" i="0" sz="3599" u="none" cap="none" strike="noStrike">
                <a:solidFill>
                  <a:schemeClr val="dk1"/>
                </a:solidFill>
                <a:latin typeface="Calibri"/>
                <a:ea typeface="Calibri"/>
                <a:cs typeface="Calibri"/>
                <a:sym typeface="Calibri"/>
              </a:defRPr>
            </a:lvl5pPr>
            <a:lvl6pPr indent="-457136" lvl="5" marL="27432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Calibri"/>
                <a:ea typeface="Calibri"/>
                <a:cs typeface="Calibri"/>
                <a:sym typeface="Calibri"/>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Calibri"/>
                <a:ea typeface="Calibri"/>
                <a:cs typeface="Calibri"/>
                <a:sym typeface="Calibri"/>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Calibri"/>
                <a:ea typeface="Calibri"/>
                <a:cs typeface="Calibri"/>
                <a:sym typeface="Calibri"/>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675964" y="12712701"/>
            <a:ext cx="5484971" cy="7302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399" u="none" cap="none" strike="noStrike">
                <a:solidFill>
                  <a:srgbClr val="B9B9B9"/>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8075097" y="12712701"/>
            <a:ext cx="8227457" cy="730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399" u="none" cap="none" strike="noStrike">
                <a:solidFill>
                  <a:srgbClr val="B9B9B9"/>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7216715" y="12712701"/>
            <a:ext cx="5484971" cy="73025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399" u="none" cap="none" strike="noStrike">
                <a:solidFill>
                  <a:srgbClr val="B9B9B9"/>
                </a:solidFill>
                <a:latin typeface="Calibri"/>
                <a:ea typeface="Calibri"/>
                <a:cs typeface="Calibri"/>
                <a:sym typeface="Calibri"/>
              </a:defRPr>
            </a:lvl1pPr>
            <a:lvl2pPr indent="0" lvl="1" marL="0" marR="0" rtl="0" algn="r">
              <a:spcBef>
                <a:spcPts val="0"/>
              </a:spcBef>
              <a:buNone/>
              <a:defRPr b="0" i="0" sz="2399" u="none" cap="none" strike="noStrike">
                <a:solidFill>
                  <a:srgbClr val="B9B9B9"/>
                </a:solidFill>
                <a:latin typeface="Calibri"/>
                <a:ea typeface="Calibri"/>
                <a:cs typeface="Calibri"/>
                <a:sym typeface="Calibri"/>
              </a:defRPr>
            </a:lvl2pPr>
            <a:lvl3pPr indent="0" lvl="2" marL="0" marR="0" rtl="0" algn="r">
              <a:spcBef>
                <a:spcPts val="0"/>
              </a:spcBef>
              <a:buNone/>
              <a:defRPr b="0" i="0" sz="2399" u="none" cap="none" strike="noStrike">
                <a:solidFill>
                  <a:srgbClr val="B9B9B9"/>
                </a:solidFill>
                <a:latin typeface="Calibri"/>
                <a:ea typeface="Calibri"/>
                <a:cs typeface="Calibri"/>
                <a:sym typeface="Calibri"/>
              </a:defRPr>
            </a:lvl3pPr>
            <a:lvl4pPr indent="0" lvl="3" marL="0" marR="0" rtl="0" algn="r">
              <a:spcBef>
                <a:spcPts val="0"/>
              </a:spcBef>
              <a:buNone/>
              <a:defRPr b="0" i="0" sz="2399" u="none" cap="none" strike="noStrike">
                <a:solidFill>
                  <a:srgbClr val="B9B9B9"/>
                </a:solidFill>
                <a:latin typeface="Calibri"/>
                <a:ea typeface="Calibri"/>
                <a:cs typeface="Calibri"/>
                <a:sym typeface="Calibri"/>
              </a:defRPr>
            </a:lvl4pPr>
            <a:lvl5pPr indent="0" lvl="4" marL="0" marR="0" rtl="0" algn="r">
              <a:spcBef>
                <a:spcPts val="0"/>
              </a:spcBef>
              <a:buNone/>
              <a:defRPr b="0" i="0" sz="2399" u="none" cap="none" strike="noStrike">
                <a:solidFill>
                  <a:srgbClr val="B9B9B9"/>
                </a:solidFill>
                <a:latin typeface="Calibri"/>
                <a:ea typeface="Calibri"/>
                <a:cs typeface="Calibri"/>
                <a:sym typeface="Calibri"/>
              </a:defRPr>
            </a:lvl5pPr>
            <a:lvl6pPr indent="0" lvl="5" marL="0" marR="0" rtl="0" algn="r">
              <a:spcBef>
                <a:spcPts val="0"/>
              </a:spcBef>
              <a:buNone/>
              <a:defRPr b="0" i="0" sz="2399" u="none" cap="none" strike="noStrike">
                <a:solidFill>
                  <a:srgbClr val="B9B9B9"/>
                </a:solidFill>
                <a:latin typeface="Calibri"/>
                <a:ea typeface="Calibri"/>
                <a:cs typeface="Calibri"/>
                <a:sym typeface="Calibri"/>
              </a:defRPr>
            </a:lvl6pPr>
            <a:lvl7pPr indent="0" lvl="6" marL="0" marR="0" rtl="0" algn="r">
              <a:spcBef>
                <a:spcPts val="0"/>
              </a:spcBef>
              <a:buNone/>
              <a:defRPr b="0" i="0" sz="2399" u="none" cap="none" strike="noStrike">
                <a:solidFill>
                  <a:srgbClr val="B9B9B9"/>
                </a:solidFill>
                <a:latin typeface="Calibri"/>
                <a:ea typeface="Calibri"/>
                <a:cs typeface="Calibri"/>
                <a:sym typeface="Calibri"/>
              </a:defRPr>
            </a:lvl7pPr>
            <a:lvl8pPr indent="0" lvl="7" marL="0" marR="0" rtl="0" algn="r">
              <a:spcBef>
                <a:spcPts val="0"/>
              </a:spcBef>
              <a:buNone/>
              <a:defRPr b="0" i="0" sz="2399" u="none" cap="none" strike="noStrike">
                <a:solidFill>
                  <a:srgbClr val="B9B9B9"/>
                </a:solidFill>
                <a:latin typeface="Calibri"/>
                <a:ea typeface="Calibri"/>
                <a:cs typeface="Calibri"/>
                <a:sym typeface="Calibri"/>
              </a:defRPr>
            </a:lvl8pPr>
            <a:lvl9pPr indent="0" lvl="8" marL="0" marR="0" rtl="0" algn="r">
              <a:spcBef>
                <a:spcPts val="0"/>
              </a:spcBef>
              <a:buNone/>
              <a:defRPr b="0" i="0" sz="2399" u="none" cap="none" strike="noStrike">
                <a:solidFill>
                  <a:srgbClr val="B9B9B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 name="Shape 19"/>
        <p:cNvGrpSpPr/>
        <p:nvPr/>
      </p:nvGrpSpPr>
      <p:grpSpPr>
        <a:xfrm>
          <a:off x="0" y="0"/>
          <a:ext cx="0" cy="0"/>
          <a:chOff x="0" y="0"/>
          <a:chExt cx="0" cy="0"/>
        </a:xfrm>
      </p:grpSpPr>
      <p:sp>
        <p:nvSpPr>
          <p:cNvPr id="20" name="Google Shape;20;p3"/>
          <p:cNvSpPr txBox="1"/>
          <p:nvPr/>
        </p:nvSpPr>
        <p:spPr>
          <a:xfrm>
            <a:off x="0" y="1234725"/>
            <a:ext cx="24377700" cy="7584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500">
                <a:solidFill>
                  <a:srgbClr val="212121"/>
                </a:solidFill>
                <a:latin typeface="Amatic SC"/>
                <a:ea typeface="Amatic SC"/>
                <a:cs typeface="Amatic SC"/>
                <a:sym typeface="Amatic SC"/>
              </a:rPr>
              <a:t>Cyclistic bike-share case study</a:t>
            </a:r>
            <a:endParaRPr b="1" sz="11500">
              <a:solidFill>
                <a:srgbClr val="212121"/>
              </a:solidFill>
              <a:latin typeface="Amatic SC"/>
              <a:ea typeface="Amatic SC"/>
              <a:cs typeface="Amatic SC"/>
              <a:sym typeface="Amatic SC"/>
            </a:endParaRPr>
          </a:p>
          <a:p>
            <a:pPr indent="0" lvl="0" marL="0" rtl="0" algn="ctr">
              <a:spcBef>
                <a:spcPts val="0"/>
              </a:spcBef>
              <a:spcAft>
                <a:spcPts val="0"/>
              </a:spcAft>
              <a:buNone/>
            </a:pPr>
            <a:r>
              <a:rPr b="1" lang="en-US" sz="11500">
                <a:solidFill>
                  <a:srgbClr val="212121"/>
                </a:solidFill>
                <a:latin typeface="Amatic SC"/>
                <a:ea typeface="Amatic SC"/>
                <a:cs typeface="Amatic SC"/>
                <a:sym typeface="Amatic SC"/>
              </a:rPr>
              <a:t>By </a:t>
            </a:r>
            <a:endParaRPr b="1" sz="11500">
              <a:solidFill>
                <a:srgbClr val="212121"/>
              </a:solidFill>
              <a:latin typeface="Amatic SC"/>
              <a:ea typeface="Amatic SC"/>
              <a:cs typeface="Amatic SC"/>
              <a:sym typeface="Amatic SC"/>
            </a:endParaRPr>
          </a:p>
          <a:p>
            <a:pPr indent="0" lvl="0" marL="0" rtl="0" algn="ctr">
              <a:spcBef>
                <a:spcPts val="0"/>
              </a:spcBef>
              <a:spcAft>
                <a:spcPts val="0"/>
              </a:spcAft>
              <a:buNone/>
            </a:pPr>
            <a:r>
              <a:rPr b="1" lang="en-US" sz="11500">
                <a:solidFill>
                  <a:srgbClr val="212121"/>
                </a:solidFill>
                <a:latin typeface="Amatic SC"/>
                <a:ea typeface="Amatic SC"/>
                <a:cs typeface="Amatic SC"/>
                <a:sym typeface="Amatic SC"/>
              </a:rPr>
              <a:t>Akanbi abdulahi</a:t>
            </a:r>
            <a:endParaRPr b="1" sz="11500">
              <a:solidFill>
                <a:srgbClr val="212121"/>
              </a:solidFill>
              <a:latin typeface="Amatic SC"/>
              <a:ea typeface="Amatic SC"/>
              <a:cs typeface="Amatic SC"/>
              <a:sym typeface="Amatic SC"/>
            </a:endParaRPr>
          </a:p>
        </p:txBody>
      </p:sp>
      <p:sp>
        <p:nvSpPr>
          <p:cNvPr id="21" name="Google Shape;21;p3"/>
          <p:cNvSpPr txBox="1"/>
          <p:nvPr/>
        </p:nvSpPr>
        <p:spPr>
          <a:xfrm>
            <a:off x="6561675" y="10124725"/>
            <a:ext cx="11500500" cy="215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5599">
                <a:solidFill>
                  <a:schemeClr val="dk1"/>
                </a:solidFill>
                <a:latin typeface="Calibri"/>
                <a:ea typeface="Calibri"/>
                <a:cs typeface="Calibri"/>
                <a:sym typeface="Calibri"/>
              </a:rPr>
              <a:t>2024</a:t>
            </a:r>
            <a:endParaRPr sz="5599">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nvSpPr>
        <p:spPr>
          <a:xfrm>
            <a:off x="6180710" y="1022190"/>
            <a:ext cx="120165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Poppins"/>
                <a:ea typeface="Poppins"/>
                <a:cs typeface="Poppins"/>
                <a:sym typeface="Poppins"/>
              </a:rPr>
              <a:t>Rider</a:t>
            </a:r>
            <a:r>
              <a:rPr b="1" lang="en-US" sz="8000">
                <a:solidFill>
                  <a:schemeClr val="dk2"/>
                </a:solidFill>
                <a:latin typeface="Poppins"/>
                <a:ea typeface="Poppins"/>
                <a:cs typeface="Poppins"/>
                <a:sym typeface="Poppins"/>
              </a:rPr>
              <a:t> Analysis</a:t>
            </a:r>
            <a:endParaRPr/>
          </a:p>
        </p:txBody>
      </p:sp>
      <p:sp>
        <p:nvSpPr>
          <p:cNvPr id="149" name="Google Shape;149;p12"/>
          <p:cNvSpPr txBox="1"/>
          <p:nvPr/>
        </p:nvSpPr>
        <p:spPr>
          <a:xfrm>
            <a:off x="2668308" y="2383311"/>
            <a:ext cx="19041000" cy="175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latin typeface="Lato Light"/>
                <a:ea typeface="Lato Light"/>
                <a:cs typeface="Lato Light"/>
                <a:sym typeface="Lato Light"/>
              </a:rPr>
              <a:t>Finance analysts have determine that annual members are more profitable than casual riders. Hence the need to target the casual riders in a campaign so as to convert as much casual riders to members.</a:t>
            </a:r>
            <a:endParaRPr/>
          </a:p>
        </p:txBody>
      </p:sp>
      <p:grpSp>
        <p:nvGrpSpPr>
          <p:cNvPr id="150" name="Google Shape;150;p12"/>
          <p:cNvGrpSpPr/>
          <p:nvPr/>
        </p:nvGrpSpPr>
        <p:grpSpPr>
          <a:xfrm>
            <a:off x="2351269" y="5851625"/>
            <a:ext cx="19681233" cy="5678508"/>
            <a:chOff x="2351269" y="4985350"/>
            <a:chExt cx="19681233" cy="5678508"/>
          </a:xfrm>
        </p:grpSpPr>
        <p:sp>
          <p:nvSpPr>
            <p:cNvPr id="151" name="Google Shape;151;p12"/>
            <p:cNvSpPr/>
            <p:nvPr/>
          </p:nvSpPr>
          <p:spPr>
            <a:xfrm rot="-5400000">
              <a:off x="11300096" y="6116306"/>
              <a:ext cx="1785328" cy="5478749"/>
            </a:xfrm>
            <a:custGeom>
              <a:rect b="b" l="l" r="r" t="t"/>
              <a:pathLst>
                <a:path extrusionOk="0" h="6267" w="3134">
                  <a:moveTo>
                    <a:pt x="3134" y="0"/>
                  </a:moveTo>
                  <a:cubicBezTo>
                    <a:pt x="1403" y="0"/>
                    <a:pt x="0" y="1403"/>
                    <a:pt x="0" y="3134"/>
                  </a:cubicBezTo>
                  <a:cubicBezTo>
                    <a:pt x="0" y="4865"/>
                    <a:pt x="1403" y="6267"/>
                    <a:pt x="3134" y="6267"/>
                  </a:cubicBezTo>
                </a:path>
              </a:pathLst>
            </a:custGeom>
            <a:noFill/>
            <a:ln cap="flat" cmpd="sng" w="952500">
              <a:solidFill>
                <a:schemeClr val="accent2"/>
              </a:solidFill>
              <a:prstDash val="solid"/>
              <a:round/>
              <a:headEnd len="sm" w="sm" type="none"/>
              <a:tailEnd len="sm" w="sm" type="none"/>
            </a:ln>
          </p:spPr>
          <p:txBody>
            <a:bodyPr anchorCtr="1" anchor="ctr" bIns="192225" lIns="192225" spcFirstLastPara="1" rIns="192225" wrap="square" tIns="1922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dk1"/>
                </a:solidFill>
                <a:latin typeface="Arial"/>
                <a:ea typeface="Arial"/>
                <a:cs typeface="Arial"/>
                <a:sym typeface="Arial"/>
              </a:endParaRPr>
            </a:p>
          </p:txBody>
        </p:sp>
        <p:sp>
          <p:nvSpPr>
            <p:cNvPr id="152" name="Google Shape;152;p12"/>
            <p:cNvSpPr/>
            <p:nvPr/>
          </p:nvSpPr>
          <p:spPr>
            <a:xfrm rot="-5400000">
              <a:off x="11295287" y="4153317"/>
              <a:ext cx="1785328" cy="5479623"/>
            </a:xfrm>
            <a:custGeom>
              <a:rect b="b" l="l" r="r" t="t"/>
              <a:pathLst>
                <a:path extrusionOk="0" h="6268" w="3134">
                  <a:moveTo>
                    <a:pt x="0" y="0"/>
                  </a:moveTo>
                  <a:cubicBezTo>
                    <a:pt x="1731" y="0"/>
                    <a:pt x="3134" y="1403"/>
                    <a:pt x="3134" y="3134"/>
                  </a:cubicBezTo>
                  <a:cubicBezTo>
                    <a:pt x="3134" y="4866"/>
                    <a:pt x="1731" y="6268"/>
                    <a:pt x="0" y="6268"/>
                  </a:cubicBezTo>
                </a:path>
              </a:pathLst>
            </a:custGeom>
            <a:noFill/>
            <a:ln cap="flat" cmpd="sng" w="952500">
              <a:solidFill>
                <a:schemeClr val="accent1"/>
              </a:solidFill>
              <a:prstDash val="solid"/>
              <a:round/>
              <a:headEnd len="sm" w="sm" type="none"/>
              <a:tailEnd len="sm" w="sm" type="none"/>
            </a:ln>
          </p:spPr>
          <p:txBody>
            <a:bodyPr anchorCtr="1" anchor="ctr" bIns="192225" lIns="192225" spcFirstLastPara="1" rIns="192225" wrap="square" tIns="1922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accent1"/>
                </a:solidFill>
                <a:latin typeface="Arial"/>
                <a:ea typeface="Arial"/>
                <a:cs typeface="Arial"/>
                <a:sym typeface="Arial"/>
              </a:endParaRPr>
            </a:p>
          </p:txBody>
        </p:sp>
        <p:sp>
          <p:nvSpPr>
            <p:cNvPr id="153" name="Google Shape;153;p12"/>
            <p:cNvSpPr/>
            <p:nvPr/>
          </p:nvSpPr>
          <p:spPr>
            <a:xfrm>
              <a:off x="12729491" y="8779896"/>
              <a:ext cx="4379514" cy="1883962"/>
            </a:xfrm>
            <a:prstGeom prst="rightArrow">
              <a:avLst>
                <a:gd fmla="val 50000" name="adj1"/>
                <a:gd fmla="val 5000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4" name="Google Shape;154;p12"/>
            <p:cNvSpPr/>
            <p:nvPr/>
          </p:nvSpPr>
          <p:spPr>
            <a:xfrm rot="10800000">
              <a:off x="7268645" y="5089079"/>
              <a:ext cx="4379512" cy="188396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55" name="Google Shape;155;p12"/>
            <p:cNvGrpSpPr/>
            <p:nvPr/>
          </p:nvGrpSpPr>
          <p:grpSpPr>
            <a:xfrm>
              <a:off x="2351269" y="5520828"/>
              <a:ext cx="4406541" cy="5002363"/>
              <a:chOff x="14110679" y="3708662"/>
              <a:chExt cx="4406541" cy="5002363"/>
            </a:xfrm>
          </p:grpSpPr>
          <p:grpSp>
            <p:nvGrpSpPr>
              <p:cNvPr id="156" name="Google Shape;156;p12"/>
              <p:cNvGrpSpPr/>
              <p:nvPr/>
            </p:nvGrpSpPr>
            <p:grpSpPr>
              <a:xfrm flipH="1">
                <a:off x="14144751" y="4762769"/>
                <a:ext cx="4372469" cy="3948256"/>
                <a:chOff x="3576502" y="10011851"/>
                <a:chExt cx="4372469" cy="3948256"/>
              </a:xfrm>
            </p:grpSpPr>
            <p:sp>
              <p:nvSpPr>
                <p:cNvPr id="157" name="Google Shape;157;p12"/>
                <p:cNvSpPr txBox="1"/>
                <p:nvPr/>
              </p:nvSpPr>
              <p:spPr>
                <a:xfrm>
                  <a:off x="4667871" y="10011851"/>
                  <a:ext cx="32811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2"/>
                      </a:solidFill>
                      <a:latin typeface="Poppins Medium"/>
                      <a:ea typeface="Poppins Medium"/>
                      <a:cs typeface="Poppins Medium"/>
                      <a:sym typeface="Poppins Medium"/>
                    </a:rPr>
                    <a:t>Members</a:t>
                  </a:r>
                  <a:endParaRPr/>
                </a:p>
              </p:txBody>
            </p:sp>
            <p:sp>
              <p:nvSpPr>
                <p:cNvPr id="158" name="Google Shape;158;p12"/>
                <p:cNvSpPr/>
                <p:nvPr/>
              </p:nvSpPr>
              <p:spPr>
                <a:xfrm>
                  <a:off x="3576502" y="10851564"/>
                  <a:ext cx="4372391" cy="31085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latin typeface="Lato Light"/>
                      <a:ea typeface="Lato Light"/>
                      <a:cs typeface="Lato Light"/>
                      <a:sym typeface="Lato Light"/>
                    </a:rPr>
                    <a:t>Member have significantly more rides than casual riders on weekdays, indicating a stronger pattern of regular usage, potentially for commuting or other daily activities.</a:t>
                  </a:r>
                  <a:endParaRPr/>
                </a:p>
              </p:txBody>
            </p:sp>
          </p:grpSp>
          <p:sp>
            <p:nvSpPr>
              <p:cNvPr id="159" name="Google Shape;159;p12"/>
              <p:cNvSpPr txBox="1"/>
              <p:nvPr/>
            </p:nvSpPr>
            <p:spPr>
              <a:xfrm>
                <a:off x="14110679" y="3708662"/>
                <a:ext cx="2030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1"/>
                    </a:solidFill>
                    <a:latin typeface="Poppins Medium"/>
                    <a:ea typeface="Poppins Medium"/>
                    <a:cs typeface="Poppins Medium"/>
                    <a:sym typeface="Poppins Medium"/>
                  </a:rPr>
                  <a:t>66</a:t>
                </a:r>
                <a:r>
                  <a:rPr lang="en-US" sz="6000">
                    <a:solidFill>
                      <a:schemeClr val="accent1"/>
                    </a:solidFill>
                    <a:latin typeface="Poppins Medium"/>
                    <a:ea typeface="Poppins Medium"/>
                    <a:cs typeface="Poppins Medium"/>
                    <a:sym typeface="Poppins Medium"/>
                  </a:rPr>
                  <a:t>%</a:t>
                </a:r>
                <a:endParaRPr/>
              </a:p>
            </p:txBody>
          </p:sp>
        </p:grpSp>
        <p:grpSp>
          <p:nvGrpSpPr>
            <p:cNvPr id="160" name="Google Shape;160;p12"/>
            <p:cNvGrpSpPr/>
            <p:nvPr/>
          </p:nvGrpSpPr>
          <p:grpSpPr>
            <a:xfrm flipH="1">
              <a:off x="17108999" y="4985350"/>
              <a:ext cx="4923503" cy="5274028"/>
              <a:chOff x="14110679" y="3971306"/>
              <a:chExt cx="4923503" cy="5274028"/>
            </a:xfrm>
          </p:grpSpPr>
          <p:grpSp>
            <p:nvGrpSpPr>
              <p:cNvPr id="161" name="Google Shape;161;p12"/>
              <p:cNvGrpSpPr/>
              <p:nvPr/>
            </p:nvGrpSpPr>
            <p:grpSpPr>
              <a:xfrm flipH="1">
                <a:off x="14144720" y="3971306"/>
                <a:ext cx="4889462" cy="4257688"/>
                <a:chOff x="3059540" y="9220388"/>
                <a:chExt cx="4889462" cy="4257688"/>
              </a:xfrm>
            </p:grpSpPr>
            <p:sp>
              <p:nvSpPr>
                <p:cNvPr id="162" name="Google Shape;162;p12"/>
                <p:cNvSpPr txBox="1"/>
                <p:nvPr/>
              </p:nvSpPr>
              <p:spPr>
                <a:xfrm>
                  <a:off x="3576502" y="12893076"/>
                  <a:ext cx="4372500" cy="585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3200">
                      <a:solidFill>
                        <a:schemeClr val="dk2"/>
                      </a:solidFill>
                      <a:latin typeface="Poppins Medium"/>
                      <a:ea typeface="Poppins Medium"/>
                      <a:cs typeface="Poppins Medium"/>
                      <a:sym typeface="Poppins Medium"/>
                    </a:rPr>
                    <a:t>Casual</a:t>
                  </a:r>
                  <a:endParaRPr/>
                </a:p>
              </p:txBody>
            </p:sp>
            <p:sp>
              <p:nvSpPr>
                <p:cNvPr id="163" name="Google Shape;163;p12"/>
                <p:cNvSpPr/>
                <p:nvPr/>
              </p:nvSpPr>
              <p:spPr>
                <a:xfrm>
                  <a:off x="3059540" y="9220388"/>
                  <a:ext cx="4889400" cy="3108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800">
                      <a:latin typeface="Lato Light"/>
                      <a:ea typeface="Lato Light"/>
                      <a:cs typeface="Lato Light"/>
                      <a:sym typeface="Lato Light"/>
                    </a:rPr>
                    <a:t>The  Casual riders, on the  other hand tend to have a higher volume on weekends, suggesting more leisure -oriented use. The probably do not feel committed to a plan because they are not available all round the week.</a:t>
                  </a:r>
                  <a:endParaRPr/>
                </a:p>
              </p:txBody>
            </p:sp>
          </p:grpSp>
          <p:sp>
            <p:nvSpPr>
              <p:cNvPr id="164" name="Google Shape;164;p12"/>
              <p:cNvSpPr txBox="1"/>
              <p:nvPr/>
            </p:nvSpPr>
            <p:spPr>
              <a:xfrm>
                <a:off x="14110679" y="8229671"/>
                <a:ext cx="2030386" cy="101566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6000">
                    <a:solidFill>
                      <a:schemeClr val="accent2"/>
                    </a:solidFill>
                    <a:latin typeface="Poppins Medium"/>
                    <a:ea typeface="Poppins Medium"/>
                    <a:cs typeface="Poppins Medium"/>
                    <a:sym typeface="Poppins Medium"/>
                  </a:rPr>
                  <a:t>34%</a:t>
                </a:r>
                <a:endParaRPr/>
              </a:p>
            </p:txBody>
          </p:sp>
        </p:grpSp>
        <p:sp>
          <p:nvSpPr>
            <p:cNvPr id="165" name="Google Shape;165;p12"/>
            <p:cNvSpPr txBox="1"/>
            <p:nvPr/>
          </p:nvSpPr>
          <p:spPr>
            <a:xfrm>
              <a:off x="10532355" y="7491488"/>
              <a:ext cx="3281100" cy="538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900">
                  <a:solidFill>
                    <a:schemeClr val="dk2"/>
                  </a:solidFill>
                  <a:latin typeface="Poppins SemiBold"/>
                  <a:ea typeface="Poppins SemiBold"/>
                  <a:cs typeface="Poppins SemiBold"/>
                  <a:sym typeface="Poppins SemiBold"/>
                </a:rPr>
                <a:t>Volume of Rides</a:t>
              </a:r>
              <a:endParaRPr sz="400"/>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nvSpPr>
        <p:spPr>
          <a:xfrm>
            <a:off x="6180710" y="1022190"/>
            <a:ext cx="120165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Poppins"/>
                <a:ea typeface="Poppins"/>
                <a:cs typeface="Poppins"/>
                <a:sym typeface="Poppins"/>
              </a:rPr>
              <a:t>Rider</a:t>
            </a:r>
            <a:r>
              <a:rPr b="1" lang="en-US" sz="8000">
                <a:solidFill>
                  <a:schemeClr val="dk2"/>
                </a:solidFill>
                <a:latin typeface="Poppins"/>
                <a:ea typeface="Poppins"/>
                <a:cs typeface="Poppins"/>
                <a:sym typeface="Poppins"/>
              </a:rPr>
              <a:t>  Analysis</a:t>
            </a:r>
            <a:endParaRPr/>
          </a:p>
        </p:txBody>
      </p:sp>
      <p:sp>
        <p:nvSpPr>
          <p:cNvPr id="171" name="Google Shape;171;p13"/>
          <p:cNvSpPr txBox="1"/>
          <p:nvPr/>
        </p:nvSpPr>
        <p:spPr>
          <a:xfrm>
            <a:off x="2668308" y="2383311"/>
            <a:ext cx="19041000" cy="175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latin typeface="Lato Light"/>
                <a:ea typeface="Lato Light"/>
                <a:cs typeface="Lato Light"/>
                <a:sym typeface="Lato Light"/>
              </a:rPr>
              <a:t>Finance analysts have determine that annual members are more profitable than casual riders. Hence the need to target the casual riders in a campaign so as to convert as much casual riders to members.</a:t>
            </a:r>
            <a:endParaRPr/>
          </a:p>
        </p:txBody>
      </p:sp>
      <p:grpSp>
        <p:nvGrpSpPr>
          <p:cNvPr id="172" name="Google Shape;172;p13"/>
          <p:cNvGrpSpPr/>
          <p:nvPr/>
        </p:nvGrpSpPr>
        <p:grpSpPr>
          <a:xfrm>
            <a:off x="2351269" y="5851625"/>
            <a:ext cx="19681233" cy="5678546"/>
            <a:chOff x="2351269" y="4985350"/>
            <a:chExt cx="19681233" cy="5678546"/>
          </a:xfrm>
        </p:grpSpPr>
        <p:sp>
          <p:nvSpPr>
            <p:cNvPr id="173" name="Google Shape;173;p13"/>
            <p:cNvSpPr/>
            <p:nvPr/>
          </p:nvSpPr>
          <p:spPr>
            <a:xfrm rot="-5400000">
              <a:off x="11300097" y="6116303"/>
              <a:ext cx="1785330" cy="5478752"/>
            </a:xfrm>
            <a:custGeom>
              <a:rect b="b" l="l" r="r" t="t"/>
              <a:pathLst>
                <a:path extrusionOk="0" h="6267" w="3134">
                  <a:moveTo>
                    <a:pt x="3134" y="0"/>
                  </a:moveTo>
                  <a:cubicBezTo>
                    <a:pt x="1403" y="0"/>
                    <a:pt x="0" y="1403"/>
                    <a:pt x="0" y="3134"/>
                  </a:cubicBezTo>
                  <a:cubicBezTo>
                    <a:pt x="0" y="4865"/>
                    <a:pt x="1403" y="6267"/>
                    <a:pt x="3134" y="6267"/>
                  </a:cubicBezTo>
                </a:path>
              </a:pathLst>
            </a:custGeom>
            <a:noFill/>
            <a:ln cap="flat" cmpd="sng" w="952500">
              <a:solidFill>
                <a:schemeClr val="accent2"/>
              </a:solidFill>
              <a:prstDash val="solid"/>
              <a:round/>
              <a:headEnd len="sm" w="sm" type="none"/>
              <a:tailEnd len="sm" w="sm" type="none"/>
            </a:ln>
          </p:spPr>
          <p:txBody>
            <a:bodyPr anchorCtr="1" anchor="ctr" bIns="192225" lIns="192225" spcFirstLastPara="1" rIns="192225" wrap="square" tIns="1922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dk1"/>
                </a:solidFill>
                <a:latin typeface="Arial"/>
                <a:ea typeface="Arial"/>
                <a:cs typeface="Arial"/>
                <a:sym typeface="Arial"/>
              </a:endParaRPr>
            </a:p>
          </p:txBody>
        </p:sp>
        <p:sp>
          <p:nvSpPr>
            <p:cNvPr id="174" name="Google Shape;174;p13"/>
            <p:cNvSpPr/>
            <p:nvPr/>
          </p:nvSpPr>
          <p:spPr>
            <a:xfrm rot="-5400000">
              <a:off x="11295288" y="4153314"/>
              <a:ext cx="1785330" cy="5479627"/>
            </a:xfrm>
            <a:custGeom>
              <a:rect b="b" l="l" r="r" t="t"/>
              <a:pathLst>
                <a:path extrusionOk="0" h="6268" w="3134">
                  <a:moveTo>
                    <a:pt x="0" y="0"/>
                  </a:moveTo>
                  <a:cubicBezTo>
                    <a:pt x="1731" y="0"/>
                    <a:pt x="3134" y="1403"/>
                    <a:pt x="3134" y="3134"/>
                  </a:cubicBezTo>
                  <a:cubicBezTo>
                    <a:pt x="3134" y="4866"/>
                    <a:pt x="1731" y="6268"/>
                    <a:pt x="0" y="6268"/>
                  </a:cubicBezTo>
                </a:path>
              </a:pathLst>
            </a:custGeom>
            <a:noFill/>
            <a:ln cap="flat" cmpd="sng" w="952500">
              <a:solidFill>
                <a:schemeClr val="accent1"/>
              </a:solidFill>
              <a:prstDash val="solid"/>
              <a:round/>
              <a:headEnd len="sm" w="sm" type="none"/>
              <a:tailEnd len="sm" w="sm" type="none"/>
            </a:ln>
          </p:spPr>
          <p:txBody>
            <a:bodyPr anchorCtr="1" anchor="ctr" bIns="192225" lIns="192225" spcFirstLastPara="1" rIns="192225" wrap="square" tIns="1922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accent1"/>
                </a:solidFill>
                <a:latin typeface="Arial"/>
                <a:ea typeface="Arial"/>
                <a:cs typeface="Arial"/>
                <a:sym typeface="Arial"/>
              </a:endParaRPr>
            </a:p>
          </p:txBody>
        </p:sp>
        <p:sp>
          <p:nvSpPr>
            <p:cNvPr id="175" name="Google Shape;175;p13"/>
            <p:cNvSpPr/>
            <p:nvPr/>
          </p:nvSpPr>
          <p:spPr>
            <a:xfrm>
              <a:off x="12729491" y="8779896"/>
              <a:ext cx="4379400" cy="1884000"/>
            </a:xfrm>
            <a:prstGeom prst="rightArrow">
              <a:avLst>
                <a:gd fmla="val 50000" name="adj1"/>
                <a:gd fmla="val 5000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 name="Google Shape;176;p13"/>
            <p:cNvSpPr/>
            <p:nvPr/>
          </p:nvSpPr>
          <p:spPr>
            <a:xfrm rot="10800000">
              <a:off x="7268757" y="5089041"/>
              <a:ext cx="4379400" cy="18840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7" name="Google Shape;177;p13"/>
            <p:cNvGrpSpPr/>
            <p:nvPr/>
          </p:nvGrpSpPr>
          <p:grpSpPr>
            <a:xfrm>
              <a:off x="2351269" y="5520828"/>
              <a:ext cx="4406541" cy="5002420"/>
              <a:chOff x="14110679" y="3708662"/>
              <a:chExt cx="4406541" cy="5002420"/>
            </a:xfrm>
          </p:grpSpPr>
          <p:grpSp>
            <p:nvGrpSpPr>
              <p:cNvPr id="178" name="Google Shape;178;p13"/>
              <p:cNvGrpSpPr/>
              <p:nvPr/>
            </p:nvGrpSpPr>
            <p:grpSpPr>
              <a:xfrm flipH="1">
                <a:off x="14144720" y="4762769"/>
                <a:ext cx="4372500" cy="3948313"/>
                <a:chOff x="3576502" y="10011851"/>
                <a:chExt cx="4372500" cy="3948313"/>
              </a:xfrm>
            </p:grpSpPr>
            <p:sp>
              <p:nvSpPr>
                <p:cNvPr id="179" name="Google Shape;179;p13"/>
                <p:cNvSpPr txBox="1"/>
                <p:nvPr/>
              </p:nvSpPr>
              <p:spPr>
                <a:xfrm>
                  <a:off x="4667871" y="10011851"/>
                  <a:ext cx="32811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2"/>
                      </a:solidFill>
                      <a:latin typeface="Poppins Medium"/>
                      <a:ea typeface="Poppins Medium"/>
                      <a:cs typeface="Poppins Medium"/>
                      <a:sym typeface="Poppins Medium"/>
                    </a:rPr>
                    <a:t>Members</a:t>
                  </a:r>
                  <a:endParaRPr/>
                </a:p>
              </p:txBody>
            </p:sp>
            <p:sp>
              <p:nvSpPr>
                <p:cNvPr id="180" name="Google Shape;180;p13"/>
                <p:cNvSpPr/>
                <p:nvPr/>
              </p:nvSpPr>
              <p:spPr>
                <a:xfrm>
                  <a:off x="3576502" y="10851564"/>
                  <a:ext cx="4372500" cy="310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800">
                      <a:latin typeface="Lato Light"/>
                      <a:ea typeface="Lato Light"/>
                      <a:cs typeface="Lato Light"/>
                      <a:sym typeface="Lato Light"/>
                    </a:rPr>
                    <a:t>Members have shorter average durations, likely due to more frequent and utilitarian use, such as commuting.</a:t>
                  </a:r>
                  <a:endParaRPr sz="2800">
                    <a:latin typeface="Lato Light"/>
                    <a:ea typeface="Lato Light"/>
                    <a:cs typeface="Lato Light"/>
                    <a:sym typeface="Lato Light"/>
                  </a:endParaRPr>
                </a:p>
              </p:txBody>
            </p:sp>
          </p:grpSp>
          <p:sp>
            <p:nvSpPr>
              <p:cNvPr id="181" name="Google Shape;181;p13"/>
              <p:cNvSpPr txBox="1"/>
              <p:nvPr/>
            </p:nvSpPr>
            <p:spPr>
              <a:xfrm>
                <a:off x="14110679" y="3708662"/>
                <a:ext cx="2030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accent1"/>
                    </a:solidFill>
                    <a:latin typeface="Poppins Medium"/>
                    <a:ea typeface="Poppins Medium"/>
                    <a:cs typeface="Poppins Medium"/>
                    <a:sym typeface="Poppins Medium"/>
                  </a:rPr>
                  <a:t>3</a:t>
                </a:r>
                <a:r>
                  <a:rPr lang="en-US" sz="6000">
                    <a:solidFill>
                      <a:schemeClr val="accent1"/>
                    </a:solidFill>
                    <a:latin typeface="Poppins Medium"/>
                    <a:ea typeface="Poppins Medium"/>
                    <a:cs typeface="Poppins Medium"/>
                    <a:sym typeface="Poppins Medium"/>
                  </a:rPr>
                  <a:t>6%</a:t>
                </a:r>
                <a:endParaRPr/>
              </a:p>
            </p:txBody>
          </p:sp>
        </p:grpSp>
        <p:grpSp>
          <p:nvGrpSpPr>
            <p:cNvPr id="182" name="Google Shape;182;p13"/>
            <p:cNvGrpSpPr/>
            <p:nvPr/>
          </p:nvGrpSpPr>
          <p:grpSpPr>
            <a:xfrm flipH="1">
              <a:off x="17108999" y="4985350"/>
              <a:ext cx="4923503" cy="5274165"/>
              <a:chOff x="14110679" y="3971306"/>
              <a:chExt cx="4923503" cy="5274165"/>
            </a:xfrm>
          </p:grpSpPr>
          <p:grpSp>
            <p:nvGrpSpPr>
              <p:cNvPr id="183" name="Google Shape;183;p13"/>
              <p:cNvGrpSpPr/>
              <p:nvPr/>
            </p:nvGrpSpPr>
            <p:grpSpPr>
              <a:xfrm flipH="1">
                <a:off x="14144720" y="3971306"/>
                <a:ext cx="4889462" cy="4257688"/>
                <a:chOff x="3059540" y="9220388"/>
                <a:chExt cx="4889462" cy="4257688"/>
              </a:xfrm>
            </p:grpSpPr>
            <p:sp>
              <p:nvSpPr>
                <p:cNvPr id="184" name="Google Shape;184;p13"/>
                <p:cNvSpPr txBox="1"/>
                <p:nvPr/>
              </p:nvSpPr>
              <p:spPr>
                <a:xfrm>
                  <a:off x="3576502" y="12893076"/>
                  <a:ext cx="4372500" cy="585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3200">
                      <a:solidFill>
                        <a:schemeClr val="dk2"/>
                      </a:solidFill>
                      <a:latin typeface="Poppins Medium"/>
                      <a:ea typeface="Poppins Medium"/>
                      <a:cs typeface="Poppins Medium"/>
                      <a:sym typeface="Poppins Medium"/>
                    </a:rPr>
                    <a:t>Casual</a:t>
                  </a:r>
                  <a:endParaRPr/>
                </a:p>
              </p:txBody>
            </p:sp>
            <p:sp>
              <p:nvSpPr>
                <p:cNvPr id="185" name="Google Shape;185;p13"/>
                <p:cNvSpPr/>
                <p:nvPr/>
              </p:nvSpPr>
              <p:spPr>
                <a:xfrm>
                  <a:off x="3059540" y="9220388"/>
                  <a:ext cx="4889400" cy="310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2800">
                      <a:latin typeface="Lato Light"/>
                      <a:ea typeface="Lato Light"/>
                      <a:cs typeface="Lato Light"/>
                      <a:sym typeface="Lato Light"/>
                    </a:rPr>
                    <a:t>Casual riders typically have much longer average ride durations compared to members, indicating that casual riders might use bikes for longer leisure rides or occasional trips</a:t>
                  </a:r>
                  <a:endParaRPr sz="2800">
                    <a:latin typeface="Lato Light"/>
                    <a:ea typeface="Lato Light"/>
                    <a:cs typeface="Lato Light"/>
                    <a:sym typeface="Lato Light"/>
                  </a:endParaRPr>
                </a:p>
                <a:p>
                  <a:pPr indent="0" lvl="0" marL="0" marR="0" rtl="0" algn="r">
                    <a:spcBef>
                      <a:spcPts val="0"/>
                    </a:spcBef>
                    <a:spcAft>
                      <a:spcPts val="0"/>
                    </a:spcAft>
                    <a:buNone/>
                  </a:pPr>
                  <a:r>
                    <a:t/>
                  </a:r>
                  <a:endParaRPr sz="2800">
                    <a:latin typeface="Lato Light"/>
                    <a:ea typeface="Lato Light"/>
                    <a:cs typeface="Lato Light"/>
                    <a:sym typeface="Lato Light"/>
                  </a:endParaRPr>
                </a:p>
              </p:txBody>
            </p:sp>
          </p:grpSp>
          <p:sp>
            <p:nvSpPr>
              <p:cNvPr id="186" name="Google Shape;186;p13"/>
              <p:cNvSpPr txBox="1"/>
              <p:nvPr/>
            </p:nvSpPr>
            <p:spPr>
              <a:xfrm>
                <a:off x="14110679" y="8229671"/>
                <a:ext cx="2030400" cy="10158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6000">
                    <a:solidFill>
                      <a:schemeClr val="accent2"/>
                    </a:solidFill>
                    <a:latin typeface="Poppins Medium"/>
                    <a:ea typeface="Poppins Medium"/>
                    <a:cs typeface="Poppins Medium"/>
                    <a:sym typeface="Poppins Medium"/>
                  </a:rPr>
                  <a:t>6</a:t>
                </a:r>
                <a:r>
                  <a:rPr lang="en-US" sz="6000">
                    <a:solidFill>
                      <a:schemeClr val="accent2"/>
                    </a:solidFill>
                    <a:latin typeface="Poppins Medium"/>
                    <a:ea typeface="Poppins Medium"/>
                    <a:cs typeface="Poppins Medium"/>
                    <a:sym typeface="Poppins Medium"/>
                  </a:rPr>
                  <a:t>4%</a:t>
                </a:r>
                <a:endParaRPr/>
              </a:p>
            </p:txBody>
          </p:sp>
        </p:grpSp>
        <p:sp>
          <p:nvSpPr>
            <p:cNvPr id="187" name="Google Shape;187;p13"/>
            <p:cNvSpPr txBox="1"/>
            <p:nvPr/>
          </p:nvSpPr>
          <p:spPr>
            <a:xfrm>
              <a:off x="10532355" y="7491488"/>
              <a:ext cx="32811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2"/>
                  </a:solidFill>
                  <a:latin typeface="Poppins SemiBold"/>
                  <a:ea typeface="Poppins SemiBold"/>
                  <a:cs typeface="Poppins SemiBold"/>
                  <a:sym typeface="Poppins SemiBold"/>
                </a:rPr>
                <a:t>Average Duration</a:t>
              </a:r>
              <a:endParaRPr sz="1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1" name="Shape 191"/>
        <p:cNvGrpSpPr/>
        <p:nvPr/>
      </p:nvGrpSpPr>
      <p:grpSpPr>
        <a:xfrm>
          <a:off x="0" y="0"/>
          <a:ext cx="0" cy="0"/>
          <a:chOff x="0" y="0"/>
          <a:chExt cx="0" cy="0"/>
        </a:xfrm>
      </p:grpSpPr>
      <p:pic>
        <p:nvPicPr>
          <p:cNvPr id="192" name="Google Shape;192;p14"/>
          <p:cNvPicPr preferRelativeResize="0"/>
          <p:nvPr/>
        </p:nvPicPr>
        <p:blipFill>
          <a:blip r:embed="rId3">
            <a:alphaModFix/>
          </a:blip>
          <a:stretch>
            <a:fillRect/>
          </a:stretch>
        </p:blipFill>
        <p:spPr>
          <a:xfrm>
            <a:off x="0" y="702750"/>
            <a:ext cx="24377650" cy="12335925"/>
          </a:xfrm>
          <a:prstGeom prst="rect">
            <a:avLst/>
          </a:prstGeom>
          <a:noFill/>
          <a:ln>
            <a:noFill/>
          </a:ln>
        </p:spPr>
      </p:pic>
      <p:sp>
        <p:nvSpPr>
          <p:cNvPr id="193" name="Google Shape;193;p14"/>
          <p:cNvSpPr txBox="1"/>
          <p:nvPr/>
        </p:nvSpPr>
        <p:spPr>
          <a:xfrm>
            <a:off x="141125" y="2728788"/>
            <a:ext cx="11289000" cy="7971600"/>
          </a:xfrm>
          <a:prstGeom prst="rect">
            <a:avLst/>
          </a:prstGeom>
          <a:noFill/>
          <a:ln>
            <a:noFill/>
          </a:ln>
        </p:spPr>
        <p:txBody>
          <a:bodyPr anchorCtr="0" anchor="t" bIns="91425" lIns="91425" spcFirstLastPara="1" rIns="91425" wrap="square" tIns="91425">
            <a:spAutoFit/>
          </a:bodyPr>
          <a:lstStyle/>
          <a:p>
            <a:pPr indent="9144" lvl="0" marL="0" rtl="0" algn="just">
              <a:spcBef>
                <a:spcPts val="0"/>
              </a:spcBef>
              <a:spcAft>
                <a:spcPts val="0"/>
              </a:spcAft>
              <a:buNone/>
            </a:pPr>
            <a:r>
              <a:rPr lang="en-US" sz="4599">
                <a:solidFill>
                  <a:schemeClr val="lt1"/>
                </a:solidFill>
                <a:latin typeface="Calibri"/>
                <a:ea typeface="Calibri"/>
                <a:cs typeface="Calibri"/>
                <a:sym typeface="Calibri"/>
              </a:rPr>
              <a:t>These insights are key for understanding rider behavior and can guide marketing strategies to convert casual riders into annual members. For example, highlighting the benefits of shorter, frequent rides for commuting might appeal to casual riders, encouraging them to consider membership. Similarly, understanding that casual riders tend to ride longer on weekends can help shape leisure-focused marketing campaigns.</a:t>
            </a:r>
            <a:endParaRPr sz="4599">
              <a:solidFill>
                <a:schemeClr val="lt1"/>
              </a:solidFill>
              <a:latin typeface="Calibri"/>
              <a:ea typeface="Calibri"/>
              <a:cs typeface="Calibri"/>
              <a:sym typeface="Calibri"/>
            </a:endParaRPr>
          </a:p>
          <a:p>
            <a:pPr indent="9144" lvl="0" marL="0" rtl="0" algn="l">
              <a:spcBef>
                <a:spcPts val="0"/>
              </a:spcBef>
              <a:spcAft>
                <a:spcPts val="0"/>
              </a:spcAft>
              <a:buNone/>
            </a:pPr>
            <a:r>
              <a:t/>
            </a:r>
            <a:endParaRPr sz="4599">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nvSpPr>
        <p:spPr>
          <a:xfrm>
            <a:off x="6180710" y="1022190"/>
            <a:ext cx="120165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400">
                <a:solidFill>
                  <a:schemeClr val="dk2"/>
                </a:solidFill>
                <a:latin typeface="Poppins"/>
                <a:ea typeface="Poppins"/>
                <a:cs typeface="Poppins"/>
                <a:sym typeface="Poppins"/>
              </a:rPr>
              <a:t>Recommendations</a:t>
            </a:r>
            <a:endParaRPr sz="100"/>
          </a:p>
        </p:txBody>
      </p:sp>
      <p:sp>
        <p:nvSpPr>
          <p:cNvPr id="199" name="Google Shape;199;p15"/>
          <p:cNvSpPr txBox="1"/>
          <p:nvPr/>
        </p:nvSpPr>
        <p:spPr>
          <a:xfrm>
            <a:off x="740825" y="2154700"/>
            <a:ext cx="22789500" cy="19173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None/>
            </a:pPr>
            <a:r>
              <a:rPr lang="en-US" sz="3300">
                <a:latin typeface="Lato Light"/>
                <a:ea typeface="Lato Light"/>
                <a:cs typeface="Lato Light"/>
                <a:sym typeface="Lato Light"/>
              </a:rPr>
              <a:t>To convert casual riders to annual members, Cyclistic Share Company can focus on creating a more compelling value proposition for annual memberships. Here are some recommendations based on the data analysis and </a:t>
            </a:r>
            <a:r>
              <a:rPr lang="en-US" sz="3300">
                <a:latin typeface="Lato Light"/>
                <a:ea typeface="Lato Light"/>
                <a:cs typeface="Lato Light"/>
                <a:sym typeface="Lato Light"/>
              </a:rPr>
              <a:t>observed </a:t>
            </a:r>
            <a:r>
              <a:rPr lang="en-US" sz="3300">
                <a:latin typeface="Lato Light"/>
                <a:ea typeface="Lato Light"/>
                <a:cs typeface="Lato Light"/>
                <a:sym typeface="Lato Light"/>
              </a:rPr>
              <a:t>usage patterns:</a:t>
            </a:r>
            <a:endParaRPr sz="3300">
              <a:latin typeface="Lato Light"/>
              <a:ea typeface="Lato Light"/>
              <a:cs typeface="Lato Light"/>
              <a:sym typeface="Lato Light"/>
            </a:endParaRPr>
          </a:p>
          <a:p>
            <a:pPr indent="0" lvl="0" marL="0" marR="0" rtl="0" algn="ctr">
              <a:spcBef>
                <a:spcPts val="800"/>
              </a:spcBef>
              <a:spcAft>
                <a:spcPts val="0"/>
              </a:spcAft>
              <a:buNone/>
            </a:pPr>
            <a:r>
              <a:t/>
            </a:r>
            <a:endParaRPr sz="3600">
              <a:solidFill>
                <a:schemeClr val="dk1"/>
              </a:solidFill>
              <a:latin typeface="Lato Light"/>
              <a:ea typeface="Lato Light"/>
              <a:cs typeface="Lato Light"/>
              <a:sym typeface="Lato Light"/>
            </a:endParaRPr>
          </a:p>
        </p:txBody>
      </p:sp>
      <p:grpSp>
        <p:nvGrpSpPr>
          <p:cNvPr id="200" name="Google Shape;200;p15"/>
          <p:cNvGrpSpPr/>
          <p:nvPr/>
        </p:nvGrpSpPr>
        <p:grpSpPr>
          <a:xfrm>
            <a:off x="1612885" y="3613147"/>
            <a:ext cx="21152066" cy="8495030"/>
            <a:chOff x="1225042" y="3503080"/>
            <a:chExt cx="21152066" cy="8495030"/>
          </a:xfrm>
        </p:grpSpPr>
        <p:grpSp>
          <p:nvGrpSpPr>
            <p:cNvPr id="201" name="Google Shape;201;p15"/>
            <p:cNvGrpSpPr/>
            <p:nvPr/>
          </p:nvGrpSpPr>
          <p:grpSpPr>
            <a:xfrm>
              <a:off x="1225042" y="4645152"/>
              <a:ext cx="14580265" cy="7352958"/>
              <a:chOff x="3712210" y="4253090"/>
              <a:chExt cx="16953300" cy="8549700"/>
            </a:xfrm>
          </p:grpSpPr>
          <p:sp>
            <p:nvSpPr>
              <p:cNvPr id="202" name="Google Shape;202;p15"/>
              <p:cNvSpPr/>
              <p:nvPr/>
            </p:nvSpPr>
            <p:spPr>
              <a:xfrm>
                <a:off x="3712210" y="4253090"/>
                <a:ext cx="16953300" cy="8549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3" name="Google Shape;203;p15"/>
              <p:cNvSpPr/>
              <p:nvPr/>
            </p:nvSpPr>
            <p:spPr>
              <a:xfrm>
                <a:off x="5035579" y="5587860"/>
                <a:ext cx="14306491" cy="721487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4" name="Google Shape;204;p15"/>
              <p:cNvSpPr/>
              <p:nvPr/>
            </p:nvSpPr>
            <p:spPr>
              <a:xfrm>
                <a:off x="6327470" y="6890880"/>
                <a:ext cx="11722710" cy="59118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5" name="Google Shape;205;p15"/>
              <p:cNvSpPr/>
              <p:nvPr/>
            </p:nvSpPr>
            <p:spPr>
              <a:xfrm>
                <a:off x="7506390" y="8079955"/>
                <a:ext cx="9364869" cy="472277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 name="Google Shape;206;p15"/>
              <p:cNvSpPr/>
              <p:nvPr/>
            </p:nvSpPr>
            <p:spPr>
              <a:xfrm>
                <a:off x="9308337" y="9398495"/>
                <a:ext cx="5760976" cy="2905302"/>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207" name="Google Shape;207;p15"/>
            <p:cNvGrpSpPr/>
            <p:nvPr/>
          </p:nvGrpSpPr>
          <p:grpSpPr>
            <a:xfrm>
              <a:off x="15845508" y="3503080"/>
              <a:ext cx="6531600" cy="4310703"/>
              <a:chOff x="15845508" y="3427045"/>
              <a:chExt cx="6531600" cy="4310703"/>
            </a:xfrm>
          </p:grpSpPr>
          <p:sp>
            <p:nvSpPr>
              <p:cNvPr id="208" name="Google Shape;208;p15"/>
              <p:cNvSpPr txBox="1"/>
              <p:nvPr/>
            </p:nvSpPr>
            <p:spPr>
              <a:xfrm>
                <a:off x="15880435" y="3427045"/>
                <a:ext cx="48963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2"/>
                    </a:solidFill>
                    <a:latin typeface="Poppins Medium"/>
                    <a:ea typeface="Poppins Medium"/>
                    <a:cs typeface="Poppins Medium"/>
                    <a:sym typeface="Poppins Medium"/>
                  </a:rPr>
                  <a:t>Targetted Messaging</a:t>
                </a:r>
                <a:endParaRPr sz="2800"/>
              </a:p>
            </p:txBody>
          </p:sp>
          <p:sp>
            <p:nvSpPr>
              <p:cNvPr id="209" name="Google Shape;209;p15"/>
              <p:cNvSpPr txBox="1"/>
              <p:nvPr/>
            </p:nvSpPr>
            <p:spPr>
              <a:xfrm>
                <a:off x="15845508" y="4138048"/>
                <a:ext cx="6531600" cy="3599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US" sz="2800">
                    <a:latin typeface="Lato Light"/>
                    <a:ea typeface="Lato Light"/>
                    <a:cs typeface="Lato Light"/>
                    <a:sym typeface="Lato Light"/>
                  </a:rPr>
                  <a:t>Highlight the benefits of annual membership, such as cost savings, convenience, and exclusive perks. For example, emphasize that annual members pay a lower rate per ride compared to casual riders.</a:t>
                </a:r>
                <a:endParaRPr sz="2800">
                  <a:latin typeface="Lato Light"/>
                  <a:ea typeface="Lato Light"/>
                  <a:cs typeface="Lato Light"/>
                  <a:sym typeface="Lato Light"/>
                </a:endParaRPr>
              </a:p>
              <a:p>
                <a:pPr indent="0" lvl="0" marL="0" marR="0" rtl="0" algn="l">
                  <a:spcBef>
                    <a:spcPts val="800"/>
                  </a:spcBef>
                  <a:spcAft>
                    <a:spcPts val="0"/>
                  </a:spcAft>
                  <a:buNone/>
                </a:pPr>
                <a:r>
                  <a:t/>
                </a:r>
                <a:endParaRPr sz="2800">
                  <a:solidFill>
                    <a:schemeClr val="dk1"/>
                  </a:solidFill>
                  <a:latin typeface="Lato Light"/>
                  <a:ea typeface="Lato Light"/>
                  <a:cs typeface="Lato Light"/>
                  <a:sym typeface="Lato Light"/>
                </a:endParaRPr>
              </a:p>
            </p:txBody>
          </p:sp>
        </p:grpSp>
        <p:sp>
          <p:nvSpPr>
            <p:cNvPr id="210" name="Google Shape;210;p15"/>
            <p:cNvSpPr/>
            <p:nvPr/>
          </p:nvSpPr>
          <p:spPr>
            <a:xfrm>
              <a:off x="5973628" y="9800801"/>
              <a:ext cx="508303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Tailored Marketing  Campaigns</a:t>
              </a:r>
              <a:endParaRPr/>
            </a:p>
          </p:txBody>
        </p:sp>
        <p:sp>
          <p:nvSpPr>
            <p:cNvPr id="211" name="Google Shape;211;p15"/>
            <p:cNvSpPr/>
            <p:nvPr/>
          </p:nvSpPr>
          <p:spPr>
            <a:xfrm>
              <a:off x="7703406" y="8318071"/>
              <a:ext cx="1623474"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1</a:t>
              </a:r>
              <a:endParaRPr/>
            </a:p>
          </p:txBody>
        </p:sp>
        <p:sp>
          <p:nvSpPr>
            <p:cNvPr id="212" name="Google Shape;212;p15"/>
            <p:cNvSpPr/>
            <p:nvPr/>
          </p:nvSpPr>
          <p:spPr>
            <a:xfrm>
              <a:off x="7703406" y="7150452"/>
              <a:ext cx="1623474"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2</a:t>
              </a:r>
              <a:endParaRPr/>
            </a:p>
          </p:txBody>
        </p:sp>
        <p:sp>
          <p:nvSpPr>
            <p:cNvPr id="213" name="Google Shape;213;p15"/>
            <p:cNvSpPr/>
            <p:nvPr/>
          </p:nvSpPr>
          <p:spPr>
            <a:xfrm>
              <a:off x="7703406" y="6053172"/>
              <a:ext cx="1623474"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3</a:t>
              </a:r>
              <a:endParaRPr/>
            </a:p>
          </p:txBody>
        </p:sp>
        <p:sp>
          <p:nvSpPr>
            <p:cNvPr id="214" name="Google Shape;214;p15"/>
            <p:cNvSpPr/>
            <p:nvPr/>
          </p:nvSpPr>
          <p:spPr>
            <a:xfrm>
              <a:off x="7703406" y="4927757"/>
              <a:ext cx="1623474"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4</a:t>
              </a:r>
              <a:endParaRPr/>
            </a:p>
          </p:txBody>
        </p:sp>
      </p:grpSp>
      <p:sp>
        <p:nvSpPr>
          <p:cNvPr id="215" name="Google Shape;215;p15"/>
          <p:cNvSpPr txBox="1"/>
          <p:nvPr/>
        </p:nvSpPr>
        <p:spPr>
          <a:xfrm>
            <a:off x="16233350" y="7740450"/>
            <a:ext cx="7296900" cy="4197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b="1" lang="en-US" sz="2800">
                <a:latin typeface="Lato"/>
                <a:ea typeface="Lato"/>
                <a:cs typeface="Lato"/>
                <a:sym typeface="Lato"/>
              </a:rPr>
              <a:t>Usage Scenarios: </a:t>
            </a:r>
            <a:r>
              <a:rPr lang="en-US" sz="2800">
                <a:latin typeface="Lato Light"/>
                <a:ea typeface="Lato Light"/>
                <a:cs typeface="Lato Light"/>
                <a:sym typeface="Lato Light"/>
              </a:rPr>
              <a:t>Illustrate scenarios where membership adds value, such as daily commuting, regular weekend rides, and group rides with friends     and family.</a:t>
            </a:r>
            <a:endParaRPr sz="2800">
              <a:latin typeface="Lato Light"/>
              <a:ea typeface="Lato Light"/>
              <a:cs typeface="Lato Light"/>
              <a:sym typeface="Lato Light"/>
            </a:endParaRPr>
          </a:p>
          <a:p>
            <a:pPr indent="0" lvl="0" marL="0" rtl="0" algn="just">
              <a:lnSpc>
                <a:spcPct val="115000"/>
              </a:lnSpc>
              <a:spcBef>
                <a:spcPts val="800"/>
              </a:spcBef>
              <a:spcAft>
                <a:spcPts val="0"/>
              </a:spcAft>
              <a:buNone/>
            </a:pPr>
            <a:r>
              <a:t/>
            </a:r>
            <a:endParaRPr sz="2800">
              <a:latin typeface="Lato Light"/>
              <a:ea typeface="Lato Light"/>
              <a:cs typeface="Lato Light"/>
              <a:sym typeface="Lato Light"/>
            </a:endParaRPr>
          </a:p>
          <a:p>
            <a:pPr indent="0" lvl="0" marL="0" rtl="0" algn="just">
              <a:lnSpc>
                <a:spcPct val="115000"/>
              </a:lnSpc>
              <a:spcBef>
                <a:spcPts val="800"/>
              </a:spcBef>
              <a:spcAft>
                <a:spcPts val="800"/>
              </a:spcAft>
              <a:buNone/>
            </a:pPr>
            <a:r>
              <a:rPr b="1" lang="en-US" sz="2800">
                <a:latin typeface="Lato"/>
                <a:ea typeface="Lato"/>
                <a:cs typeface="Lato"/>
                <a:sym typeface="Lato"/>
              </a:rPr>
              <a:t>Customer Testimonials:</a:t>
            </a:r>
            <a:r>
              <a:rPr lang="en-US" sz="2800">
                <a:latin typeface="Lato Light"/>
                <a:ea typeface="Lato Light"/>
                <a:cs typeface="Lato Light"/>
                <a:sym typeface="Lato Light"/>
              </a:rPr>
              <a:t> Use stories from existing members to showcase how membership has improved their experience.</a:t>
            </a:r>
            <a:endParaRPr sz="2800">
              <a:solidFill>
                <a:schemeClr val="dk1"/>
              </a:solidFill>
              <a:latin typeface="Lato Light"/>
              <a:ea typeface="Lato Light"/>
              <a:cs typeface="Lato Light"/>
              <a:sym typeface="Lato Light"/>
            </a:endParaRPr>
          </a:p>
        </p:txBody>
      </p:sp>
      <p:sp>
        <p:nvSpPr>
          <p:cNvPr id="216" name="Google Shape;216;p15"/>
          <p:cNvSpPr/>
          <p:nvPr/>
        </p:nvSpPr>
        <p:spPr>
          <a:xfrm>
            <a:off x="9489725" y="8360850"/>
            <a:ext cx="1340700" cy="8115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nvSpPr>
        <p:spPr>
          <a:xfrm>
            <a:off x="6180710" y="1022190"/>
            <a:ext cx="120165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400">
                <a:solidFill>
                  <a:schemeClr val="dk2"/>
                </a:solidFill>
                <a:latin typeface="Poppins"/>
                <a:ea typeface="Poppins"/>
                <a:cs typeface="Poppins"/>
                <a:sym typeface="Poppins"/>
              </a:rPr>
              <a:t>Recommendations </a:t>
            </a:r>
            <a:r>
              <a:rPr b="1" lang="en-US" sz="3200">
                <a:solidFill>
                  <a:schemeClr val="dk2"/>
                </a:solidFill>
                <a:latin typeface="Poppins"/>
                <a:ea typeface="Poppins"/>
                <a:cs typeface="Poppins"/>
                <a:sym typeface="Poppins"/>
              </a:rPr>
              <a:t>(Cont.)</a:t>
            </a:r>
            <a:endParaRPr sz="100"/>
          </a:p>
        </p:txBody>
      </p:sp>
      <p:grpSp>
        <p:nvGrpSpPr>
          <p:cNvPr id="222" name="Google Shape;222;p16"/>
          <p:cNvGrpSpPr/>
          <p:nvPr/>
        </p:nvGrpSpPr>
        <p:grpSpPr>
          <a:xfrm>
            <a:off x="1612791" y="3613147"/>
            <a:ext cx="21152159" cy="8494767"/>
            <a:chOff x="1224948" y="3503080"/>
            <a:chExt cx="21152159" cy="8494767"/>
          </a:xfrm>
        </p:grpSpPr>
        <p:grpSp>
          <p:nvGrpSpPr>
            <p:cNvPr id="223" name="Google Shape;223;p16"/>
            <p:cNvGrpSpPr/>
            <p:nvPr/>
          </p:nvGrpSpPr>
          <p:grpSpPr>
            <a:xfrm>
              <a:off x="1224948" y="4645045"/>
              <a:ext cx="14579838" cy="7352802"/>
              <a:chOff x="3712210" y="4253090"/>
              <a:chExt cx="16953300" cy="8549770"/>
            </a:xfrm>
          </p:grpSpPr>
          <p:sp>
            <p:nvSpPr>
              <p:cNvPr id="224" name="Google Shape;224;p16"/>
              <p:cNvSpPr/>
              <p:nvPr/>
            </p:nvSpPr>
            <p:spPr>
              <a:xfrm>
                <a:off x="3712210" y="4253090"/>
                <a:ext cx="16953300" cy="8549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5" name="Google Shape;225;p16"/>
              <p:cNvSpPr/>
              <p:nvPr/>
            </p:nvSpPr>
            <p:spPr>
              <a:xfrm>
                <a:off x="5035579" y="5587860"/>
                <a:ext cx="14306400" cy="7215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 name="Google Shape;226;p16"/>
              <p:cNvSpPr/>
              <p:nvPr/>
            </p:nvSpPr>
            <p:spPr>
              <a:xfrm>
                <a:off x="6327470" y="6890880"/>
                <a:ext cx="11722800" cy="59118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7" name="Google Shape;227;p16"/>
              <p:cNvSpPr/>
              <p:nvPr/>
            </p:nvSpPr>
            <p:spPr>
              <a:xfrm>
                <a:off x="7506390" y="8079955"/>
                <a:ext cx="9364800" cy="4722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8" name="Google Shape;228;p16"/>
              <p:cNvSpPr/>
              <p:nvPr/>
            </p:nvSpPr>
            <p:spPr>
              <a:xfrm>
                <a:off x="9308337" y="9398495"/>
                <a:ext cx="5760900" cy="29052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229" name="Google Shape;229;p16"/>
            <p:cNvGrpSpPr/>
            <p:nvPr/>
          </p:nvGrpSpPr>
          <p:grpSpPr>
            <a:xfrm>
              <a:off x="15845508" y="3503080"/>
              <a:ext cx="6531600" cy="3815103"/>
              <a:chOff x="15845508" y="3427045"/>
              <a:chExt cx="6531600" cy="3815103"/>
            </a:xfrm>
          </p:grpSpPr>
          <p:sp>
            <p:nvSpPr>
              <p:cNvPr id="230" name="Google Shape;230;p16"/>
              <p:cNvSpPr txBox="1"/>
              <p:nvPr/>
            </p:nvSpPr>
            <p:spPr>
              <a:xfrm>
                <a:off x="15880435" y="3427045"/>
                <a:ext cx="4896300" cy="554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800"/>
                  </a:spcAft>
                  <a:buNone/>
                </a:pPr>
                <a:r>
                  <a:rPr lang="en-US" sz="3000">
                    <a:solidFill>
                      <a:schemeClr val="dk2"/>
                    </a:solidFill>
                    <a:latin typeface="Poppins Medium"/>
                    <a:ea typeface="Poppins Medium"/>
                    <a:cs typeface="Poppins Medium"/>
                    <a:sym typeface="Poppins Medium"/>
                  </a:rPr>
                  <a:t>Weekend Promotions</a:t>
                </a:r>
                <a:endParaRPr sz="3000">
                  <a:solidFill>
                    <a:schemeClr val="dk2"/>
                  </a:solidFill>
                  <a:latin typeface="Poppins Medium"/>
                  <a:ea typeface="Poppins Medium"/>
                  <a:cs typeface="Poppins Medium"/>
                  <a:sym typeface="Poppins Medium"/>
                </a:endParaRPr>
              </a:p>
            </p:txBody>
          </p:sp>
          <p:sp>
            <p:nvSpPr>
              <p:cNvPr id="231" name="Google Shape;231;p16"/>
              <p:cNvSpPr txBox="1"/>
              <p:nvPr/>
            </p:nvSpPr>
            <p:spPr>
              <a:xfrm>
                <a:off x="15845508" y="4138048"/>
                <a:ext cx="6531600" cy="3104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lang="en-US" sz="2800">
                    <a:latin typeface="Lato Light"/>
                    <a:ea typeface="Lato Light"/>
                    <a:cs typeface="Lato Light"/>
                    <a:sym typeface="Lato Light"/>
                  </a:rPr>
                  <a:t>Given that casual riders tend to ride more on weekends, Cyclistic could offer special promotions or incentives for casual riders who convert to annual memberships during the weekend. This could include:</a:t>
                </a:r>
                <a:endParaRPr sz="2800">
                  <a:latin typeface="Lato Light"/>
                  <a:ea typeface="Lato Light"/>
                  <a:cs typeface="Lato Light"/>
                  <a:sym typeface="Lato Light"/>
                </a:endParaRPr>
              </a:p>
              <a:p>
                <a:pPr indent="0" lvl="0" marL="0" marR="0" rtl="0" algn="l">
                  <a:spcBef>
                    <a:spcPts val="800"/>
                  </a:spcBef>
                  <a:spcAft>
                    <a:spcPts val="0"/>
                  </a:spcAft>
                  <a:buNone/>
                </a:pPr>
                <a:r>
                  <a:t/>
                </a:r>
                <a:endParaRPr sz="2800">
                  <a:solidFill>
                    <a:schemeClr val="dk1"/>
                  </a:solidFill>
                  <a:latin typeface="Lato Light"/>
                  <a:ea typeface="Lato Light"/>
                  <a:cs typeface="Lato Light"/>
                  <a:sym typeface="Lato Light"/>
                </a:endParaRPr>
              </a:p>
            </p:txBody>
          </p:sp>
        </p:grpSp>
        <p:sp>
          <p:nvSpPr>
            <p:cNvPr id="232" name="Google Shape;232;p16"/>
            <p:cNvSpPr/>
            <p:nvPr/>
          </p:nvSpPr>
          <p:spPr>
            <a:xfrm>
              <a:off x="5973628" y="9800801"/>
              <a:ext cx="5082900" cy="1200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Weekend Promotions</a:t>
              </a:r>
              <a:endParaRPr/>
            </a:p>
          </p:txBody>
        </p:sp>
        <p:sp>
          <p:nvSpPr>
            <p:cNvPr id="233" name="Google Shape;233;p16"/>
            <p:cNvSpPr/>
            <p:nvPr/>
          </p:nvSpPr>
          <p:spPr>
            <a:xfrm>
              <a:off x="7703406" y="8318071"/>
              <a:ext cx="16236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1</a:t>
              </a:r>
              <a:endParaRPr/>
            </a:p>
          </p:txBody>
        </p:sp>
        <p:sp>
          <p:nvSpPr>
            <p:cNvPr id="234" name="Google Shape;234;p16"/>
            <p:cNvSpPr/>
            <p:nvPr/>
          </p:nvSpPr>
          <p:spPr>
            <a:xfrm>
              <a:off x="7703406" y="7150452"/>
              <a:ext cx="16236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2</a:t>
              </a:r>
              <a:endParaRPr/>
            </a:p>
          </p:txBody>
        </p:sp>
        <p:sp>
          <p:nvSpPr>
            <p:cNvPr id="235" name="Google Shape;235;p16"/>
            <p:cNvSpPr/>
            <p:nvPr/>
          </p:nvSpPr>
          <p:spPr>
            <a:xfrm>
              <a:off x="7703406" y="6053172"/>
              <a:ext cx="16236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3</a:t>
              </a:r>
              <a:endParaRPr/>
            </a:p>
          </p:txBody>
        </p:sp>
        <p:sp>
          <p:nvSpPr>
            <p:cNvPr id="236" name="Google Shape;236;p16"/>
            <p:cNvSpPr/>
            <p:nvPr/>
          </p:nvSpPr>
          <p:spPr>
            <a:xfrm>
              <a:off x="7703406" y="4927757"/>
              <a:ext cx="16236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4</a:t>
              </a:r>
              <a:endParaRPr/>
            </a:p>
          </p:txBody>
        </p:sp>
      </p:grpSp>
      <p:sp>
        <p:nvSpPr>
          <p:cNvPr id="237" name="Google Shape;237;p16"/>
          <p:cNvSpPr txBox="1"/>
          <p:nvPr/>
        </p:nvSpPr>
        <p:spPr>
          <a:xfrm>
            <a:off x="16233350" y="7740450"/>
            <a:ext cx="7296900" cy="37023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b="1" lang="en-US" sz="2800">
                <a:latin typeface="Lato"/>
                <a:ea typeface="Lato"/>
                <a:cs typeface="Lato"/>
                <a:sym typeface="Lato"/>
              </a:rPr>
              <a:t>Discountered Annual Membership: </a:t>
            </a:r>
            <a:r>
              <a:rPr b="1" lang="en-US" sz="2800">
                <a:latin typeface="Lato"/>
                <a:ea typeface="Lato"/>
                <a:cs typeface="Lato"/>
                <a:sym typeface="Lato"/>
              </a:rPr>
              <a:t> </a:t>
            </a:r>
            <a:r>
              <a:rPr lang="en-US" sz="2800">
                <a:latin typeface="Lato Light"/>
                <a:ea typeface="Lato Light"/>
                <a:cs typeface="Lato Light"/>
                <a:sym typeface="Lato Light"/>
              </a:rPr>
              <a:t>Offering a discount for annual memberships.</a:t>
            </a:r>
            <a:endParaRPr sz="2800">
              <a:latin typeface="Lato Light"/>
              <a:ea typeface="Lato Light"/>
              <a:cs typeface="Lato Light"/>
              <a:sym typeface="Lato Light"/>
            </a:endParaRPr>
          </a:p>
          <a:p>
            <a:pPr indent="0" lvl="0" marL="0" rtl="0" algn="just">
              <a:lnSpc>
                <a:spcPct val="115000"/>
              </a:lnSpc>
              <a:spcBef>
                <a:spcPts val="800"/>
              </a:spcBef>
              <a:spcAft>
                <a:spcPts val="0"/>
              </a:spcAft>
              <a:buNone/>
            </a:pPr>
            <a:r>
              <a:t/>
            </a:r>
            <a:endParaRPr sz="2800">
              <a:latin typeface="Lato Light"/>
              <a:ea typeface="Lato Light"/>
              <a:cs typeface="Lato Light"/>
              <a:sym typeface="Lato Light"/>
            </a:endParaRPr>
          </a:p>
          <a:p>
            <a:pPr indent="0" lvl="0" marL="0" rtl="0" algn="just">
              <a:lnSpc>
                <a:spcPct val="115000"/>
              </a:lnSpc>
              <a:spcBef>
                <a:spcPts val="800"/>
              </a:spcBef>
              <a:spcAft>
                <a:spcPts val="800"/>
              </a:spcAft>
              <a:buNone/>
            </a:pPr>
            <a:r>
              <a:rPr b="1" lang="en-US" sz="2800">
                <a:latin typeface="Lato"/>
                <a:ea typeface="Lato"/>
                <a:cs typeface="Lato"/>
                <a:sym typeface="Lato"/>
              </a:rPr>
              <a:t>Weekend-Only Benefits:</a:t>
            </a:r>
            <a:r>
              <a:rPr b="1" lang="en-US" sz="2800">
                <a:latin typeface="Lato"/>
                <a:ea typeface="Lato"/>
                <a:cs typeface="Lato"/>
                <a:sym typeface="Lato"/>
              </a:rPr>
              <a:t>:</a:t>
            </a:r>
            <a:r>
              <a:rPr lang="en-US" sz="2800">
                <a:latin typeface="Lato Light"/>
                <a:ea typeface="Lato Light"/>
                <a:cs typeface="Lato Light"/>
                <a:sym typeface="Lato Light"/>
              </a:rPr>
              <a:t> </a:t>
            </a:r>
            <a:r>
              <a:rPr lang="en-US" sz="2800">
                <a:latin typeface="Lato Light"/>
                <a:ea typeface="Lato Light"/>
                <a:cs typeface="Lato Light"/>
                <a:sym typeface="Lato Light"/>
              </a:rPr>
              <a:t>Special benefits for new members who join during the weekend, such as free merchandise or additional ride time.</a:t>
            </a:r>
            <a:endParaRPr sz="2800">
              <a:latin typeface="Lato Light"/>
              <a:ea typeface="Lato Light"/>
              <a:cs typeface="Lato Light"/>
              <a:sym typeface="Lato Light"/>
            </a:endParaRPr>
          </a:p>
        </p:txBody>
      </p:sp>
      <p:sp>
        <p:nvSpPr>
          <p:cNvPr id="238" name="Google Shape;238;p16"/>
          <p:cNvSpPr/>
          <p:nvPr/>
        </p:nvSpPr>
        <p:spPr>
          <a:xfrm>
            <a:off x="9242775" y="7196700"/>
            <a:ext cx="1340700" cy="8115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txBox="1"/>
          <p:nvPr/>
        </p:nvSpPr>
        <p:spPr>
          <a:xfrm>
            <a:off x="6180710" y="1022190"/>
            <a:ext cx="120165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400">
                <a:solidFill>
                  <a:schemeClr val="dk2"/>
                </a:solidFill>
                <a:latin typeface="Poppins"/>
                <a:ea typeface="Poppins"/>
                <a:cs typeface="Poppins"/>
                <a:sym typeface="Poppins"/>
              </a:rPr>
              <a:t>Recommendations </a:t>
            </a:r>
            <a:r>
              <a:rPr b="1" lang="en-US" sz="3200">
                <a:solidFill>
                  <a:schemeClr val="dk2"/>
                </a:solidFill>
                <a:latin typeface="Poppins"/>
                <a:ea typeface="Poppins"/>
                <a:cs typeface="Poppins"/>
                <a:sym typeface="Poppins"/>
              </a:rPr>
              <a:t>(Cont.)</a:t>
            </a:r>
            <a:endParaRPr sz="100"/>
          </a:p>
        </p:txBody>
      </p:sp>
      <p:grpSp>
        <p:nvGrpSpPr>
          <p:cNvPr id="244" name="Google Shape;244;p17"/>
          <p:cNvGrpSpPr/>
          <p:nvPr/>
        </p:nvGrpSpPr>
        <p:grpSpPr>
          <a:xfrm>
            <a:off x="1612791" y="3613147"/>
            <a:ext cx="21152159" cy="8494767"/>
            <a:chOff x="1224948" y="3503080"/>
            <a:chExt cx="21152159" cy="8494767"/>
          </a:xfrm>
        </p:grpSpPr>
        <p:grpSp>
          <p:nvGrpSpPr>
            <p:cNvPr id="245" name="Google Shape;245;p17"/>
            <p:cNvGrpSpPr/>
            <p:nvPr/>
          </p:nvGrpSpPr>
          <p:grpSpPr>
            <a:xfrm>
              <a:off x="1224948" y="4645045"/>
              <a:ext cx="14579838" cy="7352802"/>
              <a:chOff x="3712210" y="4253090"/>
              <a:chExt cx="16953300" cy="8549770"/>
            </a:xfrm>
          </p:grpSpPr>
          <p:sp>
            <p:nvSpPr>
              <p:cNvPr id="246" name="Google Shape;246;p17"/>
              <p:cNvSpPr/>
              <p:nvPr/>
            </p:nvSpPr>
            <p:spPr>
              <a:xfrm>
                <a:off x="3712210" y="4253090"/>
                <a:ext cx="16953300" cy="8549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7" name="Google Shape;247;p17"/>
              <p:cNvSpPr/>
              <p:nvPr/>
            </p:nvSpPr>
            <p:spPr>
              <a:xfrm>
                <a:off x="5035579" y="5587860"/>
                <a:ext cx="14306400" cy="7215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 name="Google Shape;248;p17"/>
              <p:cNvSpPr/>
              <p:nvPr/>
            </p:nvSpPr>
            <p:spPr>
              <a:xfrm>
                <a:off x="6327470" y="6890880"/>
                <a:ext cx="11722800" cy="59118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 name="Google Shape;249;p17"/>
              <p:cNvSpPr/>
              <p:nvPr/>
            </p:nvSpPr>
            <p:spPr>
              <a:xfrm>
                <a:off x="7506390" y="8079955"/>
                <a:ext cx="9364800" cy="4722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0" name="Google Shape;250;p17"/>
              <p:cNvSpPr/>
              <p:nvPr/>
            </p:nvSpPr>
            <p:spPr>
              <a:xfrm>
                <a:off x="9308337" y="9398495"/>
                <a:ext cx="5760900" cy="29052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251" name="Google Shape;251;p17"/>
            <p:cNvGrpSpPr/>
            <p:nvPr/>
          </p:nvGrpSpPr>
          <p:grpSpPr>
            <a:xfrm>
              <a:off x="15845508" y="3503080"/>
              <a:ext cx="6531600" cy="2721303"/>
              <a:chOff x="15845508" y="3427045"/>
              <a:chExt cx="6531600" cy="2721303"/>
            </a:xfrm>
          </p:grpSpPr>
          <p:sp>
            <p:nvSpPr>
              <p:cNvPr id="252" name="Google Shape;252;p17"/>
              <p:cNvSpPr txBox="1"/>
              <p:nvPr/>
            </p:nvSpPr>
            <p:spPr>
              <a:xfrm>
                <a:off x="15880435" y="3427045"/>
                <a:ext cx="4896300" cy="554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800"/>
                  </a:spcAft>
                  <a:buNone/>
                </a:pPr>
                <a:r>
                  <a:rPr lang="en-US" sz="3000">
                    <a:solidFill>
                      <a:schemeClr val="dk2"/>
                    </a:solidFill>
                    <a:latin typeface="Poppins Medium"/>
                    <a:ea typeface="Poppins Medium"/>
                    <a:cs typeface="Poppins Medium"/>
                    <a:sym typeface="Poppins Medium"/>
                  </a:rPr>
                  <a:t>Commuter incentives</a:t>
                </a:r>
                <a:endParaRPr sz="3000">
                  <a:solidFill>
                    <a:schemeClr val="dk2"/>
                  </a:solidFill>
                  <a:latin typeface="Poppins Medium"/>
                  <a:ea typeface="Poppins Medium"/>
                  <a:cs typeface="Poppins Medium"/>
                  <a:sym typeface="Poppins Medium"/>
                </a:endParaRPr>
              </a:p>
            </p:txBody>
          </p:sp>
          <p:sp>
            <p:nvSpPr>
              <p:cNvPr id="253" name="Google Shape;253;p17"/>
              <p:cNvSpPr txBox="1"/>
              <p:nvPr/>
            </p:nvSpPr>
            <p:spPr>
              <a:xfrm>
                <a:off x="15845508" y="4138048"/>
                <a:ext cx="6531600" cy="20103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800"/>
                  </a:spcAft>
                  <a:buNone/>
                </a:pPr>
                <a:r>
                  <a:rPr lang="en-US" sz="2800">
                    <a:latin typeface="Lato Light"/>
                    <a:ea typeface="Lato Light"/>
                    <a:cs typeface="Lato Light"/>
                    <a:sym typeface="Lato Light"/>
                  </a:rPr>
                  <a:t>Since members are more likely to ride on weekdays, Cyclistic could target casual riders with commuter-focused incentives to encourage membership. Consider:</a:t>
                </a:r>
                <a:endParaRPr sz="2800">
                  <a:solidFill>
                    <a:schemeClr val="dk1"/>
                  </a:solidFill>
                  <a:latin typeface="Lato Light"/>
                  <a:ea typeface="Lato Light"/>
                  <a:cs typeface="Lato Light"/>
                  <a:sym typeface="Lato Light"/>
                </a:endParaRPr>
              </a:p>
            </p:txBody>
          </p:sp>
        </p:grpSp>
        <p:sp>
          <p:nvSpPr>
            <p:cNvPr id="254" name="Google Shape;254;p17"/>
            <p:cNvSpPr/>
            <p:nvPr/>
          </p:nvSpPr>
          <p:spPr>
            <a:xfrm>
              <a:off x="5973628" y="9800801"/>
              <a:ext cx="5082900" cy="1200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Commuter Incentives</a:t>
              </a:r>
              <a:endParaRPr/>
            </a:p>
          </p:txBody>
        </p:sp>
        <p:sp>
          <p:nvSpPr>
            <p:cNvPr id="255" name="Google Shape;255;p17"/>
            <p:cNvSpPr/>
            <p:nvPr/>
          </p:nvSpPr>
          <p:spPr>
            <a:xfrm>
              <a:off x="7703406" y="8318071"/>
              <a:ext cx="16236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1</a:t>
              </a:r>
              <a:endParaRPr/>
            </a:p>
          </p:txBody>
        </p:sp>
        <p:sp>
          <p:nvSpPr>
            <p:cNvPr id="256" name="Google Shape;256;p17"/>
            <p:cNvSpPr/>
            <p:nvPr/>
          </p:nvSpPr>
          <p:spPr>
            <a:xfrm>
              <a:off x="7703406" y="7150452"/>
              <a:ext cx="16236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2</a:t>
              </a:r>
              <a:endParaRPr/>
            </a:p>
          </p:txBody>
        </p:sp>
        <p:sp>
          <p:nvSpPr>
            <p:cNvPr id="257" name="Google Shape;257;p17"/>
            <p:cNvSpPr/>
            <p:nvPr/>
          </p:nvSpPr>
          <p:spPr>
            <a:xfrm>
              <a:off x="7703406" y="6053172"/>
              <a:ext cx="16236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3</a:t>
              </a:r>
              <a:endParaRPr/>
            </a:p>
          </p:txBody>
        </p:sp>
        <p:sp>
          <p:nvSpPr>
            <p:cNvPr id="258" name="Google Shape;258;p17"/>
            <p:cNvSpPr/>
            <p:nvPr/>
          </p:nvSpPr>
          <p:spPr>
            <a:xfrm>
              <a:off x="7703406" y="4927757"/>
              <a:ext cx="16236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4</a:t>
              </a:r>
              <a:endParaRPr/>
            </a:p>
          </p:txBody>
        </p:sp>
      </p:grpSp>
      <p:sp>
        <p:nvSpPr>
          <p:cNvPr id="259" name="Google Shape;259;p17"/>
          <p:cNvSpPr txBox="1"/>
          <p:nvPr/>
        </p:nvSpPr>
        <p:spPr>
          <a:xfrm>
            <a:off x="16233350" y="6978450"/>
            <a:ext cx="7296900" cy="5189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US" sz="2800">
                <a:latin typeface="Lato"/>
                <a:ea typeface="Lato"/>
                <a:cs typeface="Lato"/>
                <a:sym typeface="Lato"/>
              </a:rPr>
              <a:t>Commuter Package: </a:t>
            </a:r>
            <a:r>
              <a:rPr lang="en-US" sz="2800">
                <a:latin typeface="Lato Light"/>
                <a:ea typeface="Lato Light"/>
                <a:cs typeface="Lato Light"/>
                <a:sym typeface="Lato Light"/>
              </a:rPr>
              <a:t>A special annual membership designed for commuters, including benefits like unlimited weekday rides, priority docking at          commuter-heavy stations, or complimentary coffee at partner cafes.</a:t>
            </a:r>
            <a:endParaRPr sz="2800">
              <a:latin typeface="Lato Light"/>
              <a:ea typeface="Lato Light"/>
              <a:cs typeface="Lato Light"/>
              <a:sym typeface="Lato Light"/>
            </a:endParaRPr>
          </a:p>
          <a:p>
            <a:pPr indent="0" lvl="0" marL="0" rtl="0" algn="just">
              <a:lnSpc>
                <a:spcPct val="115000"/>
              </a:lnSpc>
              <a:spcBef>
                <a:spcPts val="800"/>
              </a:spcBef>
              <a:spcAft>
                <a:spcPts val="0"/>
              </a:spcAft>
              <a:buNone/>
            </a:pPr>
            <a:r>
              <a:rPr b="1" lang="en-US" sz="2800">
                <a:latin typeface="Lato"/>
                <a:ea typeface="Lato"/>
                <a:cs typeface="Lato"/>
                <a:sym typeface="Lato"/>
              </a:rPr>
              <a:t>Priority Access:  </a:t>
            </a:r>
            <a:r>
              <a:rPr lang="en-US" sz="2800">
                <a:latin typeface="Lato Light"/>
                <a:ea typeface="Lato Light"/>
                <a:cs typeface="Lato Light"/>
                <a:sym typeface="Lato Light"/>
              </a:rPr>
              <a:t>Allow members early access to new bikes, exclusive docking stations,, or priority customer support.</a:t>
            </a:r>
            <a:endParaRPr sz="2800">
              <a:latin typeface="Lato Light"/>
              <a:ea typeface="Lato Light"/>
              <a:cs typeface="Lato Light"/>
              <a:sym typeface="Lato Light"/>
            </a:endParaRPr>
          </a:p>
          <a:p>
            <a:pPr indent="0" lvl="0" marL="0" rtl="0" algn="l">
              <a:lnSpc>
                <a:spcPct val="115000"/>
              </a:lnSpc>
              <a:spcBef>
                <a:spcPts val="800"/>
              </a:spcBef>
              <a:spcAft>
                <a:spcPts val="800"/>
              </a:spcAft>
              <a:buNone/>
            </a:pPr>
            <a:r>
              <a:t/>
            </a:r>
            <a:endParaRPr b="1" sz="2800">
              <a:latin typeface="Lato"/>
              <a:ea typeface="Lato"/>
              <a:cs typeface="Lato"/>
              <a:sym typeface="Lato"/>
            </a:endParaRPr>
          </a:p>
        </p:txBody>
      </p:sp>
      <p:sp>
        <p:nvSpPr>
          <p:cNvPr id="260" name="Google Shape;260;p17"/>
          <p:cNvSpPr/>
          <p:nvPr/>
        </p:nvSpPr>
        <p:spPr>
          <a:xfrm>
            <a:off x="9242775" y="6046500"/>
            <a:ext cx="1340700" cy="811500"/>
          </a:xfrm>
          <a:prstGeom prst="lef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nvSpPr>
        <p:spPr>
          <a:xfrm>
            <a:off x="6180710" y="1022190"/>
            <a:ext cx="120165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400">
                <a:solidFill>
                  <a:schemeClr val="dk2"/>
                </a:solidFill>
                <a:latin typeface="Poppins"/>
                <a:ea typeface="Poppins"/>
                <a:cs typeface="Poppins"/>
                <a:sym typeface="Poppins"/>
              </a:rPr>
              <a:t>Recommendations </a:t>
            </a:r>
            <a:r>
              <a:rPr b="1" lang="en-US" sz="3200">
                <a:solidFill>
                  <a:schemeClr val="dk2"/>
                </a:solidFill>
                <a:latin typeface="Poppins"/>
                <a:ea typeface="Poppins"/>
                <a:cs typeface="Poppins"/>
                <a:sym typeface="Poppins"/>
              </a:rPr>
              <a:t>(Cont.)</a:t>
            </a:r>
            <a:endParaRPr sz="100"/>
          </a:p>
        </p:txBody>
      </p:sp>
      <p:grpSp>
        <p:nvGrpSpPr>
          <p:cNvPr id="266" name="Google Shape;266;p18"/>
          <p:cNvGrpSpPr/>
          <p:nvPr/>
        </p:nvGrpSpPr>
        <p:grpSpPr>
          <a:xfrm>
            <a:off x="1612791" y="3613150"/>
            <a:ext cx="21152159" cy="8494764"/>
            <a:chOff x="1224948" y="3503083"/>
            <a:chExt cx="21152159" cy="8494764"/>
          </a:xfrm>
        </p:grpSpPr>
        <p:grpSp>
          <p:nvGrpSpPr>
            <p:cNvPr id="267" name="Google Shape;267;p18"/>
            <p:cNvGrpSpPr/>
            <p:nvPr/>
          </p:nvGrpSpPr>
          <p:grpSpPr>
            <a:xfrm>
              <a:off x="1224948" y="4645045"/>
              <a:ext cx="14579838" cy="7352802"/>
              <a:chOff x="3712210" y="4253090"/>
              <a:chExt cx="16953300" cy="8549770"/>
            </a:xfrm>
          </p:grpSpPr>
          <p:sp>
            <p:nvSpPr>
              <p:cNvPr id="268" name="Google Shape;268;p18"/>
              <p:cNvSpPr/>
              <p:nvPr/>
            </p:nvSpPr>
            <p:spPr>
              <a:xfrm>
                <a:off x="3712210" y="4253090"/>
                <a:ext cx="16953300" cy="8549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9" name="Google Shape;269;p18"/>
              <p:cNvSpPr/>
              <p:nvPr/>
            </p:nvSpPr>
            <p:spPr>
              <a:xfrm>
                <a:off x="5035579" y="5587860"/>
                <a:ext cx="14306400" cy="7215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70" name="Google Shape;270;p18"/>
              <p:cNvSpPr/>
              <p:nvPr/>
            </p:nvSpPr>
            <p:spPr>
              <a:xfrm>
                <a:off x="6327470" y="6890880"/>
                <a:ext cx="11722800" cy="59118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71" name="Google Shape;271;p18"/>
              <p:cNvSpPr/>
              <p:nvPr/>
            </p:nvSpPr>
            <p:spPr>
              <a:xfrm>
                <a:off x="7506390" y="8079955"/>
                <a:ext cx="9364800" cy="4722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72" name="Google Shape;272;p18"/>
              <p:cNvSpPr/>
              <p:nvPr/>
            </p:nvSpPr>
            <p:spPr>
              <a:xfrm>
                <a:off x="9308337" y="9398495"/>
                <a:ext cx="5760900" cy="29052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273" name="Google Shape;273;p18"/>
            <p:cNvGrpSpPr/>
            <p:nvPr/>
          </p:nvGrpSpPr>
          <p:grpSpPr>
            <a:xfrm>
              <a:off x="15845508" y="3503083"/>
              <a:ext cx="6531600" cy="2823900"/>
              <a:chOff x="15845508" y="3427048"/>
              <a:chExt cx="6531600" cy="2823900"/>
            </a:xfrm>
          </p:grpSpPr>
          <p:sp>
            <p:nvSpPr>
              <p:cNvPr id="274" name="Google Shape;274;p18"/>
              <p:cNvSpPr txBox="1"/>
              <p:nvPr/>
            </p:nvSpPr>
            <p:spPr>
              <a:xfrm>
                <a:off x="15880432" y="3427048"/>
                <a:ext cx="5604000" cy="554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800"/>
                  </a:spcAft>
                  <a:buNone/>
                </a:pPr>
                <a:r>
                  <a:rPr lang="en-US" sz="3000">
                    <a:solidFill>
                      <a:schemeClr val="dk2"/>
                    </a:solidFill>
                    <a:latin typeface="Poppins Medium"/>
                    <a:ea typeface="Poppins Medium"/>
                    <a:cs typeface="Poppins Medium"/>
                    <a:sym typeface="Poppins Medium"/>
                  </a:rPr>
                  <a:t>Exclusive Member Benefits</a:t>
                </a:r>
                <a:endParaRPr sz="3000">
                  <a:solidFill>
                    <a:schemeClr val="dk2"/>
                  </a:solidFill>
                  <a:latin typeface="Poppins Medium"/>
                  <a:ea typeface="Poppins Medium"/>
                  <a:cs typeface="Poppins Medium"/>
                  <a:sym typeface="Poppins Medium"/>
                </a:endParaRPr>
              </a:p>
            </p:txBody>
          </p:sp>
          <p:sp>
            <p:nvSpPr>
              <p:cNvPr id="275" name="Google Shape;275;p18"/>
              <p:cNvSpPr txBox="1"/>
              <p:nvPr/>
            </p:nvSpPr>
            <p:spPr>
              <a:xfrm>
                <a:off x="15845508" y="4138048"/>
                <a:ext cx="6531600" cy="2112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US" sz="2800">
                    <a:latin typeface="Lato Light"/>
                    <a:ea typeface="Lato Light"/>
                    <a:cs typeface="Lato Light"/>
                    <a:sym typeface="Lato Light"/>
                  </a:rPr>
                  <a:t>Create exclusive benefits for annual members to enhance the perceived value of membership. This could include:</a:t>
                </a:r>
                <a:endParaRPr sz="2800">
                  <a:latin typeface="Lato Light"/>
                  <a:ea typeface="Lato Light"/>
                  <a:cs typeface="Lato Light"/>
                  <a:sym typeface="Lato Light"/>
                </a:endParaRPr>
              </a:p>
              <a:p>
                <a:pPr indent="0" lvl="0" marL="0" rtl="0" algn="just">
                  <a:lnSpc>
                    <a:spcPct val="115000"/>
                  </a:lnSpc>
                  <a:spcBef>
                    <a:spcPts val="800"/>
                  </a:spcBef>
                  <a:spcAft>
                    <a:spcPts val="800"/>
                  </a:spcAft>
                  <a:buNone/>
                </a:pPr>
                <a:r>
                  <a:t/>
                </a:r>
                <a:endParaRPr sz="2800">
                  <a:latin typeface="Lato Light"/>
                  <a:ea typeface="Lato Light"/>
                  <a:cs typeface="Lato Light"/>
                  <a:sym typeface="Lato Light"/>
                </a:endParaRPr>
              </a:p>
            </p:txBody>
          </p:sp>
        </p:grpSp>
        <p:sp>
          <p:nvSpPr>
            <p:cNvPr id="276" name="Google Shape;276;p18"/>
            <p:cNvSpPr/>
            <p:nvPr/>
          </p:nvSpPr>
          <p:spPr>
            <a:xfrm>
              <a:off x="5973628" y="9800801"/>
              <a:ext cx="5082900" cy="1200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Exclusive Member Benefits</a:t>
              </a:r>
              <a:endParaRPr/>
            </a:p>
          </p:txBody>
        </p:sp>
        <p:sp>
          <p:nvSpPr>
            <p:cNvPr id="277" name="Google Shape;277;p18"/>
            <p:cNvSpPr/>
            <p:nvPr/>
          </p:nvSpPr>
          <p:spPr>
            <a:xfrm>
              <a:off x="7703406" y="8318071"/>
              <a:ext cx="16236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1</a:t>
              </a:r>
              <a:endParaRPr/>
            </a:p>
          </p:txBody>
        </p:sp>
        <p:sp>
          <p:nvSpPr>
            <p:cNvPr id="278" name="Google Shape;278;p18"/>
            <p:cNvSpPr/>
            <p:nvPr/>
          </p:nvSpPr>
          <p:spPr>
            <a:xfrm>
              <a:off x="7703406" y="7150452"/>
              <a:ext cx="16236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2</a:t>
              </a:r>
              <a:endParaRPr/>
            </a:p>
          </p:txBody>
        </p:sp>
        <p:sp>
          <p:nvSpPr>
            <p:cNvPr id="279" name="Google Shape;279;p18"/>
            <p:cNvSpPr/>
            <p:nvPr/>
          </p:nvSpPr>
          <p:spPr>
            <a:xfrm>
              <a:off x="7703406" y="6053172"/>
              <a:ext cx="16236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3</a:t>
              </a:r>
              <a:endParaRPr/>
            </a:p>
          </p:txBody>
        </p:sp>
        <p:sp>
          <p:nvSpPr>
            <p:cNvPr id="280" name="Google Shape;280;p18"/>
            <p:cNvSpPr/>
            <p:nvPr/>
          </p:nvSpPr>
          <p:spPr>
            <a:xfrm>
              <a:off x="7703406" y="4927757"/>
              <a:ext cx="16236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4</a:t>
              </a:r>
              <a:endParaRPr/>
            </a:p>
          </p:txBody>
        </p:sp>
      </p:grpSp>
      <p:sp>
        <p:nvSpPr>
          <p:cNvPr id="281" name="Google Shape;281;p18"/>
          <p:cNvSpPr txBox="1"/>
          <p:nvPr/>
        </p:nvSpPr>
        <p:spPr>
          <a:xfrm>
            <a:off x="16233350" y="6385275"/>
            <a:ext cx="7296900" cy="6881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US" sz="2800">
                <a:latin typeface="Lato"/>
                <a:ea typeface="Lato"/>
                <a:cs typeface="Lato"/>
                <a:sym typeface="Lato"/>
              </a:rPr>
              <a:t>Member-Only Events:</a:t>
            </a:r>
            <a:r>
              <a:rPr b="1" lang="en-US" sz="2800">
                <a:latin typeface="Lato"/>
                <a:ea typeface="Lato"/>
                <a:cs typeface="Lato"/>
                <a:sym typeface="Lato"/>
              </a:rPr>
              <a:t>: </a:t>
            </a:r>
            <a:r>
              <a:rPr lang="en-US" sz="2800">
                <a:latin typeface="Lato Light"/>
                <a:ea typeface="Lato Light"/>
                <a:cs typeface="Lato Light"/>
                <a:sym typeface="Lato Light"/>
              </a:rPr>
              <a:t>Organize bike tours, group rides, or social events exclusively for annual members.</a:t>
            </a:r>
            <a:endParaRPr sz="2800">
              <a:latin typeface="Lato Light"/>
              <a:ea typeface="Lato Light"/>
              <a:cs typeface="Lato Light"/>
              <a:sym typeface="Lato Light"/>
            </a:endParaRPr>
          </a:p>
          <a:p>
            <a:pPr indent="0" lvl="0" marL="0" rtl="0" algn="just">
              <a:lnSpc>
                <a:spcPct val="115000"/>
              </a:lnSpc>
              <a:spcBef>
                <a:spcPts val="800"/>
              </a:spcBef>
              <a:spcAft>
                <a:spcPts val="0"/>
              </a:spcAft>
              <a:buNone/>
            </a:pPr>
            <a:r>
              <a:rPr b="1" lang="en-US" sz="2800">
                <a:latin typeface="Lato"/>
                <a:ea typeface="Lato"/>
                <a:cs typeface="Lato"/>
                <a:sym typeface="Lato"/>
              </a:rPr>
              <a:t>Partner Discounts:</a:t>
            </a:r>
            <a:r>
              <a:rPr b="1" lang="en-US" sz="2800">
                <a:latin typeface="Lato"/>
                <a:ea typeface="Lato"/>
                <a:cs typeface="Lato"/>
                <a:sym typeface="Lato"/>
              </a:rPr>
              <a:t>: </a:t>
            </a:r>
            <a:r>
              <a:rPr lang="en-US" sz="2800">
                <a:latin typeface="Lato Light"/>
                <a:ea typeface="Lato Light"/>
                <a:cs typeface="Lato Light"/>
                <a:sym typeface="Lato Light"/>
              </a:rPr>
              <a:t>Collaborate with local businesses to offer discounts to annual members, such as restaurants, gyms, or entertainment venues.</a:t>
            </a:r>
            <a:endParaRPr sz="2800">
              <a:latin typeface="Lato Light"/>
              <a:ea typeface="Lato Light"/>
              <a:cs typeface="Lato Light"/>
              <a:sym typeface="Lato Light"/>
            </a:endParaRPr>
          </a:p>
          <a:p>
            <a:pPr indent="0" lvl="0" marL="0" rtl="0" algn="just">
              <a:lnSpc>
                <a:spcPct val="115000"/>
              </a:lnSpc>
              <a:spcBef>
                <a:spcPts val="800"/>
              </a:spcBef>
              <a:spcAft>
                <a:spcPts val="0"/>
              </a:spcAft>
              <a:buNone/>
            </a:pPr>
            <a:r>
              <a:t/>
            </a:r>
            <a:endParaRPr sz="2800">
              <a:latin typeface="Lato Light"/>
              <a:ea typeface="Lato Light"/>
              <a:cs typeface="Lato Light"/>
              <a:sym typeface="Lato Light"/>
            </a:endParaRPr>
          </a:p>
          <a:p>
            <a:pPr indent="0" lvl="0" marL="0" rtl="0" algn="just">
              <a:lnSpc>
                <a:spcPct val="115000"/>
              </a:lnSpc>
              <a:spcBef>
                <a:spcPts val="800"/>
              </a:spcBef>
              <a:spcAft>
                <a:spcPts val="0"/>
              </a:spcAft>
              <a:buNone/>
            </a:pPr>
            <a:r>
              <a:rPr b="1" lang="en-US" sz="2800">
                <a:latin typeface="Lato"/>
                <a:ea typeface="Lato"/>
                <a:cs typeface="Lato"/>
                <a:sym typeface="Lato"/>
              </a:rPr>
              <a:t>Partner Discounts:: </a:t>
            </a:r>
            <a:r>
              <a:rPr lang="en-US" sz="2800">
                <a:latin typeface="Lato Light"/>
                <a:ea typeface="Lato Light"/>
                <a:cs typeface="Lato Light"/>
                <a:sym typeface="Lato Light"/>
              </a:rPr>
              <a:t>Collaborate with local businesses to offer discounts to annual members, such as restaurants, gyms, or entertainment venues.</a:t>
            </a:r>
            <a:endParaRPr sz="2800">
              <a:latin typeface="Lato Light"/>
              <a:ea typeface="Lato Light"/>
              <a:cs typeface="Lato Light"/>
              <a:sym typeface="Lato Light"/>
            </a:endParaRPr>
          </a:p>
          <a:p>
            <a:pPr indent="0" lvl="0" marL="0" rtl="0" algn="l">
              <a:lnSpc>
                <a:spcPct val="115000"/>
              </a:lnSpc>
              <a:spcBef>
                <a:spcPts val="800"/>
              </a:spcBef>
              <a:spcAft>
                <a:spcPts val="800"/>
              </a:spcAft>
              <a:buNone/>
            </a:pPr>
            <a:r>
              <a:t/>
            </a:r>
            <a:endParaRPr b="1" sz="2800">
              <a:latin typeface="Lato"/>
              <a:ea typeface="Lato"/>
              <a:cs typeface="Lato"/>
              <a:sym typeface="Lato"/>
            </a:endParaRPr>
          </a:p>
        </p:txBody>
      </p:sp>
      <p:sp>
        <p:nvSpPr>
          <p:cNvPr id="282" name="Google Shape;282;p18"/>
          <p:cNvSpPr/>
          <p:nvPr/>
        </p:nvSpPr>
        <p:spPr>
          <a:xfrm>
            <a:off x="9242775" y="4988150"/>
            <a:ext cx="1340700" cy="8115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9"/>
          <p:cNvSpPr txBox="1"/>
          <p:nvPr/>
        </p:nvSpPr>
        <p:spPr>
          <a:xfrm>
            <a:off x="1917025" y="1022200"/>
            <a:ext cx="19461300" cy="939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500">
                <a:solidFill>
                  <a:schemeClr val="dk2"/>
                </a:solidFill>
                <a:latin typeface="Poppins"/>
                <a:ea typeface="Poppins"/>
                <a:cs typeface="Poppins"/>
                <a:sym typeface="Poppins"/>
              </a:rPr>
              <a:t>Additional Data Needed for Analysis</a:t>
            </a:r>
            <a:endParaRPr sz="100"/>
          </a:p>
        </p:txBody>
      </p:sp>
      <p:sp>
        <p:nvSpPr>
          <p:cNvPr id="288" name="Google Shape;288;p19"/>
          <p:cNvSpPr txBox="1"/>
          <p:nvPr/>
        </p:nvSpPr>
        <p:spPr>
          <a:xfrm>
            <a:off x="2668308" y="2383311"/>
            <a:ext cx="19041000" cy="26607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None/>
            </a:pPr>
            <a:r>
              <a:rPr lang="en-US" sz="3600">
                <a:latin typeface="Lato Light"/>
                <a:ea typeface="Lato Light"/>
                <a:cs typeface="Lato Light"/>
                <a:sym typeface="Lato Light"/>
              </a:rPr>
              <a:t>Having information such as employment status and type of employment of the riders can give more insight into their ride pattern. This information could reveal their financial status, free time and how much they value spending time with family.  </a:t>
            </a:r>
            <a:endParaRPr sz="3600">
              <a:latin typeface="Lato Light"/>
              <a:ea typeface="Lato Light"/>
              <a:cs typeface="Lato Light"/>
              <a:sym typeface="Lato Light"/>
            </a:endParaRPr>
          </a:p>
          <a:p>
            <a:pPr indent="0" lvl="0" marL="0" marR="0" rtl="0" algn="ctr">
              <a:spcBef>
                <a:spcPts val="800"/>
              </a:spcBef>
              <a:spcAft>
                <a:spcPts val="0"/>
              </a:spcAft>
              <a:buNone/>
            </a:pPr>
            <a:r>
              <a:t/>
            </a:r>
            <a:endParaRPr sz="3600">
              <a:solidFill>
                <a:schemeClr val="dk1"/>
              </a:solidFill>
              <a:latin typeface="Lato Light"/>
              <a:ea typeface="Lato Light"/>
              <a:cs typeface="Lato Light"/>
              <a:sym typeface="Lato Light"/>
            </a:endParaRPr>
          </a:p>
        </p:txBody>
      </p:sp>
      <p:grpSp>
        <p:nvGrpSpPr>
          <p:cNvPr id="289" name="Google Shape;289;p19"/>
          <p:cNvGrpSpPr/>
          <p:nvPr/>
        </p:nvGrpSpPr>
        <p:grpSpPr>
          <a:xfrm>
            <a:off x="2793208" y="5337328"/>
            <a:ext cx="14366977" cy="6630316"/>
            <a:chOff x="2793208" y="5642128"/>
            <a:chExt cx="14366977" cy="6630316"/>
          </a:xfrm>
        </p:grpSpPr>
        <p:grpSp>
          <p:nvGrpSpPr>
            <p:cNvPr id="290" name="Google Shape;290;p19"/>
            <p:cNvGrpSpPr/>
            <p:nvPr/>
          </p:nvGrpSpPr>
          <p:grpSpPr>
            <a:xfrm>
              <a:off x="2793208" y="5642128"/>
              <a:ext cx="13477027" cy="6630316"/>
              <a:chOff x="1290798" y="5179698"/>
              <a:chExt cx="13477027" cy="6630316"/>
            </a:xfrm>
          </p:grpSpPr>
          <p:sp>
            <p:nvSpPr>
              <p:cNvPr id="291" name="Google Shape;291;p19"/>
              <p:cNvSpPr/>
              <p:nvPr/>
            </p:nvSpPr>
            <p:spPr>
              <a:xfrm flipH="1">
                <a:off x="12678225" y="6451406"/>
                <a:ext cx="2089600" cy="4086900"/>
              </a:xfrm>
              <a:custGeom>
                <a:rect b="b" l="l" r="r" t="t"/>
                <a:pathLst>
                  <a:path extrusionOk="0" h="7031" w="3594">
                    <a:moveTo>
                      <a:pt x="3437" y="1531"/>
                    </a:moveTo>
                    <a:lnTo>
                      <a:pt x="3437" y="1531"/>
                    </a:lnTo>
                    <a:cubicBezTo>
                      <a:pt x="2093" y="156"/>
                      <a:pt x="2093" y="156"/>
                      <a:pt x="2093" y="156"/>
                    </a:cubicBezTo>
                    <a:cubicBezTo>
                      <a:pt x="1937" y="0"/>
                      <a:pt x="1656" y="31"/>
                      <a:pt x="1531" y="218"/>
                    </a:cubicBezTo>
                    <a:cubicBezTo>
                      <a:pt x="0" y="2125"/>
                      <a:pt x="0" y="4905"/>
                      <a:pt x="1531" y="6811"/>
                    </a:cubicBezTo>
                    <a:cubicBezTo>
                      <a:pt x="1656" y="6999"/>
                      <a:pt x="1937" y="7030"/>
                      <a:pt x="2093" y="6842"/>
                    </a:cubicBezTo>
                    <a:cubicBezTo>
                      <a:pt x="3437" y="5498"/>
                      <a:pt x="3437" y="5498"/>
                      <a:pt x="3437" y="5498"/>
                    </a:cubicBezTo>
                    <a:cubicBezTo>
                      <a:pt x="3593" y="5374"/>
                      <a:pt x="3593" y="5155"/>
                      <a:pt x="3499" y="4999"/>
                    </a:cubicBezTo>
                    <a:cubicBezTo>
                      <a:pt x="2874" y="4123"/>
                      <a:pt x="2874" y="2906"/>
                      <a:pt x="3499" y="2031"/>
                    </a:cubicBezTo>
                    <a:cubicBezTo>
                      <a:pt x="3593" y="1875"/>
                      <a:pt x="3593" y="1656"/>
                      <a:pt x="3437" y="153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2" name="Google Shape;292;p19"/>
              <p:cNvSpPr/>
              <p:nvPr/>
            </p:nvSpPr>
            <p:spPr>
              <a:xfrm flipH="1">
                <a:off x="9427165" y="9720413"/>
                <a:ext cx="4068952" cy="2089601"/>
              </a:xfrm>
              <a:custGeom>
                <a:rect b="b" l="l" r="r" t="t"/>
                <a:pathLst>
                  <a:path extrusionOk="0" h="3594" w="7000">
                    <a:moveTo>
                      <a:pt x="1531" y="125"/>
                    </a:moveTo>
                    <a:lnTo>
                      <a:pt x="1531" y="125"/>
                    </a:lnTo>
                    <a:cubicBezTo>
                      <a:pt x="156" y="1500"/>
                      <a:pt x="156" y="1500"/>
                      <a:pt x="156" y="1500"/>
                    </a:cubicBezTo>
                    <a:cubicBezTo>
                      <a:pt x="0" y="1656"/>
                      <a:pt x="31" y="1906"/>
                      <a:pt x="188" y="2062"/>
                    </a:cubicBezTo>
                    <a:cubicBezTo>
                      <a:pt x="2125" y="3593"/>
                      <a:pt x="4874" y="3593"/>
                      <a:pt x="6811" y="2062"/>
                    </a:cubicBezTo>
                    <a:cubicBezTo>
                      <a:pt x="6999" y="1906"/>
                      <a:pt x="6999" y="1656"/>
                      <a:pt x="6843" y="1500"/>
                    </a:cubicBezTo>
                    <a:cubicBezTo>
                      <a:pt x="5468" y="125"/>
                      <a:pt x="5468" y="125"/>
                      <a:pt x="5468" y="125"/>
                    </a:cubicBezTo>
                    <a:cubicBezTo>
                      <a:pt x="5343" y="0"/>
                      <a:pt x="5155" y="0"/>
                      <a:pt x="4999" y="93"/>
                    </a:cubicBezTo>
                    <a:cubicBezTo>
                      <a:pt x="4093" y="718"/>
                      <a:pt x="2906" y="718"/>
                      <a:pt x="2000" y="93"/>
                    </a:cubicBezTo>
                    <a:cubicBezTo>
                      <a:pt x="1844" y="0"/>
                      <a:pt x="1656" y="0"/>
                      <a:pt x="1531" y="125"/>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3" name="Google Shape;293;p19"/>
              <p:cNvSpPr/>
              <p:nvPr/>
            </p:nvSpPr>
            <p:spPr>
              <a:xfrm flipH="1">
                <a:off x="9427165" y="5179698"/>
                <a:ext cx="4068952" cy="2089600"/>
              </a:xfrm>
              <a:custGeom>
                <a:rect b="b" l="l" r="r" t="t"/>
                <a:pathLst>
                  <a:path extrusionOk="0" h="3595" w="7000">
                    <a:moveTo>
                      <a:pt x="5468" y="3469"/>
                    </a:moveTo>
                    <a:lnTo>
                      <a:pt x="5468" y="3469"/>
                    </a:lnTo>
                    <a:cubicBezTo>
                      <a:pt x="6843" y="2094"/>
                      <a:pt x="6843" y="2094"/>
                      <a:pt x="6843" y="2094"/>
                    </a:cubicBezTo>
                    <a:cubicBezTo>
                      <a:pt x="6999" y="1938"/>
                      <a:pt x="6999" y="1688"/>
                      <a:pt x="6811" y="1531"/>
                    </a:cubicBezTo>
                    <a:cubicBezTo>
                      <a:pt x="4874" y="0"/>
                      <a:pt x="2125" y="0"/>
                      <a:pt x="188" y="1531"/>
                    </a:cubicBezTo>
                    <a:cubicBezTo>
                      <a:pt x="31" y="1688"/>
                      <a:pt x="0" y="1938"/>
                      <a:pt x="156" y="2094"/>
                    </a:cubicBezTo>
                    <a:cubicBezTo>
                      <a:pt x="1531" y="3469"/>
                      <a:pt x="1531" y="3469"/>
                      <a:pt x="1531" y="3469"/>
                    </a:cubicBezTo>
                    <a:cubicBezTo>
                      <a:pt x="1656" y="3594"/>
                      <a:pt x="1844" y="3594"/>
                      <a:pt x="2000" y="3500"/>
                    </a:cubicBezTo>
                    <a:cubicBezTo>
                      <a:pt x="2906" y="2875"/>
                      <a:pt x="4093" y="2875"/>
                      <a:pt x="4999" y="3500"/>
                    </a:cubicBezTo>
                    <a:cubicBezTo>
                      <a:pt x="5155" y="3594"/>
                      <a:pt x="5343" y="3594"/>
                      <a:pt x="5468" y="346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4" name="Google Shape;294;p19"/>
              <p:cNvSpPr/>
              <p:nvPr/>
            </p:nvSpPr>
            <p:spPr>
              <a:xfrm>
                <a:off x="1290798" y="6251420"/>
                <a:ext cx="8793359" cy="4486870"/>
              </a:xfrm>
              <a:prstGeom prst="rightArrow">
                <a:avLst>
                  <a:gd fmla="val 53221" name="adj1"/>
                  <a:gd fmla="val 50000" name="adj2"/>
                </a:avLst>
              </a:prstGeom>
              <a:solidFill>
                <a:srgbClr val="7F7F7F">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295" name="Google Shape;295;p19"/>
            <p:cNvSpPr txBox="1"/>
            <p:nvPr/>
          </p:nvSpPr>
          <p:spPr>
            <a:xfrm flipH="1">
              <a:off x="11747335" y="6363762"/>
              <a:ext cx="2433300" cy="892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600">
                  <a:solidFill>
                    <a:schemeClr val="lt1"/>
                  </a:solidFill>
                  <a:latin typeface="Poppins Medium"/>
                  <a:ea typeface="Poppins Medium"/>
                  <a:cs typeface="Poppins Medium"/>
                  <a:sym typeface="Poppins Medium"/>
                </a:rPr>
                <a:t>Employment Status</a:t>
              </a:r>
              <a:endParaRPr sz="400"/>
            </a:p>
          </p:txBody>
        </p:sp>
        <p:sp>
          <p:nvSpPr>
            <p:cNvPr id="296" name="Google Shape;296;p19"/>
            <p:cNvSpPr txBox="1"/>
            <p:nvPr/>
          </p:nvSpPr>
          <p:spPr>
            <a:xfrm flipH="1">
              <a:off x="11586525" y="10946575"/>
              <a:ext cx="25941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600">
                  <a:solidFill>
                    <a:schemeClr val="lt1"/>
                  </a:solidFill>
                  <a:latin typeface="Poppins Medium"/>
                  <a:ea typeface="Poppins Medium"/>
                  <a:cs typeface="Poppins Medium"/>
                  <a:sym typeface="Poppins Medium"/>
                </a:rPr>
                <a:t>Marital Status</a:t>
              </a:r>
              <a:endParaRPr sz="400"/>
            </a:p>
          </p:txBody>
        </p:sp>
        <p:sp>
          <p:nvSpPr>
            <p:cNvPr id="297" name="Google Shape;297;p19"/>
            <p:cNvSpPr txBox="1"/>
            <p:nvPr/>
          </p:nvSpPr>
          <p:spPr>
            <a:xfrm flipH="1">
              <a:off x="14726885" y="8575334"/>
              <a:ext cx="2433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Poppins Medium"/>
                  <a:ea typeface="Poppins Medium"/>
                  <a:cs typeface="Poppins Medium"/>
                  <a:sym typeface="Poppins Medium"/>
                </a:rPr>
                <a:t>Job</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20"/>
          <p:cNvPicPr preferRelativeResize="0"/>
          <p:nvPr/>
        </p:nvPicPr>
        <p:blipFill rotWithShape="1">
          <a:blip r:embed="rId3">
            <a:alphaModFix/>
          </a:blip>
          <a:srcRect b="0" l="27185" r="27185" t="0"/>
          <a:stretch/>
        </p:blipFill>
        <p:spPr>
          <a:xfrm>
            <a:off x="2" y="0"/>
            <a:ext cx="12557037" cy="13864174"/>
          </a:xfrm>
          <a:prstGeom prst="rect">
            <a:avLst/>
          </a:prstGeom>
          <a:noFill/>
          <a:ln>
            <a:noFill/>
          </a:ln>
        </p:spPr>
      </p:pic>
      <p:sp>
        <p:nvSpPr>
          <p:cNvPr id="303" name="Google Shape;303;p20"/>
          <p:cNvSpPr txBox="1"/>
          <p:nvPr/>
        </p:nvSpPr>
        <p:spPr>
          <a:xfrm>
            <a:off x="13287150" y="800100"/>
            <a:ext cx="11090400" cy="1211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4800">
                <a:solidFill>
                  <a:srgbClr val="F46524"/>
                </a:solidFill>
                <a:latin typeface="Lato"/>
                <a:ea typeface="Lato"/>
                <a:cs typeface="Lato"/>
                <a:sym typeface="Lato"/>
              </a:rPr>
              <a:t>Summary of Findings</a:t>
            </a:r>
            <a:endParaRPr sz="4800">
              <a:solidFill>
                <a:srgbClr val="F46524"/>
              </a:solidFill>
              <a:latin typeface="Lato"/>
              <a:ea typeface="Lato"/>
              <a:cs typeface="Lato"/>
              <a:sym typeface="Lato"/>
            </a:endParaRPr>
          </a:p>
          <a:p>
            <a:pPr indent="-457200" lvl="0" marL="457200" rtl="0" algn="just">
              <a:lnSpc>
                <a:spcPct val="115000"/>
              </a:lnSpc>
              <a:spcBef>
                <a:spcPts val="1600"/>
              </a:spcBef>
              <a:spcAft>
                <a:spcPts val="0"/>
              </a:spcAft>
              <a:buSzPts val="3600"/>
              <a:buFont typeface="Lato"/>
              <a:buChar char="●"/>
            </a:pPr>
            <a:r>
              <a:rPr lang="en-US" sz="3600">
                <a:latin typeface="Lato"/>
                <a:ea typeface="Lato"/>
                <a:cs typeface="Lato"/>
                <a:sym typeface="Lato"/>
              </a:rPr>
              <a:t>The Cyclistic bike-share program in Chicago set out to identify differences in usage patterns between casual riders and annual members, with the goal of developing strategies to convert casual riders to annual members. </a:t>
            </a:r>
            <a:endParaRPr sz="3600">
              <a:latin typeface="Lato"/>
              <a:ea typeface="Lato"/>
              <a:cs typeface="Lato"/>
              <a:sym typeface="Lato"/>
            </a:endParaRPr>
          </a:p>
          <a:p>
            <a:pPr indent="-457200" lvl="0" marL="457200" rtl="0" algn="just">
              <a:lnSpc>
                <a:spcPct val="115000"/>
              </a:lnSpc>
              <a:spcBef>
                <a:spcPts val="0"/>
              </a:spcBef>
              <a:spcAft>
                <a:spcPts val="0"/>
              </a:spcAft>
              <a:buSzPts val="3600"/>
              <a:buFont typeface="Lato"/>
              <a:buChar char="●"/>
            </a:pPr>
            <a:r>
              <a:rPr lang="en-US" sz="3600">
                <a:latin typeface="Lato"/>
                <a:ea typeface="Lato"/>
                <a:cs typeface="Lato"/>
                <a:sym typeface="Lato"/>
              </a:rPr>
              <a:t>The analysis shows that there is a significant difference in the volume of rides and Annual members ride more frequently on weekdays, suggesting a commute-oriented usage pattern. Casual riders, in contrast, have higher ride volumes on weekends, indicating a tendency toward leisure activities.  Also Casual riders have significantly longer average ride durations compared to annual members. This suggests that casual riders often take longer trips, while annual members tend to use the service for shorter, more frequent rides.</a:t>
            </a:r>
            <a:endParaRPr sz="3600">
              <a:latin typeface="Lato"/>
              <a:ea typeface="Lato"/>
              <a:cs typeface="Lato"/>
              <a:sym typeface="Lato"/>
            </a:endParaRPr>
          </a:p>
          <a:p>
            <a:pPr indent="0" lvl="0" marL="0" rtl="0" algn="l">
              <a:lnSpc>
                <a:spcPct val="115000"/>
              </a:lnSpc>
              <a:spcBef>
                <a:spcPts val="800"/>
              </a:spcBef>
              <a:spcAft>
                <a:spcPts val="1600"/>
              </a:spcAft>
              <a:buNone/>
            </a:pPr>
            <a:r>
              <a:t/>
            </a:r>
            <a:endParaRPr sz="3600">
              <a:latin typeface="Lato"/>
              <a:ea typeface="Lato"/>
              <a:cs typeface="Lato"/>
              <a:sym typeface="Lato"/>
            </a:endParaRPr>
          </a:p>
        </p:txBody>
      </p:sp>
      <p:grpSp>
        <p:nvGrpSpPr>
          <p:cNvPr id="304" name="Google Shape;304;p20"/>
          <p:cNvGrpSpPr/>
          <p:nvPr/>
        </p:nvGrpSpPr>
        <p:grpSpPr>
          <a:xfrm>
            <a:off x="371173" y="6641754"/>
            <a:ext cx="6081810" cy="6838688"/>
            <a:chOff x="6803275" y="395363"/>
            <a:chExt cx="2212050" cy="2537076"/>
          </a:xfrm>
        </p:grpSpPr>
        <p:pic>
          <p:nvPicPr>
            <p:cNvPr id="305" name="Google Shape;305;p20"/>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306" name="Google Shape;306;p20"/>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307" name="Google Shape;307;p2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b="1" sz="3500">
                <a:solidFill>
                  <a:srgbClr val="F46524"/>
                </a:solidFill>
                <a:latin typeface="Raleway"/>
                <a:ea typeface="Raleway"/>
                <a:cs typeface="Raleway"/>
                <a:sym typeface="Raleway"/>
              </a:endParaRPr>
            </a:p>
            <a:p>
              <a:pPr indent="0" lvl="0" marL="0" rtl="0" algn="l">
                <a:spcBef>
                  <a:spcPts val="800"/>
                </a:spcBef>
                <a:spcAft>
                  <a:spcPts val="0"/>
                </a:spcAft>
                <a:buClr>
                  <a:srgbClr val="000000"/>
                </a:buClr>
                <a:buSzPts val="1100"/>
                <a:buFont typeface="Arial"/>
                <a:buNone/>
              </a:pPr>
              <a:r>
                <a:rPr b="1" lang="en-US" sz="3500">
                  <a:solidFill>
                    <a:srgbClr val="F46524"/>
                  </a:solidFill>
                  <a:latin typeface="Raleway"/>
                  <a:ea typeface="Raleway"/>
                  <a:cs typeface="Raleway"/>
                  <a:sym typeface="Raleway"/>
                </a:rPr>
                <a:t>All Trips  Ride Lenght</a:t>
              </a:r>
              <a:endParaRPr b="1" sz="3500">
                <a:solidFill>
                  <a:srgbClr val="F46524"/>
                </a:solidFill>
                <a:latin typeface="Raleway"/>
                <a:ea typeface="Raleway"/>
                <a:cs typeface="Raleway"/>
                <a:sym typeface="Raleway"/>
              </a:endParaRPr>
            </a:p>
            <a:p>
              <a:pPr indent="0" lvl="0" marL="0" rtl="0" algn="l">
                <a:lnSpc>
                  <a:spcPct val="145000"/>
                </a:lnSpc>
                <a:spcBef>
                  <a:spcPts val="800"/>
                </a:spcBef>
                <a:spcAft>
                  <a:spcPts val="0"/>
                </a:spcAft>
                <a:buNone/>
              </a:pPr>
              <a:r>
                <a:t/>
              </a:r>
              <a:endParaRPr sz="3300">
                <a:highlight>
                  <a:srgbClr val="FFFFFF"/>
                </a:highlight>
                <a:latin typeface="Verdana"/>
                <a:ea typeface="Verdana"/>
                <a:cs typeface="Verdana"/>
                <a:sym typeface="Verdana"/>
              </a:endParaRPr>
            </a:p>
            <a:p>
              <a:pPr indent="0" lvl="0" marL="0" rtl="0" algn="l">
                <a:lnSpc>
                  <a:spcPct val="145000"/>
                </a:lnSpc>
                <a:spcBef>
                  <a:spcPts val="0"/>
                </a:spcBef>
                <a:spcAft>
                  <a:spcPts val="0"/>
                </a:spcAft>
                <a:buNone/>
              </a:pPr>
              <a:r>
                <a:rPr lang="en-US" sz="3300">
                  <a:highlight>
                    <a:srgbClr val="FFFFFF"/>
                  </a:highlight>
                  <a:latin typeface="Verdana"/>
                  <a:ea typeface="Verdana"/>
                  <a:cs typeface="Verdana"/>
                  <a:sym typeface="Verdana"/>
                </a:rPr>
                <a:t>casual-        3859.9879</a:t>
              </a:r>
              <a:endParaRPr sz="3300">
                <a:highlight>
                  <a:srgbClr val="FFFFFF"/>
                </a:highlight>
                <a:latin typeface="Verdana"/>
                <a:ea typeface="Verdana"/>
                <a:cs typeface="Verdana"/>
                <a:sym typeface="Verdana"/>
              </a:endParaRPr>
            </a:p>
            <a:p>
              <a:pPr indent="0" lvl="0" marL="0" rtl="0" algn="l">
                <a:lnSpc>
                  <a:spcPct val="145000"/>
                </a:lnSpc>
                <a:spcBef>
                  <a:spcPts val="0"/>
                </a:spcBef>
                <a:spcAft>
                  <a:spcPts val="0"/>
                </a:spcAft>
                <a:buNone/>
              </a:pPr>
              <a:r>
                <a:rPr lang="en-US" sz="3300">
                  <a:highlight>
                    <a:srgbClr val="FFFFFF"/>
                  </a:highlight>
                  <a:latin typeface="Verdana"/>
                  <a:ea typeface="Verdana"/>
                  <a:cs typeface="Verdana"/>
                  <a:sym typeface="Verdana"/>
                </a:rPr>
                <a:t>member-     218.9801</a:t>
              </a:r>
              <a:endParaRPr sz="3300">
                <a:highlight>
                  <a:srgbClr val="FFFFFF"/>
                </a:highlight>
                <a:latin typeface="Verdana"/>
                <a:ea typeface="Verdana"/>
                <a:cs typeface="Verdana"/>
                <a:sym typeface="Verdana"/>
              </a:endParaRPr>
            </a:p>
            <a:p>
              <a:pPr indent="0" lvl="0" marL="0" rtl="0" algn="l">
                <a:spcBef>
                  <a:spcPts val="0"/>
                </a:spcBef>
                <a:spcAft>
                  <a:spcPts val="800"/>
                </a:spcAft>
                <a:buNone/>
              </a:pPr>
              <a:r>
                <a:t/>
              </a:r>
              <a:endParaRPr b="1" sz="5700">
                <a:solidFill>
                  <a:srgbClr val="F46524"/>
                </a:solidFill>
                <a:latin typeface="Raleway"/>
                <a:ea typeface="Raleway"/>
                <a:cs typeface="Raleway"/>
                <a:sym typeface="Raleway"/>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5" name="Shape 25"/>
        <p:cNvGrpSpPr/>
        <p:nvPr/>
      </p:nvGrpSpPr>
      <p:grpSpPr>
        <a:xfrm>
          <a:off x="0" y="0"/>
          <a:ext cx="0" cy="0"/>
          <a:chOff x="0" y="0"/>
          <a:chExt cx="0" cy="0"/>
        </a:xfrm>
      </p:grpSpPr>
      <p:sp>
        <p:nvSpPr>
          <p:cNvPr id="26" name="Google Shape;26;p4"/>
          <p:cNvSpPr txBox="1"/>
          <p:nvPr/>
        </p:nvSpPr>
        <p:spPr>
          <a:xfrm>
            <a:off x="13420967" y="779923"/>
            <a:ext cx="10956600" cy="165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9400">
                <a:solidFill>
                  <a:srgbClr val="212121"/>
                </a:solidFill>
                <a:highlight>
                  <a:srgbClr val="00FDC8"/>
                </a:highlight>
                <a:latin typeface="Amatic SC"/>
                <a:ea typeface="Amatic SC"/>
                <a:cs typeface="Amatic SC"/>
                <a:sym typeface="Amatic SC"/>
              </a:rPr>
              <a:t>business</a:t>
            </a:r>
            <a:r>
              <a:rPr b="1" lang="en-US" sz="9400">
                <a:solidFill>
                  <a:srgbClr val="212121"/>
                </a:solidFill>
                <a:highlight>
                  <a:srgbClr val="00FDC8"/>
                </a:highlight>
                <a:latin typeface="Amatic SC"/>
                <a:ea typeface="Amatic SC"/>
                <a:cs typeface="Amatic SC"/>
                <a:sym typeface="Amatic SC"/>
              </a:rPr>
              <a:t> task</a:t>
            </a:r>
            <a:r>
              <a:rPr b="1" lang="en-US" sz="9400">
                <a:solidFill>
                  <a:srgbClr val="212121"/>
                </a:solidFill>
                <a:highlight>
                  <a:srgbClr val="00FDC8"/>
                </a:highlight>
                <a:latin typeface="Amatic SC"/>
                <a:ea typeface="Amatic SC"/>
                <a:cs typeface="Amatic SC"/>
                <a:sym typeface="Amatic SC"/>
              </a:rPr>
              <a:t>s</a:t>
            </a:r>
            <a:endParaRPr b="1" sz="9400">
              <a:solidFill>
                <a:srgbClr val="212121"/>
              </a:solidFill>
              <a:highlight>
                <a:srgbClr val="00FDC8"/>
              </a:highlight>
              <a:latin typeface="Amatic SC"/>
              <a:ea typeface="Amatic SC"/>
              <a:cs typeface="Amatic SC"/>
              <a:sym typeface="Amatic SC"/>
            </a:endParaRPr>
          </a:p>
        </p:txBody>
      </p:sp>
      <p:sp>
        <p:nvSpPr>
          <p:cNvPr id="27" name="Google Shape;27;p4"/>
          <p:cNvSpPr txBox="1"/>
          <p:nvPr/>
        </p:nvSpPr>
        <p:spPr>
          <a:xfrm>
            <a:off x="12580425" y="2665125"/>
            <a:ext cx="11797200" cy="6915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US" sz="4000">
                <a:solidFill>
                  <a:schemeClr val="lt1"/>
                </a:solidFill>
              </a:rPr>
              <a:t>The primary business task is to determine how annual members and casual riders use Cyclistic bikes differently. The insights from this analysis will inform a new marketing strategy aimed at converting casual riders into annual members, leading to a more stable and profitable customer base.</a:t>
            </a:r>
            <a:r>
              <a:rPr lang="en-US" sz="3900">
                <a:solidFill>
                  <a:schemeClr val="lt1"/>
                </a:solidFill>
              </a:rPr>
              <a:t> </a:t>
            </a:r>
            <a:endParaRPr sz="4200">
              <a:solidFill>
                <a:schemeClr val="lt1"/>
              </a:solidFill>
              <a:latin typeface="Source Code Pro"/>
              <a:ea typeface="Source Code Pro"/>
              <a:cs typeface="Source Code Pro"/>
              <a:sym typeface="Source Code Pro"/>
            </a:endParaRPr>
          </a:p>
        </p:txBody>
      </p:sp>
      <p:pic>
        <p:nvPicPr>
          <p:cNvPr id="28" name="Google Shape;28;p4"/>
          <p:cNvPicPr preferRelativeResize="0"/>
          <p:nvPr/>
        </p:nvPicPr>
        <p:blipFill rotWithShape="1">
          <a:blip r:embed="rId3">
            <a:alphaModFix/>
          </a:blip>
          <a:srcRect b="0" l="6993" r="46997" t="0"/>
          <a:stretch/>
        </p:blipFill>
        <p:spPr>
          <a:xfrm>
            <a:off x="0" y="0"/>
            <a:ext cx="12580421" cy="1351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2" name="Shape 32"/>
        <p:cNvGrpSpPr/>
        <p:nvPr/>
      </p:nvGrpSpPr>
      <p:grpSpPr>
        <a:xfrm>
          <a:off x="0" y="0"/>
          <a:ext cx="0" cy="0"/>
          <a:chOff x="0" y="0"/>
          <a:chExt cx="0" cy="0"/>
        </a:xfrm>
      </p:grpSpPr>
      <p:sp>
        <p:nvSpPr>
          <p:cNvPr id="33" name="Google Shape;33;p5"/>
          <p:cNvSpPr txBox="1"/>
          <p:nvPr/>
        </p:nvSpPr>
        <p:spPr>
          <a:xfrm>
            <a:off x="13420967" y="779923"/>
            <a:ext cx="10956600" cy="165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9400">
                <a:solidFill>
                  <a:srgbClr val="212121"/>
                </a:solidFill>
                <a:highlight>
                  <a:srgbClr val="00FDC8"/>
                </a:highlight>
                <a:latin typeface="Amatic SC"/>
                <a:ea typeface="Amatic SC"/>
                <a:cs typeface="Amatic SC"/>
                <a:sym typeface="Amatic SC"/>
              </a:rPr>
              <a:t>Context</a:t>
            </a:r>
            <a:endParaRPr b="1" sz="9400">
              <a:solidFill>
                <a:srgbClr val="212121"/>
              </a:solidFill>
              <a:highlight>
                <a:srgbClr val="00FDC8"/>
              </a:highlight>
              <a:latin typeface="Amatic SC"/>
              <a:ea typeface="Amatic SC"/>
              <a:cs typeface="Amatic SC"/>
              <a:sym typeface="Amatic SC"/>
            </a:endParaRPr>
          </a:p>
        </p:txBody>
      </p:sp>
      <p:sp>
        <p:nvSpPr>
          <p:cNvPr id="34" name="Google Shape;34;p5"/>
          <p:cNvSpPr txBox="1"/>
          <p:nvPr/>
        </p:nvSpPr>
        <p:spPr>
          <a:xfrm>
            <a:off x="12580425" y="2665125"/>
            <a:ext cx="11797200" cy="6915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US" sz="4000">
                <a:solidFill>
                  <a:schemeClr val="lt1"/>
                </a:solidFill>
              </a:rPr>
              <a:t>Cyclistic has a diverse customer base with a flexible pricing model that includes single-ride passes, full-day passes, and annual memberships. Finance analysts have determined that annual members are more profitable than casual riders, indicating that a shift towards more annual memberships could positively impact Cyclistic's revenue. The marketing team, therefore, aims to understand the behavioral patterns of these two customer groups to design effective marketing campaigns for converting casual riders into annual members.</a:t>
            </a:r>
            <a:endParaRPr sz="4000">
              <a:solidFill>
                <a:schemeClr val="lt1"/>
              </a:solidFill>
            </a:endParaRPr>
          </a:p>
          <a:p>
            <a:pPr indent="0" lvl="0" marL="0" rtl="0" algn="r">
              <a:lnSpc>
                <a:spcPct val="115000"/>
              </a:lnSpc>
              <a:spcBef>
                <a:spcPts val="800"/>
              </a:spcBef>
              <a:spcAft>
                <a:spcPts val="0"/>
              </a:spcAft>
              <a:buNone/>
            </a:pPr>
            <a:r>
              <a:t/>
            </a:r>
            <a:endParaRPr sz="4000">
              <a:solidFill>
                <a:schemeClr val="lt1"/>
              </a:solidFill>
            </a:endParaRPr>
          </a:p>
        </p:txBody>
      </p:sp>
      <p:pic>
        <p:nvPicPr>
          <p:cNvPr id="35" name="Google Shape;35;p5"/>
          <p:cNvPicPr preferRelativeResize="0"/>
          <p:nvPr/>
        </p:nvPicPr>
        <p:blipFill rotWithShape="1">
          <a:blip r:embed="rId3">
            <a:alphaModFix/>
          </a:blip>
          <a:srcRect b="0" l="6993" r="46997" t="0"/>
          <a:stretch/>
        </p:blipFill>
        <p:spPr>
          <a:xfrm>
            <a:off x="0" y="0"/>
            <a:ext cx="12580421" cy="1351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6"/>
          <p:cNvSpPr txBox="1"/>
          <p:nvPr/>
        </p:nvSpPr>
        <p:spPr>
          <a:xfrm>
            <a:off x="6180710" y="1022190"/>
            <a:ext cx="120165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Poppins"/>
                <a:ea typeface="Poppins"/>
                <a:cs typeface="Poppins"/>
                <a:sym typeface="Poppins"/>
              </a:rPr>
              <a:t>Desired Outcome</a:t>
            </a:r>
            <a:endParaRPr/>
          </a:p>
        </p:txBody>
      </p:sp>
      <p:sp>
        <p:nvSpPr>
          <p:cNvPr id="41" name="Google Shape;41;p6"/>
          <p:cNvSpPr txBox="1"/>
          <p:nvPr/>
        </p:nvSpPr>
        <p:spPr>
          <a:xfrm>
            <a:off x="2668308" y="2383311"/>
            <a:ext cx="19041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latin typeface="Lato Light"/>
                <a:ea typeface="Lato Light"/>
                <a:cs typeface="Lato Light"/>
                <a:sym typeface="Lato Light"/>
              </a:rPr>
              <a:t>The desired outcome is to gain actionable insights into how casual rides and annual members differ in their usage patterns of Cyclistic bikes.</a:t>
            </a:r>
            <a:endParaRPr/>
          </a:p>
        </p:txBody>
      </p:sp>
      <p:sp>
        <p:nvSpPr>
          <p:cNvPr id="42" name="Google Shape;42;p6"/>
          <p:cNvSpPr/>
          <p:nvPr/>
        </p:nvSpPr>
        <p:spPr>
          <a:xfrm>
            <a:off x="12486957" y="5420324"/>
            <a:ext cx="4960065" cy="2925917"/>
          </a:xfrm>
          <a:prstGeom prst="roundRect">
            <a:avLst>
              <a:gd fmla="val 918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3" name="Google Shape;43;p6"/>
          <p:cNvSpPr/>
          <p:nvPr/>
        </p:nvSpPr>
        <p:spPr>
          <a:xfrm>
            <a:off x="12486957" y="8502552"/>
            <a:ext cx="4960065" cy="2925917"/>
          </a:xfrm>
          <a:prstGeom prst="roundRect">
            <a:avLst>
              <a:gd fmla="val 9188"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4" name="Google Shape;44;p6"/>
          <p:cNvSpPr/>
          <p:nvPr/>
        </p:nvSpPr>
        <p:spPr>
          <a:xfrm>
            <a:off x="17638077" y="5420324"/>
            <a:ext cx="4960065" cy="2925917"/>
          </a:xfrm>
          <a:prstGeom prst="roundRect">
            <a:avLst>
              <a:gd fmla="val 918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5" name="Google Shape;45;p6"/>
          <p:cNvSpPr/>
          <p:nvPr/>
        </p:nvSpPr>
        <p:spPr>
          <a:xfrm>
            <a:off x="17638077" y="8502552"/>
            <a:ext cx="4960065" cy="2925917"/>
          </a:xfrm>
          <a:prstGeom prst="roundRect">
            <a:avLst>
              <a:gd fmla="val 9188"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6" name="Google Shape;46;p6"/>
          <p:cNvSpPr/>
          <p:nvPr/>
        </p:nvSpPr>
        <p:spPr>
          <a:xfrm>
            <a:off x="11383758" y="5420324"/>
            <a:ext cx="950002" cy="6649756"/>
          </a:xfrm>
          <a:prstGeom prst="upArrow">
            <a:avLst>
              <a:gd fmla="val 50000" name="adj1"/>
              <a:gd fmla="val 5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7" name="Google Shape;47;p6"/>
          <p:cNvSpPr/>
          <p:nvPr/>
        </p:nvSpPr>
        <p:spPr>
          <a:xfrm rot="5400000">
            <a:off x="16639243" y="6575883"/>
            <a:ext cx="950002" cy="10967796"/>
          </a:xfrm>
          <a:prstGeom prst="upArrow">
            <a:avLst>
              <a:gd fmla="val 50000" name="adj1"/>
              <a:gd fmla="val 5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 name="Google Shape;48;p6"/>
          <p:cNvSpPr/>
          <p:nvPr/>
        </p:nvSpPr>
        <p:spPr>
          <a:xfrm>
            <a:off x="16303122" y="7177005"/>
            <a:ext cx="2478857" cy="2478855"/>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9" name="Google Shape;49;p6"/>
          <p:cNvSpPr txBox="1"/>
          <p:nvPr/>
        </p:nvSpPr>
        <p:spPr>
          <a:xfrm>
            <a:off x="16303122" y="8063671"/>
            <a:ext cx="24789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latin typeface="Poppins Medium"/>
                <a:ea typeface="Poppins Medium"/>
                <a:cs typeface="Poppins Medium"/>
                <a:sym typeface="Poppins Medium"/>
              </a:rPr>
              <a:t>Cyclistic</a:t>
            </a:r>
            <a:endParaRPr/>
          </a:p>
        </p:txBody>
      </p:sp>
      <p:sp>
        <p:nvSpPr>
          <p:cNvPr id="50" name="Google Shape;50;p6"/>
          <p:cNvSpPr/>
          <p:nvPr/>
        </p:nvSpPr>
        <p:spPr>
          <a:xfrm>
            <a:off x="1792305" y="7278195"/>
            <a:ext cx="1266510" cy="1266510"/>
          </a:xfrm>
          <a:custGeom>
            <a:rect b="b" l="l" r="r" t="t"/>
            <a:pathLst>
              <a:path extrusionOk="0" h="1477" w="1478">
                <a:moveTo>
                  <a:pt x="1477" y="733"/>
                </a:moveTo>
                <a:lnTo>
                  <a:pt x="1477" y="733"/>
                </a:lnTo>
                <a:cubicBezTo>
                  <a:pt x="1477" y="1140"/>
                  <a:pt x="1141" y="1476"/>
                  <a:pt x="734" y="1476"/>
                </a:cubicBezTo>
                <a:cubicBezTo>
                  <a:pt x="326" y="1476"/>
                  <a:pt x="0" y="1140"/>
                  <a:pt x="0" y="733"/>
                </a:cubicBezTo>
                <a:cubicBezTo>
                  <a:pt x="0" y="325"/>
                  <a:pt x="326" y="0"/>
                  <a:pt x="734" y="0"/>
                </a:cubicBezTo>
                <a:cubicBezTo>
                  <a:pt x="1141" y="0"/>
                  <a:pt x="1477" y="325"/>
                  <a:pt x="1477" y="733"/>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 name="Google Shape;51;p6"/>
          <p:cNvSpPr txBox="1"/>
          <p:nvPr/>
        </p:nvSpPr>
        <p:spPr>
          <a:xfrm>
            <a:off x="3222999" y="7411825"/>
            <a:ext cx="24789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2"/>
                </a:solidFill>
                <a:latin typeface="Poppins Medium"/>
                <a:ea typeface="Poppins Medium"/>
                <a:cs typeface="Poppins Medium"/>
                <a:sym typeface="Poppins Medium"/>
              </a:rPr>
              <a:t>Rider behaviours</a:t>
            </a:r>
            <a:endParaRPr/>
          </a:p>
        </p:txBody>
      </p:sp>
      <p:sp>
        <p:nvSpPr>
          <p:cNvPr id="52" name="Google Shape;52;p6"/>
          <p:cNvSpPr/>
          <p:nvPr/>
        </p:nvSpPr>
        <p:spPr>
          <a:xfrm>
            <a:off x="1792305" y="5354813"/>
            <a:ext cx="1266510" cy="1266508"/>
          </a:xfrm>
          <a:custGeom>
            <a:rect b="b" l="l" r="r" t="t"/>
            <a:pathLst>
              <a:path extrusionOk="0" h="1478" w="1478">
                <a:moveTo>
                  <a:pt x="1477" y="733"/>
                </a:moveTo>
                <a:lnTo>
                  <a:pt x="1477" y="733"/>
                </a:lnTo>
                <a:cubicBezTo>
                  <a:pt x="1477" y="1141"/>
                  <a:pt x="1141" y="1477"/>
                  <a:pt x="734" y="1477"/>
                </a:cubicBezTo>
                <a:cubicBezTo>
                  <a:pt x="326" y="1477"/>
                  <a:pt x="0" y="1141"/>
                  <a:pt x="0" y="733"/>
                </a:cubicBezTo>
                <a:cubicBezTo>
                  <a:pt x="0" y="326"/>
                  <a:pt x="326" y="0"/>
                  <a:pt x="734" y="0"/>
                </a:cubicBezTo>
                <a:cubicBezTo>
                  <a:pt x="1141" y="0"/>
                  <a:pt x="1477" y="326"/>
                  <a:pt x="1477" y="73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 name="Google Shape;53;p6"/>
          <p:cNvSpPr txBox="1"/>
          <p:nvPr/>
        </p:nvSpPr>
        <p:spPr>
          <a:xfrm>
            <a:off x="3223004" y="5540968"/>
            <a:ext cx="20208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2"/>
                </a:solidFill>
                <a:latin typeface="Poppins Medium"/>
                <a:ea typeface="Poppins Medium"/>
                <a:cs typeface="Poppins Medium"/>
                <a:sym typeface="Poppins Medium"/>
              </a:rPr>
              <a:t>Trend in rides</a:t>
            </a:r>
            <a:endParaRPr/>
          </a:p>
        </p:txBody>
      </p:sp>
      <p:sp>
        <p:nvSpPr>
          <p:cNvPr id="54" name="Google Shape;54;p6"/>
          <p:cNvSpPr/>
          <p:nvPr/>
        </p:nvSpPr>
        <p:spPr>
          <a:xfrm>
            <a:off x="6687475" y="5357824"/>
            <a:ext cx="1266510" cy="1274072"/>
          </a:xfrm>
          <a:custGeom>
            <a:rect b="b" l="l" r="r" t="t"/>
            <a:pathLst>
              <a:path extrusionOk="0" h="1488" w="1478">
                <a:moveTo>
                  <a:pt x="1477" y="743"/>
                </a:moveTo>
                <a:lnTo>
                  <a:pt x="1477" y="743"/>
                </a:lnTo>
                <a:cubicBezTo>
                  <a:pt x="1477" y="1151"/>
                  <a:pt x="1141" y="1487"/>
                  <a:pt x="734" y="1487"/>
                </a:cubicBezTo>
                <a:cubicBezTo>
                  <a:pt x="326" y="1487"/>
                  <a:pt x="0" y="1151"/>
                  <a:pt x="0" y="743"/>
                </a:cubicBezTo>
                <a:cubicBezTo>
                  <a:pt x="0" y="336"/>
                  <a:pt x="326" y="0"/>
                  <a:pt x="734" y="0"/>
                </a:cubicBezTo>
                <a:cubicBezTo>
                  <a:pt x="1141" y="0"/>
                  <a:pt x="1477" y="336"/>
                  <a:pt x="1477" y="74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 name="Google Shape;55;p6"/>
          <p:cNvSpPr txBox="1"/>
          <p:nvPr/>
        </p:nvSpPr>
        <p:spPr>
          <a:xfrm>
            <a:off x="8118174" y="5510298"/>
            <a:ext cx="20208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2"/>
                </a:solidFill>
                <a:latin typeface="Poppins Medium"/>
                <a:ea typeface="Poppins Medium"/>
                <a:cs typeface="Poppins Medium"/>
                <a:sym typeface="Poppins Medium"/>
              </a:rPr>
              <a:t>Preferred</a:t>
            </a:r>
            <a:r>
              <a:rPr lang="en-US" sz="2800">
                <a:solidFill>
                  <a:schemeClr val="dk2"/>
                </a:solidFill>
                <a:latin typeface="Poppins Medium"/>
                <a:ea typeface="Poppins Medium"/>
                <a:cs typeface="Poppins Medium"/>
                <a:sym typeface="Poppins Medium"/>
              </a:rPr>
              <a:t> Ride time</a:t>
            </a:r>
            <a:endParaRPr/>
          </a:p>
        </p:txBody>
      </p:sp>
      <p:sp>
        <p:nvSpPr>
          <p:cNvPr id="56" name="Google Shape;56;p6"/>
          <p:cNvSpPr/>
          <p:nvPr/>
        </p:nvSpPr>
        <p:spPr>
          <a:xfrm>
            <a:off x="6687475" y="7291080"/>
            <a:ext cx="1266510" cy="1274072"/>
          </a:xfrm>
          <a:custGeom>
            <a:rect b="b" l="l" r="r" t="t"/>
            <a:pathLst>
              <a:path extrusionOk="0" h="1488" w="1478">
                <a:moveTo>
                  <a:pt x="1477" y="743"/>
                </a:moveTo>
                <a:lnTo>
                  <a:pt x="1477" y="743"/>
                </a:lnTo>
                <a:cubicBezTo>
                  <a:pt x="1477" y="1151"/>
                  <a:pt x="1141" y="1487"/>
                  <a:pt x="734" y="1487"/>
                </a:cubicBezTo>
                <a:cubicBezTo>
                  <a:pt x="326" y="1487"/>
                  <a:pt x="0" y="1151"/>
                  <a:pt x="0" y="743"/>
                </a:cubicBezTo>
                <a:cubicBezTo>
                  <a:pt x="0" y="336"/>
                  <a:pt x="326" y="0"/>
                  <a:pt x="734" y="0"/>
                </a:cubicBezTo>
                <a:cubicBezTo>
                  <a:pt x="1141" y="0"/>
                  <a:pt x="1477" y="336"/>
                  <a:pt x="1477" y="743"/>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7" name="Google Shape;57;p6"/>
          <p:cNvSpPr txBox="1"/>
          <p:nvPr/>
        </p:nvSpPr>
        <p:spPr>
          <a:xfrm>
            <a:off x="8118174" y="7485106"/>
            <a:ext cx="20208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2"/>
                </a:solidFill>
                <a:latin typeface="Poppins Medium"/>
                <a:ea typeface="Poppins Medium"/>
                <a:cs typeface="Poppins Medium"/>
                <a:sym typeface="Poppins Medium"/>
              </a:rPr>
              <a:t>Patterns of rides</a:t>
            </a:r>
            <a:endParaRPr/>
          </a:p>
        </p:txBody>
      </p:sp>
      <p:sp>
        <p:nvSpPr>
          <p:cNvPr id="58" name="Google Shape;58;p6"/>
          <p:cNvSpPr txBox="1"/>
          <p:nvPr/>
        </p:nvSpPr>
        <p:spPr>
          <a:xfrm>
            <a:off x="1536473" y="9602500"/>
            <a:ext cx="9847200" cy="218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400">
                <a:latin typeface="Lato Light"/>
                <a:ea typeface="Lato Light"/>
                <a:cs typeface="Lato Light"/>
                <a:sym typeface="Lato Light"/>
              </a:rPr>
              <a:t>These insights will form the basis of targeted marketing strategies that promote annual memberships, thereby increasing the company’s profitability and customer retention.</a:t>
            </a:r>
            <a:endParaRPr sz="2000"/>
          </a:p>
        </p:txBody>
      </p:sp>
      <p:sp>
        <p:nvSpPr>
          <p:cNvPr id="59" name="Google Shape;59;p6"/>
          <p:cNvSpPr txBox="1"/>
          <p:nvPr/>
        </p:nvSpPr>
        <p:spPr>
          <a:xfrm>
            <a:off x="13239810" y="9662574"/>
            <a:ext cx="351259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Patterns</a:t>
            </a:r>
            <a:endParaRPr/>
          </a:p>
        </p:txBody>
      </p:sp>
      <p:sp>
        <p:nvSpPr>
          <p:cNvPr id="60" name="Google Shape;60;p6"/>
          <p:cNvSpPr txBox="1"/>
          <p:nvPr/>
        </p:nvSpPr>
        <p:spPr>
          <a:xfrm>
            <a:off x="13239810" y="6657024"/>
            <a:ext cx="351259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Trends</a:t>
            </a:r>
            <a:endParaRPr/>
          </a:p>
        </p:txBody>
      </p:sp>
      <p:sp>
        <p:nvSpPr>
          <p:cNvPr id="61" name="Google Shape;61;p6"/>
          <p:cNvSpPr txBox="1"/>
          <p:nvPr/>
        </p:nvSpPr>
        <p:spPr>
          <a:xfrm>
            <a:off x="18431545" y="6626354"/>
            <a:ext cx="351259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Bahaviours</a:t>
            </a:r>
            <a:endParaRPr/>
          </a:p>
        </p:txBody>
      </p:sp>
      <p:sp>
        <p:nvSpPr>
          <p:cNvPr id="62" name="Google Shape;62;p6"/>
          <p:cNvSpPr txBox="1"/>
          <p:nvPr/>
        </p:nvSpPr>
        <p:spPr>
          <a:xfrm>
            <a:off x="18431545" y="9735864"/>
            <a:ext cx="351259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Preferences</a:t>
            </a:r>
            <a:endParaRPr/>
          </a:p>
        </p:txBody>
      </p:sp>
      <p:sp>
        <p:nvSpPr>
          <p:cNvPr id="63" name="Google Shape;63;p6"/>
          <p:cNvSpPr/>
          <p:nvPr/>
        </p:nvSpPr>
        <p:spPr>
          <a:xfrm>
            <a:off x="2084738" y="7562256"/>
            <a:ext cx="697708" cy="697705"/>
          </a:xfrm>
          <a:custGeom>
            <a:rect b="b" l="l" r="r" t="t"/>
            <a:pathLst>
              <a:path extrusionOk="0" h="599144" w="599144">
                <a:moveTo>
                  <a:pt x="597710" y="107778"/>
                </a:moveTo>
                <a:cubicBezTo>
                  <a:pt x="595982" y="104018"/>
                  <a:pt x="592478" y="101366"/>
                  <a:pt x="588415" y="100697"/>
                </a:cubicBezTo>
                <a:cubicBezTo>
                  <a:pt x="565300" y="96913"/>
                  <a:pt x="528948" y="87764"/>
                  <a:pt x="520456" y="79272"/>
                </a:cubicBezTo>
                <a:cubicBezTo>
                  <a:pt x="511964" y="70780"/>
                  <a:pt x="502816" y="34417"/>
                  <a:pt x="499020" y="11326"/>
                </a:cubicBezTo>
                <a:cubicBezTo>
                  <a:pt x="498362" y="7238"/>
                  <a:pt x="495711" y="3759"/>
                  <a:pt x="491963" y="2019"/>
                </a:cubicBezTo>
                <a:cubicBezTo>
                  <a:pt x="488168" y="279"/>
                  <a:pt x="483837" y="547"/>
                  <a:pt x="480284" y="2676"/>
                </a:cubicBezTo>
                <a:cubicBezTo>
                  <a:pt x="477997" y="4051"/>
                  <a:pt x="424442" y="37009"/>
                  <a:pt x="424442" y="88081"/>
                </a:cubicBezTo>
                <a:lnTo>
                  <a:pt x="424442" y="132049"/>
                </a:lnTo>
                <a:cubicBezTo>
                  <a:pt x="366534" y="180068"/>
                  <a:pt x="299864" y="240203"/>
                  <a:pt x="299864" y="262490"/>
                </a:cubicBezTo>
                <a:lnTo>
                  <a:pt x="299864" y="263894"/>
                </a:lnTo>
                <a:lnTo>
                  <a:pt x="299864" y="277090"/>
                </a:lnTo>
                <a:cubicBezTo>
                  <a:pt x="299864" y="280398"/>
                  <a:pt x="298551" y="283562"/>
                  <a:pt x="296215" y="285898"/>
                </a:cubicBezTo>
                <a:lnTo>
                  <a:pt x="241225" y="340887"/>
                </a:lnTo>
                <a:cubicBezTo>
                  <a:pt x="238793" y="343320"/>
                  <a:pt x="235604" y="344537"/>
                  <a:pt x="232417" y="344537"/>
                </a:cubicBezTo>
                <a:cubicBezTo>
                  <a:pt x="229230" y="344537"/>
                  <a:pt x="226042" y="343320"/>
                  <a:pt x="223608" y="340887"/>
                </a:cubicBezTo>
                <a:cubicBezTo>
                  <a:pt x="218742" y="336021"/>
                  <a:pt x="218742" y="328137"/>
                  <a:pt x="223608" y="323272"/>
                </a:cubicBezTo>
                <a:lnTo>
                  <a:pt x="274948" y="271932"/>
                </a:lnTo>
                <a:lnTo>
                  <a:pt x="274948" y="262492"/>
                </a:lnTo>
                <a:cubicBezTo>
                  <a:pt x="274948" y="260020"/>
                  <a:pt x="274992" y="257216"/>
                  <a:pt x="275653" y="253792"/>
                </a:cubicBezTo>
                <a:cubicBezTo>
                  <a:pt x="267428" y="251587"/>
                  <a:pt x="258945" y="250035"/>
                  <a:pt x="250031" y="250035"/>
                </a:cubicBezTo>
                <a:cubicBezTo>
                  <a:pt x="195065" y="250035"/>
                  <a:pt x="150369" y="294744"/>
                  <a:pt x="150369" y="349697"/>
                </a:cubicBezTo>
                <a:cubicBezTo>
                  <a:pt x="150369" y="404650"/>
                  <a:pt x="195068" y="449359"/>
                  <a:pt x="250034" y="449359"/>
                </a:cubicBezTo>
                <a:cubicBezTo>
                  <a:pt x="305000" y="449359"/>
                  <a:pt x="349696" y="404650"/>
                  <a:pt x="349696" y="349697"/>
                </a:cubicBezTo>
                <a:cubicBezTo>
                  <a:pt x="349696" y="331479"/>
                  <a:pt x="344706" y="314488"/>
                  <a:pt x="336079" y="299865"/>
                </a:cubicBezTo>
                <a:lnTo>
                  <a:pt x="337238" y="299865"/>
                </a:lnTo>
                <a:cubicBezTo>
                  <a:pt x="348903" y="299865"/>
                  <a:pt x="370968" y="281528"/>
                  <a:pt x="396204" y="255815"/>
                </a:cubicBezTo>
                <a:cubicBezTo>
                  <a:pt x="414398" y="284000"/>
                  <a:pt x="424442" y="316084"/>
                  <a:pt x="424442" y="349697"/>
                </a:cubicBezTo>
                <a:cubicBezTo>
                  <a:pt x="424442" y="445869"/>
                  <a:pt x="346191" y="524107"/>
                  <a:pt x="250033" y="524107"/>
                </a:cubicBezTo>
                <a:cubicBezTo>
                  <a:pt x="153874" y="524107"/>
                  <a:pt x="75623" y="445867"/>
                  <a:pt x="75623" y="349696"/>
                </a:cubicBezTo>
                <a:cubicBezTo>
                  <a:pt x="75623" y="253524"/>
                  <a:pt x="153874" y="175286"/>
                  <a:pt x="250033" y="175286"/>
                </a:cubicBezTo>
                <a:cubicBezTo>
                  <a:pt x="274866" y="175286"/>
                  <a:pt x="298827" y="180966"/>
                  <a:pt x="321107" y="191030"/>
                </a:cubicBezTo>
                <a:cubicBezTo>
                  <a:pt x="335615" y="176451"/>
                  <a:pt x="354568" y="158857"/>
                  <a:pt x="379693" y="137229"/>
                </a:cubicBezTo>
                <a:cubicBezTo>
                  <a:pt x="340810" y="113503"/>
                  <a:pt x="295948" y="100539"/>
                  <a:pt x="250033" y="100539"/>
                </a:cubicBezTo>
                <a:cubicBezTo>
                  <a:pt x="112657" y="100539"/>
                  <a:pt x="876" y="212307"/>
                  <a:pt x="876" y="349696"/>
                </a:cubicBezTo>
                <a:cubicBezTo>
                  <a:pt x="876" y="487085"/>
                  <a:pt x="112657" y="598854"/>
                  <a:pt x="250034" y="598854"/>
                </a:cubicBezTo>
                <a:cubicBezTo>
                  <a:pt x="387411" y="598854"/>
                  <a:pt x="499191" y="487086"/>
                  <a:pt x="499191" y="349697"/>
                </a:cubicBezTo>
                <a:cubicBezTo>
                  <a:pt x="499191" y="295120"/>
                  <a:pt x="480918" y="242035"/>
                  <a:pt x="447902" y="198773"/>
                </a:cubicBezTo>
                <a:cubicBezTo>
                  <a:pt x="454628" y="190906"/>
                  <a:pt x="461267" y="183020"/>
                  <a:pt x="467681" y="175287"/>
                </a:cubicBezTo>
                <a:lnTo>
                  <a:pt x="511649" y="175287"/>
                </a:lnTo>
                <a:cubicBezTo>
                  <a:pt x="562745" y="175287"/>
                  <a:pt x="595690" y="121721"/>
                  <a:pt x="597053" y="119434"/>
                </a:cubicBezTo>
                <a:cubicBezTo>
                  <a:pt x="599194" y="115893"/>
                  <a:pt x="599437" y="111525"/>
                  <a:pt x="597710" y="10777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64" name="Google Shape;64;p6"/>
          <p:cNvGrpSpPr/>
          <p:nvPr/>
        </p:nvGrpSpPr>
        <p:grpSpPr>
          <a:xfrm>
            <a:off x="7005747" y="5615466"/>
            <a:ext cx="638318" cy="638315"/>
            <a:chOff x="8609044" y="1513207"/>
            <a:chExt cx="599678" cy="599677"/>
          </a:xfrm>
        </p:grpSpPr>
        <p:sp>
          <p:nvSpPr>
            <p:cNvPr id="65" name="Google Shape;65;p6"/>
            <p:cNvSpPr/>
            <p:nvPr/>
          </p:nvSpPr>
          <p:spPr>
            <a:xfrm>
              <a:off x="8840245" y="1513207"/>
              <a:ext cx="137700" cy="137700"/>
            </a:xfrm>
            <a:custGeom>
              <a:rect b="b" l="l" r="r" t="t"/>
              <a:pathLst>
                <a:path extrusionOk="0" h="137700" w="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 name="Google Shape;66;p6"/>
            <p:cNvSpPr/>
            <p:nvPr/>
          </p:nvSpPr>
          <p:spPr>
            <a:xfrm>
              <a:off x="8785845" y="1662807"/>
              <a:ext cx="246076" cy="123675"/>
            </a:xfrm>
            <a:custGeom>
              <a:rect b="b" l="l" r="r" t="t"/>
              <a:pathLst>
                <a:path extrusionOk="0" h="123675" w="246075">
                  <a:moveTo>
                    <a:pt x="30095" y="123357"/>
                  </a:moveTo>
                  <a:lnTo>
                    <a:pt x="216618" y="123357"/>
                  </a:lnTo>
                  <a:cubicBezTo>
                    <a:pt x="232688" y="123357"/>
                    <a:pt x="245757" y="109251"/>
                    <a:pt x="245757" y="91906"/>
                  </a:cubicBezTo>
                  <a:lnTo>
                    <a:pt x="245757" y="83194"/>
                  </a:lnTo>
                  <a:cubicBezTo>
                    <a:pt x="245757" y="60470"/>
                    <a:pt x="234508" y="39711"/>
                    <a:pt x="216378" y="29019"/>
                  </a:cubicBez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3"/>
                    <a:pt x="14025" y="123357"/>
                    <a:pt x="30095" y="1233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 name="Google Shape;67;p6"/>
            <p:cNvSpPr/>
            <p:nvPr/>
          </p:nvSpPr>
          <p:spPr>
            <a:xfrm>
              <a:off x="8663444" y="1839608"/>
              <a:ext cx="137700" cy="137700"/>
            </a:xfrm>
            <a:custGeom>
              <a:rect b="b" l="l" r="r" t="t"/>
              <a:pathLst>
                <a:path extrusionOk="0" h="137700" w="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8" name="Google Shape;68;p6"/>
            <p:cNvSpPr/>
            <p:nvPr/>
          </p:nvSpPr>
          <p:spPr>
            <a:xfrm>
              <a:off x="8609044" y="1989209"/>
              <a:ext cx="246076" cy="123675"/>
            </a:xfrm>
            <a:custGeom>
              <a:rect b="b" l="l" r="r" t="t"/>
              <a:pathLst>
                <a:path extrusionOk="0" h="123675" w="246075">
                  <a:moveTo>
                    <a:pt x="216378" y="29019"/>
                  </a:moveTo>
                  <a:cubicBezTo>
                    <a:pt x="194664" y="16215"/>
                    <a:pt x="160903" y="956"/>
                    <a:pt x="123357" y="956"/>
                  </a:cubicBezTo>
                  <a:cubicBezTo>
                    <a:pt x="85810" y="956"/>
                    <a:pt x="52050" y="16217"/>
                    <a:pt x="30335" y="29019"/>
                  </a:cubicBezTo>
                  <a:cubicBezTo>
                    <a:pt x="12206" y="39710"/>
                    <a:pt x="956" y="60468"/>
                    <a:pt x="956" y="83193"/>
                  </a:cubicBezTo>
                  <a:lnTo>
                    <a:pt x="956" y="91905"/>
                  </a:lnTo>
                  <a:cubicBezTo>
                    <a:pt x="956" y="109250"/>
                    <a:pt x="14025" y="123355"/>
                    <a:pt x="30095" y="123355"/>
                  </a:cubicBezTo>
                  <a:lnTo>
                    <a:pt x="216618" y="123355"/>
                  </a:lnTo>
                  <a:cubicBezTo>
                    <a:pt x="232688" y="123355"/>
                    <a:pt x="245757" y="109250"/>
                    <a:pt x="245757" y="91905"/>
                  </a:cubicBezTo>
                  <a:lnTo>
                    <a:pt x="245757" y="83193"/>
                  </a:lnTo>
                  <a:cubicBezTo>
                    <a:pt x="245757" y="60468"/>
                    <a:pt x="234508" y="39710"/>
                    <a:pt x="216378" y="290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9" name="Google Shape;69;p6"/>
            <p:cNvSpPr/>
            <p:nvPr/>
          </p:nvSpPr>
          <p:spPr>
            <a:xfrm>
              <a:off x="9017045" y="1839608"/>
              <a:ext cx="137700" cy="137700"/>
            </a:xfrm>
            <a:custGeom>
              <a:rect b="b" l="l" r="r" t="t"/>
              <a:pathLst>
                <a:path extrusionOk="0" h="137700" w="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0" name="Google Shape;70;p6"/>
            <p:cNvSpPr/>
            <p:nvPr/>
          </p:nvSpPr>
          <p:spPr>
            <a:xfrm>
              <a:off x="8962646" y="1989209"/>
              <a:ext cx="246076" cy="123675"/>
            </a:xfrm>
            <a:custGeom>
              <a:rect b="b" l="l" r="r" t="t"/>
              <a:pathLst>
                <a:path extrusionOk="0" h="123675" w="246075">
                  <a:moveTo>
                    <a:pt x="216378" y="29019"/>
                  </a:move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1"/>
                    <a:pt x="14025" y="123357"/>
                    <a:pt x="30095" y="123357"/>
                  </a:cubicBezTo>
                  <a:lnTo>
                    <a:pt x="216618" y="123357"/>
                  </a:lnTo>
                  <a:cubicBezTo>
                    <a:pt x="232688" y="123357"/>
                    <a:pt x="245757" y="109251"/>
                    <a:pt x="245757" y="91906"/>
                  </a:cubicBezTo>
                  <a:lnTo>
                    <a:pt x="245757" y="83194"/>
                  </a:lnTo>
                  <a:cubicBezTo>
                    <a:pt x="245756" y="60468"/>
                    <a:pt x="234506" y="39710"/>
                    <a:pt x="216378" y="290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1" name="Google Shape;71;p6"/>
            <p:cNvSpPr/>
            <p:nvPr/>
          </p:nvSpPr>
          <p:spPr>
            <a:xfrm>
              <a:off x="8826643" y="1812408"/>
              <a:ext cx="164476" cy="164476"/>
            </a:xfrm>
            <a:custGeom>
              <a:rect b="b" l="l" r="r" t="t"/>
              <a:pathLst>
                <a:path extrusionOk="0" h="164475" w="164475">
                  <a:moveTo>
                    <a:pt x="150545" y="164157"/>
                  </a:moveTo>
                  <a:cubicBezTo>
                    <a:pt x="154542" y="164157"/>
                    <a:pt x="158487" y="162404"/>
                    <a:pt x="161184" y="159057"/>
                  </a:cubicBezTo>
                  <a:cubicBezTo>
                    <a:pt x="165872" y="153187"/>
                    <a:pt x="164916" y="144633"/>
                    <a:pt x="159058" y="139932"/>
                  </a:cubicBezTo>
                  <a:lnTo>
                    <a:pt x="96158" y="89612"/>
                  </a:lnTo>
                  <a:lnTo>
                    <a:pt x="96158" y="14557"/>
                  </a:lnTo>
                  <a:cubicBezTo>
                    <a:pt x="96158" y="7039"/>
                    <a:pt x="90075" y="956"/>
                    <a:pt x="82558" y="956"/>
                  </a:cubicBezTo>
                  <a:cubicBezTo>
                    <a:pt x="75041" y="956"/>
                    <a:pt x="68957" y="7038"/>
                    <a:pt x="68957" y="14555"/>
                  </a:cubicBezTo>
                  <a:lnTo>
                    <a:pt x="68957" y="89621"/>
                  </a:lnTo>
                  <a:lnTo>
                    <a:pt x="6058" y="139930"/>
                  </a:lnTo>
                  <a:cubicBezTo>
                    <a:pt x="200" y="144633"/>
                    <a:pt x="-756" y="153185"/>
                    <a:pt x="3932" y="159055"/>
                  </a:cubicBezTo>
                  <a:cubicBezTo>
                    <a:pt x="6629" y="162402"/>
                    <a:pt x="10572" y="164156"/>
                    <a:pt x="14571" y="164156"/>
                  </a:cubicBezTo>
                  <a:cubicBezTo>
                    <a:pt x="17545" y="164156"/>
                    <a:pt x="20548" y="163187"/>
                    <a:pt x="23057" y="161181"/>
                  </a:cubicBezTo>
                  <a:lnTo>
                    <a:pt x="82558" y="113581"/>
                  </a:lnTo>
                  <a:lnTo>
                    <a:pt x="142057" y="161181"/>
                  </a:lnTo>
                  <a:cubicBezTo>
                    <a:pt x="144568" y="163187"/>
                    <a:pt x="147569" y="164157"/>
                    <a:pt x="150545" y="1641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pic>
        <p:nvPicPr>
          <p:cNvPr id="72" name="Google Shape;72;p6"/>
          <p:cNvPicPr preferRelativeResize="0"/>
          <p:nvPr/>
        </p:nvPicPr>
        <p:blipFill rotWithShape="1">
          <a:blip r:embed="rId3">
            <a:alphaModFix/>
          </a:blip>
          <a:srcRect b="0" l="0" r="0" t="0"/>
          <a:stretch/>
        </p:blipFill>
        <p:spPr>
          <a:xfrm>
            <a:off x="2112521" y="5711952"/>
            <a:ext cx="636506" cy="636503"/>
          </a:xfrm>
          <a:prstGeom prst="rect">
            <a:avLst/>
          </a:prstGeom>
          <a:noFill/>
          <a:ln>
            <a:noFill/>
          </a:ln>
        </p:spPr>
      </p:pic>
      <p:grpSp>
        <p:nvGrpSpPr>
          <p:cNvPr id="73" name="Google Shape;73;p6"/>
          <p:cNvGrpSpPr/>
          <p:nvPr/>
        </p:nvGrpSpPr>
        <p:grpSpPr>
          <a:xfrm>
            <a:off x="7008654" y="7544880"/>
            <a:ext cx="684586" cy="730888"/>
            <a:chOff x="18731840" y="9992865"/>
            <a:chExt cx="3762271" cy="4016735"/>
          </a:xfrm>
        </p:grpSpPr>
        <p:sp>
          <p:nvSpPr>
            <p:cNvPr id="74" name="Google Shape;74;p6"/>
            <p:cNvSpPr/>
            <p:nvPr/>
          </p:nvSpPr>
          <p:spPr>
            <a:xfrm>
              <a:off x="19538471" y="10786086"/>
              <a:ext cx="2149010" cy="3223514"/>
            </a:xfrm>
            <a:custGeom>
              <a:rect b="b" l="l" r="r" t="t"/>
              <a:pathLst>
                <a:path extrusionOk="0" h="654198" w="436131">
                  <a:moveTo>
                    <a:pt x="136955" y="572424"/>
                  </a:moveTo>
                  <a:cubicBezTo>
                    <a:pt x="137715" y="578384"/>
                    <a:pt x="140011" y="584128"/>
                    <a:pt x="144279" y="588395"/>
                  </a:cubicBezTo>
                  <a:lnTo>
                    <a:pt x="155565" y="599681"/>
                  </a:lnTo>
                  <a:lnTo>
                    <a:pt x="280569" y="599681"/>
                  </a:lnTo>
                  <a:lnTo>
                    <a:pt x="291855" y="588395"/>
                  </a:lnTo>
                  <a:cubicBezTo>
                    <a:pt x="296123" y="584128"/>
                    <a:pt x="298419" y="578384"/>
                    <a:pt x="299180" y="572424"/>
                  </a:cubicBezTo>
                  <a:close/>
                  <a:moveTo>
                    <a:pt x="136292" y="490649"/>
                  </a:moveTo>
                  <a:lnTo>
                    <a:pt x="136292" y="517907"/>
                  </a:lnTo>
                  <a:lnTo>
                    <a:pt x="299841" y="517907"/>
                  </a:lnTo>
                  <a:lnTo>
                    <a:pt x="299841" y="490649"/>
                  </a:lnTo>
                  <a:close/>
                  <a:moveTo>
                    <a:pt x="218066" y="0"/>
                  </a:moveTo>
                  <a:cubicBezTo>
                    <a:pt x="338306" y="0"/>
                    <a:pt x="436132" y="97827"/>
                    <a:pt x="436131" y="218065"/>
                  </a:cubicBezTo>
                  <a:cubicBezTo>
                    <a:pt x="436131" y="300159"/>
                    <a:pt x="399104" y="345959"/>
                    <a:pt x="374601" y="376266"/>
                  </a:cubicBezTo>
                  <a:cubicBezTo>
                    <a:pt x="363740" y="389696"/>
                    <a:pt x="354357" y="401301"/>
                    <a:pt x="354357" y="408874"/>
                  </a:cubicBezTo>
                  <a:lnTo>
                    <a:pt x="354357" y="436134"/>
                  </a:lnTo>
                  <a:cubicBezTo>
                    <a:pt x="354357" y="456226"/>
                    <a:pt x="343314" y="473613"/>
                    <a:pt x="327099" y="483068"/>
                  </a:cubicBezTo>
                  <a:lnTo>
                    <a:pt x="327099" y="569123"/>
                  </a:lnTo>
                  <a:cubicBezTo>
                    <a:pt x="327099" y="583471"/>
                    <a:pt x="321283" y="597526"/>
                    <a:pt x="311127" y="607669"/>
                  </a:cubicBezTo>
                  <a:lnTo>
                    <a:pt x="295865" y="622931"/>
                  </a:lnTo>
                  <a:lnTo>
                    <a:pt x="295832" y="622964"/>
                  </a:lnTo>
                  <a:lnTo>
                    <a:pt x="284562" y="634234"/>
                  </a:lnTo>
                  <a:cubicBezTo>
                    <a:pt x="271691" y="647104"/>
                    <a:pt x="254575" y="654198"/>
                    <a:pt x="236367" y="654198"/>
                  </a:cubicBezTo>
                  <a:lnTo>
                    <a:pt x="199765" y="654198"/>
                  </a:lnTo>
                  <a:cubicBezTo>
                    <a:pt x="181558" y="654198"/>
                    <a:pt x="164441" y="647104"/>
                    <a:pt x="151570" y="634234"/>
                  </a:cubicBezTo>
                  <a:lnTo>
                    <a:pt x="140300" y="622964"/>
                  </a:lnTo>
                  <a:lnTo>
                    <a:pt x="140267" y="622931"/>
                  </a:lnTo>
                  <a:lnTo>
                    <a:pt x="125004" y="607669"/>
                  </a:lnTo>
                  <a:cubicBezTo>
                    <a:pt x="114849" y="597526"/>
                    <a:pt x="109033" y="583471"/>
                    <a:pt x="109033" y="569123"/>
                  </a:cubicBezTo>
                  <a:lnTo>
                    <a:pt x="109033" y="483068"/>
                  </a:lnTo>
                  <a:cubicBezTo>
                    <a:pt x="92817" y="473613"/>
                    <a:pt x="81775" y="456226"/>
                    <a:pt x="81775" y="436134"/>
                  </a:cubicBezTo>
                  <a:lnTo>
                    <a:pt x="81775" y="408876"/>
                  </a:lnTo>
                  <a:cubicBezTo>
                    <a:pt x="81775" y="401303"/>
                    <a:pt x="72391" y="389696"/>
                    <a:pt x="61531" y="376267"/>
                  </a:cubicBezTo>
                  <a:cubicBezTo>
                    <a:pt x="37028" y="345960"/>
                    <a:pt x="0" y="300160"/>
                    <a:pt x="0" y="218066"/>
                  </a:cubicBezTo>
                  <a:cubicBezTo>
                    <a:pt x="0" y="97827"/>
                    <a:pt x="97827" y="0"/>
                    <a:pt x="21806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5" name="Google Shape;75;p6"/>
            <p:cNvSpPr/>
            <p:nvPr/>
          </p:nvSpPr>
          <p:spPr>
            <a:xfrm>
              <a:off x="20535947" y="9992865"/>
              <a:ext cx="144734" cy="5745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 name="Google Shape;76;p6"/>
            <p:cNvSpPr/>
            <p:nvPr/>
          </p:nvSpPr>
          <p:spPr>
            <a:xfrm rot="2700000">
              <a:off x="21596875" y="10287754"/>
              <a:ext cx="144734" cy="5745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7" name="Google Shape;77;p6"/>
            <p:cNvSpPr/>
            <p:nvPr/>
          </p:nvSpPr>
          <p:spPr>
            <a:xfrm rot="-2700000">
              <a:off x="19475715" y="10287753"/>
              <a:ext cx="144734" cy="5745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 name="Google Shape;78;p6"/>
            <p:cNvSpPr/>
            <p:nvPr/>
          </p:nvSpPr>
          <p:spPr>
            <a:xfrm rot="-4500000">
              <a:off x="18955684" y="11087067"/>
              <a:ext cx="144734" cy="5745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 name="Google Shape;79;p6"/>
            <p:cNvSpPr/>
            <p:nvPr/>
          </p:nvSpPr>
          <p:spPr>
            <a:xfrm rot="4500000">
              <a:off x="22125534" y="11087066"/>
              <a:ext cx="144734" cy="5745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7"/>
          <p:cNvSpPr txBox="1"/>
          <p:nvPr/>
        </p:nvSpPr>
        <p:spPr>
          <a:xfrm>
            <a:off x="3487125" y="1022200"/>
            <a:ext cx="172266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Poppins"/>
                <a:ea typeface="Poppins"/>
                <a:cs typeface="Poppins"/>
                <a:sym typeface="Poppins"/>
              </a:rPr>
              <a:t>Cyclistic Marketing Analysis</a:t>
            </a:r>
            <a:endParaRPr/>
          </a:p>
        </p:txBody>
      </p:sp>
      <p:sp>
        <p:nvSpPr>
          <p:cNvPr id="85" name="Google Shape;85;p7"/>
          <p:cNvSpPr txBox="1"/>
          <p:nvPr/>
        </p:nvSpPr>
        <p:spPr>
          <a:xfrm>
            <a:off x="2668308" y="2383311"/>
            <a:ext cx="19041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latin typeface="Lato Light"/>
                <a:ea typeface="Lato Light"/>
                <a:cs typeface="Lato Light"/>
                <a:sym typeface="Lato Light"/>
              </a:rPr>
              <a:t>The primary business task is to determine how annual members and casual riders use Cyclistic bikes differently.</a:t>
            </a:r>
            <a:endParaRPr/>
          </a:p>
        </p:txBody>
      </p:sp>
      <p:grpSp>
        <p:nvGrpSpPr>
          <p:cNvPr id="86" name="Google Shape;86;p7"/>
          <p:cNvGrpSpPr/>
          <p:nvPr/>
        </p:nvGrpSpPr>
        <p:grpSpPr>
          <a:xfrm>
            <a:off x="2195366" y="4825833"/>
            <a:ext cx="19986790" cy="7414217"/>
            <a:chOff x="2195366" y="4389013"/>
            <a:chExt cx="19986790" cy="7414217"/>
          </a:xfrm>
        </p:grpSpPr>
        <p:grpSp>
          <p:nvGrpSpPr>
            <p:cNvPr id="87" name="Google Shape;87;p7"/>
            <p:cNvGrpSpPr/>
            <p:nvPr/>
          </p:nvGrpSpPr>
          <p:grpSpPr>
            <a:xfrm>
              <a:off x="7280248" y="4389013"/>
              <a:ext cx="9816604" cy="6524719"/>
              <a:chOff x="6219107" y="4735287"/>
              <a:chExt cx="11939436" cy="7935684"/>
            </a:xfrm>
          </p:grpSpPr>
          <p:sp>
            <p:nvSpPr>
              <p:cNvPr id="88" name="Google Shape;88;p7"/>
              <p:cNvSpPr/>
              <p:nvPr/>
            </p:nvSpPr>
            <p:spPr>
              <a:xfrm>
                <a:off x="10222857" y="5277758"/>
                <a:ext cx="3931936" cy="6850742"/>
              </a:xfrm>
              <a:custGeom>
                <a:rect b="b" l="l" r="r" t="t"/>
                <a:pathLst>
                  <a:path extrusionOk="0" h="6850742" w="3931936">
                    <a:moveTo>
                      <a:pt x="1965968" y="0"/>
                    </a:moveTo>
                    <a:lnTo>
                      <a:pt x="2021564" y="31967"/>
                    </a:lnTo>
                    <a:cubicBezTo>
                      <a:pt x="3166877" y="727876"/>
                      <a:pt x="3931936" y="1987279"/>
                      <a:pt x="3931936" y="3425371"/>
                    </a:cubicBezTo>
                    <a:cubicBezTo>
                      <a:pt x="3931936" y="4863463"/>
                      <a:pt x="3166877" y="6122867"/>
                      <a:pt x="2021564" y="6818775"/>
                    </a:cubicBezTo>
                    <a:lnTo>
                      <a:pt x="1965968" y="6850742"/>
                    </a:lnTo>
                    <a:lnTo>
                      <a:pt x="1910372" y="6818775"/>
                    </a:lnTo>
                    <a:cubicBezTo>
                      <a:pt x="765059" y="6122867"/>
                      <a:pt x="0" y="4863463"/>
                      <a:pt x="0" y="3425371"/>
                    </a:cubicBezTo>
                    <a:cubicBezTo>
                      <a:pt x="0" y="1987279"/>
                      <a:pt x="765059" y="727876"/>
                      <a:pt x="1910372" y="31967"/>
                    </a:cubicBezTo>
                    <a:lnTo>
                      <a:pt x="196596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89" name="Google Shape;89;p7"/>
              <p:cNvSpPr/>
              <p:nvPr/>
            </p:nvSpPr>
            <p:spPr>
              <a:xfrm>
                <a:off x="6219107" y="4735287"/>
                <a:ext cx="5969718" cy="7935684"/>
              </a:xfrm>
              <a:custGeom>
                <a:rect b="b" l="l" r="r" t="t"/>
                <a:pathLst>
                  <a:path extrusionOk="0" h="7935684" w="5969718">
                    <a:moveTo>
                      <a:pt x="3967843" y="0"/>
                    </a:moveTo>
                    <a:cubicBezTo>
                      <a:pt x="4652649" y="0"/>
                      <a:pt x="5296936" y="173483"/>
                      <a:pt x="5859153" y="478897"/>
                    </a:cubicBezTo>
                    <a:lnTo>
                      <a:pt x="5969718" y="542471"/>
                    </a:lnTo>
                    <a:lnTo>
                      <a:pt x="5914122" y="574438"/>
                    </a:lnTo>
                    <a:cubicBezTo>
                      <a:pt x="4768809" y="1270347"/>
                      <a:pt x="4003750" y="2529750"/>
                      <a:pt x="4003750" y="3967842"/>
                    </a:cubicBezTo>
                    <a:cubicBezTo>
                      <a:pt x="4003750" y="5405934"/>
                      <a:pt x="4768809" y="6665338"/>
                      <a:pt x="5914122" y="7361246"/>
                    </a:cubicBezTo>
                    <a:lnTo>
                      <a:pt x="5969718" y="7393213"/>
                    </a:lnTo>
                    <a:lnTo>
                      <a:pt x="5859153" y="7456787"/>
                    </a:lnTo>
                    <a:cubicBezTo>
                      <a:pt x="5296936" y="7762201"/>
                      <a:pt x="4652649" y="7935684"/>
                      <a:pt x="3967843" y="7935684"/>
                    </a:cubicBezTo>
                    <a:cubicBezTo>
                      <a:pt x="1776464" y="7935684"/>
                      <a:pt x="0" y="6159221"/>
                      <a:pt x="0" y="3967842"/>
                    </a:cubicBezTo>
                    <a:cubicBezTo>
                      <a:pt x="0" y="1776463"/>
                      <a:pt x="1776464" y="0"/>
                      <a:pt x="396784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90" name="Google Shape;90;p7"/>
              <p:cNvSpPr/>
              <p:nvPr/>
            </p:nvSpPr>
            <p:spPr>
              <a:xfrm>
                <a:off x="12188824" y="4735287"/>
                <a:ext cx="5969719" cy="7935684"/>
              </a:xfrm>
              <a:custGeom>
                <a:rect b="b" l="l" r="r" t="t"/>
                <a:pathLst>
                  <a:path extrusionOk="0" h="7935684" w="5969719">
                    <a:moveTo>
                      <a:pt x="2001875" y="0"/>
                    </a:moveTo>
                    <a:cubicBezTo>
                      <a:pt x="4193254" y="0"/>
                      <a:pt x="5969719" y="1776463"/>
                      <a:pt x="5969719" y="3967842"/>
                    </a:cubicBezTo>
                    <a:cubicBezTo>
                      <a:pt x="5969719" y="6159221"/>
                      <a:pt x="4193254" y="7935684"/>
                      <a:pt x="2001875" y="7935684"/>
                    </a:cubicBezTo>
                    <a:cubicBezTo>
                      <a:pt x="1317069" y="7935684"/>
                      <a:pt x="672782" y="7762201"/>
                      <a:pt x="110565" y="7456787"/>
                    </a:cubicBezTo>
                    <a:lnTo>
                      <a:pt x="0" y="7393213"/>
                    </a:lnTo>
                    <a:lnTo>
                      <a:pt x="55596" y="7361246"/>
                    </a:lnTo>
                    <a:cubicBezTo>
                      <a:pt x="1200909" y="6665338"/>
                      <a:pt x="1965968" y="5405934"/>
                      <a:pt x="1965968" y="3967842"/>
                    </a:cubicBezTo>
                    <a:cubicBezTo>
                      <a:pt x="1965968" y="2529750"/>
                      <a:pt x="1200909" y="1270347"/>
                      <a:pt x="55596" y="574438"/>
                    </a:cubicBezTo>
                    <a:lnTo>
                      <a:pt x="0" y="542471"/>
                    </a:lnTo>
                    <a:lnTo>
                      <a:pt x="110565" y="478897"/>
                    </a:lnTo>
                    <a:cubicBezTo>
                      <a:pt x="672782" y="173483"/>
                      <a:pt x="1317069" y="0"/>
                      <a:pt x="200187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91" name="Google Shape;91;p7"/>
              <p:cNvSpPr txBox="1"/>
              <p:nvPr/>
            </p:nvSpPr>
            <p:spPr>
              <a:xfrm flipH="1">
                <a:off x="10755420" y="8125392"/>
                <a:ext cx="2866800" cy="78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Riders</a:t>
                </a:r>
                <a:endParaRPr/>
              </a:p>
            </p:txBody>
          </p:sp>
          <p:sp>
            <p:nvSpPr>
              <p:cNvPr id="92" name="Google Shape;92;p7"/>
              <p:cNvSpPr txBox="1"/>
              <p:nvPr/>
            </p:nvSpPr>
            <p:spPr>
              <a:xfrm>
                <a:off x="6915614" y="8112596"/>
                <a:ext cx="2939700" cy="78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Casual</a:t>
                </a:r>
                <a:endParaRPr/>
              </a:p>
            </p:txBody>
          </p:sp>
          <p:sp>
            <p:nvSpPr>
              <p:cNvPr id="93" name="Google Shape;93;p7"/>
              <p:cNvSpPr txBox="1"/>
              <p:nvPr/>
            </p:nvSpPr>
            <p:spPr>
              <a:xfrm>
                <a:off x="14643462" y="8125824"/>
                <a:ext cx="3026400" cy="78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1"/>
                    </a:solidFill>
                    <a:latin typeface="Poppins Medium"/>
                    <a:ea typeface="Poppins Medium"/>
                    <a:cs typeface="Poppins Medium"/>
                    <a:sym typeface="Poppins Medium"/>
                  </a:rPr>
                  <a:t>Member</a:t>
                </a:r>
                <a:endParaRPr/>
              </a:p>
            </p:txBody>
          </p:sp>
        </p:grpSp>
        <p:sp>
          <p:nvSpPr>
            <p:cNvPr id="94" name="Google Shape;94;p7"/>
            <p:cNvSpPr txBox="1"/>
            <p:nvPr/>
          </p:nvSpPr>
          <p:spPr>
            <a:xfrm>
              <a:off x="17535156" y="6730832"/>
              <a:ext cx="4647000" cy="13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latin typeface="Lato Light"/>
                  <a:ea typeface="Lato Light"/>
                  <a:cs typeface="Lato Light"/>
                  <a:sym typeface="Lato Light"/>
                </a:rPr>
                <a:t>Customers who purchase  annual membership are referred to as members.</a:t>
              </a:r>
              <a:endParaRPr/>
            </a:p>
          </p:txBody>
        </p:sp>
        <p:sp>
          <p:nvSpPr>
            <p:cNvPr id="95" name="Google Shape;95;p7"/>
            <p:cNvSpPr txBox="1"/>
            <p:nvPr/>
          </p:nvSpPr>
          <p:spPr>
            <a:xfrm>
              <a:off x="2195366" y="6730832"/>
              <a:ext cx="4647000" cy="1816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800">
                  <a:latin typeface="Lato Light"/>
                  <a:ea typeface="Lato Light"/>
                  <a:cs typeface="Lato Light"/>
                  <a:sym typeface="Lato Light"/>
                </a:rPr>
                <a:t>Customers who purchase  single -ride or full-day passes are referred to as casual riders.</a:t>
              </a:r>
              <a:endParaRPr/>
            </a:p>
          </p:txBody>
        </p:sp>
        <p:sp>
          <p:nvSpPr>
            <p:cNvPr id="96" name="Google Shape;96;p7"/>
            <p:cNvSpPr txBox="1"/>
            <p:nvPr/>
          </p:nvSpPr>
          <p:spPr>
            <a:xfrm>
              <a:off x="8059724" y="11280030"/>
              <a:ext cx="87948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latin typeface="Lato Light"/>
                  <a:ea typeface="Lato Light"/>
                  <a:cs typeface="Lato Light"/>
                  <a:sym typeface="Lato Light"/>
                </a:rPr>
                <a:t>There are the two types of riders that cyclists bike has.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0" name="Shape 100"/>
        <p:cNvGrpSpPr/>
        <p:nvPr/>
      </p:nvGrpSpPr>
      <p:grpSpPr>
        <a:xfrm>
          <a:off x="0" y="0"/>
          <a:ext cx="0" cy="0"/>
          <a:chOff x="0" y="0"/>
          <a:chExt cx="0" cy="0"/>
        </a:xfrm>
      </p:grpSpPr>
      <p:sp>
        <p:nvSpPr>
          <p:cNvPr id="101" name="Google Shape;101;p8"/>
          <p:cNvSpPr/>
          <p:nvPr/>
        </p:nvSpPr>
        <p:spPr>
          <a:xfrm>
            <a:off x="12276675" y="846675"/>
            <a:ext cx="10759800" cy="120693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2" name="Google Shape;102;p8"/>
          <p:cNvSpPr txBox="1"/>
          <p:nvPr/>
        </p:nvSpPr>
        <p:spPr>
          <a:xfrm>
            <a:off x="670275" y="2054575"/>
            <a:ext cx="11289000" cy="1046400"/>
          </a:xfrm>
          <a:prstGeom prst="rect">
            <a:avLst/>
          </a:prstGeom>
          <a:noFill/>
          <a:ln>
            <a:noFill/>
          </a:ln>
        </p:spPr>
        <p:txBody>
          <a:bodyPr anchorCtr="0" anchor="t" bIns="91425" lIns="91425" spcFirstLastPara="1" rIns="91425" wrap="square" tIns="91425">
            <a:spAutoFit/>
          </a:bodyPr>
          <a:lstStyle/>
          <a:p>
            <a:pPr indent="9144" lvl="0" marL="0" rtl="0" algn="l">
              <a:spcBef>
                <a:spcPts val="0"/>
              </a:spcBef>
              <a:spcAft>
                <a:spcPts val="0"/>
              </a:spcAft>
              <a:buNone/>
            </a:pPr>
            <a:r>
              <a:rPr lang="en-US" sz="5599">
                <a:solidFill>
                  <a:schemeClr val="lt1"/>
                </a:solidFill>
                <a:latin typeface="Calibri"/>
                <a:ea typeface="Calibri"/>
                <a:cs typeface="Calibri"/>
                <a:sym typeface="Calibri"/>
              </a:rPr>
              <a:t>Data Source</a:t>
            </a:r>
            <a:endParaRPr sz="5599">
              <a:solidFill>
                <a:schemeClr val="lt1"/>
              </a:solidFill>
              <a:latin typeface="Calibri"/>
              <a:ea typeface="Calibri"/>
              <a:cs typeface="Calibri"/>
              <a:sym typeface="Calibri"/>
            </a:endParaRPr>
          </a:p>
        </p:txBody>
      </p:sp>
      <p:sp>
        <p:nvSpPr>
          <p:cNvPr id="103" name="Google Shape;103;p8"/>
          <p:cNvSpPr txBox="1"/>
          <p:nvPr/>
        </p:nvSpPr>
        <p:spPr>
          <a:xfrm>
            <a:off x="670275" y="3371650"/>
            <a:ext cx="11518500" cy="83787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lang="en-US" sz="4200">
                <a:solidFill>
                  <a:schemeClr val="lt1"/>
                </a:solidFill>
                <a:latin typeface="Lato Light"/>
                <a:ea typeface="Lato Light"/>
                <a:cs typeface="Lato Light"/>
                <a:sym typeface="Lato Light"/>
              </a:rPr>
              <a:t>The data used for the analysis was extracted from the  Divvy 2019 Q1 and Divvy 2020 Q1.</a:t>
            </a:r>
            <a:endParaRPr sz="4200">
              <a:solidFill>
                <a:schemeClr val="lt1"/>
              </a:solidFill>
              <a:latin typeface="Lato Light"/>
              <a:ea typeface="Lato Light"/>
              <a:cs typeface="Lato Light"/>
              <a:sym typeface="Lato Light"/>
            </a:endParaRPr>
          </a:p>
          <a:p>
            <a:pPr indent="0" lvl="0" marL="0" rtl="0" algn="just">
              <a:lnSpc>
                <a:spcPct val="115000"/>
              </a:lnSpc>
              <a:spcBef>
                <a:spcPts val="800"/>
              </a:spcBef>
              <a:spcAft>
                <a:spcPts val="0"/>
              </a:spcAft>
              <a:buNone/>
            </a:pPr>
            <a:r>
              <a:rPr lang="en-US" sz="4200">
                <a:solidFill>
                  <a:schemeClr val="lt1"/>
                </a:solidFill>
                <a:latin typeface="Lato Light"/>
                <a:ea typeface="Lato Light"/>
                <a:cs typeface="Lato Light"/>
                <a:sym typeface="Lato Light"/>
              </a:rPr>
              <a:t>The data has been made available by Motivate International Inc. and it was provided under the data licence data agreement. Bikeshare hereby grants a non-exclusive, royalty-free, limited, perpetual license to access, reproduce, analyze, copy, modify, distribute in your product or service and use the Data for any lawful purpose (“License”).</a:t>
            </a:r>
            <a:endParaRPr sz="4200">
              <a:solidFill>
                <a:schemeClr val="lt1"/>
              </a:solidFill>
              <a:latin typeface="Lato Light"/>
              <a:ea typeface="Lato Light"/>
              <a:cs typeface="Lato Light"/>
              <a:sym typeface="Lato Light"/>
            </a:endParaRPr>
          </a:p>
          <a:p>
            <a:pPr indent="0" lvl="0" marL="0" marR="0" rtl="0" algn="l">
              <a:spcBef>
                <a:spcPts val="800"/>
              </a:spcBef>
              <a:spcAft>
                <a:spcPts val="0"/>
              </a:spcAft>
              <a:buNone/>
            </a:pPr>
            <a:r>
              <a:t/>
            </a:r>
            <a:endParaRPr sz="4200">
              <a:solidFill>
                <a:schemeClr val="lt1"/>
              </a:solidFill>
              <a:latin typeface="Lato Light"/>
              <a:ea typeface="Lato Light"/>
              <a:cs typeface="Lato Light"/>
              <a:sym typeface="Lato Light"/>
            </a:endParaRPr>
          </a:p>
        </p:txBody>
      </p:sp>
      <p:pic>
        <p:nvPicPr>
          <p:cNvPr id="104" name="Google Shape;104;p8"/>
          <p:cNvPicPr preferRelativeResize="0"/>
          <p:nvPr/>
        </p:nvPicPr>
        <p:blipFill rotWithShape="1">
          <a:blip r:embed="rId3">
            <a:alphaModFix/>
          </a:blip>
          <a:srcRect b="0" l="2830" r="17220" t="0"/>
          <a:stretch/>
        </p:blipFill>
        <p:spPr>
          <a:xfrm rot="5400000">
            <a:off x="11369512" y="1244788"/>
            <a:ext cx="12538776" cy="10795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nvSpPr>
        <p:spPr>
          <a:xfrm>
            <a:off x="8276528" y="1059700"/>
            <a:ext cx="78246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0">
                <a:solidFill>
                  <a:schemeClr val="dk2"/>
                </a:solidFill>
                <a:latin typeface="Poppins"/>
                <a:ea typeface="Poppins"/>
                <a:cs typeface="Poppins"/>
                <a:sym typeface="Poppins"/>
              </a:rPr>
              <a:t>Data Cleaning</a:t>
            </a:r>
            <a:endParaRPr/>
          </a:p>
        </p:txBody>
      </p:sp>
      <p:sp>
        <p:nvSpPr>
          <p:cNvPr id="110" name="Google Shape;110;p9"/>
          <p:cNvSpPr txBox="1"/>
          <p:nvPr/>
        </p:nvSpPr>
        <p:spPr>
          <a:xfrm>
            <a:off x="1076375" y="2383300"/>
            <a:ext cx="22224900" cy="26607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lang="en-US" sz="3600">
                <a:latin typeface="Lato Light"/>
                <a:ea typeface="Lato Light"/>
                <a:cs typeface="Lato Light"/>
                <a:sym typeface="Lato Light"/>
              </a:rPr>
              <a:t>The data from the two different files were merged. After comparing the names of the columns in the two files, I have renamed columns to make the one in q1_2019 consistent with q1_2020 (as this will be the supposed going-forward table design for Divvy). After merging the two files, I removed some columns that are irrelevant.</a:t>
            </a:r>
            <a:endParaRPr sz="3600">
              <a:latin typeface="Lato Light"/>
              <a:ea typeface="Lato Light"/>
              <a:cs typeface="Lato Light"/>
              <a:sym typeface="Lato Light"/>
            </a:endParaRPr>
          </a:p>
          <a:p>
            <a:pPr indent="0" lvl="0" marL="0" marR="0" rtl="0" algn="ctr">
              <a:spcBef>
                <a:spcPts val="800"/>
              </a:spcBef>
              <a:spcAft>
                <a:spcPts val="0"/>
              </a:spcAft>
              <a:buNone/>
            </a:pPr>
            <a:r>
              <a:t/>
            </a:r>
            <a:endParaRPr sz="3600">
              <a:solidFill>
                <a:schemeClr val="dk1"/>
              </a:solidFill>
              <a:latin typeface="Lato Light"/>
              <a:ea typeface="Lato Light"/>
              <a:cs typeface="Lato Light"/>
              <a:sym typeface="Lato Light"/>
            </a:endParaRPr>
          </a:p>
        </p:txBody>
      </p:sp>
      <p:grpSp>
        <p:nvGrpSpPr>
          <p:cNvPr id="111" name="Google Shape;111;p9"/>
          <p:cNvGrpSpPr/>
          <p:nvPr/>
        </p:nvGrpSpPr>
        <p:grpSpPr>
          <a:xfrm>
            <a:off x="9161470" y="4924939"/>
            <a:ext cx="5590632" cy="5164412"/>
            <a:chOff x="8084705" y="4515742"/>
            <a:chExt cx="8208240" cy="7923308"/>
          </a:xfrm>
        </p:grpSpPr>
        <p:sp>
          <p:nvSpPr>
            <p:cNvPr id="112" name="Google Shape;112;p9"/>
            <p:cNvSpPr/>
            <p:nvPr/>
          </p:nvSpPr>
          <p:spPr>
            <a:xfrm>
              <a:off x="8084705" y="4515742"/>
              <a:ext cx="4970382" cy="4970381"/>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 name="Google Shape;113;p9"/>
            <p:cNvSpPr/>
            <p:nvPr/>
          </p:nvSpPr>
          <p:spPr>
            <a:xfrm>
              <a:off x="11322563" y="4515742"/>
              <a:ext cx="4970382" cy="4970381"/>
            </a:xfrm>
            <a:prstGeom prst="ellips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4" name="Google Shape;114;p9"/>
            <p:cNvSpPr/>
            <p:nvPr/>
          </p:nvSpPr>
          <p:spPr>
            <a:xfrm>
              <a:off x="9703634" y="7468669"/>
              <a:ext cx="4970382" cy="4970381"/>
            </a:xfrm>
            <a:prstGeom prst="ellips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15" name="Google Shape;115;p9"/>
          <p:cNvSpPr/>
          <p:nvPr/>
        </p:nvSpPr>
        <p:spPr>
          <a:xfrm>
            <a:off x="3394875" y="6638875"/>
            <a:ext cx="3125400" cy="28656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accent1"/>
              </a:solidFill>
              <a:latin typeface="Calibri"/>
              <a:ea typeface="Calibri"/>
              <a:cs typeface="Calibri"/>
              <a:sym typeface="Calibri"/>
            </a:endParaRPr>
          </a:p>
        </p:txBody>
      </p:sp>
      <p:sp>
        <p:nvSpPr>
          <p:cNvPr id="116" name="Google Shape;116;p9"/>
          <p:cNvSpPr txBox="1"/>
          <p:nvPr/>
        </p:nvSpPr>
        <p:spPr>
          <a:xfrm flipH="1">
            <a:off x="3800960" y="7830305"/>
            <a:ext cx="21549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ride_id</a:t>
            </a:r>
            <a:endParaRPr/>
          </a:p>
        </p:txBody>
      </p:sp>
      <p:sp>
        <p:nvSpPr>
          <p:cNvPr id="117" name="Google Shape;117;p9"/>
          <p:cNvSpPr/>
          <p:nvPr/>
        </p:nvSpPr>
        <p:spPr>
          <a:xfrm>
            <a:off x="17227076" y="6568577"/>
            <a:ext cx="3125400" cy="30075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accent1"/>
              </a:solidFill>
              <a:latin typeface="Calibri"/>
              <a:ea typeface="Calibri"/>
              <a:cs typeface="Calibri"/>
              <a:sym typeface="Calibri"/>
            </a:endParaRPr>
          </a:p>
        </p:txBody>
      </p:sp>
      <p:sp>
        <p:nvSpPr>
          <p:cNvPr id="118" name="Google Shape;118;p9"/>
          <p:cNvSpPr txBox="1"/>
          <p:nvPr/>
        </p:nvSpPr>
        <p:spPr>
          <a:xfrm flipH="1">
            <a:off x="17389824" y="7810125"/>
            <a:ext cx="27999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rideable_type</a:t>
            </a:r>
            <a:endParaRPr/>
          </a:p>
        </p:txBody>
      </p:sp>
      <p:sp>
        <p:nvSpPr>
          <p:cNvPr id="119" name="Google Shape;119;p9"/>
          <p:cNvSpPr txBox="1"/>
          <p:nvPr/>
        </p:nvSpPr>
        <p:spPr>
          <a:xfrm>
            <a:off x="1808425" y="10642262"/>
            <a:ext cx="4768200" cy="1908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latin typeface="Lato"/>
                <a:ea typeface="Lato"/>
                <a:cs typeface="Lato"/>
                <a:sym typeface="Lato"/>
              </a:rPr>
              <a:t>Removed Columns: </a:t>
            </a:r>
            <a:endParaRPr b="1" sz="2800">
              <a:latin typeface="Lato"/>
              <a:ea typeface="Lato"/>
              <a:cs typeface="Lato"/>
              <a:sym typeface="Lato"/>
            </a:endParaRPr>
          </a:p>
          <a:p>
            <a:pPr indent="0" lvl="0" marL="0" marR="0" rtl="0" algn="ctr">
              <a:spcBef>
                <a:spcPts val="0"/>
              </a:spcBef>
              <a:spcAft>
                <a:spcPts val="0"/>
              </a:spcAft>
              <a:buNone/>
            </a:pPr>
            <a:r>
              <a:rPr lang="en-US" sz="3000"/>
              <a:t>start_lat, start_lng, end_lat, end_lng, birthyear, gender</a:t>
            </a:r>
            <a:r>
              <a:rPr lang="en-US" sz="2900"/>
              <a:t> </a:t>
            </a:r>
            <a:endParaRPr sz="4600">
              <a:solidFill>
                <a:schemeClr val="dk1"/>
              </a:solidFill>
              <a:latin typeface="Lato Light"/>
              <a:ea typeface="Lato Light"/>
              <a:cs typeface="Lato Light"/>
              <a:sym typeface="Lato Light"/>
            </a:endParaRPr>
          </a:p>
        </p:txBody>
      </p:sp>
      <p:sp>
        <p:nvSpPr>
          <p:cNvPr id="120" name="Google Shape;120;p9"/>
          <p:cNvSpPr txBox="1"/>
          <p:nvPr/>
        </p:nvSpPr>
        <p:spPr>
          <a:xfrm flipH="1">
            <a:off x="9101301" y="6115675"/>
            <a:ext cx="24162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started_at</a:t>
            </a:r>
            <a:endParaRPr/>
          </a:p>
        </p:txBody>
      </p:sp>
      <p:sp>
        <p:nvSpPr>
          <p:cNvPr id="121" name="Google Shape;121;p9"/>
          <p:cNvSpPr txBox="1"/>
          <p:nvPr/>
        </p:nvSpPr>
        <p:spPr>
          <a:xfrm flipH="1">
            <a:off x="12448123" y="6115675"/>
            <a:ext cx="21549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ended_at</a:t>
            </a:r>
            <a:endParaRPr/>
          </a:p>
        </p:txBody>
      </p:sp>
      <p:sp>
        <p:nvSpPr>
          <p:cNvPr id="122" name="Google Shape;122;p9"/>
          <p:cNvSpPr txBox="1"/>
          <p:nvPr/>
        </p:nvSpPr>
        <p:spPr>
          <a:xfrm flipH="1">
            <a:off x="10246201" y="8265650"/>
            <a:ext cx="3452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start_station_id</a:t>
            </a:r>
            <a:endParaRPr/>
          </a:p>
        </p:txBody>
      </p:sp>
      <p:sp>
        <p:nvSpPr>
          <p:cNvPr id="123" name="Google Shape;123;p9"/>
          <p:cNvSpPr/>
          <p:nvPr/>
        </p:nvSpPr>
        <p:spPr>
          <a:xfrm>
            <a:off x="13759976" y="9728477"/>
            <a:ext cx="3125400" cy="30075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accent1"/>
              </a:solidFill>
              <a:latin typeface="Calibri"/>
              <a:ea typeface="Calibri"/>
              <a:cs typeface="Calibri"/>
              <a:sym typeface="Calibri"/>
            </a:endParaRPr>
          </a:p>
        </p:txBody>
      </p:sp>
      <p:sp>
        <p:nvSpPr>
          <p:cNvPr id="124" name="Google Shape;124;p9"/>
          <p:cNvSpPr txBox="1"/>
          <p:nvPr/>
        </p:nvSpPr>
        <p:spPr>
          <a:xfrm flipH="1">
            <a:off x="13922724" y="10970025"/>
            <a:ext cx="27999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end_station_name</a:t>
            </a:r>
            <a:endParaRPr/>
          </a:p>
        </p:txBody>
      </p:sp>
      <p:sp>
        <p:nvSpPr>
          <p:cNvPr id="125" name="Google Shape;125;p9"/>
          <p:cNvSpPr/>
          <p:nvPr/>
        </p:nvSpPr>
        <p:spPr>
          <a:xfrm>
            <a:off x="7165350" y="9901950"/>
            <a:ext cx="3125400" cy="28656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accent1"/>
              </a:solidFill>
              <a:latin typeface="Calibri"/>
              <a:ea typeface="Calibri"/>
              <a:cs typeface="Calibri"/>
              <a:sym typeface="Calibri"/>
            </a:endParaRPr>
          </a:p>
        </p:txBody>
      </p:sp>
      <p:sp>
        <p:nvSpPr>
          <p:cNvPr id="126" name="Google Shape;126;p9"/>
          <p:cNvSpPr txBox="1"/>
          <p:nvPr/>
        </p:nvSpPr>
        <p:spPr>
          <a:xfrm flipH="1">
            <a:off x="7012951" y="11073150"/>
            <a:ext cx="3452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end</a:t>
            </a:r>
            <a:r>
              <a:rPr lang="en-US" sz="2800">
                <a:solidFill>
                  <a:schemeClr val="lt1"/>
                </a:solidFill>
                <a:latin typeface="Poppins Medium"/>
                <a:ea typeface="Poppins Medium"/>
                <a:cs typeface="Poppins Medium"/>
                <a:sym typeface="Poppins Medium"/>
              </a:rPr>
              <a:t>_station_id</a:t>
            </a:r>
            <a:endParaRPr/>
          </a:p>
        </p:txBody>
      </p:sp>
      <p:sp>
        <p:nvSpPr>
          <p:cNvPr id="127" name="Google Shape;127;p9"/>
          <p:cNvSpPr/>
          <p:nvPr/>
        </p:nvSpPr>
        <p:spPr>
          <a:xfrm>
            <a:off x="20564351" y="4392652"/>
            <a:ext cx="3125400" cy="30075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accent1"/>
              </a:solidFill>
              <a:latin typeface="Calibri"/>
              <a:ea typeface="Calibri"/>
              <a:cs typeface="Calibri"/>
              <a:sym typeface="Calibri"/>
            </a:endParaRPr>
          </a:p>
        </p:txBody>
      </p:sp>
      <p:sp>
        <p:nvSpPr>
          <p:cNvPr id="128" name="Google Shape;128;p9"/>
          <p:cNvSpPr txBox="1"/>
          <p:nvPr/>
        </p:nvSpPr>
        <p:spPr>
          <a:xfrm flipH="1">
            <a:off x="20727099" y="5634200"/>
            <a:ext cx="27999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memeber_</a:t>
            </a:r>
            <a:endParaRPr sz="2800">
              <a:solidFill>
                <a:schemeClr val="lt1"/>
              </a:solidFill>
              <a:latin typeface="Poppins Medium"/>
              <a:ea typeface="Poppins Medium"/>
              <a:cs typeface="Poppins Medium"/>
              <a:sym typeface="Poppins Medium"/>
            </a:endParaRPr>
          </a:p>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casual</a:t>
            </a:r>
            <a:endParaRPr/>
          </a:p>
        </p:txBody>
      </p:sp>
      <p:sp>
        <p:nvSpPr>
          <p:cNvPr id="129" name="Google Shape;129;p9"/>
          <p:cNvSpPr/>
          <p:nvPr/>
        </p:nvSpPr>
        <p:spPr>
          <a:xfrm>
            <a:off x="473875" y="4332500"/>
            <a:ext cx="3125400" cy="28656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accent1"/>
              </a:solidFill>
              <a:latin typeface="Calibri"/>
              <a:ea typeface="Calibri"/>
              <a:cs typeface="Calibri"/>
              <a:sym typeface="Calibri"/>
            </a:endParaRPr>
          </a:p>
        </p:txBody>
      </p:sp>
      <p:sp>
        <p:nvSpPr>
          <p:cNvPr id="130" name="Google Shape;130;p9"/>
          <p:cNvSpPr txBox="1"/>
          <p:nvPr/>
        </p:nvSpPr>
        <p:spPr>
          <a:xfrm flipH="1">
            <a:off x="879960" y="5523930"/>
            <a:ext cx="21549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lt1"/>
                </a:solidFill>
                <a:latin typeface="Poppins Medium"/>
                <a:ea typeface="Poppins Medium"/>
                <a:cs typeface="Poppins Medium"/>
                <a:sym typeface="Poppins Medium"/>
              </a:rPr>
              <a:t>date</a:t>
            </a:r>
            <a:endParaRPr/>
          </a:p>
        </p:txBody>
      </p:sp>
      <p:sp>
        <p:nvSpPr>
          <p:cNvPr id="131" name="Google Shape;131;p9"/>
          <p:cNvSpPr txBox="1"/>
          <p:nvPr/>
        </p:nvSpPr>
        <p:spPr>
          <a:xfrm>
            <a:off x="19070550" y="10492887"/>
            <a:ext cx="4768200" cy="144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latin typeface="Lato"/>
                <a:ea typeface="Lato"/>
                <a:cs typeface="Lato"/>
                <a:sym typeface="Lato"/>
              </a:rPr>
              <a:t>Added </a:t>
            </a:r>
            <a:r>
              <a:rPr b="1" lang="en-US" sz="2800">
                <a:latin typeface="Lato"/>
                <a:ea typeface="Lato"/>
                <a:cs typeface="Lato"/>
                <a:sym typeface="Lato"/>
              </a:rPr>
              <a:t> Columns: </a:t>
            </a:r>
            <a:endParaRPr b="1" sz="2800">
              <a:latin typeface="Lato"/>
              <a:ea typeface="Lato"/>
              <a:cs typeface="Lato"/>
              <a:sym typeface="Lato"/>
            </a:endParaRPr>
          </a:p>
          <a:p>
            <a:pPr indent="0" lvl="0" marL="0" marR="0" rtl="0" algn="ctr">
              <a:spcBef>
                <a:spcPts val="0"/>
              </a:spcBef>
              <a:spcAft>
                <a:spcPts val="0"/>
              </a:spcAft>
              <a:buNone/>
            </a:pPr>
            <a:r>
              <a:rPr lang="en-US" sz="3000"/>
              <a:t>date</a:t>
            </a:r>
            <a:r>
              <a:rPr lang="en-US" sz="3000"/>
              <a:t>, month, day, year, ride_lenght</a:t>
            </a:r>
            <a:endParaRPr sz="4600">
              <a:solidFill>
                <a:schemeClr val="dk1"/>
              </a:solidFill>
              <a:latin typeface="Lato Light"/>
              <a:ea typeface="Lato Light"/>
              <a:cs typeface="Lato Light"/>
              <a:sym typeface="La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0"/>
          <p:cNvPicPr preferRelativeResize="0"/>
          <p:nvPr/>
        </p:nvPicPr>
        <p:blipFill>
          <a:blip r:embed="rId3">
            <a:alphaModFix/>
          </a:blip>
          <a:stretch>
            <a:fillRect/>
          </a:stretch>
        </p:blipFill>
        <p:spPr>
          <a:xfrm>
            <a:off x="2435225" y="1590675"/>
            <a:ext cx="19507200" cy="12125325"/>
          </a:xfrm>
          <a:prstGeom prst="rect">
            <a:avLst/>
          </a:prstGeom>
          <a:noFill/>
          <a:ln>
            <a:noFill/>
          </a:ln>
        </p:spPr>
      </p:pic>
      <p:sp>
        <p:nvSpPr>
          <p:cNvPr id="137" name="Google Shape;137;p10"/>
          <p:cNvSpPr txBox="1"/>
          <p:nvPr/>
        </p:nvSpPr>
        <p:spPr>
          <a:xfrm>
            <a:off x="10991525" y="730575"/>
            <a:ext cx="2394600" cy="8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599">
                <a:latin typeface="Calibri"/>
                <a:ea typeface="Calibri"/>
                <a:cs typeface="Calibri"/>
                <a:sym typeface="Calibri"/>
              </a:rPr>
              <a:t>Chart</a:t>
            </a:r>
            <a:endParaRPr sz="5599">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nvSpPr>
        <p:spPr>
          <a:xfrm>
            <a:off x="11273413" y="720700"/>
            <a:ext cx="2394600" cy="8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599">
                <a:latin typeface="Calibri"/>
                <a:ea typeface="Calibri"/>
                <a:cs typeface="Calibri"/>
                <a:sym typeface="Calibri"/>
              </a:rPr>
              <a:t>Chart</a:t>
            </a:r>
            <a:endParaRPr sz="5599">
              <a:latin typeface="Calibri"/>
              <a:ea typeface="Calibri"/>
              <a:cs typeface="Calibri"/>
              <a:sym typeface="Calibri"/>
            </a:endParaRPr>
          </a:p>
        </p:txBody>
      </p:sp>
      <p:pic>
        <p:nvPicPr>
          <p:cNvPr id="143" name="Google Shape;143;p11"/>
          <p:cNvPicPr preferRelativeResize="0"/>
          <p:nvPr/>
        </p:nvPicPr>
        <p:blipFill>
          <a:blip r:embed="rId3">
            <a:alphaModFix/>
          </a:blip>
          <a:stretch>
            <a:fillRect/>
          </a:stretch>
        </p:blipFill>
        <p:spPr>
          <a:xfrm>
            <a:off x="3081588" y="1859750"/>
            <a:ext cx="18778266" cy="1199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303">
      <a:dk1>
        <a:srgbClr val="999999"/>
      </a:dk1>
      <a:lt1>
        <a:srgbClr val="FFFFFF"/>
      </a:lt1>
      <a:dk2>
        <a:srgbClr val="364556"/>
      </a:dk2>
      <a:lt2>
        <a:srgbClr val="FFFFFF"/>
      </a:lt2>
      <a:accent1>
        <a:srgbClr val="36597B"/>
      </a:accent1>
      <a:accent2>
        <a:srgbClr val="0099A7"/>
      </a:accent2>
      <a:accent3>
        <a:srgbClr val="FE6653"/>
      </a:accent3>
      <a:accent4>
        <a:srgbClr val="919098"/>
      </a:accent4>
      <a:accent5>
        <a:srgbClr val="A3D7D7"/>
      </a:accent5>
      <a:accent6>
        <a:srgbClr val="568FC9"/>
      </a:accent6>
      <a:hlink>
        <a:srgbClr val="9FD368"/>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