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notesSlides/notesSlide4.xml" ContentType="application/vnd.openxmlformats-officedocument.presentationml.notesSlide+xml"/>
  <Override PartName="/ppt/theme/themeOverride15.xml" ContentType="application/vnd.openxmlformats-officedocument.themeOverride+xml"/>
  <Override PartName="/ppt/notesSlides/notesSlide5.xml" ContentType="application/vnd.openxmlformats-officedocument.presentationml.notesSlide+xml"/>
  <Override PartName="/ppt/theme/themeOverride16.xml" ContentType="application/vnd.openxmlformats-officedocument.themeOverride+xml"/>
  <Override PartName="/ppt/notesSlides/notesSlide6.xml" ContentType="application/vnd.openxmlformats-officedocument.presentationml.notesSlide+xml"/>
  <Override PartName="/ppt/theme/themeOverride17.xml" ContentType="application/vnd.openxmlformats-officedocument.themeOverride+xml"/>
  <Override PartName="/ppt/notesSlides/notesSlide7.xml" ContentType="application/vnd.openxmlformats-officedocument.presentationml.notesSlide+xml"/>
  <Override PartName="/ppt/theme/themeOverride18.xml" ContentType="application/vnd.openxmlformats-officedocument.themeOverride+xml"/>
  <Override PartName="/ppt/notesSlides/notesSlide8.xml" ContentType="application/vnd.openxmlformats-officedocument.presentationml.notesSl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notesSlides/notesSlide11.xml" ContentType="application/vnd.openxmlformats-officedocument.presentationml.notesSl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35.xml" ContentType="application/vnd.openxmlformats-officedocument.themeOverride+xml"/>
  <Override PartName="/ppt/theme/themeOverride36.xml" ContentType="application/vnd.openxmlformats-officedocument.themeOverride+xml"/>
  <Override PartName="/ppt/notesSlides/notesSlide14.xml" ContentType="application/vnd.openxmlformats-officedocument.presentationml.notesSlide+xml"/>
  <Override PartName="/ppt/theme/themeOverride37.xml" ContentType="application/vnd.openxmlformats-officedocument.themeOverride+xml"/>
  <Override PartName="/ppt/notesSlides/notesSlide15.xml" ContentType="application/vnd.openxmlformats-officedocument.presentationml.notesSlide+xml"/>
  <Override PartName="/ppt/theme/themeOverride38.xml" ContentType="application/vnd.openxmlformats-officedocument.themeOverride+xml"/>
  <Override PartName="/ppt/theme/themeOverride3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61" r:id="rId2"/>
    <p:sldId id="361" r:id="rId3"/>
    <p:sldId id="362" r:id="rId4"/>
    <p:sldId id="363" r:id="rId5"/>
    <p:sldId id="347" r:id="rId6"/>
    <p:sldId id="310" r:id="rId7"/>
    <p:sldId id="292" r:id="rId8"/>
    <p:sldId id="364" r:id="rId9"/>
    <p:sldId id="324" r:id="rId10"/>
    <p:sldId id="327" r:id="rId11"/>
    <p:sldId id="339" r:id="rId12"/>
    <p:sldId id="326" r:id="rId13"/>
    <p:sldId id="353" r:id="rId14"/>
    <p:sldId id="354" r:id="rId15"/>
    <p:sldId id="355" r:id="rId16"/>
    <p:sldId id="356" r:id="rId17"/>
    <p:sldId id="357" r:id="rId18"/>
    <p:sldId id="358" r:id="rId19"/>
    <p:sldId id="338" r:id="rId20"/>
    <p:sldId id="369" r:id="rId21"/>
    <p:sldId id="371" r:id="rId22"/>
    <p:sldId id="359" r:id="rId23"/>
    <p:sldId id="360" r:id="rId24"/>
    <p:sldId id="328" r:id="rId25"/>
    <p:sldId id="329" r:id="rId26"/>
    <p:sldId id="341" r:id="rId27"/>
    <p:sldId id="342" r:id="rId28"/>
    <p:sldId id="334" r:id="rId29"/>
    <p:sldId id="335" r:id="rId30"/>
    <p:sldId id="333" r:id="rId31"/>
    <p:sldId id="322" r:id="rId32"/>
    <p:sldId id="306" r:id="rId33"/>
    <p:sldId id="370" r:id="rId34"/>
    <p:sldId id="367" r:id="rId35"/>
    <p:sldId id="374" r:id="rId36"/>
    <p:sldId id="375" r:id="rId37"/>
    <p:sldId id="368" r:id="rId38"/>
    <p:sldId id="376" r:id="rId39"/>
    <p:sldId id="372" r:id="rId40"/>
    <p:sldId id="373" r:id="rId41"/>
    <p:sldId id="288" r:id="rId42"/>
    <p:sldId id="25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6DBC0F-3A01-4743-8DFE-2F69D46DC06B}">
          <p14:sldIdLst>
            <p14:sldId id="261"/>
            <p14:sldId id="361"/>
            <p14:sldId id="362"/>
            <p14:sldId id="363"/>
            <p14:sldId id="347"/>
            <p14:sldId id="310"/>
            <p14:sldId id="292"/>
            <p14:sldId id="364"/>
            <p14:sldId id="324"/>
            <p14:sldId id="327"/>
            <p14:sldId id="339"/>
            <p14:sldId id="326"/>
            <p14:sldId id="353"/>
            <p14:sldId id="354"/>
            <p14:sldId id="355"/>
            <p14:sldId id="356"/>
            <p14:sldId id="357"/>
            <p14:sldId id="358"/>
            <p14:sldId id="338"/>
            <p14:sldId id="369"/>
            <p14:sldId id="371"/>
            <p14:sldId id="359"/>
            <p14:sldId id="360"/>
            <p14:sldId id="328"/>
            <p14:sldId id="329"/>
            <p14:sldId id="341"/>
            <p14:sldId id="342"/>
            <p14:sldId id="334"/>
            <p14:sldId id="335"/>
            <p14:sldId id="333"/>
            <p14:sldId id="322"/>
          </p14:sldIdLst>
        </p14:section>
        <p14:section name="Untitled Section" id="{92B31ED5-FF7F-4CB1-B73F-3E3B4DE06AB1}">
          <p14:sldIdLst>
            <p14:sldId id="306"/>
            <p14:sldId id="370"/>
            <p14:sldId id="367"/>
            <p14:sldId id="374"/>
            <p14:sldId id="375"/>
            <p14:sldId id="368"/>
            <p14:sldId id="376"/>
            <p14:sldId id="372"/>
            <p14:sldId id="373"/>
            <p14:sldId id="28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364" autoAdjust="0"/>
  </p:normalViewPr>
  <p:slideViewPr>
    <p:cSldViewPr snapToGrid="0">
      <p:cViewPr varScale="1">
        <p:scale>
          <a:sx n="72" d="100"/>
          <a:sy n="72" d="100"/>
        </p:scale>
        <p:origin x="120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48AC44-E174-4F3C-8851-16BD3F521451}" type="doc">
      <dgm:prSet loTypeId="urn:microsoft.com/office/officeart/2005/8/layout/pyramid2" loCatId="list" qsTypeId="urn:microsoft.com/office/officeart/2005/8/quickstyle/simple3" qsCatId="simple" csTypeId="urn:microsoft.com/office/officeart/2005/8/colors/accent1_2" csCatId="accent1" phldr="1"/>
      <dgm:spPr/>
      <dgm:t>
        <a:bodyPr/>
        <a:lstStyle/>
        <a:p>
          <a:endParaRPr lang="en-US"/>
        </a:p>
      </dgm:t>
    </dgm:pt>
    <dgm:pt modelId="{847DEB71-5D5A-44BF-96F8-AEC6D238E74C}">
      <dgm:prSet phldrT="[Text]"/>
      <dgm:spPr>
        <a:solidFill>
          <a:srgbClr val="00B0F0">
            <a:alpha val="90000"/>
          </a:srgbClr>
        </a:solidFill>
      </dgm:spPr>
      <dgm:t>
        <a:bodyPr/>
        <a:lstStyle/>
        <a:p>
          <a:endParaRPr lang="en-US" sz="2100" kern="1200" dirty="0"/>
        </a:p>
      </dgm:t>
    </dgm:pt>
    <dgm:pt modelId="{D0A4DAB2-04EE-4C13-AE2C-3B076A67CBA2}" type="parTrans" cxnId="{EABDBB16-0FF9-44D3-AA65-3DC28F809CB7}">
      <dgm:prSet/>
      <dgm:spPr/>
      <dgm:t>
        <a:bodyPr/>
        <a:lstStyle/>
        <a:p>
          <a:endParaRPr lang="en-US"/>
        </a:p>
      </dgm:t>
    </dgm:pt>
    <dgm:pt modelId="{09F9D96F-4539-4FAE-ABF5-00D9744CF72D}" type="sibTrans" cxnId="{EABDBB16-0FF9-44D3-AA65-3DC28F809CB7}">
      <dgm:prSet/>
      <dgm:spPr/>
      <dgm:t>
        <a:bodyPr/>
        <a:lstStyle/>
        <a:p>
          <a:endParaRPr lang="en-US"/>
        </a:p>
      </dgm:t>
    </dgm:pt>
    <dgm:pt modelId="{779F71D9-0ED5-4B58-BF73-6BCF47F285E5}">
      <dgm:prSet phldrT="[Text]" custT="1"/>
      <dgm:spPr>
        <a:solidFill>
          <a:srgbClr val="00B0F0">
            <a:alpha val="90000"/>
          </a:srgbClr>
        </a:solidFill>
      </dgm:spPr>
      <dgm:t>
        <a:bodyPr/>
        <a:lstStyle/>
        <a:p>
          <a:r>
            <a:rPr lang="ka-GE" sz="1800" b="1" kern="1200" dirty="0">
              <a:solidFill>
                <a:srgbClr val="555555"/>
              </a:solidFill>
              <a:latin typeface="DejaVu Sans" panose="020B0603030804020204" pitchFamily="34" charset="0"/>
              <a:ea typeface="+mn-ea"/>
              <a:cs typeface="+mn-cs"/>
            </a:rPr>
            <a:t>ინტელექტუალურ კაპიტალი (ცოდნის ძირითადი მარაგი</a:t>
          </a:r>
          <a:endParaRPr lang="en-US" sz="1800" b="1" kern="1200" dirty="0">
            <a:solidFill>
              <a:srgbClr val="555555"/>
            </a:solidFill>
            <a:latin typeface="DejaVu Sans" panose="020B0603030804020204" pitchFamily="34" charset="0"/>
            <a:ea typeface="+mn-ea"/>
            <a:cs typeface="+mn-cs"/>
          </a:endParaRPr>
        </a:p>
      </dgm:t>
    </dgm:pt>
    <dgm:pt modelId="{ADDCFB5E-9A69-44F8-97FF-2BCF4881D458}" type="parTrans" cxnId="{D9605463-DC9D-45C5-891A-F616E4D77B6D}">
      <dgm:prSet/>
      <dgm:spPr/>
      <dgm:t>
        <a:bodyPr/>
        <a:lstStyle/>
        <a:p>
          <a:endParaRPr lang="en-US"/>
        </a:p>
      </dgm:t>
    </dgm:pt>
    <dgm:pt modelId="{41AEA3C5-3276-462A-A0BE-E866C4A2AFC9}" type="sibTrans" cxnId="{D9605463-DC9D-45C5-891A-F616E4D77B6D}">
      <dgm:prSet/>
      <dgm:spPr/>
      <dgm:t>
        <a:bodyPr/>
        <a:lstStyle/>
        <a:p>
          <a:endParaRPr lang="en-US"/>
        </a:p>
      </dgm:t>
    </dgm:pt>
    <dgm:pt modelId="{F7637BA5-4329-46D6-A238-05EE2A0F96FA}">
      <dgm:prSet phldrT="[Text]"/>
      <dgm:spPr>
        <a:solidFill>
          <a:srgbClr val="FF0066">
            <a:alpha val="90000"/>
          </a:srgbClr>
        </a:solidFill>
      </dgm:spPr>
      <dgm:t>
        <a:bodyPr/>
        <a:lstStyle/>
        <a:p>
          <a:endParaRPr lang="en-US" sz="2100" kern="1200" dirty="0"/>
        </a:p>
      </dgm:t>
    </dgm:pt>
    <dgm:pt modelId="{E1AC3FA2-D487-4E83-817D-D5B52FE7B2CB}" type="parTrans" cxnId="{F73E20E2-A8CB-4203-BD6F-9490B38B2F6C}">
      <dgm:prSet/>
      <dgm:spPr/>
      <dgm:t>
        <a:bodyPr/>
        <a:lstStyle/>
        <a:p>
          <a:endParaRPr lang="en-US"/>
        </a:p>
      </dgm:t>
    </dgm:pt>
    <dgm:pt modelId="{6DE1758C-0D3D-4EB9-A8BF-BDF6F4DD0D20}" type="sibTrans" cxnId="{F73E20E2-A8CB-4203-BD6F-9490B38B2F6C}">
      <dgm:prSet/>
      <dgm:spPr/>
      <dgm:t>
        <a:bodyPr/>
        <a:lstStyle/>
        <a:p>
          <a:endParaRPr lang="en-US"/>
        </a:p>
      </dgm:t>
    </dgm:pt>
    <dgm:pt modelId="{26BC85F1-7F29-4B24-B290-2BA64552CCF2}">
      <dgm:prSet phldrT="[Text]" custT="1"/>
      <dgm:spPr>
        <a:solidFill>
          <a:srgbClr val="FF0066">
            <a:alpha val="90000"/>
          </a:srgbClr>
        </a:solidFill>
      </dgm:spPr>
      <dgm:t>
        <a:bodyPr/>
        <a:lstStyle/>
        <a:p>
          <a:r>
            <a:rPr lang="ka-GE" sz="1800" b="1" kern="1200" dirty="0">
              <a:solidFill>
                <a:srgbClr val="555555"/>
              </a:solidFill>
              <a:latin typeface="DejaVu Sans" panose="020B0603030804020204" pitchFamily="34" charset="0"/>
              <a:ea typeface="+mn-ea"/>
              <a:cs typeface="+mn-cs"/>
            </a:rPr>
            <a:t>სოციალური კაპიტალი (ურთიერთობები, ნდობა</a:t>
          </a:r>
          <a:r>
            <a:rPr lang="ka-GE" sz="1600" kern="1200" dirty="0"/>
            <a:t>)</a:t>
          </a:r>
          <a:endParaRPr lang="en-US" sz="1600" kern="1200" dirty="0"/>
        </a:p>
      </dgm:t>
    </dgm:pt>
    <dgm:pt modelId="{71CC0CDC-43B2-45B8-8625-D0B5D3D4E9DC}" type="parTrans" cxnId="{EC9F33F9-ACE3-4758-957F-C0C19629D8C6}">
      <dgm:prSet/>
      <dgm:spPr/>
      <dgm:t>
        <a:bodyPr/>
        <a:lstStyle/>
        <a:p>
          <a:endParaRPr lang="en-US"/>
        </a:p>
      </dgm:t>
    </dgm:pt>
    <dgm:pt modelId="{F223C21C-ADFC-40BF-8458-C48FC5F25D4C}" type="sibTrans" cxnId="{EC9F33F9-ACE3-4758-957F-C0C19629D8C6}">
      <dgm:prSet/>
      <dgm:spPr/>
      <dgm:t>
        <a:bodyPr/>
        <a:lstStyle/>
        <a:p>
          <a:endParaRPr lang="en-US"/>
        </a:p>
      </dgm:t>
    </dgm:pt>
    <dgm:pt modelId="{E8010EE8-9D3D-47CA-BCB3-39E2BE486E47}">
      <dgm:prSet phldrT="[Text]" custT="1"/>
      <dgm:spPr>
        <a:solidFill>
          <a:srgbClr val="FFFF00">
            <a:alpha val="90000"/>
          </a:srgbClr>
        </a:solidFill>
      </dgm:spPr>
      <dgm:t>
        <a:bodyPr/>
        <a:lstStyle/>
        <a:p>
          <a:r>
            <a:rPr lang="ka-GE" sz="1800" b="1" kern="1200" dirty="0">
              <a:solidFill>
                <a:srgbClr val="555555"/>
              </a:solidFill>
              <a:latin typeface="DejaVu Sans" panose="020B0603030804020204" pitchFamily="34" charset="0"/>
              <a:ea typeface="+mn-ea"/>
              <a:cs typeface="+mn-cs"/>
            </a:rPr>
            <a:t>ორგანიზაციული კაპიტალი (წიგნები, მონაცემთა  ბაზები)</a:t>
          </a:r>
          <a:endParaRPr lang="en-US" sz="1800" b="1" kern="1200" dirty="0">
            <a:solidFill>
              <a:srgbClr val="555555"/>
            </a:solidFill>
            <a:latin typeface="DejaVu Sans" panose="020B0603030804020204" pitchFamily="34" charset="0"/>
            <a:ea typeface="+mn-ea"/>
            <a:cs typeface="+mn-cs"/>
          </a:endParaRPr>
        </a:p>
      </dgm:t>
    </dgm:pt>
    <dgm:pt modelId="{9FD12FB1-57BD-4AA1-887E-518DB7B062F6}" type="parTrans" cxnId="{33AB549D-503D-4A99-8DC8-4D4FCA33A64F}">
      <dgm:prSet/>
      <dgm:spPr/>
      <dgm:t>
        <a:bodyPr/>
        <a:lstStyle/>
        <a:p>
          <a:endParaRPr lang="en-US"/>
        </a:p>
      </dgm:t>
    </dgm:pt>
    <dgm:pt modelId="{766545A1-420A-4DA3-A16F-885DF2E4EE8A}" type="sibTrans" cxnId="{33AB549D-503D-4A99-8DC8-4D4FCA33A64F}">
      <dgm:prSet/>
      <dgm:spPr/>
      <dgm:t>
        <a:bodyPr/>
        <a:lstStyle/>
        <a:p>
          <a:endParaRPr lang="en-US"/>
        </a:p>
      </dgm:t>
    </dgm:pt>
    <dgm:pt modelId="{F41898A3-0AB2-4587-99CB-4523075B273C}" type="pres">
      <dgm:prSet presAssocID="{EA48AC44-E174-4F3C-8851-16BD3F521451}" presName="compositeShape" presStyleCnt="0">
        <dgm:presLayoutVars>
          <dgm:dir/>
          <dgm:resizeHandles/>
        </dgm:presLayoutVars>
      </dgm:prSet>
      <dgm:spPr/>
    </dgm:pt>
    <dgm:pt modelId="{AA4A62B7-A88E-4E5B-A13E-9D1356ACC3AC}" type="pres">
      <dgm:prSet presAssocID="{EA48AC44-E174-4F3C-8851-16BD3F521451}" presName="pyramid" presStyleLbl="node1" presStyleIdx="0" presStyleCnt="1"/>
      <dgm:spPr>
        <a:solidFill>
          <a:schemeClr val="bg1"/>
        </a:solidFill>
      </dgm:spPr>
    </dgm:pt>
    <dgm:pt modelId="{3FF544EA-018F-48AD-A71D-F5BE9011E8F7}" type="pres">
      <dgm:prSet presAssocID="{EA48AC44-E174-4F3C-8851-16BD3F521451}" presName="theList" presStyleCnt="0"/>
      <dgm:spPr/>
    </dgm:pt>
    <dgm:pt modelId="{3AFAEF4B-50E9-44C8-A6DC-01F65D655EF9}" type="pres">
      <dgm:prSet presAssocID="{847DEB71-5D5A-44BF-96F8-AEC6D238E74C}" presName="aNode" presStyleLbl="fgAcc1" presStyleIdx="0" presStyleCnt="3">
        <dgm:presLayoutVars>
          <dgm:bulletEnabled val="1"/>
        </dgm:presLayoutVars>
      </dgm:prSet>
      <dgm:spPr/>
    </dgm:pt>
    <dgm:pt modelId="{8877FA20-1C78-482F-BEC7-834CAF4B059F}" type="pres">
      <dgm:prSet presAssocID="{847DEB71-5D5A-44BF-96F8-AEC6D238E74C}" presName="aSpace" presStyleCnt="0"/>
      <dgm:spPr/>
    </dgm:pt>
    <dgm:pt modelId="{83977BBD-5E42-4F6E-A60F-9DAD912FE5E9}" type="pres">
      <dgm:prSet presAssocID="{F7637BA5-4329-46D6-A238-05EE2A0F96FA}" presName="aNode" presStyleLbl="fgAcc1" presStyleIdx="1" presStyleCnt="3" custLinFactNeighborX="-56547" custLinFactNeighborY="2">
        <dgm:presLayoutVars>
          <dgm:bulletEnabled val="1"/>
        </dgm:presLayoutVars>
      </dgm:prSet>
      <dgm:spPr/>
    </dgm:pt>
    <dgm:pt modelId="{097A666A-81E8-4635-9D86-BF12A79398BA}" type="pres">
      <dgm:prSet presAssocID="{F7637BA5-4329-46D6-A238-05EE2A0F96FA}" presName="aSpace" presStyleCnt="0"/>
      <dgm:spPr/>
    </dgm:pt>
    <dgm:pt modelId="{34E37C1A-1063-41F9-B757-5420FE8BCE53}" type="pres">
      <dgm:prSet presAssocID="{E8010EE8-9D3D-47CA-BCB3-39E2BE486E47}" presName="aNode" presStyleLbl="fgAcc1" presStyleIdx="2" presStyleCnt="3" custLinFactY="5078" custLinFactNeighborX="-86776" custLinFactNeighborY="100000">
        <dgm:presLayoutVars>
          <dgm:bulletEnabled val="1"/>
        </dgm:presLayoutVars>
      </dgm:prSet>
      <dgm:spPr/>
    </dgm:pt>
    <dgm:pt modelId="{81FAC6ED-DC79-49A7-887C-2CDEA88E8334}" type="pres">
      <dgm:prSet presAssocID="{E8010EE8-9D3D-47CA-BCB3-39E2BE486E47}" presName="aSpace" presStyleCnt="0"/>
      <dgm:spPr/>
    </dgm:pt>
  </dgm:ptLst>
  <dgm:cxnLst>
    <dgm:cxn modelId="{F1674708-8E24-48D8-927F-242BC4A2F928}" type="presOf" srcId="{EA48AC44-E174-4F3C-8851-16BD3F521451}" destId="{F41898A3-0AB2-4587-99CB-4523075B273C}" srcOrd="0" destOrd="0" presId="urn:microsoft.com/office/officeart/2005/8/layout/pyramid2"/>
    <dgm:cxn modelId="{EABDBB16-0FF9-44D3-AA65-3DC28F809CB7}" srcId="{EA48AC44-E174-4F3C-8851-16BD3F521451}" destId="{847DEB71-5D5A-44BF-96F8-AEC6D238E74C}" srcOrd="0" destOrd="0" parTransId="{D0A4DAB2-04EE-4C13-AE2C-3B076A67CBA2}" sibTransId="{09F9D96F-4539-4FAE-ABF5-00D9744CF72D}"/>
    <dgm:cxn modelId="{4CA57D36-4DC1-4CE2-BF31-BBFB1B44D518}" type="presOf" srcId="{26BC85F1-7F29-4B24-B290-2BA64552CCF2}" destId="{83977BBD-5E42-4F6E-A60F-9DAD912FE5E9}" srcOrd="0" destOrd="1" presId="urn:microsoft.com/office/officeart/2005/8/layout/pyramid2"/>
    <dgm:cxn modelId="{D9605463-DC9D-45C5-891A-F616E4D77B6D}" srcId="{847DEB71-5D5A-44BF-96F8-AEC6D238E74C}" destId="{779F71D9-0ED5-4B58-BF73-6BCF47F285E5}" srcOrd="0" destOrd="0" parTransId="{ADDCFB5E-9A69-44F8-97FF-2BCF4881D458}" sibTransId="{41AEA3C5-3276-462A-A0BE-E866C4A2AFC9}"/>
    <dgm:cxn modelId="{6A535271-DDF4-4347-904B-3CD1F095D053}" type="presOf" srcId="{E8010EE8-9D3D-47CA-BCB3-39E2BE486E47}" destId="{34E37C1A-1063-41F9-B757-5420FE8BCE53}" srcOrd="0" destOrd="0" presId="urn:microsoft.com/office/officeart/2005/8/layout/pyramid2"/>
    <dgm:cxn modelId="{E39D947C-6F41-47F2-8F0B-31FD1100FB55}" type="presOf" srcId="{847DEB71-5D5A-44BF-96F8-AEC6D238E74C}" destId="{3AFAEF4B-50E9-44C8-A6DC-01F65D655EF9}" srcOrd="0" destOrd="0" presId="urn:microsoft.com/office/officeart/2005/8/layout/pyramid2"/>
    <dgm:cxn modelId="{29BE979B-6D8D-4DEE-9AAB-806283F8486D}" type="presOf" srcId="{F7637BA5-4329-46D6-A238-05EE2A0F96FA}" destId="{83977BBD-5E42-4F6E-A60F-9DAD912FE5E9}" srcOrd="0" destOrd="0" presId="urn:microsoft.com/office/officeart/2005/8/layout/pyramid2"/>
    <dgm:cxn modelId="{33AB549D-503D-4A99-8DC8-4D4FCA33A64F}" srcId="{EA48AC44-E174-4F3C-8851-16BD3F521451}" destId="{E8010EE8-9D3D-47CA-BCB3-39E2BE486E47}" srcOrd="2" destOrd="0" parTransId="{9FD12FB1-57BD-4AA1-887E-518DB7B062F6}" sibTransId="{766545A1-420A-4DA3-A16F-885DF2E4EE8A}"/>
    <dgm:cxn modelId="{F73E20E2-A8CB-4203-BD6F-9490B38B2F6C}" srcId="{EA48AC44-E174-4F3C-8851-16BD3F521451}" destId="{F7637BA5-4329-46D6-A238-05EE2A0F96FA}" srcOrd="1" destOrd="0" parTransId="{E1AC3FA2-D487-4E83-817D-D5B52FE7B2CB}" sibTransId="{6DE1758C-0D3D-4EB9-A8BF-BDF6F4DD0D20}"/>
    <dgm:cxn modelId="{3B8AB2EA-08A7-4753-AAEB-DB6AEDE932D9}" type="presOf" srcId="{779F71D9-0ED5-4B58-BF73-6BCF47F285E5}" destId="{3AFAEF4B-50E9-44C8-A6DC-01F65D655EF9}" srcOrd="0" destOrd="1" presId="urn:microsoft.com/office/officeart/2005/8/layout/pyramid2"/>
    <dgm:cxn modelId="{EC9F33F9-ACE3-4758-957F-C0C19629D8C6}" srcId="{F7637BA5-4329-46D6-A238-05EE2A0F96FA}" destId="{26BC85F1-7F29-4B24-B290-2BA64552CCF2}" srcOrd="0" destOrd="0" parTransId="{71CC0CDC-43B2-45B8-8625-D0B5D3D4E9DC}" sibTransId="{F223C21C-ADFC-40BF-8458-C48FC5F25D4C}"/>
    <dgm:cxn modelId="{B25E5A17-4C25-49D7-9F64-972F8F8011D5}" type="presParOf" srcId="{F41898A3-0AB2-4587-99CB-4523075B273C}" destId="{AA4A62B7-A88E-4E5B-A13E-9D1356ACC3AC}" srcOrd="0" destOrd="0" presId="urn:microsoft.com/office/officeart/2005/8/layout/pyramid2"/>
    <dgm:cxn modelId="{59A2876D-30C0-4777-B2FE-817BE28C40A2}" type="presParOf" srcId="{F41898A3-0AB2-4587-99CB-4523075B273C}" destId="{3FF544EA-018F-48AD-A71D-F5BE9011E8F7}" srcOrd="1" destOrd="0" presId="urn:microsoft.com/office/officeart/2005/8/layout/pyramid2"/>
    <dgm:cxn modelId="{1E6EA6AD-3B77-440C-9E55-BE6F1E19188F}" type="presParOf" srcId="{3FF544EA-018F-48AD-A71D-F5BE9011E8F7}" destId="{3AFAEF4B-50E9-44C8-A6DC-01F65D655EF9}" srcOrd="0" destOrd="0" presId="urn:microsoft.com/office/officeart/2005/8/layout/pyramid2"/>
    <dgm:cxn modelId="{CB34286B-F91C-48B0-8D6B-9A428D43078D}" type="presParOf" srcId="{3FF544EA-018F-48AD-A71D-F5BE9011E8F7}" destId="{8877FA20-1C78-482F-BEC7-834CAF4B059F}" srcOrd="1" destOrd="0" presId="urn:microsoft.com/office/officeart/2005/8/layout/pyramid2"/>
    <dgm:cxn modelId="{C1CC843B-225D-404A-83A8-3AE12F8A65A1}" type="presParOf" srcId="{3FF544EA-018F-48AD-A71D-F5BE9011E8F7}" destId="{83977BBD-5E42-4F6E-A60F-9DAD912FE5E9}" srcOrd="2" destOrd="0" presId="urn:microsoft.com/office/officeart/2005/8/layout/pyramid2"/>
    <dgm:cxn modelId="{A4440634-B257-4B61-B2C1-DB2E2B12BE4B}" type="presParOf" srcId="{3FF544EA-018F-48AD-A71D-F5BE9011E8F7}" destId="{097A666A-81E8-4635-9D86-BF12A79398BA}" srcOrd="3" destOrd="0" presId="urn:microsoft.com/office/officeart/2005/8/layout/pyramid2"/>
    <dgm:cxn modelId="{E89F4976-2A69-49CF-808E-0779F8A73767}" type="presParOf" srcId="{3FF544EA-018F-48AD-A71D-F5BE9011E8F7}" destId="{34E37C1A-1063-41F9-B757-5420FE8BCE53}" srcOrd="4" destOrd="0" presId="urn:microsoft.com/office/officeart/2005/8/layout/pyramid2"/>
    <dgm:cxn modelId="{19151C45-F7D3-4041-B8D1-5DC34E9CB4EC}" type="presParOf" srcId="{3FF544EA-018F-48AD-A71D-F5BE9011E8F7}" destId="{81FAC6ED-DC79-49A7-887C-2CDEA88E8334}"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A62B7-A88E-4E5B-A13E-9D1356ACC3AC}">
      <dsp:nvSpPr>
        <dsp:cNvPr id="0" name=""/>
        <dsp:cNvSpPr/>
      </dsp:nvSpPr>
      <dsp:spPr>
        <a:xfrm>
          <a:off x="948266" y="0"/>
          <a:ext cx="5418667" cy="5418667"/>
        </a:xfrm>
        <a:prstGeom prst="triangle">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AFAEF4B-50E9-44C8-A6DC-01F65D655EF9}">
      <dsp:nvSpPr>
        <dsp:cNvPr id="0" name=""/>
        <dsp:cNvSpPr/>
      </dsp:nvSpPr>
      <dsp:spPr>
        <a:xfrm>
          <a:off x="3657599" y="544777"/>
          <a:ext cx="3522133" cy="1282700"/>
        </a:xfrm>
        <a:prstGeom prst="roundRect">
          <a:avLst/>
        </a:prstGeom>
        <a:solidFill>
          <a:srgbClr val="00B0F0">
            <a:alpha val="90000"/>
          </a:srgb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933450">
            <a:lnSpc>
              <a:spcPct val="90000"/>
            </a:lnSpc>
            <a:spcBef>
              <a:spcPct val="0"/>
            </a:spcBef>
            <a:spcAft>
              <a:spcPct val="35000"/>
            </a:spcAft>
            <a:buNone/>
          </a:pPr>
          <a:endParaRPr lang="en-US" sz="2100" kern="1200" dirty="0"/>
        </a:p>
        <a:p>
          <a:pPr marL="171450" lvl="1" indent="-171450" algn="l" defTabSz="800100">
            <a:lnSpc>
              <a:spcPct val="90000"/>
            </a:lnSpc>
            <a:spcBef>
              <a:spcPct val="0"/>
            </a:spcBef>
            <a:spcAft>
              <a:spcPct val="15000"/>
            </a:spcAft>
            <a:buChar char="•"/>
          </a:pPr>
          <a:r>
            <a:rPr lang="ka-GE" sz="1800" b="1" kern="1200" dirty="0">
              <a:solidFill>
                <a:srgbClr val="555555"/>
              </a:solidFill>
              <a:latin typeface="DejaVu Sans" panose="020B0603030804020204" pitchFamily="34" charset="0"/>
              <a:ea typeface="+mn-ea"/>
              <a:cs typeface="+mn-cs"/>
            </a:rPr>
            <a:t>ინტელექტუალურ კაპიტალი (ცოდნის ძირითადი მარაგი</a:t>
          </a:r>
          <a:endParaRPr lang="en-US" sz="1800" b="1" kern="1200" dirty="0">
            <a:solidFill>
              <a:srgbClr val="555555"/>
            </a:solidFill>
            <a:latin typeface="DejaVu Sans" panose="020B0603030804020204" pitchFamily="34" charset="0"/>
            <a:ea typeface="+mn-ea"/>
            <a:cs typeface="+mn-cs"/>
          </a:endParaRPr>
        </a:p>
      </dsp:txBody>
      <dsp:txXfrm>
        <a:off x="3720215" y="607393"/>
        <a:ext cx="3396901" cy="1157468"/>
      </dsp:txXfrm>
    </dsp:sp>
    <dsp:sp modelId="{83977BBD-5E42-4F6E-A60F-9DAD912FE5E9}">
      <dsp:nvSpPr>
        <dsp:cNvPr id="0" name=""/>
        <dsp:cNvSpPr/>
      </dsp:nvSpPr>
      <dsp:spPr>
        <a:xfrm>
          <a:off x="1665939" y="1987817"/>
          <a:ext cx="3522133" cy="1282700"/>
        </a:xfrm>
        <a:prstGeom prst="roundRect">
          <a:avLst/>
        </a:prstGeom>
        <a:solidFill>
          <a:srgbClr val="FF0066">
            <a:alpha val="90000"/>
          </a:srgb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933450">
            <a:lnSpc>
              <a:spcPct val="90000"/>
            </a:lnSpc>
            <a:spcBef>
              <a:spcPct val="0"/>
            </a:spcBef>
            <a:spcAft>
              <a:spcPct val="35000"/>
            </a:spcAft>
            <a:buNone/>
          </a:pPr>
          <a:endParaRPr lang="en-US" sz="2100" kern="1200" dirty="0"/>
        </a:p>
        <a:p>
          <a:pPr marL="171450" lvl="1" indent="-171450" algn="l" defTabSz="800100">
            <a:lnSpc>
              <a:spcPct val="90000"/>
            </a:lnSpc>
            <a:spcBef>
              <a:spcPct val="0"/>
            </a:spcBef>
            <a:spcAft>
              <a:spcPct val="15000"/>
            </a:spcAft>
            <a:buChar char="•"/>
          </a:pPr>
          <a:r>
            <a:rPr lang="ka-GE" sz="1800" b="1" kern="1200" dirty="0">
              <a:solidFill>
                <a:srgbClr val="555555"/>
              </a:solidFill>
              <a:latin typeface="DejaVu Sans" panose="020B0603030804020204" pitchFamily="34" charset="0"/>
              <a:ea typeface="+mn-ea"/>
              <a:cs typeface="+mn-cs"/>
            </a:rPr>
            <a:t>სოციალური კაპიტალი (ურთიერთობები, ნდობა</a:t>
          </a:r>
          <a:r>
            <a:rPr lang="ka-GE" sz="1600" kern="1200" dirty="0"/>
            <a:t>)</a:t>
          </a:r>
          <a:endParaRPr lang="en-US" sz="1600" kern="1200" dirty="0"/>
        </a:p>
      </dsp:txBody>
      <dsp:txXfrm>
        <a:off x="1728555" y="2050433"/>
        <a:ext cx="3396901" cy="1157468"/>
      </dsp:txXfrm>
    </dsp:sp>
    <dsp:sp modelId="{34E37C1A-1063-41F9-B757-5420FE8BCE53}">
      <dsp:nvSpPr>
        <dsp:cNvPr id="0" name=""/>
        <dsp:cNvSpPr/>
      </dsp:nvSpPr>
      <dsp:spPr>
        <a:xfrm>
          <a:off x="601233" y="3656325"/>
          <a:ext cx="3522133" cy="1282700"/>
        </a:xfrm>
        <a:prstGeom prst="roundRect">
          <a:avLst/>
        </a:prstGeom>
        <a:solidFill>
          <a:srgbClr val="FFFF00">
            <a:alpha val="90000"/>
          </a:srgb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ka-GE" sz="1800" b="1" kern="1200" dirty="0">
              <a:solidFill>
                <a:srgbClr val="555555"/>
              </a:solidFill>
              <a:latin typeface="DejaVu Sans" panose="020B0603030804020204" pitchFamily="34" charset="0"/>
              <a:ea typeface="+mn-ea"/>
              <a:cs typeface="+mn-cs"/>
            </a:rPr>
            <a:t>ორგანიზაციული კაპიტალი (წიგნები, მონაცემთა  ბაზები)</a:t>
          </a:r>
          <a:endParaRPr lang="en-US" sz="1800" b="1" kern="1200" dirty="0">
            <a:solidFill>
              <a:srgbClr val="555555"/>
            </a:solidFill>
            <a:latin typeface="DejaVu Sans" panose="020B0603030804020204" pitchFamily="34" charset="0"/>
            <a:ea typeface="+mn-ea"/>
            <a:cs typeface="+mn-cs"/>
          </a:endParaRPr>
        </a:p>
      </dsp:txBody>
      <dsp:txXfrm>
        <a:off x="663849" y="3718941"/>
        <a:ext cx="3396901" cy="115746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2D1EF-D92D-4568-B245-63B5DA4B94BE}" type="datetimeFigureOut">
              <a:rPr lang="en-US" smtClean="0"/>
              <a:pPr/>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F4895-746D-434D-8961-63998DF5CDE9}" type="slidenum">
              <a:rPr lang="en-US" smtClean="0"/>
              <a:pPr/>
              <a:t>‹#›</a:t>
            </a:fld>
            <a:endParaRPr lang="en-US"/>
          </a:p>
        </p:txBody>
      </p:sp>
    </p:spTree>
    <p:extLst>
      <p:ext uri="{BB962C8B-B14F-4D97-AF65-F5344CB8AC3E}">
        <p14:creationId xmlns:p14="http://schemas.microsoft.com/office/powerpoint/2010/main" val="411978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818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233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263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4" name="Google Shape;28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768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5731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415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17" name="Google Shape;31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8217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5935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436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2694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051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0443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633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176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2249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3DBA-DF2B-4F45-987C-FFC11F950F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0733E3-D73A-514C-8080-026404A50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D2E74-6BFE-AB48-B142-D0FFBDD04371}"/>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5" name="Footer Placeholder 4">
            <a:extLst>
              <a:ext uri="{FF2B5EF4-FFF2-40B4-BE49-F238E27FC236}">
                <a16:creationId xmlns:a16="http://schemas.microsoft.com/office/drawing/2014/main" id="{1D9D4078-DAD2-DB4A-8B06-2E2A8784F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73DA6-AF3E-234F-80B6-DA7FD4314B5C}"/>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267416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0A44-167B-A44B-B05F-AA5FEDC33C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D503D3-13A4-ED47-9627-5816D287CD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FD9D2-4023-B14F-A513-65BA3AEE48E4}"/>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5" name="Footer Placeholder 4">
            <a:extLst>
              <a:ext uri="{FF2B5EF4-FFF2-40B4-BE49-F238E27FC236}">
                <a16:creationId xmlns:a16="http://schemas.microsoft.com/office/drawing/2014/main" id="{AC83BF4C-8CCA-AB4E-8EF1-26FBEC3F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DD98A-1568-9F4B-92F3-86CFFA8CF4B9}"/>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144349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3E512-95E1-7D4A-93DE-8C58F6B94D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D51599-1C9E-F94E-AB39-5624FE1028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E750B-603B-0642-AB7A-CA70C340E1DB}"/>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5" name="Footer Placeholder 4">
            <a:extLst>
              <a:ext uri="{FF2B5EF4-FFF2-40B4-BE49-F238E27FC236}">
                <a16:creationId xmlns:a16="http://schemas.microsoft.com/office/drawing/2014/main" id="{BAC555D2-BFCE-3C41-958E-9BD6A5F1E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B6981-57E7-AD42-A153-C93B4F4A815F}"/>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86946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A810-663F-3C42-88E3-AA6ADF2758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44CEF-4240-4D42-8645-22F161709F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18BBE-84B0-424D-9C56-31DA3B125987}"/>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5" name="Footer Placeholder 4">
            <a:extLst>
              <a:ext uri="{FF2B5EF4-FFF2-40B4-BE49-F238E27FC236}">
                <a16:creationId xmlns:a16="http://schemas.microsoft.com/office/drawing/2014/main" id="{23B4F96B-E831-B848-9D06-6F1F8B04C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70F6E-E1BB-504E-A498-0A5515096734}"/>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354926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FC56-774B-B247-B2AC-277A1CC5E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C0F574-4E85-DE42-A23E-429EC4F355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37E851-989D-8A45-962A-AA62DBB89B24}"/>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5" name="Footer Placeholder 4">
            <a:extLst>
              <a:ext uri="{FF2B5EF4-FFF2-40B4-BE49-F238E27FC236}">
                <a16:creationId xmlns:a16="http://schemas.microsoft.com/office/drawing/2014/main" id="{53912DB8-05D1-EA45-91A2-1C3EEFE9D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E4A9C-8352-FA4F-8E57-5142269E1968}"/>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372780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E5A2-94FE-F74B-A73E-69F797E33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F23EF-3EF9-6E41-982E-A91742E7FF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AD81EA-A2CA-C142-A576-3D63684823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AA7C62-82E5-BF4B-91A0-56FDBD37011B}"/>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6" name="Footer Placeholder 5">
            <a:extLst>
              <a:ext uri="{FF2B5EF4-FFF2-40B4-BE49-F238E27FC236}">
                <a16:creationId xmlns:a16="http://schemas.microsoft.com/office/drawing/2014/main" id="{0A6E85FF-EEAB-784F-B672-BC83A8027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C501E-E1E6-384E-82A9-6ABC83334929}"/>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698205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9547-13D4-E24C-A8E6-CE231947D7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F11D77-9FE0-ED41-BD90-8DE2AD4E36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CECB0E-C552-E440-9878-24CB44E0D5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A3E5D2-04A3-DD43-9CB9-69CCB4782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380742-3FFD-E440-A9CC-454BF80989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8EAF7D-6F54-C84F-B0F2-492D45DA9EB2}"/>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8" name="Footer Placeholder 7">
            <a:extLst>
              <a:ext uri="{FF2B5EF4-FFF2-40B4-BE49-F238E27FC236}">
                <a16:creationId xmlns:a16="http://schemas.microsoft.com/office/drawing/2014/main" id="{C5481826-AD2D-CE47-9818-EC3FCC301D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1F9511-5C5A-3F4A-BC29-699DAB33701E}"/>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48716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F426-DF0F-8846-852E-72F92D689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7F8E96-AE5D-3E42-AEC6-222B3474F49D}"/>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4" name="Footer Placeholder 3">
            <a:extLst>
              <a:ext uri="{FF2B5EF4-FFF2-40B4-BE49-F238E27FC236}">
                <a16:creationId xmlns:a16="http://schemas.microsoft.com/office/drawing/2014/main" id="{4362DF59-6FF0-F04A-A7DA-437294B08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75AB1E-10F4-BA44-BEBD-AFD22B65A44B}"/>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219855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5CF62-97A6-C34C-81E8-0D9DA4FE785C}"/>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3" name="Footer Placeholder 2">
            <a:extLst>
              <a:ext uri="{FF2B5EF4-FFF2-40B4-BE49-F238E27FC236}">
                <a16:creationId xmlns:a16="http://schemas.microsoft.com/office/drawing/2014/main" id="{46A767A3-EB16-E845-BDA9-C5C3DB4132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3AA980-C4E5-514B-B3C2-9AE3C75A5791}"/>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129671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825E-1355-6D4D-BD05-1AF530FA5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7A8F4-6502-FA41-B8FE-F95074F4E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2235BC-6363-924A-B581-173F059D4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C8CE90-8E70-EA40-8F54-0E3A8BEC5DD9}"/>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6" name="Footer Placeholder 5">
            <a:extLst>
              <a:ext uri="{FF2B5EF4-FFF2-40B4-BE49-F238E27FC236}">
                <a16:creationId xmlns:a16="http://schemas.microsoft.com/office/drawing/2014/main" id="{57CFB6D2-88A3-DC45-A546-979F81E02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9F336-843C-144B-A346-0B0E21623EAB}"/>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61307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8D2A-16DA-534C-826B-B0EA586EB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17A813-D28A-0A41-9F13-D8BAFD80A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720809-2225-8445-B4F7-B284ECEE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525E7B-8265-8944-9FDC-8C8607D243C7}"/>
              </a:ext>
            </a:extLst>
          </p:cNvPr>
          <p:cNvSpPr>
            <a:spLocks noGrp="1"/>
          </p:cNvSpPr>
          <p:nvPr>
            <p:ph type="dt" sz="half" idx="10"/>
          </p:nvPr>
        </p:nvSpPr>
        <p:spPr/>
        <p:txBody>
          <a:bodyPr/>
          <a:lstStyle/>
          <a:p>
            <a:fld id="{2F404DFE-836A-4360-B7A1-052D6E2C9139}" type="datetimeFigureOut">
              <a:rPr lang="en-US" smtClean="0"/>
              <a:pPr/>
              <a:t>3/11/2023</a:t>
            </a:fld>
            <a:endParaRPr lang="en-US"/>
          </a:p>
        </p:txBody>
      </p:sp>
      <p:sp>
        <p:nvSpPr>
          <p:cNvPr id="6" name="Footer Placeholder 5">
            <a:extLst>
              <a:ext uri="{FF2B5EF4-FFF2-40B4-BE49-F238E27FC236}">
                <a16:creationId xmlns:a16="http://schemas.microsoft.com/office/drawing/2014/main" id="{76E2AF67-760A-2845-8342-B599AF18F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3F5E5-FECB-9743-B897-D8F405FB4CB8}"/>
              </a:ext>
            </a:extLst>
          </p:cNvPr>
          <p:cNvSpPr>
            <a:spLocks noGrp="1"/>
          </p:cNvSpPr>
          <p:nvPr>
            <p:ph type="sldNum" sz="quarter" idx="12"/>
          </p:nvPr>
        </p:nvSpPr>
        <p:spPr/>
        <p:txBody>
          <a:bodyPr/>
          <a:lstStyle/>
          <a:p>
            <a:fld id="{67491AE7-EA61-4BB5-B8F6-D48BAEE62C4E}" type="slidenum">
              <a:rPr lang="en-US" smtClean="0"/>
              <a:pPr/>
              <a:t>‹#›</a:t>
            </a:fld>
            <a:endParaRPr lang="en-US"/>
          </a:p>
        </p:txBody>
      </p:sp>
    </p:spTree>
    <p:extLst>
      <p:ext uri="{BB962C8B-B14F-4D97-AF65-F5344CB8AC3E}">
        <p14:creationId xmlns:p14="http://schemas.microsoft.com/office/powerpoint/2010/main" val="68428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72D02D-660A-314D-8A95-E9AFD731B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B4F413-A9F8-2343-92B9-BAECFB91A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879BBC-EC5F-0947-83DA-33FDD50A3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04DFE-836A-4360-B7A1-052D6E2C9139}" type="datetimeFigureOut">
              <a:rPr lang="en-US" smtClean="0"/>
              <a:pPr/>
              <a:t>3/11/2023</a:t>
            </a:fld>
            <a:endParaRPr lang="en-US"/>
          </a:p>
        </p:txBody>
      </p:sp>
      <p:sp>
        <p:nvSpPr>
          <p:cNvPr id="5" name="Footer Placeholder 4">
            <a:extLst>
              <a:ext uri="{FF2B5EF4-FFF2-40B4-BE49-F238E27FC236}">
                <a16:creationId xmlns:a16="http://schemas.microsoft.com/office/drawing/2014/main" id="{07099E26-FF96-FB42-B085-0A61AFF84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5D2E6-E8AD-8940-BAF8-948085710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91AE7-EA61-4BB5-B8F6-D48BAEE62C4E}" type="slidenum">
              <a:rPr lang="en-US" smtClean="0"/>
              <a:pPr/>
              <a:t>‹#›</a:t>
            </a:fld>
            <a:endParaRPr lang="en-US"/>
          </a:p>
        </p:txBody>
      </p:sp>
    </p:spTree>
    <p:extLst>
      <p:ext uri="{BB962C8B-B14F-4D97-AF65-F5344CB8AC3E}">
        <p14:creationId xmlns:p14="http://schemas.microsoft.com/office/powerpoint/2010/main" val="1519193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4.xml"/><Relationship Id="rId5" Type="http://schemas.openxmlformats.org/officeDocument/2006/relationships/image" Target="../media/image13.jpe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5.xml"/><Relationship Id="rId5" Type="http://schemas.openxmlformats.org/officeDocument/2006/relationships/image" Target="../media/image14.jpe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15.jpe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8.xml"/><Relationship Id="rId5" Type="http://schemas.openxmlformats.org/officeDocument/2006/relationships/image" Target="../media/image16.jpe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2.xml"/><Relationship Id="rId5" Type="http://schemas.openxmlformats.org/officeDocument/2006/relationships/image" Target="../media/image18.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23.xml"/><Relationship Id="rId5" Type="http://schemas.openxmlformats.org/officeDocument/2006/relationships/hyperlink" Target="https://hrms.self.ge/"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2.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4.jp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openxmlformats.org/officeDocument/2006/relationships/image" Target="../media/image26.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32.xml"/><Relationship Id="rId4" Type="http://schemas.openxmlformats.org/officeDocument/2006/relationships/image" Target="../media/image27.jfif"/></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33.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34.xml"/><Relationship Id="rId4" Type="http://schemas.openxmlformats.org/officeDocument/2006/relationships/image" Target="../media/image29.jfif"/></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2.jp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35.xml"/></Relationships>
</file>

<file path=ppt/slides/_rels/slide38.xml.rels><?xml version="1.0" encoding="UTF-8" standalone="yes"?>
<Relationships xmlns="http://schemas.openxmlformats.org/package/2006/relationships"><Relationship Id="rId3" Type="http://schemas.openxmlformats.org/officeDocument/2006/relationships/hyperlink" Target="https://www.facebook.com/Self.HRMS?__cft__%5b0%5d=AZWtltQenXUw4zww_QZGFWEhxh_tWLM-y3JFQ2IN2jpzf5RZV2vqIztuP8e_j2m3yBvQ-CQcsmwAvHOQKqte1zFmcZ7wbJgmSfNliVpIxQzxuepdB-7fV5Hb-ugXO2yztsCXTBWzYh4DK_SzHfYdARgvoEYd75qBsduGUnFXf63j_2098wRyIW9E18jvOavXMkM&amp;__tn__=-%5dK-R" TargetMode="External"/><Relationship Id="rId7" Type="http://schemas.openxmlformats.org/officeDocument/2006/relationships/image" Target="../media/image33.jfif"/><Relationship Id="rId2" Type="http://schemas.openxmlformats.org/officeDocument/2006/relationships/hyperlink" Target="https://www.facebook.com/sfero.ge?__cft__%5b0%5d=AZWtltQenXUw4zww_QZGFWEhxh_tWLM-y3JFQ2IN2jpzf5RZV2vqIztuP8e_j2m3yBvQ-CQcsmwAvHOQKqte1zFmcZ7wbJgmSfNliVpIxQzxuepdB-7fV5Hb-ugXO2yztsCXTBWzYh4DK_SzHfYdARgvoEYd75qBsduGUnFXf63j_2098wRyIW9E18jvOavXMkM&amp;__tn__=-%5dK-R" TargetMode="External"/><Relationship Id="rId1" Type="http://schemas.openxmlformats.org/officeDocument/2006/relationships/slideLayout" Target="../slideLayouts/slideLayout4.xml"/><Relationship Id="rId6" Type="http://schemas.openxmlformats.org/officeDocument/2006/relationships/hyperlink" Target="https://www.facebook.com/DHR.ge?__cft__%5b0%5d=AZWtltQenXUw4zww_QZGFWEhxh_tWLM-y3JFQ2IN2jpzf5RZV2vqIztuP8e_j2m3yBvQ-CQcsmwAvHOQKqte1zFmcZ7wbJgmSfNliVpIxQzxuepdB-7fV5Hb-ugXO2yztsCXTBWzYh4DK_SzHfYdARgvoEYd75qBsduGUnFXf63j_2098wRyIW9E18jvOavXMkM&amp;__tn__=-%5dK-R" TargetMode="External"/><Relationship Id="rId5" Type="http://schemas.openxmlformats.org/officeDocument/2006/relationships/hyperlink" Target="https://www.facebook.com/Webhr.ge?__cft__%5b0%5d=AZWtltQenXUw4zww_QZGFWEhxh_tWLM-y3JFQ2IN2jpzf5RZV2vqIztuP8e_j2m3yBvQ-CQcsmwAvHOQKqte1zFmcZ7wbJgmSfNliVpIxQzxuepdB-7fV5Hb-ugXO2yztsCXTBWzYh4DK_SzHfYdARgvoEYd75qBsduGUnFXf63j_2098wRyIW9E18jvOavXMkM&amp;__tn__=-%5dK-R" TargetMode="External"/><Relationship Id="rId4" Type="http://schemas.openxmlformats.org/officeDocument/2006/relationships/hyperlink" Target="https://www.facebook.com/aisitec.ge?__cft__%5b0%5d=AZWtltQenXUw4zww_QZGFWEhxh_tWLM-y3JFQ2IN2jpzf5RZV2vqIztuP8e_j2m3yBvQ-CQcsmwAvHOQKqte1zFmcZ7wbJgmSfNliVpIxQzxuepdB-7fV5Hb-ugXO2yztsCXTBWzYh4DK_SzHfYdARgvoEYd75qBsduGUnFXf63j_2098wRyIW9E18jvOavXMkM&amp;__tn__=-%5dK-R"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hemeOverride" Target="../theme/themeOverride36.xml"/><Relationship Id="rId5" Type="http://schemas.openxmlformats.org/officeDocument/2006/relationships/image" Target="../media/image3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5.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hemeOverride" Target="../theme/themeOverride37.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38.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openxmlformats.org/officeDocument/2006/relationships/hyperlink" Target="mailto:keso.sumbadze@btu.edu.g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C6F445-2565-4A9A-8EB6-7104B5B1C5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702634" y="4929079"/>
            <a:ext cx="7925963" cy="646331"/>
          </a:xfrm>
          <a:prstGeom prst="rect">
            <a:avLst/>
          </a:prstGeom>
        </p:spPr>
        <p:txBody>
          <a:bodyPr wrap="square">
            <a:spAutoFit/>
          </a:bodyPr>
          <a:lstStyle/>
          <a:p>
            <a:r>
              <a:rPr lang="ka-GE" b="1" dirty="0">
                <a:latin typeface="DejaVu Sans" panose="020B0603030804020204" pitchFamily="34" charset="0"/>
                <a:ea typeface="DejaVu Sans" panose="020B0603030804020204" pitchFamily="34" charset="0"/>
                <a:cs typeface="DejaVu Sans" panose="020B0603030804020204" pitchFamily="34" charset="0"/>
              </a:rPr>
              <a:t>საგანი: ადამიანური რესურსების მართვა </a:t>
            </a:r>
            <a:r>
              <a:rPr lang="en-US" b="1" dirty="0">
                <a:latin typeface="DejaVu Sans" panose="020B0603030804020204" pitchFamily="34" charset="0"/>
                <a:ea typeface="DejaVu Sans" panose="020B0603030804020204" pitchFamily="34" charset="0"/>
                <a:cs typeface="DejaVu Sans" panose="020B0603030804020204" pitchFamily="34" charset="0"/>
              </a:rPr>
              <a:t>(HRM)</a:t>
            </a:r>
            <a:endParaRPr lang="ka-GE" b="1" dirty="0">
              <a:latin typeface="DejaVu Sans" panose="020B0603030804020204" pitchFamily="34" charset="0"/>
              <a:ea typeface="DejaVu Sans" panose="020B0603030804020204" pitchFamily="34" charset="0"/>
              <a:cs typeface="DejaVu Sans" panose="020B0603030804020204" pitchFamily="34" charset="0"/>
            </a:endParaRPr>
          </a:p>
          <a:p>
            <a:endParaRPr lang="ka-GE"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4" name="Rectangle 3"/>
          <p:cNvSpPr/>
          <p:nvPr/>
        </p:nvSpPr>
        <p:spPr>
          <a:xfrm>
            <a:off x="680339" y="5308486"/>
            <a:ext cx="3103735" cy="369332"/>
          </a:xfrm>
          <a:prstGeom prst="rect">
            <a:avLst/>
          </a:prstGeom>
        </p:spPr>
        <p:txBody>
          <a:bodyPr wrap="none">
            <a:spAutoFit/>
          </a:bodyPr>
          <a:lstStyle/>
          <a:p>
            <a:r>
              <a:rPr lang="ka-GE" dirty="0">
                <a:latin typeface="DejaVu Sans" panose="020B0603030804020204" pitchFamily="34" charset="0"/>
                <a:ea typeface="DejaVu Sans" panose="020B0603030804020204" pitchFamily="34" charset="0"/>
                <a:cs typeface="DejaVu Sans" panose="020B0603030804020204" pitchFamily="34" charset="0"/>
              </a:rPr>
              <a:t>ლექტორი:    კესო სუმბაძე</a:t>
            </a:r>
            <a:endParaRPr lang="en-US"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Rectangle 7"/>
          <p:cNvSpPr/>
          <p:nvPr/>
        </p:nvSpPr>
        <p:spPr>
          <a:xfrm>
            <a:off x="680339" y="5718221"/>
            <a:ext cx="2783226" cy="369332"/>
          </a:xfrm>
          <a:prstGeom prst="rect">
            <a:avLst/>
          </a:prstGeom>
        </p:spPr>
        <p:txBody>
          <a:bodyPr wrap="square">
            <a:spAutoFit/>
          </a:bodyPr>
          <a:lstStyle/>
          <a:p>
            <a:r>
              <a:rPr lang="ka-GE" dirty="0">
                <a:latin typeface="DejaVu Sans" panose="020B0603030804020204" pitchFamily="34" charset="0"/>
                <a:ea typeface="DejaVu Sans" panose="020B0603030804020204" pitchFamily="34" charset="0"/>
              </a:rPr>
              <a:t> თბილისი 20</a:t>
            </a:r>
            <a:r>
              <a:rPr lang="en-US" dirty="0">
                <a:latin typeface="DejaVu Sans" panose="020B0603030804020204" pitchFamily="34" charset="0"/>
                <a:ea typeface="DejaVu Sans" panose="020B0603030804020204" pitchFamily="34" charset="0"/>
              </a:rPr>
              <a:t>2</a:t>
            </a:r>
            <a:r>
              <a:rPr lang="ka-GE" dirty="0">
                <a:latin typeface="DejaVu Sans" panose="020B0603030804020204" pitchFamily="34" charset="0"/>
                <a:ea typeface="DejaVu Sans" panose="020B0603030804020204" pitchFamily="34" charset="0"/>
              </a:rPr>
              <a:t>3წ</a:t>
            </a:r>
            <a:endParaRPr lang="en-US" dirty="0"/>
          </a:p>
        </p:txBody>
      </p:sp>
    </p:spTree>
    <p:extLst>
      <p:ext uri="{BB962C8B-B14F-4D97-AF65-F5344CB8AC3E}">
        <p14:creationId xmlns:p14="http://schemas.microsoft.com/office/powerpoint/2010/main" val="184712368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813309" y="690505"/>
            <a:ext cx="7335138" cy="646331"/>
          </a:xfrm>
          <a:prstGeom prst="rect">
            <a:avLst/>
          </a:prstGeom>
        </p:spPr>
        <p:txBody>
          <a:bodyPr wrap="square">
            <a:spAutoFit/>
          </a:bodyPr>
          <a:lstStyle/>
          <a:p>
            <a:pPr marL="285750" indent="-285750" algn="ctr">
              <a:buFont typeface="Wingdings" panose="05000000000000000000" pitchFamily="2" charset="2"/>
              <a:buChar char="q"/>
            </a:pPr>
            <a:r>
              <a:rPr lang="ka-GE" b="1" dirty="0">
                <a:solidFill>
                  <a:schemeClr val="tx2">
                    <a:lumMod val="75000"/>
                  </a:schemeClr>
                </a:solidFill>
                <a:latin typeface="DejaVu Sans" panose="020B0603030804020204" pitchFamily="34" charset="0"/>
                <a:ea typeface="DejaVu Sans" panose="020B0603030804020204" pitchFamily="34" charset="0"/>
              </a:rPr>
              <a:t>თქვენი  აზრით რისთვის სჭირდება  ორგანიზაციას ადამიანური რესურსი ?</a:t>
            </a:r>
          </a:p>
        </p:txBody>
      </p:sp>
      <p:pic>
        <p:nvPicPr>
          <p:cNvPr id="23554" name="Picture 2" descr="C:\Users\pc-pc\Desktop\download.png"/>
          <p:cNvPicPr>
            <a:picLocks noChangeAspect="1" noChangeArrowheads="1"/>
          </p:cNvPicPr>
          <p:nvPr/>
        </p:nvPicPr>
        <p:blipFill>
          <a:blip r:embed="rId4" cstate="print"/>
          <a:srcRect/>
          <a:stretch>
            <a:fillRect/>
          </a:stretch>
        </p:blipFill>
        <p:spPr bwMode="auto">
          <a:xfrm>
            <a:off x="4392386" y="1954439"/>
            <a:ext cx="3255282" cy="3255282"/>
          </a:xfrm>
          <a:prstGeom prst="rect">
            <a:avLst/>
          </a:prstGeom>
          <a:noFill/>
        </p:spPr>
      </p:pic>
    </p:spTree>
    <p:extLst>
      <p:ext uri="{BB962C8B-B14F-4D97-AF65-F5344CB8AC3E}">
        <p14:creationId xmlns:p14="http://schemas.microsoft.com/office/powerpoint/2010/main" val="89261701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798701" y="665453"/>
            <a:ext cx="9622954" cy="646331"/>
          </a:xfrm>
          <a:prstGeom prst="rect">
            <a:avLst/>
          </a:prstGeom>
        </p:spPr>
        <p:txBody>
          <a:bodyPr wrap="square">
            <a:spAutoFit/>
          </a:bodyPr>
          <a:lstStyle/>
          <a:p>
            <a:pPr marL="285750" indent="-285750" algn="ctr">
              <a:buFont typeface="Wingdings" panose="05000000000000000000" pitchFamily="2" charset="2"/>
              <a:buChar char="q"/>
            </a:pPr>
            <a:r>
              <a:rPr lang="ka-GE" b="1" dirty="0">
                <a:solidFill>
                  <a:schemeClr val="tx2">
                    <a:lumMod val="75000"/>
                  </a:schemeClr>
                </a:solidFill>
                <a:latin typeface="DejaVu Sans" panose="020B0603030804020204" pitchFamily="34" charset="0"/>
                <a:ea typeface="DejaVu Sans" panose="020B0603030804020204" pitchFamily="34" charset="0"/>
              </a:rPr>
              <a:t>,,ორგანიზაცია მასში  დასაქმებული ადამიანებია, მის წარმატებას  ეს ადამიანები განსაზღვრავენ“ შნაიდერი</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1716" y="1756247"/>
            <a:ext cx="4804239" cy="3598542"/>
          </a:xfrm>
          <a:prstGeom prst="rect">
            <a:avLst/>
          </a:prstGeom>
        </p:spPr>
      </p:pic>
    </p:spTree>
    <p:extLst>
      <p:ext uri="{BB962C8B-B14F-4D97-AF65-F5344CB8AC3E}">
        <p14:creationId xmlns:p14="http://schemas.microsoft.com/office/powerpoint/2010/main" val="111903332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803414" y="529269"/>
            <a:ext cx="5658921" cy="369332"/>
          </a:xfrm>
          <a:prstGeom prst="rect">
            <a:avLst/>
          </a:prstGeom>
        </p:spPr>
        <p:txBody>
          <a:bodyPr wrap="none">
            <a:spAutoFit/>
          </a:bodyPr>
          <a:lstStyle/>
          <a:p>
            <a:r>
              <a:rPr lang="ka-GE" b="1" dirty="0">
                <a:solidFill>
                  <a:srgbClr val="0070C0"/>
                </a:solidFill>
                <a:latin typeface="DejaVu Sans" panose="020B0603030804020204" pitchFamily="34" charset="0"/>
                <a:ea typeface="DejaVu Sans" panose="020B0603030804020204" pitchFamily="34" charset="0"/>
                <a:cs typeface="DejaVu Sans" panose="020B0603030804020204" pitchFamily="34" charset="0"/>
              </a:rPr>
              <a:t>ადამიანური რესურსების  მართვის საფუძვლები</a:t>
            </a:r>
            <a:endParaRPr lang="en-US" dirty="0"/>
          </a:p>
        </p:txBody>
      </p:sp>
      <p:sp>
        <p:nvSpPr>
          <p:cNvPr id="5" name="Content Placeholder 4"/>
          <p:cNvSpPr txBox="1">
            <a:spLocks/>
          </p:cNvSpPr>
          <p:nvPr/>
        </p:nvSpPr>
        <p:spPr>
          <a:xfrm>
            <a:off x="469420" y="1340605"/>
            <a:ext cx="6086125" cy="44901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q"/>
            </a:pPr>
            <a:r>
              <a:rPr lang="ka-GE" sz="2000" dirty="0">
                <a:latin typeface="DejaVu Sans" panose="020B0603030804020204" pitchFamily="34" charset="0"/>
                <a:ea typeface="DejaVu Sans" panose="020B0603030804020204" pitchFamily="34" charset="0"/>
                <a:cs typeface="DejaVu Sans" panose="020B0603030804020204" pitchFamily="34" charset="0"/>
              </a:rPr>
              <a:t>ნებისმიერი ორგანიზაციის წარმატება დამოკიდებულია იმ ადამიანებზე, რომლებიც ერთიანობაში ქმნიან მას.</a:t>
            </a:r>
          </a:p>
          <a:p>
            <a:pPr algn="just"/>
            <a:r>
              <a:rPr lang="ka-GE" sz="2000" dirty="0">
                <a:latin typeface="DejaVu Sans" panose="020B0603030804020204" pitchFamily="34" charset="0"/>
                <a:ea typeface="DejaVu Sans" panose="020B0603030804020204" pitchFamily="34" charset="0"/>
                <a:cs typeface="DejaVu Sans" panose="020B0603030804020204" pitchFamily="34" charset="0"/>
              </a:rPr>
              <a:t> </a:t>
            </a:r>
          </a:p>
          <a:p>
            <a:pPr marL="342900" indent="-342900" algn="l">
              <a:buFont typeface="Wingdings" panose="05000000000000000000" pitchFamily="2" charset="2"/>
              <a:buChar char="q"/>
            </a:pPr>
            <a:r>
              <a:rPr lang="ka-GE" sz="2000" dirty="0">
                <a:latin typeface="DejaVu Sans" panose="020B0603030804020204" pitchFamily="34" charset="0"/>
                <a:ea typeface="DejaVu Sans" panose="020B0603030804020204" pitchFamily="34" charset="0"/>
                <a:cs typeface="DejaVu Sans" panose="020B0603030804020204" pitchFamily="34" charset="0"/>
              </a:rPr>
              <a:t>ორგანიზაციის მიზნებიდან გამომდინარე ადამიანური რესურსების მართვის არსი მის დაქვემდებარებაში არსებული ადამიანური რესურსის ეფექტური გამოყენებაა.</a:t>
            </a:r>
          </a:p>
          <a:p>
            <a:pPr algn="just"/>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pPr marL="342900" indent="-342900" algn="just">
              <a:buFont typeface="Wingdings" panose="05000000000000000000" pitchFamily="2" charset="2"/>
              <a:buChar char="q"/>
            </a:pPr>
            <a:r>
              <a:rPr lang="ka-GE" sz="2000" dirty="0">
                <a:latin typeface="DejaVu Sans" panose="020B0603030804020204" pitchFamily="34" charset="0"/>
                <a:ea typeface="DejaVu Sans" panose="020B0603030804020204" pitchFamily="34" charset="0"/>
                <a:cs typeface="DejaVu Sans" panose="020B0603030804020204" pitchFamily="34" charset="0"/>
              </a:rPr>
              <a:t>ადამიანური რესურსების მართვა მიმართულია მუშაობის ნაყოფიერების ამაღლებისა და სამართლიანობის დანერგვისაკენ.</a:t>
            </a:r>
          </a:p>
          <a:p>
            <a:pPr algn="just"/>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endParaRPr lang="en-US"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3334" y="1340605"/>
            <a:ext cx="4379449" cy="4159862"/>
          </a:xfrm>
          <a:prstGeom prst="rect">
            <a:avLst/>
          </a:prstGeom>
        </p:spPr>
      </p:pic>
    </p:spTree>
    <p:extLst>
      <p:ext uri="{BB962C8B-B14F-4D97-AF65-F5344CB8AC3E}">
        <p14:creationId xmlns:p14="http://schemas.microsoft.com/office/powerpoint/2010/main" val="5625851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813309" y="690505"/>
            <a:ext cx="7335138" cy="369332"/>
          </a:xfrm>
          <a:prstGeom prst="rect">
            <a:avLst/>
          </a:prstGeom>
        </p:spPr>
        <p:txBody>
          <a:bodyPr wrap="square">
            <a:spAutoFit/>
          </a:bodyPr>
          <a:lstStyle/>
          <a:p>
            <a:pPr marL="285750" indent="-285750" algn="ctr">
              <a:buFont typeface="Wingdings" panose="05000000000000000000" pitchFamily="2" charset="2"/>
              <a:buChar char="q"/>
            </a:pPr>
            <a:r>
              <a:rPr lang="ka-GE" b="1" dirty="0">
                <a:solidFill>
                  <a:schemeClr val="tx2">
                    <a:lumMod val="75000"/>
                  </a:schemeClr>
                </a:solidFill>
                <a:latin typeface="DejaVu Sans" panose="020B0603030804020204" pitchFamily="34" charset="0"/>
                <a:ea typeface="DejaVu Sans" panose="020B0603030804020204" pitchFamily="34" charset="0"/>
              </a:rPr>
              <a:t>როდის წარმოიშვა ადამიანური რესურსების მართვა ?</a:t>
            </a:r>
          </a:p>
        </p:txBody>
      </p:sp>
      <p:pic>
        <p:nvPicPr>
          <p:cNvPr id="23554" name="Picture 2" descr="C:\Users\pc-pc\Desktop\download.png"/>
          <p:cNvPicPr>
            <a:picLocks noChangeAspect="1" noChangeArrowheads="1"/>
          </p:cNvPicPr>
          <p:nvPr/>
        </p:nvPicPr>
        <p:blipFill>
          <a:blip r:embed="rId4" cstate="print"/>
          <a:srcRect/>
          <a:stretch>
            <a:fillRect/>
          </a:stretch>
        </p:blipFill>
        <p:spPr bwMode="auto">
          <a:xfrm>
            <a:off x="4392386" y="1954439"/>
            <a:ext cx="3255282" cy="3255282"/>
          </a:xfrm>
          <a:prstGeom prst="rect">
            <a:avLst/>
          </a:prstGeom>
          <a:noFill/>
        </p:spPr>
      </p:pic>
    </p:spTree>
    <p:extLst>
      <p:ext uri="{BB962C8B-B14F-4D97-AF65-F5344CB8AC3E}">
        <p14:creationId xmlns:p14="http://schemas.microsoft.com/office/powerpoint/2010/main" val="223473801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257"/>
        <p:cNvGrpSpPr/>
        <p:nvPr/>
      </p:nvGrpSpPr>
      <p:grpSpPr>
        <a:xfrm>
          <a:off x="0" y="0"/>
          <a:ext cx="0" cy="0"/>
          <a:chOff x="0" y="0"/>
          <a:chExt cx="0" cy="0"/>
        </a:xfrm>
      </p:grpSpPr>
      <p:sp>
        <p:nvSpPr>
          <p:cNvPr id="258" name="Google Shape;258;p27"/>
          <p:cNvSpPr/>
          <p:nvPr/>
        </p:nvSpPr>
        <p:spPr>
          <a:xfrm>
            <a:off x="1293605" y="638461"/>
            <a:ext cx="8988091" cy="394697"/>
          </a:xfrm>
          <a:prstGeom prst="rect">
            <a:avLst/>
          </a:prstGeom>
          <a:noFill/>
          <a:ln>
            <a:noFill/>
          </a:ln>
        </p:spPr>
        <p:txBody>
          <a:bodyPr spcFirstLastPara="1" wrap="square" lIns="61712" tIns="30848" rIns="61712" bIns="30848" anchor="t" anchorCtr="0">
            <a:spAutoFit/>
          </a:bodyPr>
          <a:lstStyle/>
          <a:p>
            <a:pPr indent="-137160" algn="ctr">
              <a:buClr>
                <a:srgbClr val="000000"/>
              </a:buClr>
              <a:buSzPts val="3200"/>
              <a:buFont typeface="Noto Sans Symbols"/>
              <a:buChar char="❑"/>
            </a:pPr>
            <a:r>
              <a:rPr lang="ka-GE" sz="2160" b="1">
                <a:solidFill>
                  <a:schemeClr val="dk1"/>
                </a:solidFill>
                <a:latin typeface="Calibri"/>
                <a:ea typeface="Calibri"/>
                <a:cs typeface="Calibri"/>
                <a:sym typeface="Calibri"/>
              </a:rPr>
              <a:t>HR როლის  ევოლუციური განვითარების  გზა</a:t>
            </a:r>
            <a:endParaRPr sz="2160" b="1">
              <a:solidFill>
                <a:schemeClr val="dk1"/>
              </a:solidFill>
              <a:latin typeface="Calibri"/>
              <a:ea typeface="Calibri"/>
              <a:cs typeface="Calibri"/>
              <a:sym typeface="Calibri"/>
            </a:endParaRPr>
          </a:p>
        </p:txBody>
      </p:sp>
      <p:sp>
        <p:nvSpPr>
          <p:cNvPr id="259" name="Google Shape;259;p27"/>
          <p:cNvSpPr/>
          <p:nvPr/>
        </p:nvSpPr>
        <p:spPr>
          <a:xfrm>
            <a:off x="1804439" y="1976263"/>
            <a:ext cx="3729399" cy="2794072"/>
          </a:xfrm>
          <a:prstGeom prst="rect">
            <a:avLst/>
          </a:prstGeom>
          <a:noFill/>
          <a:ln>
            <a:noFill/>
          </a:ln>
        </p:spPr>
        <p:txBody>
          <a:bodyPr spcFirstLastPara="1" wrap="square" lIns="61712" tIns="30848" rIns="61712" bIns="30848" anchor="t" anchorCtr="0">
            <a:spAutoFit/>
          </a:bodyPr>
          <a:lstStyle/>
          <a:p>
            <a:pPr marL="231458" indent="-231458" algn="just">
              <a:lnSpc>
                <a:spcPct val="107000"/>
              </a:lnSpc>
              <a:buClr>
                <a:srgbClr val="000000"/>
              </a:buClr>
              <a:buSzPts val="2000"/>
              <a:buFont typeface="Noto Sans Symbols"/>
              <a:buChar char="⮚"/>
            </a:pPr>
            <a:r>
              <a:rPr lang="ka-GE" sz="1350" b="1">
                <a:solidFill>
                  <a:schemeClr val="dk1"/>
                </a:solidFill>
                <a:latin typeface="Calibri"/>
                <a:ea typeface="Calibri"/>
                <a:cs typeface="Calibri"/>
                <a:sym typeface="Calibri"/>
              </a:rPr>
              <a:t>ადამიანური რესურსების მენეჯმენტის ისტორია დაიწყო, ამერიკის შეერთებულ შტატებში მე-19 საუკუნის ბოლოდან.  </a:t>
            </a:r>
            <a:endParaRPr sz="1350" b="1">
              <a:solidFill>
                <a:schemeClr val="dk1"/>
              </a:solidFill>
              <a:latin typeface="Calibri"/>
              <a:ea typeface="Calibri"/>
              <a:cs typeface="Calibri"/>
              <a:sym typeface="Calibri"/>
            </a:endParaRPr>
          </a:p>
          <a:p>
            <a:pPr marL="231458" indent="-145733" algn="just">
              <a:lnSpc>
                <a:spcPct val="107000"/>
              </a:lnSpc>
              <a:buClr>
                <a:srgbClr val="000000"/>
              </a:buClr>
              <a:buSzPts val="2000"/>
            </a:pPr>
            <a:endParaRPr sz="1350" b="1">
              <a:solidFill>
                <a:schemeClr val="dk1"/>
              </a:solidFill>
              <a:latin typeface="Calibri"/>
              <a:ea typeface="Calibri"/>
              <a:cs typeface="Calibri"/>
              <a:sym typeface="Calibri"/>
            </a:endParaRPr>
          </a:p>
          <a:p>
            <a:pPr marL="231458" indent="-231458" algn="just">
              <a:lnSpc>
                <a:spcPct val="107000"/>
              </a:lnSpc>
              <a:buClr>
                <a:srgbClr val="000000"/>
              </a:buClr>
              <a:buSzPts val="2000"/>
              <a:buFont typeface="Noto Sans Symbols"/>
              <a:buChar char="⮚"/>
            </a:pPr>
            <a:r>
              <a:rPr lang="ka-GE" sz="1350" b="1">
                <a:solidFill>
                  <a:schemeClr val="dk1"/>
                </a:solidFill>
                <a:latin typeface="Calibri"/>
                <a:ea typeface="Calibri"/>
                <a:cs typeface="Calibri"/>
                <a:sym typeface="Calibri"/>
              </a:rPr>
              <a:t>,,სოციალური კეთილდღეობის“ სამსახური და მუშაკები, რომელთა ძირითადი საზრუნავი ქალებისა და გოგონების დაცვა იყო.</a:t>
            </a:r>
            <a:endParaRPr sz="1215"/>
          </a:p>
          <a:p>
            <a:pPr marL="231458" indent="-145733" algn="just">
              <a:lnSpc>
                <a:spcPct val="107000"/>
              </a:lnSpc>
              <a:buClr>
                <a:srgbClr val="000000"/>
              </a:buClr>
              <a:buSzPts val="2000"/>
            </a:pPr>
            <a:endParaRPr sz="1350" b="1">
              <a:solidFill>
                <a:schemeClr val="dk1"/>
              </a:solidFill>
              <a:latin typeface="Calibri"/>
              <a:ea typeface="Calibri"/>
              <a:cs typeface="Calibri"/>
              <a:sym typeface="Calibri"/>
            </a:endParaRPr>
          </a:p>
          <a:p>
            <a:pPr marL="231458" indent="-231458" algn="just">
              <a:lnSpc>
                <a:spcPct val="107000"/>
              </a:lnSpc>
              <a:buClr>
                <a:srgbClr val="000000"/>
              </a:buClr>
              <a:buSzPts val="2000"/>
              <a:buFont typeface="Noto Sans Symbols"/>
              <a:buChar char="⮚"/>
            </a:pPr>
            <a:r>
              <a:rPr lang="ka-GE" sz="1350" b="1">
                <a:solidFill>
                  <a:schemeClr val="dk1"/>
                </a:solidFill>
                <a:latin typeface="Calibri"/>
                <a:ea typeface="Calibri"/>
                <a:cs typeface="Calibri"/>
                <a:sym typeface="Calibri"/>
              </a:rPr>
              <a:t>პირველმა მსოფლიო ომმა დააჩქარა არ მართვის განვითარების პროცესი.</a:t>
            </a:r>
            <a:endParaRPr sz="1215"/>
          </a:p>
          <a:p>
            <a:pPr algn="just">
              <a:lnSpc>
                <a:spcPct val="107000"/>
              </a:lnSpc>
              <a:spcBef>
                <a:spcPts val="540"/>
              </a:spcBef>
            </a:pPr>
            <a:r>
              <a:rPr lang="ka-GE" sz="1350">
                <a:solidFill>
                  <a:srgbClr val="444444"/>
                </a:solidFill>
                <a:latin typeface="Merriweather"/>
                <a:ea typeface="Merriweather"/>
                <a:cs typeface="Merriweather"/>
                <a:sym typeface="Merriweather"/>
              </a:rPr>
              <a:t> </a:t>
            </a:r>
            <a:endParaRPr sz="1350">
              <a:solidFill>
                <a:srgbClr val="000000"/>
              </a:solidFill>
              <a:latin typeface="Merriweather"/>
              <a:ea typeface="Merriweather"/>
              <a:cs typeface="Merriweather"/>
              <a:sym typeface="Merriweather"/>
            </a:endParaRPr>
          </a:p>
        </p:txBody>
      </p:sp>
      <p:pic>
        <p:nvPicPr>
          <p:cNvPr id="260" name="Google Shape;260;p27"/>
          <p:cNvPicPr preferRelativeResize="0"/>
          <p:nvPr/>
        </p:nvPicPr>
        <p:blipFill rotWithShape="1">
          <a:blip r:embed="rId5" cstate="print">
            <a:alphaModFix/>
          </a:blip>
          <a:srcRect/>
          <a:stretch/>
        </p:blipFill>
        <p:spPr>
          <a:xfrm>
            <a:off x="6221177" y="2599845"/>
            <a:ext cx="3782336" cy="3782336"/>
          </a:xfrm>
          <a:prstGeom prst="rect">
            <a:avLst/>
          </a:prstGeom>
          <a:noFill/>
          <a:ln>
            <a:noFill/>
          </a:ln>
        </p:spPr>
      </p:pic>
    </p:spTree>
    <p:extLst>
      <p:ext uri="{BB962C8B-B14F-4D97-AF65-F5344CB8AC3E}">
        <p14:creationId xmlns:p14="http://schemas.microsoft.com/office/powerpoint/2010/main" val="299706746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264"/>
        <p:cNvGrpSpPr/>
        <p:nvPr/>
      </p:nvGrpSpPr>
      <p:grpSpPr>
        <a:xfrm>
          <a:off x="0" y="0"/>
          <a:ext cx="0" cy="0"/>
          <a:chOff x="0" y="0"/>
          <a:chExt cx="0" cy="0"/>
        </a:xfrm>
      </p:grpSpPr>
      <p:sp>
        <p:nvSpPr>
          <p:cNvPr id="265" name="Google Shape;265;p28"/>
          <p:cNvSpPr/>
          <p:nvPr/>
        </p:nvSpPr>
        <p:spPr>
          <a:xfrm>
            <a:off x="1293605" y="638461"/>
            <a:ext cx="8988091" cy="394697"/>
          </a:xfrm>
          <a:prstGeom prst="rect">
            <a:avLst/>
          </a:prstGeom>
          <a:noFill/>
          <a:ln>
            <a:noFill/>
          </a:ln>
        </p:spPr>
        <p:txBody>
          <a:bodyPr spcFirstLastPara="1" wrap="square" lIns="61712" tIns="30848" rIns="61712" bIns="30848" anchor="t" anchorCtr="0">
            <a:spAutoFit/>
          </a:bodyPr>
          <a:lstStyle/>
          <a:p>
            <a:pPr indent="-137160" algn="ctr">
              <a:buClr>
                <a:srgbClr val="000000"/>
              </a:buClr>
              <a:buSzPts val="3200"/>
              <a:buFont typeface="Noto Sans Symbols"/>
              <a:buChar char="❑"/>
            </a:pPr>
            <a:r>
              <a:rPr lang="ka-GE" sz="2160" b="1">
                <a:solidFill>
                  <a:schemeClr val="dk1"/>
                </a:solidFill>
                <a:latin typeface="Calibri"/>
                <a:ea typeface="Calibri"/>
                <a:cs typeface="Calibri"/>
                <a:sym typeface="Calibri"/>
              </a:rPr>
              <a:t>HR როლის  ევოლუციური განვითარების  გზა</a:t>
            </a:r>
            <a:endParaRPr sz="2160" b="1">
              <a:solidFill>
                <a:schemeClr val="dk1"/>
              </a:solidFill>
              <a:latin typeface="Calibri"/>
              <a:ea typeface="Calibri"/>
              <a:cs typeface="Calibri"/>
              <a:sym typeface="Calibri"/>
            </a:endParaRPr>
          </a:p>
        </p:txBody>
      </p:sp>
      <p:sp>
        <p:nvSpPr>
          <p:cNvPr id="266" name="Google Shape;266;p28"/>
          <p:cNvSpPr/>
          <p:nvPr/>
        </p:nvSpPr>
        <p:spPr>
          <a:xfrm>
            <a:off x="6594979" y="2719956"/>
            <a:ext cx="4355313" cy="3174561"/>
          </a:xfrm>
          <a:prstGeom prst="rect">
            <a:avLst/>
          </a:prstGeom>
          <a:noFill/>
          <a:ln>
            <a:noFill/>
          </a:ln>
        </p:spPr>
        <p:txBody>
          <a:bodyPr spcFirstLastPara="1" wrap="square" lIns="61712" tIns="30848" rIns="61712" bIns="30848" anchor="t" anchorCtr="0">
            <a:spAutoFit/>
          </a:bodyPr>
          <a:lstStyle/>
          <a:p>
            <a:pPr marL="231458" indent="-231458">
              <a:lnSpc>
                <a:spcPct val="107000"/>
              </a:lnSpc>
              <a:buClr>
                <a:srgbClr val="000000"/>
              </a:buClr>
              <a:buSzPts val="2000"/>
              <a:buFont typeface="Noto Sans Symbols"/>
              <a:buChar char="⮚"/>
            </a:pPr>
            <a:r>
              <a:rPr lang="ka-GE" sz="1350" b="1">
                <a:solidFill>
                  <a:schemeClr val="dk1"/>
                </a:solidFill>
                <a:latin typeface="Calibri"/>
                <a:ea typeface="Calibri"/>
                <a:cs typeface="Calibri"/>
                <a:sym typeface="Calibri"/>
              </a:rPr>
              <a:t>1920-იან წლებში უკვე გაჩნდა „მუშა ხელის მენეჯერის“ ან „დაქირავების მენეჯერის“ ცნება საინჟინრო მრეწველობასა და სხვა დიდ ფაბრიკა-ქარხნებში. </a:t>
            </a:r>
            <a:r>
              <a:rPr lang="ka-GE" sz="1350">
                <a:solidFill>
                  <a:schemeClr val="dk1"/>
                </a:solidFill>
                <a:latin typeface="Calibri"/>
                <a:ea typeface="Calibri"/>
                <a:cs typeface="Calibri"/>
                <a:sym typeface="Calibri"/>
              </a:rPr>
              <a:t>(ფუნქციები: სამსახურში არგამოცხადების კონტროლი,  რეკრუტმენტი,  სამსახურიდან გათავისუფლება  და დაჯილდოების საკითხები)</a:t>
            </a:r>
            <a:endParaRPr sz="1215"/>
          </a:p>
          <a:p>
            <a:pPr marL="308610" algn="just">
              <a:lnSpc>
                <a:spcPct val="107000"/>
              </a:lnSpc>
            </a:pPr>
            <a:r>
              <a:rPr lang="ka-GE" sz="1350">
                <a:solidFill>
                  <a:schemeClr val="dk1"/>
                </a:solidFill>
                <a:latin typeface="Calibri"/>
                <a:ea typeface="Calibri"/>
                <a:cs typeface="Calibri"/>
                <a:sym typeface="Calibri"/>
              </a:rPr>
              <a:t> </a:t>
            </a:r>
            <a:endParaRPr sz="1215"/>
          </a:p>
          <a:p>
            <a:pPr marL="231458" indent="-231458">
              <a:lnSpc>
                <a:spcPct val="107000"/>
              </a:lnSpc>
              <a:buClr>
                <a:srgbClr val="000000"/>
              </a:buClr>
              <a:buSzPts val="2000"/>
              <a:buFont typeface="Noto Sans Symbols"/>
              <a:buChar char="⮚"/>
            </a:pPr>
            <a:r>
              <a:rPr lang="ka-GE" sz="1350" b="1">
                <a:solidFill>
                  <a:schemeClr val="dk1"/>
                </a:solidFill>
                <a:latin typeface="Calibri"/>
                <a:ea typeface="Calibri"/>
                <a:cs typeface="Calibri"/>
                <a:sym typeface="Calibri"/>
              </a:rPr>
              <a:t>80-იან წლებში  ადამიანური რესურსების მართვის (Human Resource Management-HRM) ცნება დამკვიდრდა აშშ-ში, რა დროსაც აქცენტი  კეთდებოდა თანამშრომლების/კადრების ვალდებულებებზე, მათ განვითარებასა და მოტივაციაზე.</a:t>
            </a:r>
            <a:endParaRPr sz="1215"/>
          </a:p>
        </p:txBody>
      </p:sp>
      <p:pic>
        <p:nvPicPr>
          <p:cNvPr id="267" name="Google Shape;267;p28"/>
          <p:cNvPicPr preferRelativeResize="0"/>
          <p:nvPr/>
        </p:nvPicPr>
        <p:blipFill rotWithShape="1">
          <a:blip r:embed="rId5" cstate="print">
            <a:alphaModFix/>
          </a:blip>
          <a:srcRect/>
          <a:stretch/>
        </p:blipFill>
        <p:spPr>
          <a:xfrm>
            <a:off x="1878330" y="1543997"/>
            <a:ext cx="4630688" cy="3925157"/>
          </a:xfrm>
          <a:prstGeom prst="rect">
            <a:avLst/>
          </a:prstGeom>
          <a:noFill/>
          <a:ln>
            <a:noFill/>
          </a:ln>
        </p:spPr>
      </p:pic>
    </p:spTree>
    <p:extLst>
      <p:ext uri="{BB962C8B-B14F-4D97-AF65-F5344CB8AC3E}">
        <p14:creationId xmlns:p14="http://schemas.microsoft.com/office/powerpoint/2010/main" val="178714528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271"/>
        <p:cNvGrpSpPr/>
        <p:nvPr/>
      </p:nvGrpSpPr>
      <p:grpSpPr>
        <a:xfrm>
          <a:off x="0" y="0"/>
          <a:ext cx="0" cy="0"/>
          <a:chOff x="0" y="0"/>
          <a:chExt cx="0" cy="0"/>
        </a:xfrm>
      </p:grpSpPr>
      <p:sp>
        <p:nvSpPr>
          <p:cNvPr id="272" name="Google Shape;272;p29"/>
          <p:cNvSpPr/>
          <p:nvPr/>
        </p:nvSpPr>
        <p:spPr>
          <a:xfrm>
            <a:off x="1587106" y="1049915"/>
            <a:ext cx="8215112" cy="951516"/>
          </a:xfrm>
          <a:prstGeom prst="rect">
            <a:avLst/>
          </a:prstGeom>
          <a:noFill/>
          <a:ln>
            <a:noFill/>
          </a:ln>
        </p:spPr>
        <p:txBody>
          <a:bodyPr spcFirstLastPara="1" wrap="square" lIns="61712" tIns="30848" rIns="61712" bIns="30848" anchor="t" anchorCtr="0">
            <a:spAutoFit/>
          </a:bodyPr>
          <a:lstStyle/>
          <a:p>
            <a:pPr marL="231458" indent="-231458" algn="just">
              <a:lnSpc>
                <a:spcPct val="107000"/>
              </a:lnSpc>
              <a:buClr>
                <a:srgbClr val="000000"/>
              </a:buClr>
              <a:buSzPts val="2000"/>
              <a:buFont typeface="Noto Sans Symbols"/>
              <a:buChar char="⮚"/>
            </a:pPr>
            <a:r>
              <a:rPr lang="ka-GE" sz="1350" b="1">
                <a:solidFill>
                  <a:schemeClr val="dk1"/>
                </a:solidFill>
                <a:latin typeface="Calibri"/>
                <a:ea typeface="Calibri"/>
                <a:cs typeface="Calibri"/>
                <a:sym typeface="Calibri"/>
              </a:rPr>
              <a:t>დღეს უკვე ადამიანური რესურსების მართვის ცნება მოიცავს მთელ რიგ დისციპლინებს, მათ შორის მრავალეთნიკურობის, კომპენსაციის, ბენეფიტების, წახალისების, ონბრდინგის, ოფბორდინგის, ველბინგის, თანამშრომლებთან ურთიერთობის, ორგანიზაციული განვითარებისა და მოწყობის, ტალანტების მართვის და სხვა მრავალ საკითხს.</a:t>
            </a:r>
            <a:endParaRPr sz="1350" b="1">
              <a:solidFill>
                <a:schemeClr val="dk1"/>
              </a:solidFill>
              <a:latin typeface="Calibri"/>
              <a:ea typeface="Calibri"/>
              <a:cs typeface="Calibri"/>
              <a:sym typeface="Calibri"/>
            </a:endParaRPr>
          </a:p>
        </p:txBody>
      </p:sp>
      <p:sp>
        <p:nvSpPr>
          <p:cNvPr id="273" name="Google Shape;273;p29"/>
          <p:cNvSpPr/>
          <p:nvPr/>
        </p:nvSpPr>
        <p:spPr>
          <a:xfrm>
            <a:off x="1310992" y="508062"/>
            <a:ext cx="8988091" cy="394697"/>
          </a:xfrm>
          <a:prstGeom prst="rect">
            <a:avLst/>
          </a:prstGeom>
          <a:noFill/>
          <a:ln>
            <a:noFill/>
          </a:ln>
        </p:spPr>
        <p:txBody>
          <a:bodyPr spcFirstLastPara="1" wrap="square" lIns="61712" tIns="30848" rIns="61712" bIns="30848" anchor="t" anchorCtr="0">
            <a:spAutoFit/>
          </a:bodyPr>
          <a:lstStyle/>
          <a:p>
            <a:pPr indent="-137160" algn="ctr">
              <a:buClr>
                <a:srgbClr val="000000"/>
              </a:buClr>
              <a:buSzPts val="3200"/>
              <a:buFont typeface="Noto Sans Symbols"/>
              <a:buChar char="❑"/>
            </a:pPr>
            <a:r>
              <a:rPr lang="ka-GE" sz="2160" b="1">
                <a:solidFill>
                  <a:schemeClr val="dk1"/>
                </a:solidFill>
                <a:latin typeface="Calibri"/>
                <a:ea typeface="Calibri"/>
                <a:cs typeface="Calibri"/>
                <a:sym typeface="Calibri"/>
              </a:rPr>
              <a:t>HR როლის  ევოლუციური განვითარების  გზა</a:t>
            </a:r>
            <a:endParaRPr sz="2160" b="1">
              <a:solidFill>
                <a:schemeClr val="dk1"/>
              </a:solidFill>
              <a:latin typeface="Calibri"/>
              <a:ea typeface="Calibri"/>
              <a:cs typeface="Calibri"/>
              <a:sym typeface="Calibri"/>
            </a:endParaRPr>
          </a:p>
        </p:txBody>
      </p:sp>
      <p:pic>
        <p:nvPicPr>
          <p:cNvPr id="274" name="Google Shape;274;p29"/>
          <p:cNvPicPr preferRelativeResize="0"/>
          <p:nvPr/>
        </p:nvPicPr>
        <p:blipFill rotWithShape="1">
          <a:blip r:embed="rId5" cstate="print">
            <a:alphaModFix/>
          </a:blip>
          <a:srcRect/>
          <a:stretch/>
        </p:blipFill>
        <p:spPr>
          <a:xfrm>
            <a:off x="3133422" y="2148537"/>
            <a:ext cx="5343230" cy="3555677"/>
          </a:xfrm>
          <a:prstGeom prst="rect">
            <a:avLst/>
          </a:prstGeom>
          <a:noFill/>
          <a:ln>
            <a:noFill/>
          </a:ln>
        </p:spPr>
      </p:pic>
    </p:spTree>
    <p:extLst>
      <p:ext uri="{BB962C8B-B14F-4D97-AF65-F5344CB8AC3E}">
        <p14:creationId xmlns:p14="http://schemas.microsoft.com/office/powerpoint/2010/main" val="258965489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278"/>
        <p:cNvGrpSpPr/>
        <p:nvPr/>
      </p:nvGrpSpPr>
      <p:grpSpPr>
        <a:xfrm>
          <a:off x="0" y="0"/>
          <a:ext cx="0" cy="0"/>
          <a:chOff x="0" y="0"/>
          <a:chExt cx="0" cy="0"/>
        </a:xfrm>
      </p:grpSpPr>
      <p:sp>
        <p:nvSpPr>
          <p:cNvPr id="279" name="Google Shape;279;p30"/>
          <p:cNvSpPr/>
          <p:nvPr/>
        </p:nvSpPr>
        <p:spPr>
          <a:xfrm>
            <a:off x="1647959" y="565608"/>
            <a:ext cx="9153981" cy="773647"/>
          </a:xfrm>
          <a:prstGeom prst="rect">
            <a:avLst/>
          </a:prstGeom>
          <a:noFill/>
          <a:ln>
            <a:noFill/>
          </a:ln>
        </p:spPr>
        <p:txBody>
          <a:bodyPr spcFirstLastPara="1" wrap="square" lIns="61712" tIns="30848" rIns="61712" bIns="30848" anchor="t" anchorCtr="0">
            <a:spAutoFit/>
          </a:bodyPr>
          <a:lstStyle/>
          <a:p>
            <a:pPr algn="ctr">
              <a:lnSpc>
                <a:spcPct val="107000"/>
              </a:lnSpc>
            </a:pPr>
            <a:r>
              <a:rPr lang="ka-GE" sz="2160" b="1">
                <a:solidFill>
                  <a:schemeClr val="dk1"/>
                </a:solidFill>
                <a:latin typeface="Calibri"/>
                <a:ea typeface="Calibri"/>
                <a:cs typeface="Calibri"/>
                <a:sym typeface="Calibri"/>
              </a:rPr>
              <a:t>ადამიანური რესურსების ბიზნეს პარტნიორის როლი ულრიხის მოდელის მიხედვით</a:t>
            </a:r>
            <a:endParaRPr sz="1215"/>
          </a:p>
        </p:txBody>
      </p:sp>
      <p:sp>
        <p:nvSpPr>
          <p:cNvPr id="280" name="Google Shape;280;p30"/>
          <p:cNvSpPr/>
          <p:nvPr/>
        </p:nvSpPr>
        <p:spPr>
          <a:xfrm>
            <a:off x="2808506" y="5919627"/>
            <a:ext cx="4846482" cy="685546"/>
          </a:xfrm>
          <a:prstGeom prst="rect">
            <a:avLst/>
          </a:prstGeom>
          <a:noFill/>
          <a:ln>
            <a:noFill/>
          </a:ln>
        </p:spPr>
        <p:txBody>
          <a:bodyPr spcFirstLastPara="1" wrap="square" lIns="61712" tIns="30848" rIns="61712" bIns="30848" anchor="t" anchorCtr="0">
            <a:spAutoFit/>
          </a:bodyPr>
          <a:lstStyle/>
          <a:p>
            <a:pPr marL="231458" indent="-231458" algn="ctr">
              <a:buClr>
                <a:srgbClr val="000000"/>
              </a:buClr>
              <a:buSzPts val="2000"/>
              <a:buFont typeface="Noto Sans Symbols"/>
              <a:buChar char="❑"/>
            </a:pPr>
            <a:r>
              <a:rPr lang="ka-GE" sz="1350" i="1">
                <a:solidFill>
                  <a:srgbClr val="00B0F0"/>
                </a:solidFill>
                <a:latin typeface="Calibri"/>
                <a:ea typeface="Calibri"/>
                <a:cs typeface="Calibri"/>
                <a:sym typeface="Calibri"/>
              </a:rPr>
              <a:t>1990-იან წლებში ულრიხმა ჩამოაყალიბა HR-ის პროფესიონალების ოთხი ძირითადი ფუნქცია, რაც რეალურს ხდის ბიზნეს პარტნიორის ცნებას. </a:t>
            </a:r>
            <a:endParaRPr sz="1350" i="1">
              <a:solidFill>
                <a:srgbClr val="00B0F0"/>
              </a:solidFill>
              <a:latin typeface="Calibri"/>
              <a:ea typeface="Calibri"/>
              <a:cs typeface="Calibri"/>
              <a:sym typeface="Calibri"/>
            </a:endParaRPr>
          </a:p>
        </p:txBody>
      </p:sp>
      <p:graphicFrame>
        <p:nvGraphicFramePr>
          <p:cNvPr id="281" name="Google Shape;281;p30"/>
          <p:cNvGraphicFramePr/>
          <p:nvPr/>
        </p:nvGraphicFramePr>
        <p:xfrm>
          <a:off x="2355562" y="1729436"/>
          <a:ext cx="7394490" cy="3651701"/>
        </p:xfrm>
        <a:graphic>
          <a:graphicData uri="http://schemas.openxmlformats.org/drawingml/2006/table">
            <a:tbl>
              <a:tblPr firstRow="1" firstCol="1" bandRow="1">
                <a:noFill/>
              </a:tblPr>
              <a:tblGrid>
                <a:gridCol w="3697245">
                  <a:extLst>
                    <a:ext uri="{9D8B030D-6E8A-4147-A177-3AD203B41FA5}">
                      <a16:colId xmlns:a16="http://schemas.microsoft.com/office/drawing/2014/main" val="20000"/>
                    </a:ext>
                  </a:extLst>
                </a:gridCol>
                <a:gridCol w="3697245">
                  <a:extLst>
                    <a:ext uri="{9D8B030D-6E8A-4147-A177-3AD203B41FA5}">
                      <a16:colId xmlns:a16="http://schemas.microsoft.com/office/drawing/2014/main" val="20001"/>
                    </a:ext>
                  </a:extLst>
                </a:gridCol>
              </a:tblGrid>
              <a:tr h="842046">
                <a:tc>
                  <a:txBody>
                    <a:bodyPr/>
                    <a:lstStyle/>
                    <a:p>
                      <a:pPr marL="0" marR="0" lvl="0" indent="0" algn="l" rtl="0">
                        <a:lnSpc>
                          <a:spcPct val="107000"/>
                        </a:lnSpc>
                        <a:spcBef>
                          <a:spcPts val="0"/>
                        </a:spcBef>
                        <a:spcAft>
                          <a:spcPts val="0"/>
                        </a:spcAft>
                        <a:buNone/>
                      </a:pPr>
                      <a:r>
                        <a:rPr lang="ka-GE" sz="1400" b="1" i="0" u="none" strike="noStrike" cap="none">
                          <a:solidFill>
                            <a:schemeClr val="dk1"/>
                          </a:solidFill>
                          <a:latin typeface="Calibri"/>
                          <a:ea typeface="Calibri"/>
                          <a:cs typeface="Calibri"/>
                          <a:sym typeface="Calibri"/>
                        </a:rPr>
                        <a:t>HR როგორც  სტრატეგიული პარტნიორი (Strategic Partner)</a:t>
                      </a:r>
                      <a:endParaRPr sz="1200"/>
                    </a:p>
                  </a:txBody>
                  <a:tcPr marL="46288" marR="46288" marT="0" marB="0" anchor="ctr">
                    <a:solidFill>
                      <a:srgbClr val="75F2FF"/>
                    </a:solidFill>
                  </a:tcPr>
                </a:tc>
                <a:tc>
                  <a:txBody>
                    <a:bodyPr/>
                    <a:lstStyle/>
                    <a:p>
                      <a:pPr marL="0" marR="0" lvl="0" indent="0" algn="l" rtl="0">
                        <a:lnSpc>
                          <a:spcPct val="107000"/>
                        </a:lnSpc>
                        <a:spcBef>
                          <a:spcPts val="0"/>
                        </a:spcBef>
                        <a:spcAft>
                          <a:spcPts val="0"/>
                        </a:spcAft>
                        <a:buNone/>
                      </a:pPr>
                      <a:r>
                        <a:rPr lang="ka-GE" sz="1400" b="1" i="0" u="none" strike="noStrike" cap="none">
                          <a:solidFill>
                            <a:srgbClr val="FF0000"/>
                          </a:solidFill>
                          <a:latin typeface="Calibri"/>
                          <a:ea typeface="Calibri"/>
                          <a:cs typeface="Calibri"/>
                          <a:sym typeface="Calibri"/>
                        </a:rPr>
                        <a:t>შესაბამისობაში მოჰყავს HR და ბიზნეს სტრატეგიები (Organisational Diagnosis)</a:t>
                      </a:r>
                      <a:endParaRPr sz="1200"/>
                    </a:p>
                  </a:txBody>
                  <a:tcPr marL="46288" marR="46288" marT="0" marB="0" anchor="ctr">
                    <a:solidFill>
                      <a:srgbClr val="75F2FF"/>
                    </a:solidFill>
                  </a:tcPr>
                </a:tc>
                <a:extLst>
                  <a:ext uri="{0D108BD9-81ED-4DB2-BD59-A6C34878D82A}">
                    <a16:rowId xmlns:a16="http://schemas.microsoft.com/office/drawing/2014/main" val="10000"/>
                  </a:ext>
                </a:extLst>
              </a:tr>
              <a:tr h="842046">
                <a:tc>
                  <a:txBody>
                    <a:bodyPr/>
                    <a:lstStyle/>
                    <a:p>
                      <a:pPr marL="0" marR="0" lvl="0" indent="0" algn="l" rtl="0">
                        <a:lnSpc>
                          <a:spcPct val="107000"/>
                        </a:lnSpc>
                        <a:spcBef>
                          <a:spcPts val="0"/>
                        </a:spcBef>
                        <a:spcAft>
                          <a:spcPts val="0"/>
                        </a:spcAft>
                        <a:buNone/>
                      </a:pPr>
                      <a:r>
                        <a:rPr lang="ka-GE" sz="1400" b="1" i="0" u="none" strike="noStrike" cap="none">
                          <a:solidFill>
                            <a:schemeClr val="dk1"/>
                          </a:solidFill>
                          <a:latin typeface="Calibri"/>
                          <a:ea typeface="Calibri"/>
                          <a:cs typeface="Calibri"/>
                          <a:sym typeface="Calibri"/>
                        </a:rPr>
                        <a:t>HR როგორც ადმინისტრაციული ექსპერტი (Administrative Expert)</a:t>
                      </a:r>
                      <a:endParaRPr sz="1200"/>
                    </a:p>
                  </a:txBody>
                  <a:tcPr marL="46288" marR="46288" marT="0" marB="0" anchor="ctr">
                    <a:solidFill>
                      <a:srgbClr val="75F2FF"/>
                    </a:solidFill>
                  </a:tcPr>
                </a:tc>
                <a:tc>
                  <a:txBody>
                    <a:bodyPr/>
                    <a:lstStyle/>
                    <a:p>
                      <a:pPr marL="0" marR="0" lvl="0" indent="0" algn="l" rtl="0">
                        <a:lnSpc>
                          <a:spcPct val="107000"/>
                        </a:lnSpc>
                        <a:spcBef>
                          <a:spcPts val="0"/>
                        </a:spcBef>
                        <a:spcAft>
                          <a:spcPts val="0"/>
                        </a:spcAft>
                        <a:buNone/>
                      </a:pPr>
                      <a:r>
                        <a:rPr lang="ka-GE" sz="1400" b="1" i="0" u="none" strike="noStrike" cap="none">
                          <a:solidFill>
                            <a:srgbClr val="FF0000"/>
                          </a:solidFill>
                          <a:latin typeface="Calibri"/>
                          <a:ea typeface="Calibri"/>
                          <a:cs typeface="Calibri"/>
                          <a:sym typeface="Calibri"/>
                        </a:rPr>
                        <a:t>მართავს ორგანიზაციულ პროცესებს და სთავაზობს  მომსახურებებს  (Shared Services)</a:t>
                      </a:r>
                      <a:endParaRPr sz="1200"/>
                    </a:p>
                  </a:txBody>
                  <a:tcPr marL="46288" marR="46288" marT="0" marB="0" anchor="ctr">
                    <a:solidFill>
                      <a:srgbClr val="75F2FF"/>
                    </a:solidFill>
                  </a:tcPr>
                </a:tc>
                <a:extLst>
                  <a:ext uri="{0D108BD9-81ED-4DB2-BD59-A6C34878D82A}">
                    <a16:rowId xmlns:a16="http://schemas.microsoft.com/office/drawing/2014/main" val="10001"/>
                  </a:ext>
                </a:extLst>
              </a:tr>
              <a:tr h="842046">
                <a:tc>
                  <a:txBody>
                    <a:bodyPr/>
                    <a:lstStyle/>
                    <a:p>
                      <a:pPr marL="0" marR="0" lvl="0" indent="0" algn="l" rtl="0">
                        <a:lnSpc>
                          <a:spcPct val="107000"/>
                        </a:lnSpc>
                        <a:spcBef>
                          <a:spcPts val="0"/>
                        </a:spcBef>
                        <a:spcAft>
                          <a:spcPts val="0"/>
                        </a:spcAft>
                        <a:buNone/>
                      </a:pPr>
                      <a:r>
                        <a:rPr lang="ka-GE" sz="1400" b="1" i="0" u="none" strike="noStrike" cap="none">
                          <a:solidFill>
                            <a:schemeClr val="dk1"/>
                          </a:solidFill>
                          <a:latin typeface="Calibri"/>
                          <a:ea typeface="Calibri"/>
                          <a:cs typeface="Calibri"/>
                          <a:sym typeface="Calibri"/>
                        </a:rPr>
                        <a:t>HR როგორც თანამშრომელთა ჩემპიონი (Employee Champion)</a:t>
                      </a:r>
                      <a:endParaRPr sz="1200"/>
                    </a:p>
                  </a:txBody>
                  <a:tcPr marL="46288" marR="46288" marT="0" marB="0" anchor="ctr">
                    <a:solidFill>
                      <a:srgbClr val="75F2FF"/>
                    </a:solidFill>
                  </a:tcPr>
                </a:tc>
                <a:tc>
                  <a:txBody>
                    <a:bodyPr/>
                    <a:lstStyle/>
                    <a:p>
                      <a:pPr marL="0" marR="0" lvl="0" indent="0" algn="l" rtl="0">
                        <a:lnSpc>
                          <a:spcPct val="107000"/>
                        </a:lnSpc>
                        <a:spcBef>
                          <a:spcPts val="0"/>
                        </a:spcBef>
                        <a:spcAft>
                          <a:spcPts val="0"/>
                        </a:spcAft>
                        <a:buNone/>
                      </a:pPr>
                      <a:r>
                        <a:rPr lang="ka-GE" sz="1400" b="1" i="0" u="none" strike="noStrike" cap="none">
                          <a:solidFill>
                            <a:srgbClr val="FF0000"/>
                          </a:solidFill>
                          <a:latin typeface="Calibri"/>
                          <a:ea typeface="Calibri"/>
                          <a:cs typeface="Calibri"/>
                          <a:sym typeface="Calibri"/>
                        </a:rPr>
                        <a:t>უსმენს და ეხმარება თანამშრომლებს (Providing Resources to Employees)</a:t>
                      </a:r>
                      <a:endParaRPr sz="1200"/>
                    </a:p>
                  </a:txBody>
                  <a:tcPr marL="46288" marR="46288" marT="0" marB="0" anchor="ctr">
                    <a:solidFill>
                      <a:srgbClr val="75F2FF"/>
                    </a:solidFill>
                  </a:tcPr>
                </a:tc>
                <a:extLst>
                  <a:ext uri="{0D108BD9-81ED-4DB2-BD59-A6C34878D82A}">
                    <a16:rowId xmlns:a16="http://schemas.microsoft.com/office/drawing/2014/main" val="10002"/>
                  </a:ext>
                </a:extLst>
              </a:tr>
              <a:tr h="1125563">
                <a:tc>
                  <a:txBody>
                    <a:bodyPr/>
                    <a:lstStyle/>
                    <a:p>
                      <a:pPr marL="0" marR="0" lvl="0" indent="0" algn="l" rtl="0">
                        <a:lnSpc>
                          <a:spcPct val="107000"/>
                        </a:lnSpc>
                        <a:spcBef>
                          <a:spcPts val="0"/>
                        </a:spcBef>
                        <a:spcAft>
                          <a:spcPts val="0"/>
                        </a:spcAft>
                        <a:buNone/>
                      </a:pPr>
                      <a:r>
                        <a:rPr lang="ka-GE" sz="1400" b="1" i="0" u="none" strike="noStrike" cap="none">
                          <a:solidFill>
                            <a:schemeClr val="dk1"/>
                          </a:solidFill>
                          <a:latin typeface="Calibri"/>
                          <a:ea typeface="Calibri"/>
                          <a:cs typeface="Calibri"/>
                          <a:sym typeface="Calibri"/>
                        </a:rPr>
                        <a:t>HR როგორც ცვლილებათა აგენტი (Change Agent)</a:t>
                      </a:r>
                      <a:endParaRPr sz="1200"/>
                    </a:p>
                  </a:txBody>
                  <a:tcPr marL="46288" marR="46288" marT="0" marB="0" anchor="ctr">
                    <a:solidFill>
                      <a:srgbClr val="75F2FF"/>
                    </a:solidFill>
                  </a:tcPr>
                </a:tc>
                <a:tc>
                  <a:txBody>
                    <a:bodyPr/>
                    <a:lstStyle/>
                    <a:p>
                      <a:pPr marL="0" marR="0" lvl="0" indent="0" algn="l" rtl="0">
                        <a:lnSpc>
                          <a:spcPct val="107000"/>
                        </a:lnSpc>
                        <a:spcBef>
                          <a:spcPts val="0"/>
                        </a:spcBef>
                        <a:spcAft>
                          <a:spcPts val="0"/>
                        </a:spcAft>
                        <a:buNone/>
                      </a:pPr>
                      <a:r>
                        <a:rPr lang="ka-GE" sz="1400" b="1" i="0" u="none" strike="noStrike" cap="none">
                          <a:solidFill>
                            <a:srgbClr val="FF0000"/>
                          </a:solidFill>
                          <a:latin typeface="Calibri"/>
                          <a:ea typeface="Calibri"/>
                          <a:cs typeface="Calibri"/>
                          <a:sym typeface="Calibri"/>
                        </a:rPr>
                        <a:t>ქმნის ცვლილებებისთვის საჭირო სივრცეს და მართავს  გარდამავალ პროცესებს (Ensuring Capacity for Change)</a:t>
                      </a:r>
                      <a:endParaRPr sz="1200"/>
                    </a:p>
                  </a:txBody>
                  <a:tcPr marL="46288" marR="46288" marT="0" marB="0" anchor="ctr">
                    <a:solidFill>
                      <a:srgbClr val="75F2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8631420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285"/>
        <p:cNvGrpSpPr/>
        <p:nvPr/>
      </p:nvGrpSpPr>
      <p:grpSpPr>
        <a:xfrm>
          <a:off x="0" y="0"/>
          <a:ext cx="0" cy="0"/>
          <a:chOff x="0" y="0"/>
          <a:chExt cx="0" cy="0"/>
        </a:xfrm>
      </p:grpSpPr>
      <p:sp>
        <p:nvSpPr>
          <p:cNvPr id="286" name="Google Shape;286;p31"/>
          <p:cNvSpPr/>
          <p:nvPr/>
        </p:nvSpPr>
        <p:spPr>
          <a:xfrm>
            <a:off x="1403101" y="1336840"/>
            <a:ext cx="4287216" cy="2744508"/>
          </a:xfrm>
          <a:prstGeom prst="rect">
            <a:avLst/>
          </a:prstGeom>
          <a:noFill/>
          <a:ln>
            <a:noFill/>
          </a:ln>
        </p:spPr>
        <p:txBody>
          <a:bodyPr spcFirstLastPara="1" wrap="square" lIns="61712" tIns="30848" rIns="61712" bIns="30848" anchor="t" anchorCtr="0">
            <a:spAutoFit/>
          </a:bodyPr>
          <a:lstStyle/>
          <a:p>
            <a:pPr marL="231458" indent="-145733" algn="just">
              <a:lnSpc>
                <a:spcPct val="107000"/>
              </a:lnSpc>
              <a:buClr>
                <a:srgbClr val="000000"/>
              </a:buClr>
              <a:buSzPts val="2000"/>
            </a:pPr>
            <a:endParaRPr sz="1350" b="1">
              <a:solidFill>
                <a:schemeClr val="dk1"/>
              </a:solidFill>
              <a:latin typeface="Calibri"/>
              <a:ea typeface="Calibri"/>
              <a:cs typeface="Calibri"/>
              <a:sym typeface="Calibri"/>
            </a:endParaRPr>
          </a:p>
          <a:p>
            <a:pPr marL="231458" indent="-231458" algn="just">
              <a:lnSpc>
                <a:spcPct val="107000"/>
              </a:lnSpc>
              <a:spcBef>
                <a:spcPts val="540"/>
              </a:spcBef>
              <a:buClr>
                <a:srgbClr val="000000"/>
              </a:buClr>
              <a:buSzPts val="2000"/>
              <a:buFont typeface="Noto Sans Symbols"/>
              <a:buChar char="❑"/>
            </a:pPr>
            <a:r>
              <a:rPr lang="ka-GE" sz="1350" b="1">
                <a:solidFill>
                  <a:schemeClr val="dk1"/>
                </a:solidFill>
                <a:latin typeface="Calibri"/>
                <a:ea typeface="Calibri"/>
                <a:cs typeface="Calibri"/>
                <a:sym typeface="Calibri"/>
              </a:rPr>
              <a:t>საერთო სამსახურები (Shared Services) –</a:t>
            </a:r>
            <a:r>
              <a:rPr lang="ka-GE" sz="945">
                <a:solidFill>
                  <a:schemeClr val="dk1"/>
                </a:solidFill>
                <a:latin typeface="Calibri"/>
                <a:ea typeface="Calibri"/>
                <a:cs typeface="Calibri"/>
                <a:sym typeface="Calibri"/>
              </a:rPr>
              <a:t>HR ადმინისტრირების როლი</a:t>
            </a:r>
            <a:r>
              <a:rPr lang="ka-GE" sz="945" b="1">
                <a:solidFill>
                  <a:schemeClr val="dk1"/>
                </a:solidFill>
                <a:latin typeface="Calibri"/>
                <a:ea typeface="Calibri"/>
                <a:cs typeface="Calibri"/>
                <a:sym typeface="Calibri"/>
              </a:rPr>
              <a:t>.</a:t>
            </a:r>
            <a:endParaRPr sz="1215"/>
          </a:p>
          <a:p>
            <a:pPr marL="231458" indent="-231458" algn="just">
              <a:lnSpc>
                <a:spcPct val="107000"/>
              </a:lnSpc>
              <a:spcBef>
                <a:spcPts val="540"/>
              </a:spcBef>
              <a:buClr>
                <a:srgbClr val="000000"/>
              </a:buClr>
              <a:buSzPts val="2000"/>
              <a:buFont typeface="Noto Sans Symbols"/>
              <a:buChar char="❑"/>
            </a:pPr>
            <a:r>
              <a:rPr lang="ka-GE" sz="1350" b="1">
                <a:solidFill>
                  <a:schemeClr val="dk1"/>
                </a:solidFill>
                <a:latin typeface="Calibri"/>
                <a:ea typeface="Calibri"/>
                <a:cs typeface="Calibri"/>
                <a:sym typeface="Calibri"/>
              </a:rPr>
              <a:t>წარმატების ცენტრი (Centres of Excellence) - </a:t>
            </a:r>
            <a:r>
              <a:rPr lang="ka-GE" sz="945">
                <a:solidFill>
                  <a:schemeClr val="dk1"/>
                </a:solidFill>
                <a:latin typeface="Calibri"/>
                <a:ea typeface="Calibri"/>
                <a:cs typeface="Calibri"/>
                <a:sym typeface="Calibri"/>
              </a:rPr>
              <a:t>წარმატების ცენტრის დანიშნულებაა კონკურენტული ბიზნეს უპირატესობის უზრუნველყოფა HR ინოვაციების საშუალებით ისეთ საკითხებში, როგორიცაა დაჯილდოება, სწავლა და განვითარება, თანამშრომელთა ჩართულობა და განსაკუთრებული ნიჭისა და უნარების </a:t>
            </a:r>
            <a:r>
              <a:rPr lang="ka-GE" sz="1350">
                <a:solidFill>
                  <a:schemeClr val="dk1"/>
                </a:solidFill>
                <a:latin typeface="Calibri"/>
                <a:ea typeface="Calibri"/>
                <a:cs typeface="Calibri"/>
                <a:sym typeface="Calibri"/>
              </a:rPr>
              <a:t>მართვა. </a:t>
            </a:r>
            <a:endParaRPr sz="1215"/>
          </a:p>
          <a:p>
            <a:pPr marL="231458" indent="-231458" algn="just">
              <a:lnSpc>
                <a:spcPct val="107000"/>
              </a:lnSpc>
              <a:spcBef>
                <a:spcPts val="540"/>
              </a:spcBef>
              <a:buClr>
                <a:srgbClr val="000000"/>
              </a:buClr>
              <a:buSzPts val="2000"/>
              <a:buFont typeface="Noto Sans Symbols"/>
              <a:buChar char="❑"/>
            </a:pPr>
            <a:r>
              <a:rPr lang="ka-GE" sz="1350" b="1">
                <a:solidFill>
                  <a:schemeClr val="dk1"/>
                </a:solidFill>
                <a:latin typeface="Calibri"/>
                <a:ea typeface="Calibri"/>
                <a:cs typeface="Calibri"/>
                <a:sym typeface="Calibri"/>
              </a:rPr>
              <a:t>სტრატეგიული ბიზნეს პარტნიორი (Strategic Business Partners) –</a:t>
            </a:r>
            <a:r>
              <a:rPr lang="ka-GE" sz="945" b="1">
                <a:solidFill>
                  <a:schemeClr val="dk1"/>
                </a:solidFill>
                <a:latin typeface="Calibri"/>
                <a:ea typeface="Calibri"/>
                <a:cs typeface="Calibri"/>
                <a:sym typeface="Calibri"/>
              </a:rPr>
              <a:t> </a:t>
            </a:r>
            <a:r>
              <a:rPr lang="ka-GE" sz="945">
                <a:solidFill>
                  <a:schemeClr val="dk1"/>
                </a:solidFill>
                <a:latin typeface="Calibri"/>
                <a:ea typeface="Calibri"/>
                <a:cs typeface="Calibri"/>
                <a:sym typeface="Calibri"/>
              </a:rPr>
              <a:t>წარმოადგენს HR პროფესიონალებს, რომლებიც მუშაობენ ბიზნეს ლიდერებთან ერთად და უძღვებიან სტრატეგიის ჩამოყალიბებასა და განხორციელებას</a:t>
            </a:r>
            <a:r>
              <a:rPr lang="ka-GE" sz="1350">
                <a:solidFill>
                  <a:schemeClr val="dk1"/>
                </a:solidFill>
                <a:latin typeface="Calibri"/>
                <a:ea typeface="Calibri"/>
                <a:cs typeface="Calibri"/>
                <a:sym typeface="Calibri"/>
              </a:rPr>
              <a:t>. </a:t>
            </a:r>
            <a:endParaRPr sz="1215"/>
          </a:p>
        </p:txBody>
      </p:sp>
      <p:sp>
        <p:nvSpPr>
          <p:cNvPr id="287" name="Google Shape;287;p31"/>
          <p:cNvSpPr/>
          <p:nvPr/>
        </p:nvSpPr>
        <p:spPr>
          <a:xfrm>
            <a:off x="1639266" y="290073"/>
            <a:ext cx="8823637" cy="506907"/>
          </a:xfrm>
          <a:prstGeom prst="rect">
            <a:avLst/>
          </a:prstGeom>
          <a:noFill/>
          <a:ln>
            <a:noFill/>
          </a:ln>
        </p:spPr>
        <p:txBody>
          <a:bodyPr spcFirstLastPara="1" wrap="square" lIns="61712" tIns="30848" rIns="61712" bIns="30848" anchor="t" anchorCtr="0">
            <a:spAutoFit/>
          </a:bodyPr>
          <a:lstStyle/>
          <a:p>
            <a:pPr algn="ctr">
              <a:lnSpc>
                <a:spcPct val="107000"/>
              </a:lnSpc>
            </a:pPr>
            <a:r>
              <a:rPr lang="ka-GE" sz="1350" b="1">
                <a:solidFill>
                  <a:schemeClr val="dk1"/>
                </a:solidFill>
                <a:latin typeface="Calibri"/>
                <a:ea typeface="Calibri"/>
                <a:cs typeface="Calibri"/>
                <a:sym typeface="Calibri"/>
              </a:rPr>
              <a:t>CIPD-ის მიერ ჩატარებულმა კვლევამ აჩვენა, ულრიხის მოდელი პრაქტიკაში  ე.წ. „სამფეხა სკამის“ პრინციპად ჩამოყალიბდა, რომელშიც  HR –ის სამი ძირითადი ფუნქცია თამაშობს მთავარ როლს:</a:t>
            </a:r>
            <a:endParaRPr sz="1215"/>
          </a:p>
        </p:txBody>
      </p:sp>
      <p:pic>
        <p:nvPicPr>
          <p:cNvPr id="288" name="Google Shape;288;p31"/>
          <p:cNvPicPr preferRelativeResize="0"/>
          <p:nvPr/>
        </p:nvPicPr>
        <p:blipFill rotWithShape="1">
          <a:blip r:embed="rId5" cstate="print">
            <a:alphaModFix/>
          </a:blip>
          <a:srcRect/>
          <a:stretch/>
        </p:blipFill>
        <p:spPr>
          <a:xfrm>
            <a:off x="5894606" y="3210915"/>
            <a:ext cx="4783455" cy="2630942"/>
          </a:xfrm>
          <a:prstGeom prst="rect">
            <a:avLst/>
          </a:prstGeom>
          <a:noFill/>
          <a:ln>
            <a:noFill/>
          </a:ln>
        </p:spPr>
      </p:pic>
    </p:spTree>
    <p:extLst>
      <p:ext uri="{BB962C8B-B14F-4D97-AF65-F5344CB8AC3E}">
        <p14:creationId xmlns:p14="http://schemas.microsoft.com/office/powerpoint/2010/main" val="38925664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889436" y="623844"/>
            <a:ext cx="7526319" cy="400110"/>
          </a:xfrm>
          <a:prstGeom prst="rect">
            <a:avLst/>
          </a:prstGeom>
          <a:solidFill>
            <a:schemeClr val="bg1"/>
          </a:solidFill>
        </p:spPr>
        <p:txBody>
          <a:bodyPr wrap="square">
            <a:spAutoFit/>
          </a:bodyPr>
          <a:lstStyle/>
          <a:p>
            <a:pPr algn="ctr"/>
            <a:r>
              <a:rPr lang="ka-GE" sz="2000" b="1" dirty="0">
                <a:solidFill>
                  <a:schemeClr val="accent2">
                    <a:lumMod val="50000"/>
                  </a:schemeClr>
                </a:solidFill>
                <a:latin typeface="DejaVu Sans" panose="020B0603030804020204" pitchFamily="34" charset="0"/>
                <a:ea typeface="DejaVu Sans" panose="020B0603030804020204" pitchFamily="34" charset="0"/>
                <a:cs typeface="DejaVu Sans" panose="020B0603030804020204" pitchFamily="34" charset="0"/>
              </a:rPr>
              <a:t>თქვენი აზრით  რომელ საკითხებს მოიცავს  </a:t>
            </a:r>
            <a:r>
              <a:rPr lang="en-US" sz="2000" b="1" dirty="0">
                <a:solidFill>
                  <a:schemeClr val="accent2">
                    <a:lumMod val="50000"/>
                  </a:schemeClr>
                </a:solidFill>
                <a:latin typeface="DejaVu Sans" panose="020B0603030804020204" pitchFamily="34" charset="0"/>
                <a:ea typeface="DejaVu Sans" panose="020B0603030804020204" pitchFamily="34" charset="0"/>
                <a:cs typeface="DejaVu Sans" panose="020B0603030804020204" pitchFamily="34" charset="0"/>
              </a:rPr>
              <a:t>HRM</a:t>
            </a:r>
            <a:r>
              <a:rPr lang="ka-GE" sz="2000" b="1" dirty="0">
                <a:solidFill>
                  <a:schemeClr val="accent2">
                    <a:lumMod val="50000"/>
                  </a:schemeClr>
                </a:solidFill>
                <a:latin typeface="DejaVu Sans" panose="020B0603030804020204" pitchFamily="34" charset="0"/>
                <a:ea typeface="DejaVu Sans" panose="020B0603030804020204" pitchFamily="34" charset="0"/>
                <a:cs typeface="DejaVu Sans" panose="020B0603030804020204" pitchFamily="34" charset="0"/>
              </a:rPr>
              <a:t>?</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7411" y="1794961"/>
            <a:ext cx="3914775" cy="3262313"/>
          </a:xfrm>
          <a:prstGeom prst="rect">
            <a:avLst/>
          </a:prstGeom>
        </p:spPr>
      </p:pic>
    </p:spTree>
    <p:extLst>
      <p:ext uri="{BB962C8B-B14F-4D97-AF65-F5344CB8AC3E}">
        <p14:creationId xmlns:p14="http://schemas.microsoft.com/office/powerpoint/2010/main" val="30744881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53"/>
        <p:cNvGrpSpPr/>
        <p:nvPr/>
      </p:nvGrpSpPr>
      <p:grpSpPr>
        <a:xfrm>
          <a:off x="0" y="0"/>
          <a:ext cx="0" cy="0"/>
          <a:chOff x="0" y="0"/>
          <a:chExt cx="0" cy="0"/>
        </a:xfrm>
      </p:grpSpPr>
      <p:sp>
        <p:nvSpPr>
          <p:cNvPr id="54" name="Google Shape;54;p2"/>
          <p:cNvSpPr/>
          <p:nvPr/>
        </p:nvSpPr>
        <p:spPr>
          <a:xfrm>
            <a:off x="1658140" y="1260794"/>
            <a:ext cx="9046436" cy="1031410"/>
          </a:xfrm>
          <a:prstGeom prst="rect">
            <a:avLst/>
          </a:prstGeom>
          <a:noFill/>
          <a:ln>
            <a:noFill/>
          </a:ln>
        </p:spPr>
        <p:txBody>
          <a:bodyPr spcFirstLastPara="1" wrap="square" lIns="61712" tIns="30848" rIns="61712" bIns="30848" anchor="t" anchorCtr="0">
            <a:spAutoFit/>
          </a:bodyPr>
          <a:lstStyle/>
          <a:p>
            <a:pPr algn="ctr">
              <a:buClr>
                <a:srgbClr val="000000"/>
              </a:buClr>
              <a:buSzPts val="3109"/>
            </a:pPr>
            <a:r>
              <a:rPr lang="ka-GE" sz="2099" b="1">
                <a:solidFill>
                  <a:srgbClr val="000000"/>
                </a:solidFill>
                <a:latin typeface="Verdana"/>
                <a:ea typeface="Verdana"/>
                <a:cs typeface="Verdana"/>
                <a:sym typeface="Verdana"/>
              </a:rPr>
              <a:t>გაგვეცანით და გვითხარით  როგორია სასწავლო კურსთან  მიმართებაში თქვენი მოლოდინები და მიზანი?</a:t>
            </a:r>
            <a:endParaRPr sz="945">
              <a:solidFill>
                <a:srgbClr val="000000"/>
              </a:solidFill>
              <a:latin typeface="Arial"/>
              <a:ea typeface="Arial"/>
              <a:cs typeface="Arial"/>
              <a:sym typeface="Arial"/>
            </a:endParaRPr>
          </a:p>
          <a:p>
            <a:pPr algn="ctr">
              <a:buClr>
                <a:srgbClr val="000000"/>
              </a:buClr>
              <a:buSzPts val="3109"/>
            </a:pPr>
            <a:endParaRPr sz="2099" b="1">
              <a:solidFill>
                <a:srgbClr val="000000"/>
              </a:solidFill>
              <a:latin typeface="Verdana"/>
              <a:ea typeface="Verdana"/>
              <a:cs typeface="Verdana"/>
              <a:sym typeface="Verdana"/>
            </a:endParaRPr>
          </a:p>
        </p:txBody>
      </p:sp>
      <p:pic>
        <p:nvPicPr>
          <p:cNvPr id="55" name="Google Shape;55;p2"/>
          <p:cNvPicPr preferRelativeResize="0"/>
          <p:nvPr/>
        </p:nvPicPr>
        <p:blipFill rotWithShape="1">
          <a:blip r:embed="rId5">
            <a:alphaModFix/>
          </a:blip>
          <a:srcRect/>
          <a:stretch/>
        </p:blipFill>
        <p:spPr>
          <a:xfrm>
            <a:off x="3344187" y="2415976"/>
            <a:ext cx="5825800" cy="3262448"/>
          </a:xfrm>
          <a:prstGeom prst="rect">
            <a:avLst/>
          </a:prstGeom>
          <a:noFill/>
          <a:ln>
            <a:noFill/>
          </a:ln>
        </p:spPr>
      </p:pic>
    </p:spTree>
    <p:extLst>
      <p:ext uri="{BB962C8B-B14F-4D97-AF65-F5344CB8AC3E}">
        <p14:creationId xmlns:p14="http://schemas.microsoft.com/office/powerpoint/2010/main" val="110041492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rot="20914147">
            <a:off x="8388881" y="5300802"/>
            <a:ext cx="3083114" cy="646331"/>
          </a:xfrm>
          <a:prstGeom prst="rect">
            <a:avLst/>
          </a:prstGeom>
          <a:solidFill>
            <a:srgbClr val="FFFF00"/>
          </a:solidFill>
          <a:scene3d>
            <a:camera prst="orthographicFront"/>
            <a:lightRig rig="threePt" dir="t"/>
          </a:scene3d>
          <a:sp3d>
            <a:bevelT w="152400" h="50800" prst="softRound"/>
          </a:sp3d>
        </p:spPr>
        <p:txBody>
          <a:bodyPr wrap="square">
            <a:spAutoFit/>
          </a:bodyPr>
          <a:lstStyle/>
          <a:p>
            <a:pPr marL="285750" indent="-285750" algn="ctr">
              <a:buFont typeface="Wingdings" panose="05000000000000000000" pitchFamily="2" charset="2"/>
              <a:buChar char="q"/>
            </a:pPr>
            <a:r>
              <a:rPr lang="ka-GE" b="1" dirty="0">
                <a:solidFill>
                  <a:schemeClr val="accent5">
                    <a:lumMod val="75000"/>
                  </a:schemeClr>
                </a:solidFill>
                <a:latin typeface="DejaVu Sans" panose="020B0603030804020204" pitchFamily="34" charset="0"/>
                <a:ea typeface="DejaVu Sans" panose="020B0603030804020204" pitchFamily="34" charset="0"/>
              </a:rPr>
              <a:t>ტალანტების მოზიდვა, შერჩევა, დაქირავება</a:t>
            </a:r>
            <a:endParaRPr lang="ka-GE" dirty="0"/>
          </a:p>
        </p:txBody>
      </p:sp>
      <p:sp>
        <p:nvSpPr>
          <p:cNvPr id="5" name="Rectangle 4"/>
          <p:cNvSpPr/>
          <p:nvPr/>
        </p:nvSpPr>
        <p:spPr>
          <a:xfrm rot="21124398">
            <a:off x="8405574" y="3360199"/>
            <a:ext cx="2967410" cy="369332"/>
          </a:xfrm>
          <a:prstGeom prst="rect">
            <a:avLst/>
          </a:prstGeom>
          <a:solidFill>
            <a:srgbClr val="00B050"/>
          </a:solidFill>
          <a:scene3d>
            <a:camera prst="orthographicFront"/>
            <a:lightRig rig="threePt" dir="t"/>
          </a:scene3d>
          <a:sp3d>
            <a:bevelT w="152400" h="50800" prst="softRound"/>
          </a:sp3d>
        </p:spPr>
        <p:txBody>
          <a:bodyPr wrap="square">
            <a:spAutoFit/>
          </a:bodyPr>
          <a:lstStyle/>
          <a:p>
            <a:pPr marL="285750" indent="-285750" algn="ctr">
              <a:buFont typeface="Wingdings" panose="05000000000000000000" pitchFamily="2" charset="2"/>
              <a:buChar char="q"/>
            </a:pPr>
            <a:r>
              <a:rPr lang="ka-GE" b="1" dirty="0">
                <a:solidFill>
                  <a:schemeClr val="accent5">
                    <a:lumMod val="75000"/>
                  </a:schemeClr>
                </a:solidFill>
                <a:latin typeface="DejaVu Sans" panose="020B0603030804020204" pitchFamily="34" charset="0"/>
                <a:ea typeface="DejaVu Sans" panose="020B0603030804020204" pitchFamily="34" charset="0"/>
              </a:rPr>
              <a:t>ნიჭის  მენეჯმენტი</a:t>
            </a:r>
            <a:endParaRPr lang="ka-GE" dirty="0"/>
          </a:p>
        </p:txBody>
      </p:sp>
      <p:sp>
        <p:nvSpPr>
          <p:cNvPr id="6" name="Rectangle 5"/>
          <p:cNvSpPr/>
          <p:nvPr/>
        </p:nvSpPr>
        <p:spPr>
          <a:xfrm rot="20929573">
            <a:off x="1130979" y="5776782"/>
            <a:ext cx="3055301" cy="369332"/>
          </a:xfrm>
          <a:prstGeom prst="rect">
            <a:avLst/>
          </a:prstGeom>
          <a:solidFill>
            <a:schemeClr val="accent1">
              <a:lumMod val="40000"/>
              <a:lumOff val="60000"/>
            </a:schemeClr>
          </a:solidFill>
          <a:scene3d>
            <a:camera prst="orthographicFront"/>
            <a:lightRig rig="threePt" dir="t"/>
          </a:scene3d>
          <a:sp3d>
            <a:bevelT w="165100" prst="coolSlant"/>
          </a:sp3d>
        </p:spPr>
        <p:txBody>
          <a:bodyPr wrap="square">
            <a:spAutoFit/>
          </a:bodyPr>
          <a:lstStyle/>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rPr>
              <a:t>შრომის ორგანიზება</a:t>
            </a:r>
          </a:p>
        </p:txBody>
      </p:sp>
      <p:sp>
        <p:nvSpPr>
          <p:cNvPr id="7" name="Rectangle 6"/>
          <p:cNvSpPr/>
          <p:nvPr/>
        </p:nvSpPr>
        <p:spPr>
          <a:xfrm rot="20663113">
            <a:off x="4156555" y="1842106"/>
            <a:ext cx="3038646" cy="923330"/>
          </a:xfrm>
          <a:prstGeom prst="rect">
            <a:avLst/>
          </a:prstGeom>
          <a:solidFill>
            <a:srgbClr val="FF0066"/>
          </a:solidFill>
          <a:scene3d>
            <a:camera prst="orthographicFront"/>
            <a:lightRig rig="threePt" dir="t"/>
          </a:scene3d>
          <a:sp3d>
            <a:bevelT/>
          </a:sp3d>
        </p:spPr>
        <p:txBody>
          <a:bodyPr wrap="square">
            <a:spAutoFit/>
          </a:bodyPr>
          <a:lstStyle/>
          <a:p>
            <a:pPr marL="285750" indent="-285750" algn="ctr">
              <a:buFont typeface="Wingdings" panose="05000000000000000000" pitchFamily="2" charset="2"/>
              <a:buChar char="q"/>
            </a:pPr>
            <a:r>
              <a:rPr lang="ka-GE" b="1" dirty="0">
                <a:solidFill>
                  <a:schemeClr val="bg1"/>
                </a:solidFill>
                <a:latin typeface="DejaVu Sans" panose="020B0603030804020204" pitchFamily="34" charset="0"/>
                <a:ea typeface="DejaVu Sans" panose="020B0603030804020204" pitchFamily="34" charset="0"/>
              </a:rPr>
              <a:t>თანამშრომელთა სწავლება და  განვითარება</a:t>
            </a:r>
            <a:endParaRPr lang="ka-GE" dirty="0">
              <a:solidFill>
                <a:schemeClr val="bg1"/>
              </a:solidFill>
            </a:endParaRPr>
          </a:p>
        </p:txBody>
      </p:sp>
      <p:sp>
        <p:nvSpPr>
          <p:cNvPr id="8" name="Rectangle 7"/>
          <p:cNvSpPr/>
          <p:nvPr/>
        </p:nvSpPr>
        <p:spPr>
          <a:xfrm rot="21170393">
            <a:off x="8169856" y="1781367"/>
            <a:ext cx="3169006" cy="923330"/>
          </a:xfrm>
          <a:prstGeom prst="rect">
            <a:avLst/>
          </a:prstGeom>
          <a:solidFill>
            <a:srgbClr val="FFFF00"/>
          </a:solidFill>
          <a:scene3d>
            <a:camera prst="orthographicFront"/>
            <a:lightRig rig="threePt" dir="t"/>
          </a:scene3d>
          <a:sp3d>
            <a:bevelT w="152400" h="50800" prst="softRound"/>
          </a:sp3d>
        </p:spPr>
        <p:txBody>
          <a:bodyPr wrap="square">
            <a:spAutoFit/>
          </a:bodyPr>
          <a:lstStyle/>
          <a:p>
            <a:pPr marL="285750" indent="-285750" algn="ctr">
              <a:buFont typeface="Wingdings" panose="05000000000000000000" pitchFamily="2" charset="2"/>
              <a:buChar char="q"/>
            </a:pPr>
            <a:r>
              <a:rPr lang="ka-GE" b="1" dirty="0">
                <a:solidFill>
                  <a:schemeClr val="accent5">
                    <a:lumMod val="75000"/>
                  </a:schemeClr>
                </a:solidFill>
                <a:latin typeface="DejaVu Sans" panose="020B0603030804020204" pitchFamily="34" charset="0"/>
                <a:ea typeface="DejaVu Sans" panose="020B0603030804020204" pitchFamily="34" charset="0"/>
              </a:rPr>
              <a:t>ცოდნისა და  ინტელექტუალური კაპიტალის მენეჯმენტი</a:t>
            </a:r>
            <a:endParaRPr lang="ka-GE" dirty="0"/>
          </a:p>
        </p:txBody>
      </p:sp>
      <p:sp>
        <p:nvSpPr>
          <p:cNvPr id="9" name="Rectangle 8"/>
          <p:cNvSpPr/>
          <p:nvPr/>
        </p:nvSpPr>
        <p:spPr>
          <a:xfrm rot="20441677">
            <a:off x="4617394" y="5358642"/>
            <a:ext cx="3182885" cy="646331"/>
          </a:xfrm>
          <a:prstGeom prst="rect">
            <a:avLst/>
          </a:prstGeom>
          <a:solidFill>
            <a:srgbClr val="FF0000"/>
          </a:solidFill>
          <a:scene3d>
            <a:camera prst="orthographicFront"/>
            <a:lightRig rig="threePt" dir="t"/>
          </a:scene3d>
          <a:sp3d>
            <a:bevelT/>
          </a:sp3d>
        </p:spPr>
        <p:txBody>
          <a:bodyPr wrap="square">
            <a:spAutoFit/>
          </a:bodyPr>
          <a:lstStyle/>
          <a:p>
            <a:pPr marL="285750" indent="-285750" algn="ctr">
              <a:buFont typeface="Wingdings" panose="05000000000000000000" pitchFamily="2" charset="2"/>
              <a:buChar char="q"/>
            </a:pPr>
            <a:r>
              <a:rPr lang="ka-GE" b="1" dirty="0">
                <a:solidFill>
                  <a:schemeClr val="bg1"/>
                </a:solidFill>
                <a:latin typeface="DejaVu Sans" panose="020B0603030804020204" pitchFamily="34" charset="0"/>
                <a:ea typeface="DejaVu Sans" panose="020B0603030804020204" pitchFamily="34" charset="0"/>
              </a:rPr>
              <a:t>თანამშრომელთა მოტივირება</a:t>
            </a:r>
            <a:endParaRPr lang="ka-GE" dirty="0">
              <a:solidFill>
                <a:schemeClr val="bg1"/>
              </a:solidFill>
            </a:endParaRPr>
          </a:p>
        </p:txBody>
      </p:sp>
      <p:sp>
        <p:nvSpPr>
          <p:cNvPr id="10" name="Rectangle 9"/>
          <p:cNvSpPr/>
          <p:nvPr/>
        </p:nvSpPr>
        <p:spPr>
          <a:xfrm rot="20900345">
            <a:off x="397684" y="1444846"/>
            <a:ext cx="3055301" cy="1200329"/>
          </a:xfrm>
          <a:prstGeom prst="rect">
            <a:avLst/>
          </a:prstGeom>
          <a:solidFill>
            <a:srgbClr val="00B0F0"/>
          </a:solidFill>
          <a:scene3d>
            <a:camera prst="orthographicFront"/>
            <a:lightRig rig="threePt" dir="t"/>
          </a:scene3d>
          <a:sp3d>
            <a:bevelT w="139700" prst="cross"/>
          </a:sp3d>
        </p:spPr>
        <p:txBody>
          <a:bodyPr wrap="square">
            <a:spAutoFit/>
          </a:bodyPr>
          <a:lstStyle/>
          <a:p>
            <a:pPr marL="285750" indent="-285750" algn="ctr">
              <a:buFont typeface="Wingdings" panose="05000000000000000000" pitchFamily="2" charset="2"/>
              <a:buChar char="q"/>
            </a:pPr>
            <a:r>
              <a:rPr lang="ka-GE" b="1" dirty="0">
                <a:solidFill>
                  <a:schemeClr val="bg1"/>
                </a:solidFill>
                <a:latin typeface="DejaVu Sans" panose="020B0603030804020204" pitchFamily="34" charset="0"/>
                <a:ea typeface="DejaVu Sans" panose="020B0603030804020204" pitchFamily="34" charset="0"/>
              </a:rPr>
              <a:t>ჩართულობის, ვალდებულებების გრძნობისა და  მოტივაციის </a:t>
            </a:r>
            <a:r>
              <a:rPr lang="ka-GE" b="1" dirty="0" err="1">
                <a:solidFill>
                  <a:schemeClr val="bg1"/>
                </a:solidFill>
                <a:latin typeface="DejaVu Sans" panose="020B0603030804020204" pitchFamily="34" charset="0"/>
                <a:ea typeface="DejaVu Sans" panose="020B0603030804020204" pitchFamily="34" charset="0"/>
              </a:rPr>
              <a:t>გაზდა</a:t>
            </a:r>
            <a:endParaRPr lang="ka-GE" dirty="0">
              <a:solidFill>
                <a:schemeClr val="bg1"/>
              </a:solidFill>
            </a:endParaRPr>
          </a:p>
        </p:txBody>
      </p:sp>
      <p:sp>
        <p:nvSpPr>
          <p:cNvPr id="11" name="Rectangle 10"/>
          <p:cNvSpPr/>
          <p:nvPr/>
        </p:nvSpPr>
        <p:spPr>
          <a:xfrm rot="20938080">
            <a:off x="670484" y="2954792"/>
            <a:ext cx="3055301" cy="1200329"/>
          </a:xfrm>
          <a:prstGeom prst="rect">
            <a:avLst/>
          </a:prstGeom>
          <a:solidFill>
            <a:srgbClr val="FFC000"/>
          </a:solidFill>
        </p:spPr>
        <p:txBody>
          <a:bodyPr wrap="square">
            <a:spAutoFit/>
          </a:bodyPr>
          <a:lstStyle/>
          <a:p>
            <a:pPr marL="285750" indent="-285750" algn="ctr">
              <a:buFont typeface="Wingdings" panose="05000000000000000000" pitchFamily="2" charset="2"/>
              <a:buChar char="q"/>
            </a:pPr>
            <a:r>
              <a:rPr lang="ka-GE" b="1" dirty="0">
                <a:solidFill>
                  <a:schemeClr val="accent5">
                    <a:lumMod val="75000"/>
                  </a:schemeClr>
                </a:solidFill>
                <a:latin typeface="DejaVu Sans" panose="020B0603030804020204" pitchFamily="34" charset="0"/>
                <a:ea typeface="DejaVu Sans" panose="020B0603030804020204" pitchFamily="34" charset="0"/>
              </a:rPr>
              <a:t>თანამშრომელთა შორის  ურთიერთობების რეგულირება</a:t>
            </a:r>
            <a:endParaRPr lang="ka-GE" dirty="0"/>
          </a:p>
        </p:txBody>
      </p:sp>
      <p:sp>
        <p:nvSpPr>
          <p:cNvPr id="12" name="Rectangle 11"/>
          <p:cNvSpPr/>
          <p:nvPr/>
        </p:nvSpPr>
        <p:spPr>
          <a:xfrm rot="20650819">
            <a:off x="4404651" y="3242942"/>
            <a:ext cx="3055301" cy="369332"/>
          </a:xfrm>
          <a:prstGeom prst="rect">
            <a:avLst/>
          </a:prstGeom>
          <a:solidFill>
            <a:srgbClr val="FF0000"/>
          </a:solidFill>
          <a:scene3d>
            <a:camera prst="orthographicFront"/>
            <a:lightRig rig="threePt" dir="t"/>
          </a:scene3d>
          <a:sp3d>
            <a:bevelT w="165100" prst="coolSlant"/>
          </a:sp3d>
        </p:spPr>
        <p:txBody>
          <a:bodyPr wrap="square">
            <a:spAutoFit/>
          </a:bodyPr>
          <a:lstStyle/>
          <a:p>
            <a:pPr marL="285750" indent="-285750">
              <a:buFont typeface="Wingdings" panose="05000000000000000000" pitchFamily="2" charset="2"/>
              <a:buChar char="q"/>
            </a:pPr>
            <a:r>
              <a:rPr lang="en-US" b="1" dirty="0">
                <a:solidFill>
                  <a:schemeClr val="bg1"/>
                </a:solidFill>
                <a:latin typeface="DejaVu Sans" panose="020B0603030804020204" pitchFamily="34" charset="0"/>
                <a:ea typeface="DejaVu Sans" panose="020B0603030804020204" pitchFamily="34" charset="0"/>
              </a:rPr>
              <a:t>HR</a:t>
            </a:r>
            <a:r>
              <a:rPr lang="ka-GE" b="1" dirty="0">
                <a:solidFill>
                  <a:schemeClr val="bg1"/>
                </a:solidFill>
                <a:latin typeface="DejaVu Sans" panose="020B0603030804020204" pitchFamily="34" charset="0"/>
                <a:ea typeface="DejaVu Sans" panose="020B0603030804020204" pitchFamily="34" charset="0"/>
              </a:rPr>
              <a:t> დაგეგმვა</a:t>
            </a:r>
            <a:endParaRPr lang="ka-GE" dirty="0">
              <a:solidFill>
                <a:schemeClr val="bg1"/>
              </a:solidFill>
            </a:endParaRPr>
          </a:p>
        </p:txBody>
      </p:sp>
      <p:sp>
        <p:nvSpPr>
          <p:cNvPr id="13" name="Rectangle 12"/>
          <p:cNvSpPr/>
          <p:nvPr/>
        </p:nvSpPr>
        <p:spPr>
          <a:xfrm rot="20864894">
            <a:off x="3932434" y="760834"/>
            <a:ext cx="3114461" cy="646331"/>
          </a:xfrm>
          <a:prstGeom prst="rect">
            <a:avLst/>
          </a:prstGeom>
          <a:solidFill>
            <a:srgbClr val="00FFFF"/>
          </a:solidFill>
          <a:scene3d>
            <a:camera prst="orthographicFront"/>
            <a:lightRig rig="threePt" dir="t"/>
          </a:scene3d>
          <a:sp3d>
            <a:bevelT w="152400" h="50800" prst="softRound"/>
          </a:sp3d>
        </p:spPr>
        <p:txBody>
          <a:bodyPr wrap="square">
            <a:spAutoFit/>
          </a:bodyPr>
          <a:lstStyle/>
          <a:p>
            <a:pPr marL="285750" indent="-285750" algn="ctr">
              <a:buFont typeface="Wingdings" panose="05000000000000000000" pitchFamily="2" charset="2"/>
              <a:buChar char="q"/>
            </a:pPr>
            <a:r>
              <a:rPr lang="ka-GE" b="1" dirty="0">
                <a:solidFill>
                  <a:schemeClr val="accent5">
                    <a:lumMod val="75000"/>
                  </a:schemeClr>
                </a:solidFill>
                <a:latin typeface="DejaVu Sans" panose="020B0603030804020204" pitchFamily="34" charset="0"/>
                <a:ea typeface="DejaVu Sans" panose="020B0603030804020204" pitchFamily="34" charset="0"/>
              </a:rPr>
              <a:t>ტალანტების გაზრდა და შენარჩუნება</a:t>
            </a:r>
            <a:endParaRPr lang="ka-GE" dirty="0"/>
          </a:p>
        </p:txBody>
      </p:sp>
      <p:sp>
        <p:nvSpPr>
          <p:cNvPr id="14" name="Rectangle 13"/>
          <p:cNvSpPr/>
          <p:nvPr/>
        </p:nvSpPr>
        <p:spPr>
          <a:xfrm rot="21194013">
            <a:off x="8135870" y="1036889"/>
            <a:ext cx="3030916" cy="369332"/>
          </a:xfrm>
          <a:prstGeom prst="rect">
            <a:avLst/>
          </a:prstGeom>
          <a:solidFill>
            <a:srgbClr val="FFC000"/>
          </a:solidFill>
          <a:scene3d>
            <a:camera prst="orthographicFront"/>
            <a:lightRig rig="threePt" dir="t"/>
          </a:scene3d>
          <a:sp3d>
            <a:bevelT w="152400" h="50800" prst="softRound"/>
          </a:sp3d>
        </p:spPr>
        <p:txBody>
          <a:bodyPr wrap="square">
            <a:spAutoFit/>
          </a:bodyPr>
          <a:lstStyle/>
          <a:p>
            <a:pPr marL="285750" indent="-285750" algn="ctr">
              <a:buFont typeface="Wingdings" panose="05000000000000000000" pitchFamily="2" charset="2"/>
              <a:buChar char="q"/>
            </a:pPr>
            <a:r>
              <a:rPr lang="ka-GE" b="1" dirty="0">
                <a:solidFill>
                  <a:schemeClr val="accent5">
                    <a:lumMod val="75000"/>
                  </a:schemeClr>
                </a:solidFill>
                <a:latin typeface="DejaVu Sans" panose="020B0603030804020204" pitchFamily="34" charset="0"/>
                <a:ea typeface="DejaVu Sans" panose="020B0603030804020204" pitchFamily="34" charset="0"/>
              </a:rPr>
              <a:t>ადაპტაცია</a:t>
            </a:r>
            <a:endParaRPr lang="ka-GE" dirty="0"/>
          </a:p>
        </p:txBody>
      </p:sp>
      <p:sp>
        <p:nvSpPr>
          <p:cNvPr id="15" name="Rectangle 14"/>
          <p:cNvSpPr/>
          <p:nvPr/>
        </p:nvSpPr>
        <p:spPr>
          <a:xfrm rot="21112903">
            <a:off x="8441094" y="4415780"/>
            <a:ext cx="2967410" cy="646331"/>
          </a:xfrm>
          <a:prstGeom prst="rect">
            <a:avLst/>
          </a:prstGeom>
          <a:solidFill>
            <a:srgbClr val="00FFFF"/>
          </a:solidFill>
          <a:scene3d>
            <a:camera prst="orthographicFront"/>
            <a:lightRig rig="threePt" dir="t"/>
          </a:scene3d>
          <a:sp3d>
            <a:bevelT w="152400" h="50800" prst="softRound"/>
          </a:sp3d>
        </p:spPr>
        <p:txBody>
          <a:bodyPr wrap="square">
            <a:spAutoFit/>
          </a:bodyPr>
          <a:lstStyle/>
          <a:p>
            <a:pPr marL="285750" indent="-285750" algn="ctr">
              <a:buFont typeface="Wingdings" panose="05000000000000000000" pitchFamily="2" charset="2"/>
              <a:buChar char="q"/>
            </a:pPr>
            <a:r>
              <a:rPr lang="ka-GE" b="1" dirty="0">
                <a:solidFill>
                  <a:schemeClr val="accent5">
                    <a:lumMod val="75000"/>
                  </a:schemeClr>
                </a:solidFill>
                <a:latin typeface="DejaVu Sans" panose="020B0603030804020204" pitchFamily="34" charset="0"/>
                <a:ea typeface="DejaVu Sans" panose="020B0603030804020204" pitchFamily="34" charset="0"/>
              </a:rPr>
              <a:t>თანამშრომელთა                             კარიერის მართვა</a:t>
            </a:r>
            <a:endParaRPr lang="ka-GE" dirty="0"/>
          </a:p>
        </p:txBody>
      </p:sp>
      <p:sp>
        <p:nvSpPr>
          <p:cNvPr id="16" name="Rectangle 15"/>
          <p:cNvSpPr/>
          <p:nvPr/>
        </p:nvSpPr>
        <p:spPr>
          <a:xfrm rot="20474215">
            <a:off x="4497017" y="4160624"/>
            <a:ext cx="2975951" cy="646331"/>
          </a:xfrm>
          <a:prstGeom prst="rect">
            <a:avLst/>
          </a:prstGeom>
          <a:solidFill>
            <a:srgbClr val="FFFF00"/>
          </a:solidFill>
          <a:scene3d>
            <a:camera prst="orthographicFront"/>
            <a:lightRig rig="threePt" dir="t"/>
          </a:scene3d>
          <a:sp3d>
            <a:bevelT w="101600" prst="riblet"/>
          </a:sp3d>
        </p:spPr>
        <p:txBody>
          <a:bodyPr wrap="square">
            <a:spAutoFit/>
          </a:bodyPr>
          <a:lstStyle/>
          <a:p>
            <a:pPr marL="285750" indent="-285750" algn="ctr">
              <a:buFont typeface="Wingdings" panose="05000000000000000000" pitchFamily="2" charset="2"/>
              <a:buChar char="q"/>
            </a:pPr>
            <a:r>
              <a:rPr lang="ka-GE" b="1" dirty="0">
                <a:solidFill>
                  <a:schemeClr val="accent5">
                    <a:lumMod val="75000"/>
                  </a:schemeClr>
                </a:solidFill>
                <a:latin typeface="DejaVu Sans" panose="020B0603030804020204" pitchFamily="34" charset="0"/>
                <a:ea typeface="DejaVu Sans" panose="020B0603030804020204" pitchFamily="34" charset="0"/>
              </a:rPr>
              <a:t>თანამშრომელთა</a:t>
            </a:r>
          </a:p>
          <a:p>
            <a:pPr algn="ctr"/>
            <a:r>
              <a:rPr lang="ka-GE" b="1" dirty="0">
                <a:solidFill>
                  <a:schemeClr val="accent5">
                    <a:lumMod val="75000"/>
                  </a:schemeClr>
                </a:solidFill>
                <a:latin typeface="DejaVu Sans" panose="020B0603030804020204" pitchFamily="34" charset="0"/>
                <a:ea typeface="DejaVu Sans" panose="020B0603030804020204" pitchFamily="34" charset="0"/>
              </a:rPr>
              <a:t> შეფასება</a:t>
            </a:r>
            <a:endParaRPr lang="ka-GE" dirty="0"/>
          </a:p>
        </p:txBody>
      </p:sp>
      <p:sp>
        <p:nvSpPr>
          <p:cNvPr id="17" name="Rectangle 16"/>
          <p:cNvSpPr/>
          <p:nvPr/>
        </p:nvSpPr>
        <p:spPr>
          <a:xfrm rot="20997133">
            <a:off x="1000356" y="4499123"/>
            <a:ext cx="3055301" cy="923330"/>
          </a:xfrm>
          <a:prstGeom prst="rect">
            <a:avLst/>
          </a:prstGeom>
          <a:solidFill>
            <a:srgbClr val="FF0000"/>
          </a:solidFill>
          <a:scene3d>
            <a:camera prst="orthographicFront"/>
            <a:lightRig rig="threePt" dir="t"/>
          </a:scene3d>
          <a:sp3d>
            <a:bevelT w="152400" h="50800" prst="softRound"/>
          </a:sp3d>
        </p:spPr>
        <p:txBody>
          <a:bodyPr wrap="square">
            <a:spAutoFit/>
          </a:bodyPr>
          <a:lstStyle/>
          <a:p>
            <a:pPr marL="285750" indent="-285750">
              <a:buFont typeface="Wingdings" panose="05000000000000000000" pitchFamily="2" charset="2"/>
              <a:buChar char="q"/>
            </a:pPr>
            <a:r>
              <a:rPr lang="ka-GE" b="1" dirty="0">
                <a:solidFill>
                  <a:schemeClr val="bg1"/>
                </a:solidFill>
                <a:latin typeface="DejaVu Sans" panose="020B0603030804020204" pitchFamily="34" charset="0"/>
                <a:ea typeface="DejaVu Sans" panose="020B0603030804020204" pitchFamily="34" charset="0"/>
              </a:rPr>
              <a:t>ემოციური  ინტელექტის განვითარება</a:t>
            </a:r>
            <a:endParaRPr lang="ka-GE" dirty="0">
              <a:solidFill>
                <a:schemeClr val="bg1"/>
              </a:solidFill>
            </a:endParaRPr>
          </a:p>
        </p:txBody>
      </p:sp>
      <p:sp>
        <p:nvSpPr>
          <p:cNvPr id="2" name="Rectangle 1"/>
          <p:cNvSpPr/>
          <p:nvPr/>
        </p:nvSpPr>
        <p:spPr>
          <a:xfrm>
            <a:off x="547633" y="381632"/>
            <a:ext cx="1821332" cy="369332"/>
          </a:xfrm>
          <a:prstGeom prst="rect">
            <a:avLst/>
          </a:prstGeom>
          <a:solidFill>
            <a:srgbClr val="DEF4F8"/>
          </a:solidFill>
          <a:effectLst>
            <a:glow rad="228600">
              <a:schemeClr val="accent5">
                <a:satMod val="175000"/>
                <a:alpha val="40000"/>
              </a:schemeClr>
            </a:glow>
            <a:outerShdw blurRad="152400" dist="317500" dir="5400000" sx="90000" sy="-19000" rotWithShape="0">
              <a:prstClr val="black">
                <a:alpha val="15000"/>
              </a:prstClr>
            </a:outerShdw>
          </a:effectLst>
          <a:scene3d>
            <a:camera prst="orthographicFront"/>
            <a:lightRig rig="threePt" dir="t"/>
          </a:scene3d>
          <a:sp3d>
            <a:bevelT w="101600" prst="riblet"/>
          </a:sp3d>
        </p:spPr>
        <p:txBody>
          <a:bodyPr wrap="none">
            <a:spAutoFit/>
          </a:bodyPr>
          <a:lstStyle/>
          <a:p>
            <a:r>
              <a:rPr lang="en-US" b="1" dirty="0">
                <a:solidFill>
                  <a:srgbClr val="FF0000"/>
                </a:solidFill>
                <a:latin typeface="DejaVu Sans" panose="020B0603030804020204" pitchFamily="34" charset="0"/>
                <a:ea typeface="DejaVu Sans" panose="020B0603030804020204" pitchFamily="34" charset="0"/>
              </a:rPr>
              <a:t>HRM </a:t>
            </a:r>
            <a:r>
              <a:rPr lang="ka-GE" b="1" dirty="0">
                <a:solidFill>
                  <a:srgbClr val="FF0000"/>
                </a:solidFill>
                <a:latin typeface="DejaVu Sans" panose="020B0603030804020204" pitchFamily="34" charset="0"/>
                <a:ea typeface="DejaVu Sans" panose="020B0603030804020204" pitchFamily="34" charset="0"/>
              </a:rPr>
              <a:t>პროცესი</a:t>
            </a:r>
            <a:endParaRPr lang="ka-GE" dirty="0">
              <a:solidFill>
                <a:srgbClr val="FF0000"/>
              </a:solidFill>
            </a:endParaRPr>
          </a:p>
        </p:txBody>
      </p:sp>
    </p:spTree>
    <p:extLst>
      <p:ext uri="{BB962C8B-B14F-4D97-AF65-F5344CB8AC3E}">
        <p14:creationId xmlns:p14="http://schemas.microsoft.com/office/powerpoint/2010/main" val="381940930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291"/>
        <p:cNvGrpSpPr/>
        <p:nvPr/>
      </p:nvGrpSpPr>
      <p:grpSpPr>
        <a:xfrm>
          <a:off x="0" y="0"/>
          <a:ext cx="0" cy="0"/>
          <a:chOff x="0" y="0"/>
          <a:chExt cx="0" cy="0"/>
        </a:xfrm>
      </p:grpSpPr>
      <p:sp>
        <p:nvSpPr>
          <p:cNvPr id="292" name="Google Shape;292;p35"/>
          <p:cNvSpPr/>
          <p:nvPr/>
        </p:nvSpPr>
        <p:spPr>
          <a:xfrm>
            <a:off x="1811423" y="422308"/>
            <a:ext cx="9070930" cy="81019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1712" tIns="30848" rIns="61712" bIns="30848" anchor="t" anchorCtr="0">
            <a:spAutoFit/>
          </a:bodyPr>
          <a:lstStyle/>
          <a:p>
            <a:pPr marL="241102" indent="-241102" algn="ctr">
              <a:buClr>
                <a:srgbClr val="000000"/>
              </a:buClr>
              <a:buSzPts val="3600"/>
              <a:buFont typeface="Noto Sans"/>
              <a:buChar char="❑"/>
            </a:pPr>
            <a:r>
              <a:rPr lang="ka-GE" sz="2430" b="1">
                <a:solidFill>
                  <a:srgbClr val="595959"/>
                </a:solidFill>
                <a:latin typeface="Calibri"/>
                <a:ea typeface="Calibri"/>
                <a:cs typeface="Calibri"/>
                <a:sym typeface="Calibri"/>
              </a:rPr>
              <a:t>Hr პროცედურები არის ყოველდღიური ოპერაციები  რასაც  ანხორციელებენ hr –ის თანამშრომლები</a:t>
            </a:r>
            <a:endParaRPr sz="945">
              <a:solidFill>
                <a:srgbClr val="000000"/>
              </a:solidFill>
              <a:latin typeface="Arial"/>
              <a:ea typeface="Arial"/>
              <a:cs typeface="Arial"/>
              <a:sym typeface="Arial"/>
            </a:endParaRPr>
          </a:p>
        </p:txBody>
      </p:sp>
      <p:sp>
        <p:nvSpPr>
          <p:cNvPr id="293" name="Google Shape;293;p35"/>
          <p:cNvSpPr/>
          <p:nvPr/>
        </p:nvSpPr>
        <p:spPr>
          <a:xfrm>
            <a:off x="4569458" y="958614"/>
            <a:ext cx="2703613" cy="322050"/>
          </a:xfrm>
          <a:prstGeom prst="rect">
            <a:avLst/>
          </a:prstGeom>
          <a:noFill/>
          <a:ln>
            <a:noFill/>
          </a:ln>
        </p:spPr>
        <p:txBody>
          <a:bodyPr spcFirstLastPara="1" wrap="square" lIns="61712" tIns="30848" rIns="61712" bIns="30848" anchor="t" anchorCtr="0">
            <a:spAutoFit/>
          </a:bodyPr>
          <a:lstStyle/>
          <a:p>
            <a:pPr algn="ctr">
              <a:buClr>
                <a:srgbClr val="000000"/>
              </a:buClr>
              <a:buSzPts val="2500"/>
            </a:pPr>
            <a:endParaRPr sz="1688" b="1">
              <a:solidFill>
                <a:srgbClr val="0F13B1"/>
              </a:solidFill>
              <a:latin typeface="Verdana"/>
              <a:ea typeface="Verdana"/>
              <a:cs typeface="Verdana"/>
              <a:sym typeface="Verdana"/>
            </a:endParaRPr>
          </a:p>
        </p:txBody>
      </p:sp>
      <p:sp>
        <p:nvSpPr>
          <p:cNvPr id="294" name="Google Shape;294;p35"/>
          <p:cNvSpPr/>
          <p:nvPr/>
        </p:nvSpPr>
        <p:spPr>
          <a:xfrm>
            <a:off x="1795181" y="1276559"/>
            <a:ext cx="9070930" cy="416637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1712" tIns="30848" rIns="61712" bIns="30848" anchor="t" anchorCtr="0">
            <a:spAutoFit/>
          </a:bodyPr>
          <a:lstStyle/>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სამუშაო  პროცესების აღწერა და მათი განაწილება სტრუქტურულ ერთეულებს შორის;</a:t>
            </a:r>
            <a:endParaRPr sz="945">
              <a:solidFill>
                <a:srgbClr val="000000"/>
              </a:solidFill>
              <a:latin typeface="Arial"/>
              <a:ea typeface="Arial"/>
              <a:cs typeface="Arial"/>
              <a:sym typeface="Arial"/>
            </a:endParaRPr>
          </a:p>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სამუშაო  აღწერილობების შედგენა;</a:t>
            </a:r>
            <a:endParaRPr sz="945">
              <a:solidFill>
                <a:srgbClr val="000000"/>
              </a:solidFill>
              <a:latin typeface="Arial"/>
              <a:ea typeface="Arial"/>
              <a:cs typeface="Arial"/>
              <a:sym typeface="Arial"/>
            </a:endParaRPr>
          </a:p>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თანამდებობისთვის საჭირო  კომპეტენციების  განსაზღვრა;</a:t>
            </a:r>
            <a:endParaRPr sz="945">
              <a:solidFill>
                <a:srgbClr val="000000"/>
              </a:solidFill>
              <a:latin typeface="Arial"/>
              <a:ea typeface="Arial"/>
              <a:cs typeface="Arial"/>
              <a:sym typeface="Arial"/>
            </a:endParaRPr>
          </a:p>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ხელფასთან დაკავშირებული  პროცედურები;</a:t>
            </a:r>
            <a:endParaRPr sz="945">
              <a:solidFill>
                <a:srgbClr val="000000"/>
              </a:solidFill>
              <a:latin typeface="Arial"/>
              <a:ea typeface="Arial"/>
              <a:cs typeface="Arial"/>
              <a:sym typeface="Arial"/>
            </a:endParaRPr>
          </a:p>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თანამშრომლის შერჩევის  პროცედურა;</a:t>
            </a:r>
            <a:endParaRPr sz="945">
              <a:solidFill>
                <a:srgbClr val="000000"/>
              </a:solidFill>
              <a:latin typeface="Arial"/>
              <a:ea typeface="Arial"/>
              <a:cs typeface="Arial"/>
              <a:sym typeface="Arial"/>
            </a:endParaRPr>
          </a:p>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თანამშრომლის დანიშვნა, დაწინაურება, გადაადგილება, განთავისუფლების პროცედურა;</a:t>
            </a:r>
            <a:endParaRPr sz="945">
              <a:solidFill>
                <a:srgbClr val="000000"/>
              </a:solidFill>
              <a:latin typeface="Arial"/>
              <a:ea typeface="Arial"/>
              <a:cs typeface="Arial"/>
              <a:sym typeface="Arial"/>
            </a:endParaRPr>
          </a:p>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დისციპლინური საჩივრის /დასჯის  პროცედურა;</a:t>
            </a:r>
            <a:endParaRPr sz="945">
              <a:solidFill>
                <a:srgbClr val="000000"/>
              </a:solidFill>
              <a:latin typeface="Arial"/>
              <a:ea typeface="Arial"/>
              <a:cs typeface="Arial"/>
              <a:sym typeface="Arial"/>
            </a:endParaRPr>
          </a:p>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წახალისების  პროცედურა;</a:t>
            </a:r>
            <a:endParaRPr sz="945">
              <a:solidFill>
                <a:srgbClr val="000000"/>
              </a:solidFill>
              <a:latin typeface="Arial"/>
              <a:ea typeface="Arial"/>
              <a:cs typeface="Arial"/>
              <a:sym typeface="Arial"/>
            </a:endParaRPr>
          </a:p>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შვებულების  პროცედურა;</a:t>
            </a:r>
            <a:endParaRPr sz="945">
              <a:solidFill>
                <a:srgbClr val="000000"/>
              </a:solidFill>
              <a:latin typeface="Arial"/>
              <a:ea typeface="Arial"/>
              <a:cs typeface="Arial"/>
              <a:sym typeface="Arial"/>
            </a:endParaRPr>
          </a:p>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ატესტაციების პროცედურა;</a:t>
            </a:r>
            <a:endParaRPr sz="945">
              <a:solidFill>
                <a:srgbClr val="000000"/>
              </a:solidFill>
              <a:latin typeface="Arial"/>
              <a:ea typeface="Arial"/>
              <a:cs typeface="Arial"/>
              <a:sym typeface="Arial"/>
            </a:endParaRPr>
          </a:p>
          <a:p>
            <a:pPr marL="241102" indent="-241102">
              <a:buClr>
                <a:srgbClr val="000000"/>
              </a:buClr>
              <a:buSzPts val="2800"/>
              <a:buFont typeface="Noto Sans"/>
              <a:buChar char="⮚"/>
            </a:pPr>
            <a:r>
              <a:rPr lang="ka-GE" sz="1890" b="1">
                <a:solidFill>
                  <a:srgbClr val="595959"/>
                </a:solidFill>
                <a:latin typeface="Calibri"/>
                <a:ea typeface="Calibri"/>
                <a:cs typeface="Calibri"/>
                <a:sym typeface="Calibri"/>
              </a:rPr>
              <a:t>თანამშრომელთა შეფასებების  პროცედურა და სხვ.</a:t>
            </a:r>
            <a:endParaRPr sz="945">
              <a:solidFill>
                <a:srgbClr val="000000"/>
              </a:solidFill>
              <a:latin typeface="Arial"/>
              <a:ea typeface="Arial"/>
              <a:cs typeface="Arial"/>
              <a:sym typeface="Arial"/>
            </a:endParaRPr>
          </a:p>
          <a:p>
            <a:pPr marL="241102" indent="-107842">
              <a:buClr>
                <a:srgbClr val="000000"/>
              </a:buClr>
              <a:buSzPts val="3109"/>
            </a:pPr>
            <a:endParaRPr sz="2099" b="1">
              <a:solidFill>
                <a:srgbClr val="FF0066"/>
              </a:solidFill>
              <a:latin typeface="Verdana"/>
              <a:ea typeface="Verdana"/>
              <a:cs typeface="Verdana"/>
              <a:sym typeface="Verdana"/>
            </a:endParaRPr>
          </a:p>
        </p:txBody>
      </p:sp>
      <p:sp>
        <p:nvSpPr>
          <p:cNvPr id="2" name="Rectangle 1"/>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14904828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292"/>
        <p:cNvGrpSpPr/>
        <p:nvPr/>
      </p:nvGrpSpPr>
      <p:grpSpPr>
        <a:xfrm>
          <a:off x="0" y="0"/>
          <a:ext cx="0" cy="0"/>
          <a:chOff x="0" y="0"/>
          <a:chExt cx="0" cy="0"/>
        </a:xfrm>
      </p:grpSpPr>
      <p:sp>
        <p:nvSpPr>
          <p:cNvPr id="293" name="Google Shape;293;p32"/>
          <p:cNvSpPr/>
          <p:nvPr/>
        </p:nvSpPr>
        <p:spPr>
          <a:xfrm>
            <a:off x="3841734" y="373474"/>
            <a:ext cx="4369442" cy="417973"/>
          </a:xfrm>
          <a:prstGeom prst="rect">
            <a:avLst/>
          </a:prstGeom>
          <a:noFill/>
          <a:ln>
            <a:noFill/>
          </a:ln>
        </p:spPr>
        <p:txBody>
          <a:bodyPr spcFirstLastPara="1" wrap="square" lIns="61712" tIns="30848" rIns="61712" bIns="30848" anchor="t" anchorCtr="0">
            <a:spAutoFit/>
          </a:bodyPr>
          <a:lstStyle/>
          <a:p>
            <a:pPr algn="just">
              <a:lnSpc>
                <a:spcPct val="107000"/>
              </a:lnSpc>
            </a:pPr>
            <a:r>
              <a:rPr lang="ka-GE" sz="2160" b="1">
                <a:solidFill>
                  <a:schemeClr val="dk1"/>
                </a:solidFill>
                <a:latin typeface="Calibri"/>
                <a:ea typeface="Calibri"/>
                <a:cs typeface="Calibri"/>
                <a:sym typeface="Calibri"/>
              </a:rPr>
              <a:t>HR ფუნქციათა პაკეტი (HR Bundle)</a:t>
            </a:r>
            <a:endParaRPr sz="1215"/>
          </a:p>
        </p:txBody>
      </p:sp>
      <p:sp>
        <p:nvSpPr>
          <p:cNvPr id="294" name="Google Shape;294;p32"/>
          <p:cNvSpPr/>
          <p:nvPr/>
        </p:nvSpPr>
        <p:spPr>
          <a:xfrm>
            <a:off x="1456707" y="918929"/>
            <a:ext cx="9388699" cy="685546"/>
          </a:xfrm>
          <a:prstGeom prst="rect">
            <a:avLst/>
          </a:prstGeom>
          <a:noFill/>
          <a:ln>
            <a:noFill/>
          </a:ln>
        </p:spPr>
        <p:txBody>
          <a:bodyPr spcFirstLastPara="1" wrap="square" lIns="61712" tIns="30848" rIns="61712" bIns="30848" anchor="t" anchorCtr="0">
            <a:spAutoFit/>
          </a:bodyPr>
          <a:lstStyle/>
          <a:p>
            <a:pPr algn="just"/>
            <a:r>
              <a:rPr lang="ka-GE" sz="1350">
                <a:solidFill>
                  <a:srgbClr val="7030A0"/>
                </a:solidFill>
                <a:latin typeface="Calibri"/>
                <a:ea typeface="Calibri"/>
                <a:cs typeface="Calibri"/>
                <a:sym typeface="Calibri"/>
              </a:rPr>
              <a:t>ყველა ორგანიზაციას შეიძლება, ჰქონდეს მისი სექტორის, ტიპის, ზომისა და სხვა სპეციფიკის შესაბამისი HR ფუნქციები, რათა წარმატებით ჩამოაყალიბოს კორპორატიული კულტურა და ად. რესურსების განვითარებით ორგანიზაციას შესძინოს კონკურენტული უპირატესობა.</a:t>
            </a:r>
            <a:endParaRPr sz="1350">
              <a:solidFill>
                <a:srgbClr val="7030A0"/>
              </a:solidFill>
              <a:latin typeface="Calibri"/>
              <a:ea typeface="Calibri"/>
              <a:cs typeface="Calibri"/>
              <a:sym typeface="Calibri"/>
            </a:endParaRPr>
          </a:p>
        </p:txBody>
      </p:sp>
      <p:sp>
        <p:nvSpPr>
          <p:cNvPr id="295" name="Google Shape;295;p32"/>
          <p:cNvSpPr/>
          <p:nvPr/>
        </p:nvSpPr>
        <p:spPr>
          <a:xfrm>
            <a:off x="1539293" y="2708510"/>
            <a:ext cx="4611764" cy="1932041"/>
          </a:xfrm>
          <a:prstGeom prst="rect">
            <a:avLst/>
          </a:prstGeom>
          <a:noFill/>
          <a:ln>
            <a:noFill/>
          </a:ln>
        </p:spPr>
        <p:txBody>
          <a:bodyPr spcFirstLastPara="1" wrap="square" lIns="61712" tIns="30848" rIns="61712" bIns="30848" anchor="t" anchorCtr="0">
            <a:spAutoFit/>
          </a:bodyPr>
          <a:lstStyle/>
          <a:p>
            <a:pPr marL="231458" indent="-231458">
              <a:buClr>
                <a:srgbClr val="000000"/>
              </a:buClr>
              <a:buSzPts val="2000"/>
              <a:buFont typeface="Noto Sans Symbols"/>
              <a:buChar char="⮚"/>
            </a:pPr>
            <a:r>
              <a:rPr lang="ka-GE" sz="1350">
                <a:solidFill>
                  <a:srgbClr val="7030A0"/>
                </a:solidFill>
                <a:latin typeface="Calibri"/>
                <a:ea typeface="Calibri"/>
                <a:cs typeface="Calibri"/>
                <a:sym typeface="Calibri"/>
              </a:rPr>
              <a:t>ტალანტისა და განსაკუთრებული უნარის მქონე პრეფსიონალების მოზიდვა;</a:t>
            </a:r>
            <a:endParaRPr sz="1215"/>
          </a:p>
          <a:p>
            <a:pPr marL="231458" indent="-231458">
              <a:buClr>
                <a:srgbClr val="000000"/>
              </a:buClr>
              <a:buSzPts val="2000"/>
              <a:buFont typeface="Noto Sans Symbols"/>
              <a:buChar char="⮚"/>
            </a:pPr>
            <a:r>
              <a:rPr lang="ka-GE" sz="1350">
                <a:solidFill>
                  <a:srgbClr val="7030A0"/>
                </a:solidFill>
                <a:latin typeface="Calibri"/>
                <a:ea typeface="Calibri"/>
                <a:cs typeface="Calibri"/>
                <a:sym typeface="Calibri"/>
              </a:rPr>
              <a:t>მენეჯერების გადამზადება;</a:t>
            </a:r>
            <a:endParaRPr sz="1215"/>
          </a:p>
          <a:p>
            <a:pPr marL="231458" indent="-231458">
              <a:buClr>
                <a:srgbClr val="000000"/>
              </a:buClr>
              <a:buSzPts val="2000"/>
              <a:buFont typeface="Noto Sans Symbols"/>
              <a:buChar char="⮚"/>
            </a:pPr>
            <a:r>
              <a:rPr lang="ka-GE" sz="1350">
                <a:solidFill>
                  <a:srgbClr val="7030A0"/>
                </a:solidFill>
                <a:latin typeface="Calibri"/>
                <a:ea typeface="Calibri"/>
                <a:cs typeface="Calibri"/>
                <a:sym typeface="Calibri"/>
              </a:rPr>
              <a:t>მოტივაციის პროგრამების განხორციელება;</a:t>
            </a:r>
            <a:endParaRPr sz="1350">
              <a:solidFill>
                <a:srgbClr val="7030A0"/>
              </a:solidFill>
              <a:latin typeface="Calibri"/>
              <a:ea typeface="Calibri"/>
              <a:cs typeface="Calibri"/>
              <a:sym typeface="Calibri"/>
            </a:endParaRPr>
          </a:p>
          <a:p>
            <a:pPr marL="231458" indent="-231458">
              <a:buClr>
                <a:srgbClr val="000000"/>
              </a:buClr>
              <a:buSzPts val="2000"/>
              <a:buFont typeface="Noto Sans Symbols"/>
              <a:buChar char="⮚"/>
            </a:pPr>
            <a:r>
              <a:rPr lang="ka-GE" sz="1350">
                <a:solidFill>
                  <a:srgbClr val="7030A0"/>
                </a:solidFill>
                <a:latin typeface="Calibri"/>
                <a:ea typeface="Calibri"/>
                <a:cs typeface="Calibri"/>
                <a:sym typeface="Calibri"/>
              </a:rPr>
              <a:t>თანამშრომელთა შენარჩუნება;</a:t>
            </a:r>
            <a:endParaRPr sz="1215"/>
          </a:p>
          <a:p>
            <a:pPr marL="231458" indent="-231458">
              <a:buClr>
                <a:srgbClr val="000000"/>
              </a:buClr>
              <a:buSzPts val="2000"/>
              <a:buFont typeface="Noto Sans Symbols"/>
              <a:buChar char="⮚"/>
            </a:pPr>
            <a:r>
              <a:rPr lang="ka-GE" sz="1350">
                <a:solidFill>
                  <a:srgbClr val="7030A0"/>
                </a:solidFill>
                <a:latin typeface="Calibri"/>
                <a:ea typeface="Calibri"/>
                <a:cs typeface="Calibri"/>
                <a:sym typeface="Calibri"/>
              </a:rPr>
              <a:t>თანამშრომელთა შეფასების სისტემის დანერგვა-მართვა;</a:t>
            </a:r>
            <a:endParaRPr sz="1350">
              <a:solidFill>
                <a:srgbClr val="7030A0"/>
              </a:solidFill>
              <a:latin typeface="Calibri"/>
              <a:ea typeface="Calibri"/>
              <a:cs typeface="Calibri"/>
              <a:sym typeface="Calibri"/>
            </a:endParaRPr>
          </a:p>
          <a:p>
            <a:pPr marL="231458" indent="-231458">
              <a:buClr>
                <a:srgbClr val="000000"/>
              </a:buClr>
              <a:buSzPts val="2000"/>
              <a:buFont typeface="Noto Sans Symbols"/>
              <a:buChar char="⮚"/>
            </a:pPr>
            <a:r>
              <a:rPr lang="ka-GE" sz="1350">
                <a:solidFill>
                  <a:srgbClr val="7030A0"/>
                </a:solidFill>
                <a:latin typeface="Calibri"/>
                <a:ea typeface="Calibri"/>
                <a:cs typeface="Calibri"/>
                <a:sym typeface="Calibri"/>
              </a:rPr>
              <a:t>პერფორმანსის მართვა; </a:t>
            </a:r>
            <a:endParaRPr sz="1215"/>
          </a:p>
          <a:p>
            <a:pPr marL="231458" indent="-231458">
              <a:buClr>
                <a:srgbClr val="000000"/>
              </a:buClr>
              <a:buSzPts val="2000"/>
              <a:buFont typeface="Noto Sans Symbols"/>
              <a:buChar char="⮚"/>
            </a:pPr>
            <a:r>
              <a:rPr lang="ka-GE" sz="1350">
                <a:solidFill>
                  <a:srgbClr val="7030A0"/>
                </a:solidFill>
                <a:latin typeface="Calibri"/>
                <a:ea typeface="Calibri"/>
                <a:cs typeface="Calibri"/>
                <a:sym typeface="Calibri"/>
              </a:rPr>
              <a:t>სწავლება პროფესიული განვითარება და სხვ.</a:t>
            </a:r>
            <a:endParaRPr sz="1215"/>
          </a:p>
        </p:txBody>
      </p:sp>
      <p:pic>
        <p:nvPicPr>
          <p:cNvPr id="296" name="Google Shape;296;p32"/>
          <p:cNvPicPr preferRelativeResize="0"/>
          <p:nvPr/>
        </p:nvPicPr>
        <p:blipFill rotWithShape="1">
          <a:blip r:embed="rId5" cstate="print">
            <a:alphaModFix/>
          </a:blip>
          <a:srcRect/>
          <a:stretch/>
        </p:blipFill>
        <p:spPr>
          <a:xfrm>
            <a:off x="6697904" y="2708510"/>
            <a:ext cx="3878012" cy="2175331"/>
          </a:xfrm>
          <a:prstGeom prst="rect">
            <a:avLst/>
          </a:prstGeom>
          <a:noFill/>
          <a:ln>
            <a:noFill/>
          </a:ln>
        </p:spPr>
      </p:pic>
    </p:spTree>
    <p:extLst>
      <p:ext uri="{BB962C8B-B14F-4D97-AF65-F5344CB8AC3E}">
        <p14:creationId xmlns:p14="http://schemas.microsoft.com/office/powerpoint/2010/main" val="6793350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00"/>
        <p:cNvGrpSpPr/>
        <p:nvPr/>
      </p:nvGrpSpPr>
      <p:grpSpPr>
        <a:xfrm>
          <a:off x="0" y="0"/>
          <a:ext cx="0" cy="0"/>
          <a:chOff x="0" y="0"/>
          <a:chExt cx="0" cy="0"/>
        </a:xfrm>
      </p:grpSpPr>
      <p:sp>
        <p:nvSpPr>
          <p:cNvPr id="301" name="Google Shape;301;p33"/>
          <p:cNvSpPr/>
          <p:nvPr/>
        </p:nvSpPr>
        <p:spPr>
          <a:xfrm>
            <a:off x="2966201" y="609669"/>
            <a:ext cx="5749362" cy="643996"/>
          </a:xfrm>
          <a:prstGeom prst="rect">
            <a:avLst/>
          </a:prstGeom>
          <a:noFill/>
          <a:ln>
            <a:noFill/>
          </a:ln>
        </p:spPr>
        <p:txBody>
          <a:bodyPr spcFirstLastPara="1" wrap="square" lIns="61712" tIns="30848" rIns="61712" bIns="30848" anchor="t" anchorCtr="0">
            <a:spAutoFit/>
          </a:bodyPr>
          <a:lstStyle/>
          <a:p>
            <a:pPr algn="ctr"/>
            <a:r>
              <a:rPr lang="ka-GE" sz="1890" b="1">
                <a:solidFill>
                  <a:schemeClr val="dk1"/>
                </a:solidFill>
                <a:latin typeface="Calibri"/>
                <a:ea typeface="Calibri"/>
                <a:cs typeface="Calibri"/>
                <a:sym typeface="Calibri"/>
              </a:rPr>
              <a:t>ადამიანური რესურსების მართვა სტრატეგიულ, ოპერაციულ და ადმინისტრაციულ დონეში</a:t>
            </a:r>
            <a:endParaRPr sz="1679">
              <a:solidFill>
                <a:srgbClr val="000000"/>
              </a:solidFill>
              <a:latin typeface="Arial"/>
              <a:ea typeface="Arial"/>
              <a:cs typeface="Arial"/>
              <a:sym typeface="Arial"/>
            </a:endParaRPr>
          </a:p>
        </p:txBody>
      </p:sp>
      <p:sp>
        <p:nvSpPr>
          <p:cNvPr id="302" name="Google Shape;302;p33"/>
          <p:cNvSpPr/>
          <p:nvPr/>
        </p:nvSpPr>
        <p:spPr>
          <a:xfrm>
            <a:off x="1474095" y="1670994"/>
            <a:ext cx="9145287" cy="3801784"/>
          </a:xfrm>
          <a:prstGeom prst="rect">
            <a:avLst/>
          </a:prstGeom>
          <a:noFill/>
          <a:ln>
            <a:noFill/>
          </a:ln>
        </p:spPr>
        <p:txBody>
          <a:bodyPr spcFirstLastPara="1" wrap="square" lIns="61712" tIns="30848" rIns="61712" bIns="30848" anchor="t" anchorCtr="0">
            <a:spAutoFit/>
          </a:bodyPr>
          <a:lstStyle/>
          <a:p>
            <a:pPr marL="231458" indent="-231458" algn="just">
              <a:buClr>
                <a:srgbClr val="000000"/>
              </a:buClr>
              <a:buSzPts val="2400"/>
              <a:buFont typeface="Noto Sans Symbols"/>
              <a:buChar char="❑"/>
            </a:pPr>
            <a:r>
              <a:rPr lang="ka-GE" sz="1620" b="1">
                <a:solidFill>
                  <a:srgbClr val="3D18D8"/>
                </a:solidFill>
                <a:latin typeface="Calibri"/>
                <a:ea typeface="Calibri"/>
                <a:cs typeface="Calibri"/>
                <a:sym typeface="Calibri"/>
              </a:rPr>
              <a:t>HRM სტრატეგიული მართვა - </a:t>
            </a:r>
            <a:r>
              <a:rPr lang="ka-GE" sz="1620">
                <a:solidFill>
                  <a:schemeClr val="dk1"/>
                </a:solidFill>
                <a:latin typeface="Calibri"/>
                <a:ea typeface="Calibri"/>
                <a:cs typeface="Calibri"/>
                <a:sym typeface="Calibri"/>
              </a:rPr>
              <a:t>მოიცავს ორგანიზაციის გრძელვადიანი მიზნების და ამოცანების განხორციელებისთვის საჭირო რესურსების მართვას.</a:t>
            </a:r>
            <a:endParaRPr sz="1215"/>
          </a:p>
          <a:p>
            <a:pPr marL="231458" indent="-231458" algn="just">
              <a:buClr>
                <a:srgbClr val="000000"/>
              </a:buClr>
              <a:buSzPts val="2400"/>
              <a:buFont typeface="Noto Sans Symbols"/>
              <a:buChar char="❑"/>
            </a:pPr>
            <a:r>
              <a:rPr lang="ka-GE" sz="1620" b="1">
                <a:solidFill>
                  <a:srgbClr val="3D18D8"/>
                </a:solidFill>
                <a:latin typeface="Calibri"/>
                <a:ea typeface="Calibri"/>
                <a:cs typeface="Calibri"/>
                <a:sym typeface="Calibri"/>
              </a:rPr>
              <a:t>HRM ოპერაციული  მართვა - </a:t>
            </a:r>
            <a:r>
              <a:rPr lang="ka-GE" sz="1620">
                <a:solidFill>
                  <a:schemeClr val="dk1"/>
                </a:solidFill>
                <a:latin typeface="Calibri"/>
                <a:ea typeface="Calibri"/>
                <a:cs typeface="Calibri"/>
                <a:sym typeface="Calibri"/>
              </a:rPr>
              <a:t>მოიცავს ტალანტების მოზიდვას/შერჩევას, თანამშრომელთა შეფასებას, HR ანალიტიკას, კომპენსაციებისა და ბენეფიტების მართვას, მოტივაციის სისტემის დანერგვას, თანამშრომელთა  ურთიერთობების მართვას და სხვა.</a:t>
            </a:r>
            <a:endParaRPr sz="1215"/>
          </a:p>
          <a:p>
            <a:pPr marL="231458" indent="-231458" algn="just">
              <a:buClr>
                <a:srgbClr val="000000"/>
              </a:buClr>
              <a:buSzPts val="2400"/>
              <a:buFont typeface="Noto Sans Symbols"/>
              <a:buChar char="❑"/>
            </a:pPr>
            <a:r>
              <a:rPr lang="ka-GE" sz="1620" b="1">
                <a:solidFill>
                  <a:srgbClr val="3D18D8"/>
                </a:solidFill>
                <a:latin typeface="Calibri"/>
                <a:ea typeface="Calibri"/>
                <a:cs typeface="Calibri"/>
                <a:sym typeface="Calibri"/>
              </a:rPr>
              <a:t>HRM ადმინისტრაციული მართვა- </a:t>
            </a:r>
            <a:r>
              <a:rPr lang="ka-GE" sz="1620">
                <a:solidFill>
                  <a:schemeClr val="dk1"/>
                </a:solidFill>
                <a:latin typeface="Calibri"/>
                <a:ea typeface="Calibri"/>
                <a:cs typeface="Calibri"/>
                <a:sym typeface="Calibri"/>
              </a:rPr>
              <a:t>მოიცავს HR -ის  ადმინისტრაციული  ფუნქციების განხორციელებას, მათ შორის  ისეთი რუტინული დავალებების შესრულებას, როგორიცაა თანამშრომლეთა შვებულებების, მივლინებების, შრომისუუნარობის, შრომითი ხელშეკრულებების გაფორმების და სხვათა შესრულებას. დღეს აღნიშნულ ფუნქციებს უკვე ასრულებს სხვადასხვა  ციფრული პლატფორმა მათ შორის </a:t>
            </a:r>
            <a:r>
              <a:rPr lang="ka-GE" sz="162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Self HRMS, </a:t>
            </a:r>
            <a:r>
              <a:rPr lang="ka-GE" sz="1620">
                <a:solidFill>
                  <a:schemeClr val="dk1"/>
                </a:solidFill>
                <a:latin typeface="Calibri"/>
                <a:ea typeface="Calibri"/>
                <a:cs typeface="Calibri"/>
                <a:sym typeface="Calibri"/>
              </a:rPr>
              <a:t>HRMS, BambooHR, Cezanne HR; Workforce Ready, SAP SuccessFactors, WebHR , Zenefits</a:t>
            </a:r>
            <a:endParaRPr sz="1620">
              <a:solidFill>
                <a:schemeClr val="dk1"/>
              </a:solidFill>
              <a:latin typeface="Calibri"/>
              <a:ea typeface="Calibri"/>
              <a:cs typeface="Calibri"/>
              <a:sym typeface="Calibri"/>
            </a:endParaRPr>
          </a:p>
          <a:p>
            <a:pPr marL="231458" indent="-128588" algn="just">
              <a:buClr>
                <a:srgbClr val="000000"/>
              </a:buClr>
              <a:buSzPts val="2400"/>
            </a:pPr>
            <a:endParaRPr sz="162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endParaRPr>
          </a:p>
          <a:p>
            <a:pPr marL="231458" indent="-128588" algn="just">
              <a:buClr>
                <a:srgbClr val="000000"/>
              </a:buClr>
              <a:buSzPts val="2400"/>
            </a:pPr>
            <a:endParaRPr sz="1620">
              <a:solidFill>
                <a:schemeClr val="dk1"/>
              </a:solidFill>
              <a:latin typeface="Calibri"/>
              <a:ea typeface="Calibri"/>
              <a:cs typeface="Calibri"/>
              <a:sym typeface="Calibri"/>
            </a:endParaRPr>
          </a:p>
          <a:p>
            <a:pPr marL="231458" indent="-128588" algn="just">
              <a:buClr>
                <a:srgbClr val="000000"/>
              </a:buClr>
              <a:buSzPts val="2400"/>
            </a:pPr>
            <a:endParaRPr sz="1620">
              <a:solidFill>
                <a:schemeClr val="dk1"/>
              </a:solidFill>
              <a:latin typeface="Calibri"/>
              <a:ea typeface="Calibri"/>
              <a:cs typeface="Calibri"/>
              <a:sym typeface="Calibri"/>
            </a:endParaRPr>
          </a:p>
          <a:p>
            <a:pPr marL="231458" indent="-128588" algn="just">
              <a:buClr>
                <a:srgbClr val="000000"/>
              </a:buClr>
              <a:buSzPts val="2400"/>
            </a:pPr>
            <a:endParaRPr sz="162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988716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491062" y="1054417"/>
            <a:ext cx="7040710" cy="461665"/>
          </a:xfrm>
          <a:prstGeom prst="rect">
            <a:avLst/>
          </a:prstGeom>
        </p:spPr>
        <p:txBody>
          <a:bodyPr wrap="none">
            <a:spAutoFit/>
          </a:bodyPr>
          <a:lstStyle/>
          <a:p>
            <a:r>
              <a:rPr lang="ka-GE" sz="2400" b="1" dirty="0"/>
              <a:t>როგორ გესმით ადამიანური კაპიტალის  მართვა? </a:t>
            </a:r>
            <a:endParaRPr lang="en-US" sz="2400" b="1" dirty="0"/>
          </a:p>
        </p:txBody>
      </p:sp>
      <p:pic>
        <p:nvPicPr>
          <p:cNvPr id="17409" name="Picture 1" descr="C:\Users\pc-pc\Desktop\images.jfif"/>
          <p:cNvPicPr>
            <a:picLocks noChangeAspect="1" noChangeArrowheads="1"/>
          </p:cNvPicPr>
          <p:nvPr/>
        </p:nvPicPr>
        <p:blipFill>
          <a:blip r:embed="rId4" cstate="print"/>
          <a:srcRect/>
          <a:stretch>
            <a:fillRect/>
          </a:stretch>
        </p:blipFill>
        <p:spPr bwMode="auto">
          <a:xfrm>
            <a:off x="4114800" y="2298247"/>
            <a:ext cx="3292022" cy="3292022"/>
          </a:xfrm>
          <a:prstGeom prst="rect">
            <a:avLst/>
          </a:prstGeom>
          <a:noFill/>
        </p:spPr>
      </p:pic>
    </p:spTree>
    <p:extLst>
      <p:ext uri="{BB962C8B-B14F-4D97-AF65-F5344CB8AC3E}">
        <p14:creationId xmlns:p14="http://schemas.microsoft.com/office/powerpoint/2010/main" val="19269889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818176" y="553530"/>
            <a:ext cx="10510943" cy="923330"/>
          </a:xfrm>
          <a:prstGeom prst="rect">
            <a:avLst/>
          </a:prstGeom>
        </p:spPr>
        <p:txBody>
          <a:bodyPr wrap="square">
            <a:spAutoFit/>
          </a:bodyPr>
          <a:lstStyle/>
          <a:p>
            <a:pPr algn="just"/>
            <a:r>
              <a:rPr lang="ka-GE" b="1" dirty="0">
                <a:solidFill>
                  <a:srgbClr val="555555"/>
                </a:solidFill>
                <a:latin typeface="DejaVu Sans" panose="020B0603030804020204" pitchFamily="34" charset="0"/>
              </a:rPr>
              <a:t>ადამიანური კაპიტალი მოიცავს თანამშრომლების ცოდნას,  კვალიფიკაციას შესაძლებლობებსა და უნარს განავითარონ  და განაახლონ  ორგანიზაციის საქმიანობა  და  დამატებითი ღირებულება შემატონ მას.</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768" y="2074079"/>
            <a:ext cx="5379472" cy="3625725"/>
          </a:xfrm>
          <a:prstGeom prst="rect">
            <a:avLst/>
          </a:prstGeom>
        </p:spPr>
      </p:pic>
    </p:spTree>
    <p:extLst>
      <p:ext uri="{BB962C8B-B14F-4D97-AF65-F5344CB8AC3E}">
        <p14:creationId xmlns:p14="http://schemas.microsoft.com/office/powerpoint/2010/main" val="1925150529"/>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704347" y="500381"/>
            <a:ext cx="10480431" cy="923330"/>
          </a:xfrm>
          <a:prstGeom prst="rect">
            <a:avLst/>
          </a:prstGeom>
        </p:spPr>
        <p:txBody>
          <a:bodyPr wrap="square">
            <a:spAutoFit/>
          </a:bodyPr>
          <a:lstStyle/>
          <a:p>
            <a:pPr algn="just"/>
            <a:r>
              <a:rPr lang="ka-GE" b="1" dirty="0">
                <a:solidFill>
                  <a:srgbClr val="555555"/>
                </a:solidFill>
                <a:latin typeface="DejaVu Sans" panose="020B0603030804020204" pitchFamily="34" charset="0"/>
              </a:rPr>
              <a:t>ადამიანური კაპიტალის მართვის გადმოსახედიდან, თანამშრომელი კომპანიის აქტივად აღიქმება, რომელში ინვესტირებაც, ორგანიზაციის სარგებლიანობის მაქსიმიზაციისთვის, ბუნებრივი ხდება.</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7548" y="1528175"/>
            <a:ext cx="7214027" cy="4809351"/>
          </a:xfrm>
          <a:prstGeom prst="rect">
            <a:avLst/>
          </a:prstGeom>
        </p:spPr>
      </p:pic>
    </p:spTree>
    <p:extLst>
      <p:ext uri="{BB962C8B-B14F-4D97-AF65-F5344CB8AC3E}">
        <p14:creationId xmlns:p14="http://schemas.microsoft.com/office/powerpoint/2010/main" val="154074945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021663" y="450277"/>
            <a:ext cx="3980387" cy="369332"/>
          </a:xfrm>
          <a:prstGeom prst="rect">
            <a:avLst/>
          </a:prstGeom>
        </p:spPr>
        <p:txBody>
          <a:bodyPr wrap="square">
            <a:spAutoFit/>
          </a:bodyPr>
          <a:lstStyle/>
          <a:p>
            <a:pPr algn="just"/>
            <a:r>
              <a:rPr lang="ka-GE" b="1" dirty="0">
                <a:solidFill>
                  <a:srgbClr val="555555"/>
                </a:solidFill>
                <a:latin typeface="DejaVu Sans" panose="020B0603030804020204" pitchFamily="34" charset="0"/>
              </a:rPr>
              <a:t>ადამიანური კაპიტალი</a:t>
            </a:r>
            <a:r>
              <a:rPr lang="en-US" b="1" dirty="0">
                <a:solidFill>
                  <a:srgbClr val="555555"/>
                </a:solidFill>
                <a:latin typeface="DejaVu Sans" panose="020B0603030804020204" pitchFamily="34" charset="0"/>
              </a:rPr>
              <a:t> </a:t>
            </a:r>
            <a:r>
              <a:rPr lang="ka-GE" b="1" dirty="0">
                <a:solidFill>
                  <a:srgbClr val="555555"/>
                </a:solidFill>
                <a:latin typeface="DejaVu Sans" panose="020B0603030804020204" pitchFamily="34" charset="0"/>
              </a:rPr>
              <a:t>მოიცავს</a:t>
            </a:r>
          </a:p>
        </p:txBody>
      </p:sp>
      <p:graphicFrame>
        <p:nvGraphicFramePr>
          <p:cNvPr id="3" name="Diagram 2"/>
          <p:cNvGraphicFramePr/>
          <p:nvPr>
            <p:extLst>
              <p:ext uri="{D42A27DB-BD31-4B8C-83A1-F6EECF244321}">
                <p14:modId xmlns:p14="http://schemas.microsoft.com/office/powerpoint/2010/main" val="1147653644"/>
              </p:ext>
            </p:extLst>
          </p:nvPr>
        </p:nvGraphicFramePr>
        <p:xfrm>
          <a:off x="635001" y="119832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41710" y="2626290"/>
            <a:ext cx="2953012" cy="2953012"/>
          </a:xfrm>
          <a:prstGeom prst="rect">
            <a:avLst/>
          </a:prstGeom>
        </p:spPr>
      </p:pic>
    </p:spTree>
    <p:extLst>
      <p:ext uri="{BB962C8B-B14F-4D97-AF65-F5344CB8AC3E}">
        <p14:creationId xmlns:p14="http://schemas.microsoft.com/office/powerpoint/2010/main" val="43972253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Content Placeholder 4"/>
          <p:cNvSpPr txBox="1">
            <a:spLocks/>
          </p:cNvSpPr>
          <p:nvPr/>
        </p:nvSpPr>
        <p:spPr>
          <a:xfrm>
            <a:off x="691376" y="1683834"/>
            <a:ext cx="8966430" cy="39698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endParaRPr lang="ka-GE" dirty="0"/>
          </a:p>
          <a:p>
            <a:endParaRPr lang="en-US" dirty="0"/>
          </a:p>
          <a:p>
            <a:endParaRPr lang="en-US" dirty="0"/>
          </a:p>
        </p:txBody>
      </p:sp>
      <p:sp>
        <p:nvSpPr>
          <p:cNvPr id="3" name="Rectangle 2"/>
          <p:cNvSpPr/>
          <p:nvPr/>
        </p:nvSpPr>
        <p:spPr>
          <a:xfrm>
            <a:off x="1026028" y="732441"/>
            <a:ext cx="9173049" cy="369332"/>
          </a:xfrm>
          <a:prstGeom prst="rect">
            <a:avLst/>
          </a:prstGeom>
        </p:spPr>
        <p:txBody>
          <a:bodyPr wrap="square">
            <a:spAutoFit/>
          </a:bodyPr>
          <a:lstStyle/>
          <a:p>
            <a:pPr algn="just">
              <a:tabLst>
                <a:tab pos="2870200" algn="l"/>
              </a:tabLst>
            </a:pPr>
            <a:r>
              <a:rPr lang="ka-GE" b="1" dirty="0">
                <a:latin typeface="DejaVu Sans" panose="020B0603030804020204" pitchFamily="34" charset="0"/>
                <a:ea typeface="DejaVu Sans" panose="020B0603030804020204" pitchFamily="34" charset="0"/>
                <a:cs typeface="DejaVu Sans" panose="020B0603030804020204" pitchFamily="34" charset="0"/>
              </a:rPr>
              <a:t>თქვენი  აზრით  რა არის  </a:t>
            </a:r>
            <a:r>
              <a:rPr lang="en-US" b="1" dirty="0">
                <a:latin typeface="DejaVu Sans" panose="020B0603030804020204" pitchFamily="34" charset="0"/>
                <a:ea typeface="DejaVu Sans" panose="020B0603030804020204" pitchFamily="34" charset="0"/>
                <a:cs typeface="DejaVu Sans" panose="020B0603030804020204" pitchFamily="34" charset="0"/>
              </a:rPr>
              <a:t>HR </a:t>
            </a:r>
            <a:r>
              <a:rPr lang="ka-GE" b="1" dirty="0">
                <a:latin typeface="DejaVu Sans" panose="020B0603030804020204" pitchFamily="34" charset="0"/>
                <a:ea typeface="DejaVu Sans" panose="020B0603030804020204" pitchFamily="34" charset="0"/>
                <a:cs typeface="DejaVu Sans" panose="020B0603030804020204" pitchFamily="34" charset="0"/>
              </a:rPr>
              <a:t>სტრატეგიები ?  </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033" y="1542822"/>
            <a:ext cx="7549347" cy="4450015"/>
          </a:xfrm>
          <a:prstGeom prst="rect">
            <a:avLst/>
          </a:prstGeom>
        </p:spPr>
      </p:pic>
    </p:spTree>
    <p:extLst>
      <p:ext uri="{BB962C8B-B14F-4D97-AF65-F5344CB8AC3E}">
        <p14:creationId xmlns:p14="http://schemas.microsoft.com/office/powerpoint/2010/main" val="329162917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390896" y="1736210"/>
            <a:ext cx="10496303" cy="1200329"/>
          </a:xfrm>
          <a:prstGeom prst="rect">
            <a:avLst/>
          </a:prstGeom>
        </p:spPr>
        <p:txBody>
          <a:bodyPr wrap="square">
            <a:spAutoFit/>
          </a:bodyPr>
          <a:lstStyle/>
          <a:p>
            <a:pPr marL="285750" indent="-285750">
              <a:buFont typeface="Wingdings" panose="05000000000000000000" pitchFamily="2" charset="2"/>
              <a:buChar char="q"/>
            </a:pPr>
            <a:r>
              <a:rPr lang="en-US" b="1" dirty="0" err="1">
                <a:latin typeface="DejaVu Sans" panose="020B0603030804020204" pitchFamily="34" charset="0"/>
                <a:ea typeface="DejaVu Sans" panose="020B0603030804020204" pitchFamily="34" charset="0"/>
                <a:cs typeface="DejaVu Sans" panose="020B0603030804020204" pitchFamily="34" charset="0"/>
              </a:rPr>
              <a:t>სტრატეგია</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არის</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მიდგომა</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რომელსაც</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ირჩევენ</a:t>
            </a:r>
            <a:r>
              <a:rPr lang="ka-GE" b="1" dirty="0">
                <a:latin typeface="DejaVu Sans" panose="020B0603030804020204" pitchFamily="34" charset="0"/>
                <a:ea typeface="DejaVu Sans" panose="020B0603030804020204" pitchFamily="34" charset="0"/>
                <a:cs typeface="DejaVu Sans" panose="020B0603030804020204" pitchFamily="34" charset="0"/>
              </a:rPr>
              <a:t> ადამიანური რესურსების მართვის მიმართულებით  </a:t>
            </a:r>
            <a:r>
              <a:rPr lang="en-US" b="1" dirty="0" err="1">
                <a:latin typeface="DejaVu Sans" panose="020B0603030804020204" pitchFamily="34" charset="0"/>
                <a:ea typeface="DejaVu Sans" panose="020B0603030804020204" pitchFamily="34" charset="0"/>
                <a:cs typeface="DejaVu Sans" panose="020B0603030804020204" pitchFamily="34" charset="0"/>
              </a:rPr>
              <a:t>სამომავალოდ</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დასახული</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მიზნების</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მისაღწევად</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ka-GE"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სტრატეგიაში</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განისაზღვრება</a:t>
            </a:r>
            <a:r>
              <a:rPr lang="ka-GE"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ორგანიზაციის</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გრძელვადიანი</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მიზნები</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და</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ამოცანები</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სამოქმედო</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კურსი</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ამ</a:t>
            </a:r>
            <a:r>
              <a:rPr lang="ka-GE"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მიზნების</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განხორციელებისთვის</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საჭირო</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რესურსები</a:t>
            </a:r>
            <a:endParaRPr lang="en-US" b="1"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Rectangle 4"/>
          <p:cNvSpPr/>
          <p:nvPr/>
        </p:nvSpPr>
        <p:spPr>
          <a:xfrm>
            <a:off x="1390897" y="3204239"/>
            <a:ext cx="10046136" cy="923330"/>
          </a:xfrm>
          <a:prstGeom prst="rect">
            <a:avLst/>
          </a:prstGeom>
        </p:spPr>
        <p:txBody>
          <a:bodyPr wrap="square">
            <a:spAutoFit/>
          </a:bodyPr>
          <a:lstStyle/>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cs typeface="DejaVu Sans" panose="020B0603030804020204" pitchFamily="34" charset="0"/>
              </a:rPr>
              <a:t>სტრატეგია იყურება წინ. სტრატეგია აჩვენებს რა გვინდა, საით მივდივართ და როგორ შეიძლება ამის გაკეთება. სტრატეგია მოიცავს როგორც მიზნის მიღწევის საშუალებებს, ისე მის შედეგებს. ამ თვალსაზრისით სტრატეგია არის ჩანაფიქრის დეკლარირება</a:t>
            </a:r>
            <a:endParaRPr lang="en-US" b="1" dirty="0">
              <a:latin typeface="DejaVu Sans" panose="020B0603030804020204" pitchFamily="34" charset="0"/>
              <a:ea typeface="DejaVu Sans" panose="020B0603030804020204" pitchFamily="34" charset="0"/>
              <a:cs typeface="DejaVu Sans" panose="020B0603030804020204"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59" y="283876"/>
            <a:ext cx="1099085" cy="1452334"/>
          </a:xfrm>
          <a:prstGeom prst="rect">
            <a:avLst/>
          </a:prstGeom>
        </p:spPr>
      </p:pic>
      <p:sp>
        <p:nvSpPr>
          <p:cNvPr id="7" name="Rectangle 6"/>
          <p:cNvSpPr/>
          <p:nvPr/>
        </p:nvSpPr>
        <p:spPr>
          <a:xfrm>
            <a:off x="1390896" y="4672268"/>
            <a:ext cx="10046137" cy="1200329"/>
          </a:xfrm>
          <a:prstGeom prst="rect">
            <a:avLst/>
          </a:prstGeom>
        </p:spPr>
        <p:txBody>
          <a:bodyPr wrap="square">
            <a:spAutoFit/>
          </a:bodyPr>
          <a:lstStyle/>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cs typeface="DejaVu Sans" panose="020B0603030804020204" pitchFamily="34" charset="0"/>
              </a:rPr>
              <a:t>ადამიანური რესურსების მართვის სტრატეგიების შემუშავებისას საჭიროა მათი პირდაპირ დაკავშირება ორგანიზაციის სამოქმედო (კორპორაციულ) სტრატეგიასთან, ორგანიზაციის შიდა და გარე ფაქტორების გათვალისწინებით. აქცენტი კეთდება ორგანიზაციასა და მის გარემოცვაზე.</a:t>
            </a:r>
            <a:endParaRPr lang="en-US" b="1"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Rectangle 7"/>
          <p:cNvSpPr/>
          <p:nvPr/>
        </p:nvSpPr>
        <p:spPr>
          <a:xfrm>
            <a:off x="5023707" y="747224"/>
            <a:ext cx="2060179" cy="369332"/>
          </a:xfrm>
          <a:prstGeom prst="rect">
            <a:avLst/>
          </a:prstGeom>
        </p:spPr>
        <p:txBody>
          <a:bodyPr wrap="none">
            <a:spAutoFit/>
          </a:bodyPr>
          <a:lstStyle/>
          <a:p>
            <a:r>
              <a:rPr lang="en-US" b="1" dirty="0">
                <a:latin typeface="DejaVu Sans" panose="020B0603030804020204" pitchFamily="34" charset="0"/>
                <a:ea typeface="DejaVu Sans" panose="020B0603030804020204" pitchFamily="34" charset="0"/>
                <a:cs typeface="DejaVu Sans" panose="020B0603030804020204" pitchFamily="34" charset="0"/>
              </a:rPr>
              <a:t>HR </a:t>
            </a:r>
            <a:r>
              <a:rPr lang="ka-GE" b="1" dirty="0">
                <a:latin typeface="DejaVu Sans" panose="020B0603030804020204" pitchFamily="34" charset="0"/>
                <a:ea typeface="DejaVu Sans" panose="020B0603030804020204" pitchFamily="34" charset="0"/>
                <a:cs typeface="DejaVu Sans" panose="020B0603030804020204" pitchFamily="34" charset="0"/>
              </a:rPr>
              <a:t>სტრატეგიები </a:t>
            </a:r>
            <a:endParaRPr lang="en-US" dirty="0"/>
          </a:p>
        </p:txBody>
      </p:sp>
    </p:spTree>
    <p:extLst>
      <p:ext uri="{BB962C8B-B14F-4D97-AF65-F5344CB8AC3E}">
        <p14:creationId xmlns:p14="http://schemas.microsoft.com/office/powerpoint/2010/main" val="28968139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59"/>
        <p:cNvGrpSpPr/>
        <p:nvPr/>
      </p:nvGrpSpPr>
      <p:grpSpPr>
        <a:xfrm>
          <a:off x="0" y="0"/>
          <a:ext cx="0" cy="0"/>
          <a:chOff x="0" y="0"/>
          <a:chExt cx="0" cy="0"/>
        </a:xfrm>
      </p:grpSpPr>
      <p:sp>
        <p:nvSpPr>
          <p:cNvPr id="60" name="Google Shape;60;p3"/>
          <p:cNvSpPr/>
          <p:nvPr/>
        </p:nvSpPr>
        <p:spPr>
          <a:xfrm>
            <a:off x="2054562" y="1139759"/>
            <a:ext cx="8027651" cy="685546"/>
          </a:xfrm>
          <a:prstGeom prst="rect">
            <a:avLst/>
          </a:prstGeom>
          <a:noFill/>
          <a:ln>
            <a:noFill/>
          </a:ln>
        </p:spPr>
        <p:txBody>
          <a:bodyPr spcFirstLastPara="1" wrap="square" lIns="61712" tIns="30848" rIns="61712" bIns="30848" anchor="t" anchorCtr="0">
            <a:spAutoFit/>
          </a:bodyPr>
          <a:lstStyle/>
          <a:p>
            <a:pPr algn="ctr">
              <a:buClr>
                <a:srgbClr val="000000"/>
              </a:buClr>
              <a:buSzPts val="3000"/>
            </a:pPr>
            <a:r>
              <a:rPr lang="ka-GE" sz="2025" b="1">
                <a:solidFill>
                  <a:srgbClr val="000000"/>
                </a:solidFill>
                <a:latin typeface="Verdana"/>
                <a:ea typeface="Verdana"/>
                <a:cs typeface="Verdana"/>
                <a:sym typeface="Verdana"/>
              </a:rPr>
              <a:t>გთხოვთ  გვითხრათ  თქვენს შესახებ  ორი  სიმართლე  და   ერთი  ტყუილი</a:t>
            </a:r>
            <a:endParaRPr sz="2025">
              <a:solidFill>
                <a:srgbClr val="000000"/>
              </a:solidFill>
              <a:latin typeface="Arial"/>
              <a:ea typeface="Arial"/>
              <a:cs typeface="Arial"/>
              <a:sym typeface="Arial"/>
            </a:endParaRPr>
          </a:p>
        </p:txBody>
      </p:sp>
      <p:sp>
        <p:nvSpPr>
          <p:cNvPr id="61" name="Google Shape;61;p3" descr="C:\Users\pc-pc\Desktop\smiley-4832495_960_720.webp"/>
          <p:cNvSpPr/>
          <p:nvPr/>
        </p:nvSpPr>
        <p:spPr>
          <a:xfrm>
            <a:off x="1083767" y="413891"/>
            <a:ext cx="257175" cy="257176"/>
          </a:xfrm>
          <a:prstGeom prst="rect">
            <a:avLst/>
          </a:prstGeom>
          <a:noFill/>
          <a:ln>
            <a:noFill/>
          </a:ln>
        </p:spPr>
        <p:txBody>
          <a:bodyPr spcFirstLastPara="1" wrap="square" lIns="77153" tIns="38576" rIns="77153" bIns="38576" anchor="t" anchorCtr="0">
            <a:noAutofit/>
          </a:bodyPr>
          <a:lstStyle/>
          <a:p>
            <a:pPr>
              <a:buClr>
                <a:srgbClr val="000000"/>
              </a:buClr>
              <a:buSzPts val="3109"/>
            </a:pPr>
            <a:endParaRPr sz="2099">
              <a:solidFill>
                <a:srgbClr val="000000"/>
              </a:solidFill>
              <a:latin typeface="Arial"/>
              <a:ea typeface="Arial"/>
              <a:cs typeface="Arial"/>
              <a:sym typeface="Arial"/>
            </a:endParaRPr>
          </a:p>
        </p:txBody>
      </p:sp>
      <p:sp>
        <p:nvSpPr>
          <p:cNvPr id="62" name="Google Shape;62;p3" descr="C:\Users\pc-pc\Desktop\smiley-4832495_960_720.webp"/>
          <p:cNvSpPr/>
          <p:nvPr/>
        </p:nvSpPr>
        <p:spPr>
          <a:xfrm>
            <a:off x="1083767" y="413891"/>
            <a:ext cx="257175" cy="257176"/>
          </a:xfrm>
          <a:prstGeom prst="rect">
            <a:avLst/>
          </a:prstGeom>
          <a:noFill/>
          <a:ln>
            <a:noFill/>
          </a:ln>
        </p:spPr>
        <p:txBody>
          <a:bodyPr spcFirstLastPara="1" wrap="square" lIns="77153" tIns="38576" rIns="77153" bIns="38576" anchor="t" anchorCtr="0">
            <a:noAutofit/>
          </a:bodyPr>
          <a:lstStyle/>
          <a:p>
            <a:pPr>
              <a:buClr>
                <a:srgbClr val="000000"/>
              </a:buClr>
              <a:buSzPts val="3109"/>
            </a:pPr>
            <a:endParaRPr sz="2099">
              <a:solidFill>
                <a:srgbClr val="000000"/>
              </a:solidFill>
              <a:latin typeface="Arial"/>
              <a:ea typeface="Arial"/>
              <a:cs typeface="Arial"/>
              <a:sym typeface="Arial"/>
            </a:endParaRPr>
          </a:p>
        </p:txBody>
      </p:sp>
      <p:sp>
        <p:nvSpPr>
          <p:cNvPr id="63" name="Google Shape;63;p3" descr="C:\Users\pc-pc\Desktop\smiley-4832495_960_720.webp"/>
          <p:cNvSpPr/>
          <p:nvPr/>
        </p:nvSpPr>
        <p:spPr>
          <a:xfrm>
            <a:off x="1083767" y="413891"/>
            <a:ext cx="257175" cy="257176"/>
          </a:xfrm>
          <a:prstGeom prst="rect">
            <a:avLst/>
          </a:prstGeom>
          <a:noFill/>
          <a:ln>
            <a:noFill/>
          </a:ln>
        </p:spPr>
        <p:txBody>
          <a:bodyPr spcFirstLastPara="1" wrap="square" lIns="77153" tIns="38576" rIns="77153" bIns="38576" anchor="t" anchorCtr="0">
            <a:noAutofit/>
          </a:bodyPr>
          <a:lstStyle/>
          <a:p>
            <a:pPr>
              <a:buClr>
                <a:srgbClr val="000000"/>
              </a:buClr>
              <a:buSzPts val="3109"/>
            </a:pPr>
            <a:endParaRPr sz="2099">
              <a:solidFill>
                <a:srgbClr val="000000"/>
              </a:solidFill>
              <a:latin typeface="Arial"/>
              <a:ea typeface="Arial"/>
              <a:cs typeface="Arial"/>
              <a:sym typeface="Arial"/>
            </a:endParaRPr>
          </a:p>
        </p:txBody>
      </p:sp>
      <p:pic>
        <p:nvPicPr>
          <p:cNvPr id="64" name="Google Shape;64;p3"/>
          <p:cNvPicPr preferRelativeResize="0"/>
          <p:nvPr/>
        </p:nvPicPr>
        <p:blipFill rotWithShape="1">
          <a:blip r:embed="rId5">
            <a:alphaModFix/>
          </a:blip>
          <a:srcRect/>
          <a:stretch/>
        </p:blipFill>
        <p:spPr>
          <a:xfrm>
            <a:off x="2645447" y="2375758"/>
            <a:ext cx="6251866" cy="4013698"/>
          </a:xfrm>
          <a:prstGeom prst="rect">
            <a:avLst/>
          </a:prstGeom>
          <a:noFill/>
          <a:ln>
            <a:noFill/>
          </a:ln>
        </p:spPr>
      </p:pic>
    </p:spTree>
    <p:extLst>
      <p:ext uri="{BB962C8B-B14F-4D97-AF65-F5344CB8AC3E}">
        <p14:creationId xmlns:p14="http://schemas.microsoft.com/office/powerpoint/2010/main" val="187700190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438215" y="648749"/>
            <a:ext cx="7939994" cy="369332"/>
          </a:xfrm>
          <a:prstGeom prst="rect">
            <a:avLst/>
          </a:prstGeom>
        </p:spPr>
        <p:txBody>
          <a:bodyPr wrap="none">
            <a:spAutoFit/>
          </a:bodyPr>
          <a:lstStyle/>
          <a:p>
            <a:r>
              <a:rPr lang="en-US" b="1" dirty="0">
                <a:latin typeface="DejaVu Sans" panose="020B0603030804020204" pitchFamily="34" charset="0"/>
                <a:ea typeface="DejaVu Sans" panose="020B0603030804020204" pitchFamily="34" charset="0"/>
                <a:cs typeface="DejaVu Sans" panose="020B0603030804020204" pitchFamily="34" charset="0"/>
              </a:rPr>
              <a:t>HR </a:t>
            </a:r>
            <a:r>
              <a:rPr lang="ka-GE" b="1" dirty="0">
                <a:latin typeface="DejaVu Sans" panose="020B0603030804020204" pitchFamily="34" charset="0"/>
                <a:ea typeface="DejaVu Sans" panose="020B0603030804020204" pitchFamily="34" charset="0"/>
                <a:cs typeface="DejaVu Sans" panose="020B0603030804020204" pitchFamily="34" charset="0"/>
              </a:rPr>
              <a:t>სტრატეგია მოიცავს  ისეთ  მნიშვნელოვან  საკითხებს  როგორიცაა:  </a:t>
            </a:r>
            <a:endParaRPr lang="en-US" dirty="0"/>
          </a:p>
        </p:txBody>
      </p:sp>
      <p:sp>
        <p:nvSpPr>
          <p:cNvPr id="6" name="Rectangle 5"/>
          <p:cNvSpPr/>
          <p:nvPr/>
        </p:nvSpPr>
        <p:spPr>
          <a:xfrm>
            <a:off x="743703" y="1767227"/>
            <a:ext cx="7120137" cy="3693319"/>
          </a:xfrm>
          <a:prstGeom prst="rect">
            <a:avLst/>
          </a:prstGeom>
        </p:spPr>
        <p:txBody>
          <a:bodyPr wrap="square">
            <a:spAutoFit/>
          </a:bodyPr>
          <a:lstStyle/>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cs typeface="DejaVu Sans" panose="020B0603030804020204" pitchFamily="34" charset="0"/>
              </a:rPr>
              <a:t>კორპორატიული სოციალური  პასუხისმგებლობა.</a:t>
            </a:r>
          </a:p>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rPr>
              <a:t>თანამშრომელთა  სწავლება და  განვითარება. </a:t>
            </a:r>
          </a:p>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rPr>
              <a:t>თანამშრომელთა  შორის  ურთიერთობების  დარეგულირება. </a:t>
            </a:r>
          </a:p>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rPr>
              <a:t> უსაფრთხოება, სოციალური  უზრუნველყოფა. </a:t>
            </a:r>
          </a:p>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cs typeface="DejaVu Sans" panose="020B0603030804020204" pitchFamily="34" charset="0"/>
              </a:rPr>
              <a:t>ცოდნის  მენეჯმენტი.</a:t>
            </a:r>
          </a:p>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rPr>
              <a:t> ორგანიზაციული განვითარება.</a:t>
            </a:r>
          </a:p>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rPr>
              <a:t> რესურსების  დაგეგმვა.</a:t>
            </a:r>
          </a:p>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rPr>
              <a:t> თანამშრომელთა შერჩევა.</a:t>
            </a:r>
          </a:p>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rPr>
              <a:t> ტალანტების მართვა.</a:t>
            </a:r>
          </a:p>
          <a:p>
            <a:pPr marL="285750" indent="-285750">
              <a:buFont typeface="Wingdings" panose="05000000000000000000" pitchFamily="2" charset="2"/>
              <a:buChar char="q"/>
            </a:pPr>
            <a:r>
              <a:rPr lang="ka-GE" b="1" dirty="0">
                <a:latin typeface="DejaVu Sans" panose="020B0603030804020204" pitchFamily="34" charset="0"/>
                <a:ea typeface="DejaVu Sans" panose="020B0603030804020204" pitchFamily="34" charset="0"/>
                <a:cs typeface="DejaVu Sans" panose="020B0603030804020204" pitchFamily="34" charset="0"/>
              </a:rPr>
              <a:t>სამუშაო გარემო.</a:t>
            </a:r>
          </a:p>
          <a:p>
            <a:endParaRPr lang="ka-GE" b="1" dirty="0">
              <a:latin typeface="DejaVu Sans" panose="020B0603030804020204" pitchFamily="34" charset="0"/>
              <a:ea typeface="DejaVu Sans" panose="020B0603030804020204" pitchFamily="34" charset="0"/>
            </a:endParaRPr>
          </a:p>
          <a:p>
            <a:r>
              <a:rPr lang="ka-GE" b="1" dirty="0">
                <a:latin typeface="DejaVu Sans" panose="020B0603030804020204" pitchFamily="34" charset="0"/>
                <a:ea typeface="DejaVu Sans" panose="020B0603030804020204" pitchFamily="34" charset="0"/>
              </a:rPr>
              <a:t>და სხვა.</a:t>
            </a:r>
          </a:p>
          <a:p>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8925" y="3472522"/>
            <a:ext cx="3725740" cy="2737170"/>
          </a:xfrm>
          <a:prstGeom prst="rect">
            <a:avLst/>
          </a:prstGeom>
        </p:spPr>
      </p:pic>
    </p:spTree>
    <p:extLst>
      <p:ext uri="{BB962C8B-B14F-4D97-AF65-F5344CB8AC3E}">
        <p14:creationId xmlns:p14="http://schemas.microsoft.com/office/powerpoint/2010/main" val="48065368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811235" y="662410"/>
            <a:ext cx="10274105" cy="369332"/>
          </a:xfrm>
          <a:prstGeom prst="rect">
            <a:avLst/>
          </a:prstGeom>
        </p:spPr>
        <p:txBody>
          <a:bodyPr wrap="square">
            <a:spAutoFit/>
          </a:bodyPr>
          <a:lstStyle/>
          <a:p>
            <a:pPr algn="ctr"/>
            <a:r>
              <a:rPr lang="en-US" b="1" dirty="0">
                <a:solidFill>
                  <a:srgbClr val="00B050"/>
                </a:solidFill>
                <a:latin typeface="DejaVu Sans" panose="020B0603030804020204" pitchFamily="34" charset="0"/>
                <a:ea typeface="DejaVu Sans" panose="020B0603030804020204" pitchFamily="34" charset="0"/>
                <a:cs typeface="DejaVu Sans" panose="020B0603030804020204" pitchFamily="34" charset="0"/>
              </a:rPr>
              <a:t>HR </a:t>
            </a:r>
            <a:r>
              <a:rPr lang="ka-GE" b="1" dirty="0">
                <a:solidFill>
                  <a:srgbClr val="00B050"/>
                </a:solidFill>
                <a:latin typeface="DejaVu Sans" panose="020B0603030804020204" pitchFamily="34" charset="0"/>
                <a:ea typeface="DejaVu Sans" panose="020B0603030804020204" pitchFamily="34" charset="0"/>
                <a:cs typeface="DejaVu Sans" panose="020B0603030804020204" pitchFamily="34" charset="0"/>
              </a:rPr>
              <a:t>სტრატეგიის  ხელისშემშლელი  ფატორები</a:t>
            </a:r>
            <a:endParaRPr lang="en-US" b="1" dirty="0">
              <a:solidFill>
                <a:srgbClr val="00B050"/>
              </a:solidFill>
            </a:endParaRPr>
          </a:p>
        </p:txBody>
      </p:sp>
      <p:sp>
        <p:nvSpPr>
          <p:cNvPr id="5" name="Rectangle 4"/>
          <p:cNvSpPr/>
          <p:nvPr/>
        </p:nvSpPr>
        <p:spPr>
          <a:xfrm>
            <a:off x="1240972" y="1396456"/>
            <a:ext cx="10499187" cy="3887924"/>
          </a:xfrm>
          <a:prstGeom prst="rect">
            <a:avLst/>
          </a:prstGeom>
        </p:spPr>
        <p:txBody>
          <a:bodyPr wrap="square">
            <a:spAutoFit/>
          </a:bodyPr>
          <a:lstStyle/>
          <a:p>
            <a:pPr>
              <a:lnSpc>
                <a:spcPct val="200000"/>
              </a:lnSpc>
            </a:pPr>
            <a:r>
              <a:rPr lang="en-US" b="1" dirty="0" err="1">
                <a:latin typeface="DejaVu Sans" panose="020B0603030804020204" pitchFamily="34" charset="0"/>
                <a:ea typeface="DejaVu Sans" panose="020B0603030804020204" pitchFamily="34" charset="0"/>
                <a:cs typeface="DejaVu Sans" panose="020B0603030804020204" pitchFamily="34" charset="0"/>
              </a:rPr>
              <a:t>თანამშრომლები</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მტრულად</a:t>
            </a:r>
            <a:r>
              <a:rPr lang="ka-GE" b="1" dirty="0">
                <a:latin typeface="DejaVu Sans" panose="020B0603030804020204" pitchFamily="34" charset="0"/>
                <a:ea typeface="DejaVu Sans" panose="020B0603030804020204" pitchFamily="34" charset="0"/>
                <a:cs typeface="DejaVu Sans" panose="020B0603030804020204" pitchFamily="34" charset="0"/>
              </a:rPr>
              <a:t> არიან </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განწყობილნი</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ინიციატივების</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მიმართ</a:t>
            </a:r>
            <a:r>
              <a:rPr lang="ka-GE" b="1" dirty="0">
                <a:latin typeface="DejaVu Sans" panose="020B0603030804020204" pitchFamily="34" charset="0"/>
                <a:ea typeface="DejaVu Sans" panose="020B0603030804020204" pitchFamily="34" charset="0"/>
                <a:cs typeface="DejaVu Sans" panose="020B0603030804020204" pitchFamily="34" charset="0"/>
              </a:rPr>
              <a:t>;</a:t>
            </a:r>
          </a:p>
          <a:p>
            <a:pPr>
              <a:lnSpc>
                <a:spcPct val="200000"/>
              </a:lnSpc>
            </a:pPr>
            <a:r>
              <a:rPr lang="ka-GE" b="1" dirty="0">
                <a:latin typeface="DejaVu Sans" panose="020B0603030804020204" pitchFamily="34" charset="0"/>
                <a:ea typeface="DejaVu Sans" panose="020B0603030804020204" pitchFamily="34" charset="0"/>
                <a:cs typeface="DejaVu Sans" panose="020B0603030804020204" pitchFamily="34" charset="0"/>
              </a:rPr>
              <a:t>სტრატეგიასა და ღირებულებებს შორის აშკარა შეუსაბამობა;</a:t>
            </a:r>
          </a:p>
          <a:p>
            <a:pPr>
              <a:lnSpc>
                <a:spcPct val="200000"/>
              </a:lnSpc>
            </a:pPr>
            <a:r>
              <a:rPr lang="ka-GE" b="1" dirty="0">
                <a:latin typeface="DejaVu Sans" panose="020B0603030804020204" pitchFamily="34" charset="0"/>
                <a:ea typeface="DejaVu Sans" panose="020B0603030804020204" pitchFamily="34" charset="0"/>
                <a:cs typeface="DejaVu Sans" panose="020B0603030804020204" pitchFamily="34" charset="0"/>
              </a:rPr>
              <a:t>მენეჯერის მიმართ  უნდობლობა;</a:t>
            </a:r>
          </a:p>
          <a:p>
            <a:pPr>
              <a:lnSpc>
                <a:spcPct val="200000"/>
              </a:lnSpc>
            </a:pPr>
            <a:r>
              <a:rPr lang="ka-GE" b="1" dirty="0">
                <a:latin typeface="DejaVu Sans" panose="020B0603030804020204" pitchFamily="34" charset="0"/>
                <a:ea typeface="DejaVu Sans" panose="020B0603030804020204" pitchFamily="34" charset="0"/>
                <a:cs typeface="DejaVu Sans" panose="020B0603030804020204" pitchFamily="34" charset="0"/>
              </a:rPr>
              <a:t>ინიციატივების საფრთხედ აღქმა;</a:t>
            </a:r>
          </a:p>
          <a:p>
            <a:pPr>
              <a:lnSpc>
                <a:spcPct val="200000"/>
              </a:lnSpc>
            </a:pPr>
            <a:r>
              <a:rPr lang="ka-GE" b="1" dirty="0">
                <a:latin typeface="DejaVu Sans" panose="020B0603030804020204" pitchFamily="34" charset="0"/>
                <a:ea typeface="DejaVu Sans" panose="020B0603030804020204" pitchFamily="34" charset="0"/>
                <a:cs typeface="DejaVu Sans" panose="020B0603030804020204" pitchFamily="34" charset="0"/>
              </a:rPr>
              <a:t>ინიციატივის არასწორი აღქმა;</a:t>
            </a:r>
          </a:p>
          <a:p>
            <a:pPr>
              <a:lnSpc>
                <a:spcPct val="200000"/>
              </a:lnSpc>
            </a:pPr>
            <a:r>
              <a:rPr lang="ka-GE" b="1" dirty="0">
                <a:latin typeface="DejaVu Sans" panose="020B0603030804020204" pitchFamily="34" charset="0"/>
                <a:ea typeface="DejaVu Sans" panose="020B0603030804020204" pitchFamily="34" charset="0"/>
                <a:cs typeface="DejaVu Sans" panose="020B0603030804020204" pitchFamily="34" charset="0"/>
              </a:rPr>
              <a:t>ძველი თანამშრომლების მცდელობა შეინარჩუნონ ძველი გავლენა.</a:t>
            </a:r>
          </a:p>
          <a:p>
            <a:pPr>
              <a:lnSpc>
                <a:spcPct val="200000"/>
              </a:lnSpc>
            </a:pPr>
            <a:r>
              <a:rPr lang="ka-GE" b="1" dirty="0">
                <a:latin typeface="DejaVu Sans" panose="020B0603030804020204" pitchFamily="34" charset="0"/>
                <a:ea typeface="DejaVu Sans" panose="020B0603030804020204" pitchFamily="34" charset="0"/>
                <a:cs typeface="DejaVu Sans" panose="020B0603030804020204" pitchFamily="34" charset="0"/>
              </a:rPr>
              <a:t>ბიუროკრატიული სტრუქტურა და  სხვა.</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080" y="2662655"/>
            <a:ext cx="428286" cy="47454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375" y="4301368"/>
            <a:ext cx="501696" cy="45089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448" y="3235540"/>
            <a:ext cx="501696" cy="45089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693" y="3741113"/>
            <a:ext cx="501696" cy="45089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448" y="4833488"/>
            <a:ext cx="501696" cy="450892"/>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186" y="2084819"/>
            <a:ext cx="501696" cy="45089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186" y="1396457"/>
            <a:ext cx="501696" cy="484398"/>
          </a:xfrm>
          <a:prstGeom prst="rect">
            <a:avLst/>
          </a:prstGeom>
        </p:spPr>
      </p:pic>
    </p:spTree>
    <p:extLst>
      <p:ext uri="{BB962C8B-B14F-4D97-AF65-F5344CB8AC3E}">
        <p14:creationId xmlns:p14="http://schemas.microsoft.com/office/powerpoint/2010/main" val="248668199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431930" y="1494970"/>
            <a:ext cx="10603594" cy="369332"/>
          </a:xfrm>
          <a:prstGeom prst="rect">
            <a:avLst/>
          </a:prstGeom>
        </p:spPr>
        <p:txBody>
          <a:bodyPr wrap="square">
            <a:spAutoFit/>
          </a:bodyPr>
          <a:lstStyle/>
          <a:p>
            <a:pPr algn="ctr">
              <a:buFont typeface="Wingdings" pitchFamily="2" charset="2"/>
              <a:buChar char="q"/>
              <a:tabLst>
                <a:tab pos="2870200" algn="l"/>
              </a:tabLst>
            </a:pPr>
            <a:r>
              <a:rPr lang="ka-GE" b="1" dirty="0">
                <a:latin typeface="DejaVu Sans" panose="020B0603030804020204" pitchFamily="34" charset="0"/>
                <a:ea typeface="DejaVu Sans" panose="020B0603030804020204" pitchFamily="34" charset="0"/>
                <a:cs typeface="DejaVu Sans" panose="020B0603030804020204" pitchFamily="34" charset="0"/>
              </a:rPr>
              <a:t>როგორი შეიძლება  იყოს </a:t>
            </a:r>
            <a:r>
              <a:rPr lang="en-US" b="1" dirty="0">
                <a:latin typeface="DejaVu Sans" panose="020B0603030804020204" pitchFamily="34" charset="0"/>
                <a:ea typeface="DejaVu Sans" panose="020B0603030804020204" pitchFamily="34" charset="0"/>
                <a:cs typeface="DejaVu Sans" panose="020B0603030804020204" pitchFamily="34" charset="0"/>
              </a:rPr>
              <a:t>HR </a:t>
            </a:r>
            <a:r>
              <a:rPr lang="ka-GE" b="1" dirty="0">
                <a:latin typeface="DejaVu Sans" panose="020B0603030804020204" pitchFamily="34" charset="0"/>
                <a:ea typeface="DejaVu Sans" panose="020B0603030804020204" pitchFamily="34" charset="0"/>
                <a:cs typeface="DejaVu Sans" panose="020B0603030804020204" pitchFamily="34" charset="0"/>
              </a:rPr>
              <a:t>სტრუქტურა და  მოწყობა?</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554" y="2331427"/>
            <a:ext cx="3765306" cy="3353970"/>
          </a:xfrm>
          <a:prstGeom prst="rect">
            <a:avLst/>
          </a:prstGeom>
        </p:spPr>
      </p:pic>
    </p:spTree>
    <p:extLst>
      <p:ext uri="{BB962C8B-B14F-4D97-AF65-F5344CB8AC3E}">
        <p14:creationId xmlns:p14="http://schemas.microsoft.com/office/powerpoint/2010/main" val="2008965744"/>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895" y="1740745"/>
            <a:ext cx="5197647" cy="4516364"/>
          </a:xfrm>
          <a:prstGeom prst="rect">
            <a:avLst/>
          </a:prstGeom>
        </p:spPr>
      </p:pic>
      <p:sp>
        <p:nvSpPr>
          <p:cNvPr id="6" name="Rectangle 5"/>
          <p:cNvSpPr/>
          <p:nvPr/>
        </p:nvSpPr>
        <p:spPr>
          <a:xfrm>
            <a:off x="604416" y="1988939"/>
            <a:ext cx="5919673" cy="2862322"/>
          </a:xfrm>
          <a:prstGeom prst="rect">
            <a:avLst/>
          </a:prstGeom>
        </p:spPr>
        <p:txBody>
          <a:bodyPr wrap="square">
            <a:spAutoFit/>
          </a:bodyPr>
          <a:lstStyle/>
          <a:p>
            <a:pPr marL="285750" indent="-285750">
              <a:buFont typeface="Wingdings" panose="05000000000000000000" pitchFamily="2" charset="2"/>
              <a:buChar char="Ø"/>
            </a:pPr>
            <a:r>
              <a:rPr lang="ka-GE" b="1" dirty="0"/>
              <a:t>სტრატეგიული მართვის და </a:t>
            </a:r>
            <a:r>
              <a:rPr lang="en-US" b="1" dirty="0"/>
              <a:t>HR </a:t>
            </a:r>
            <a:r>
              <a:rPr lang="ka-GE" b="1" dirty="0"/>
              <a:t>განაწილების განყოფილება</a:t>
            </a:r>
          </a:p>
          <a:p>
            <a:pPr marL="285750" indent="-285750">
              <a:buFont typeface="Wingdings" panose="05000000000000000000" pitchFamily="2" charset="2"/>
              <a:buChar char="Ø"/>
            </a:pPr>
            <a:r>
              <a:rPr lang="ka-GE" b="1" dirty="0"/>
              <a:t>რეკრუტინგის და შერჩევის განყოფილება</a:t>
            </a:r>
          </a:p>
          <a:p>
            <a:pPr marL="285750" indent="-285750">
              <a:buFont typeface="Wingdings" panose="05000000000000000000" pitchFamily="2" charset="2"/>
              <a:buChar char="Ø"/>
            </a:pPr>
            <a:r>
              <a:rPr lang="ka-GE" b="1" dirty="0"/>
              <a:t>შეფასების განყოფილება</a:t>
            </a:r>
          </a:p>
          <a:p>
            <a:pPr marL="285750" indent="-285750">
              <a:buFont typeface="Wingdings" panose="05000000000000000000" pitchFamily="2" charset="2"/>
              <a:buChar char="Ø"/>
            </a:pPr>
            <a:r>
              <a:rPr lang="ka-GE" b="1" dirty="0"/>
              <a:t>კომპენსაციების და ბენეფიტების განყოფილება</a:t>
            </a:r>
          </a:p>
          <a:p>
            <a:pPr marL="285750" indent="-285750">
              <a:buFont typeface="Wingdings" panose="05000000000000000000" pitchFamily="2" charset="2"/>
              <a:buChar char="Ø"/>
            </a:pPr>
            <a:r>
              <a:rPr lang="ka-GE" b="1" dirty="0"/>
              <a:t>სწავლების და განვითარების  განყოფილება</a:t>
            </a:r>
            <a:endParaRPr lang="en-US" b="1" dirty="0"/>
          </a:p>
          <a:p>
            <a:pPr marL="285750" indent="-285750">
              <a:buFont typeface="Wingdings" panose="05000000000000000000" pitchFamily="2" charset="2"/>
              <a:buChar char="Ø"/>
            </a:pPr>
            <a:r>
              <a:rPr lang="ka-GE" b="1" dirty="0"/>
              <a:t>ორგანიზაციული კულტურის განყოფილება </a:t>
            </a:r>
          </a:p>
          <a:p>
            <a:r>
              <a:rPr lang="ka-GE" dirty="0"/>
              <a:t>(თანამშრომლების შენარჩუნება)</a:t>
            </a:r>
          </a:p>
          <a:p>
            <a:pPr marL="285750" indent="-285750">
              <a:buFont typeface="Wingdings" panose="05000000000000000000" pitchFamily="2" charset="2"/>
              <a:buChar char="Ø"/>
            </a:pPr>
            <a:endParaRPr lang="ka-GE" b="1"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17473900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413842" y="1039781"/>
            <a:ext cx="10603594" cy="369332"/>
          </a:xfrm>
          <a:prstGeom prst="rect">
            <a:avLst/>
          </a:prstGeom>
        </p:spPr>
        <p:txBody>
          <a:bodyPr wrap="square">
            <a:spAutoFit/>
          </a:bodyPr>
          <a:lstStyle/>
          <a:p>
            <a:pPr algn="ctr">
              <a:buFont typeface="Wingdings" pitchFamily="2" charset="2"/>
              <a:buChar char="q"/>
              <a:tabLst>
                <a:tab pos="2870200" algn="l"/>
              </a:tabLst>
            </a:pPr>
            <a:r>
              <a:rPr lang="en-US" b="1" dirty="0">
                <a:latin typeface="DejaVu Sans" panose="020B0603030804020204" pitchFamily="34" charset="0"/>
                <a:ea typeface="DejaVu Sans" panose="020B0603030804020204" pitchFamily="34" charset="0"/>
                <a:cs typeface="DejaVu Sans" panose="020B0603030804020204" pitchFamily="34" charset="0"/>
              </a:rPr>
              <a:t>HR </a:t>
            </a:r>
            <a:r>
              <a:rPr lang="ka-GE" b="1" dirty="0">
                <a:latin typeface="DejaVu Sans" panose="020B0603030804020204" pitchFamily="34" charset="0"/>
                <a:ea typeface="DejaVu Sans" panose="020B0603030804020204" pitchFamily="34" charset="0"/>
                <a:cs typeface="DejaVu Sans" panose="020B0603030804020204" pitchFamily="34" charset="0"/>
              </a:rPr>
              <a:t>-ის თანამედროვე ფუქნქციები?</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5250" y="2118212"/>
            <a:ext cx="4480779" cy="3356259"/>
          </a:xfrm>
          <a:prstGeom prst="rect">
            <a:avLst/>
          </a:prstGeom>
        </p:spPr>
      </p:pic>
    </p:spTree>
    <p:extLst>
      <p:ext uri="{BB962C8B-B14F-4D97-AF65-F5344CB8AC3E}">
        <p14:creationId xmlns:p14="http://schemas.microsoft.com/office/powerpoint/2010/main" val="4039249194"/>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4"/>
          <p:cNvSpPr/>
          <p:nvPr/>
        </p:nvSpPr>
        <p:spPr>
          <a:xfrm>
            <a:off x="2110947" y="1510600"/>
            <a:ext cx="7557444" cy="10314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1712" tIns="30848" rIns="61712" bIns="30848" anchor="t" anchorCtr="0">
            <a:spAutoFit/>
          </a:bodyPr>
          <a:lstStyle/>
          <a:p>
            <a:pPr marL="241102" indent="-241102" algn="ctr">
              <a:buClr>
                <a:srgbClr val="000000"/>
              </a:buClr>
              <a:buSzPts val="3109"/>
              <a:buFont typeface="Noto Sans"/>
              <a:buChar char="❑"/>
            </a:pPr>
            <a:r>
              <a:rPr lang="ka-GE" sz="2099" b="1">
                <a:solidFill>
                  <a:schemeClr val="dk1"/>
                </a:solidFill>
                <a:latin typeface="Verdana"/>
                <a:ea typeface="Verdana"/>
                <a:cs typeface="Verdana"/>
                <a:sym typeface="Verdana"/>
              </a:rPr>
              <a:t>თქვენი აზრით რა  მნიშვნელობა აქვს HRM -ის მართვის სისტემის ფუნქციონირებაში  ინფორმაციას და რა სახის ინფორმაციის გამოყენება ხდება?</a:t>
            </a:r>
            <a:endParaRPr sz="2099">
              <a:solidFill>
                <a:schemeClr val="dk1"/>
              </a:solidFill>
              <a:latin typeface="Arial"/>
              <a:ea typeface="Arial"/>
              <a:cs typeface="Arial"/>
              <a:sym typeface="Arial"/>
            </a:endParaRPr>
          </a:p>
        </p:txBody>
      </p:sp>
      <p:pic>
        <p:nvPicPr>
          <p:cNvPr id="287" name="Google Shape;287;p44"/>
          <p:cNvPicPr preferRelativeResize="0"/>
          <p:nvPr/>
        </p:nvPicPr>
        <p:blipFill rotWithShape="1">
          <a:blip r:embed="rId3">
            <a:alphaModFix/>
          </a:blip>
          <a:srcRect/>
          <a:stretch/>
        </p:blipFill>
        <p:spPr>
          <a:xfrm>
            <a:off x="4075909" y="2571630"/>
            <a:ext cx="2994361" cy="2994361"/>
          </a:xfrm>
          <a:prstGeom prst="rect">
            <a:avLst/>
          </a:prstGeom>
          <a:noFill/>
          <a:ln>
            <a:noFill/>
          </a:ln>
        </p:spPr>
      </p:pic>
    </p:spTree>
    <p:extLst>
      <p:ext uri="{BB962C8B-B14F-4D97-AF65-F5344CB8AC3E}">
        <p14:creationId xmlns:p14="http://schemas.microsoft.com/office/powerpoint/2010/main" val="3412889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5"/>
          <p:cNvSpPr/>
          <p:nvPr/>
        </p:nvSpPr>
        <p:spPr>
          <a:xfrm>
            <a:off x="2415250" y="514548"/>
            <a:ext cx="7557444" cy="70837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1712" tIns="30848" rIns="61712" bIns="30848" anchor="t" anchorCtr="0">
            <a:spAutoFit/>
          </a:bodyPr>
          <a:lstStyle/>
          <a:p>
            <a:pPr>
              <a:buClr>
                <a:srgbClr val="000000"/>
              </a:buClr>
              <a:buSzPts val="3109"/>
            </a:pPr>
            <a:r>
              <a:rPr lang="ka-GE" sz="2099" b="1">
                <a:solidFill>
                  <a:schemeClr val="dk1"/>
                </a:solidFill>
                <a:latin typeface="Verdana"/>
                <a:ea typeface="Verdana"/>
                <a:cs typeface="Verdana"/>
                <a:sym typeface="Verdana"/>
              </a:rPr>
              <a:t>HRM -ის მართვის სისტემის ინფორმაციული უზრუნველყოფა</a:t>
            </a:r>
            <a:endParaRPr sz="2099">
              <a:solidFill>
                <a:schemeClr val="dk1"/>
              </a:solidFill>
              <a:latin typeface="Arial"/>
              <a:ea typeface="Arial"/>
              <a:cs typeface="Arial"/>
              <a:sym typeface="Arial"/>
            </a:endParaRPr>
          </a:p>
        </p:txBody>
      </p:sp>
      <p:sp>
        <p:nvSpPr>
          <p:cNvPr id="293" name="Google Shape;293;p45"/>
          <p:cNvSpPr/>
          <p:nvPr/>
        </p:nvSpPr>
        <p:spPr>
          <a:xfrm>
            <a:off x="1291537" y="1958629"/>
            <a:ext cx="9434075" cy="477797"/>
          </a:xfrm>
          <a:prstGeom prst="rect">
            <a:avLst/>
          </a:prstGeom>
          <a:noFill/>
          <a:ln>
            <a:noFill/>
          </a:ln>
        </p:spPr>
        <p:txBody>
          <a:bodyPr spcFirstLastPara="1" wrap="square" lIns="61712" tIns="30848" rIns="61712" bIns="30848" anchor="t" anchorCtr="0">
            <a:spAutoFit/>
          </a:bodyPr>
          <a:lstStyle/>
          <a:p>
            <a:pPr marL="241102" indent="-241102" algn="ctr">
              <a:buClr>
                <a:srgbClr val="000000"/>
              </a:buClr>
              <a:buSzPts val="2000"/>
              <a:buFont typeface="Noto Sans"/>
              <a:buChar char="❑"/>
            </a:pPr>
            <a:r>
              <a:rPr lang="ka-GE" sz="1350" b="1">
                <a:solidFill>
                  <a:srgbClr val="FFC000"/>
                </a:solidFill>
                <a:latin typeface="Verdana"/>
                <a:ea typeface="Verdana"/>
                <a:cs typeface="Verdana"/>
                <a:sym typeface="Verdana"/>
              </a:rPr>
              <a:t>ადამიანური რესურსების მართვის სისტემის გამართული ფუნქციონირება დამოკიდებულია ინფორმაციულ ბაზებზე.</a:t>
            </a:r>
            <a:endParaRPr sz="945">
              <a:solidFill>
                <a:srgbClr val="000000"/>
              </a:solidFill>
              <a:latin typeface="Arial"/>
              <a:ea typeface="Arial"/>
              <a:cs typeface="Arial"/>
              <a:sym typeface="Arial"/>
            </a:endParaRPr>
          </a:p>
        </p:txBody>
      </p:sp>
      <p:sp>
        <p:nvSpPr>
          <p:cNvPr id="294" name="Google Shape;294;p45"/>
          <p:cNvSpPr/>
          <p:nvPr/>
        </p:nvSpPr>
        <p:spPr>
          <a:xfrm>
            <a:off x="1291537" y="3434134"/>
            <a:ext cx="3953407" cy="1308794"/>
          </a:xfrm>
          <a:prstGeom prst="rect">
            <a:avLst/>
          </a:prstGeom>
          <a:noFill/>
          <a:ln>
            <a:noFill/>
          </a:ln>
        </p:spPr>
        <p:txBody>
          <a:bodyPr spcFirstLastPara="1" wrap="square" lIns="61712" tIns="30848" rIns="61712" bIns="30848" anchor="t" anchorCtr="0">
            <a:spAutoFit/>
          </a:bodyPr>
          <a:lstStyle/>
          <a:p>
            <a:pPr marL="241102" indent="-241102" algn="ctr">
              <a:buClr>
                <a:srgbClr val="000000"/>
              </a:buClr>
              <a:buSzPts val="2400"/>
              <a:buFont typeface="Noto Sans"/>
              <a:buChar char="❑"/>
            </a:pPr>
            <a:r>
              <a:rPr lang="ka-GE" sz="1620" b="1">
                <a:solidFill>
                  <a:srgbClr val="FF0066"/>
                </a:solidFill>
                <a:latin typeface="Verdana"/>
                <a:ea typeface="Verdana"/>
                <a:cs typeface="Verdana"/>
                <a:sym typeface="Verdana"/>
              </a:rPr>
              <a:t>ინფორმაციის პირველადი წყაროები </a:t>
            </a:r>
            <a:r>
              <a:rPr lang="ka-GE" sz="1620" b="1">
                <a:solidFill>
                  <a:srgbClr val="0F13B1"/>
                </a:solidFill>
                <a:latin typeface="Verdana"/>
                <a:ea typeface="Verdana"/>
                <a:cs typeface="Verdana"/>
                <a:sym typeface="Verdana"/>
              </a:rPr>
              <a:t>-hr განყოფილების  დოკუმენტები, თანამშრომლის შესახებ ინფორმაცია, პირადი საქმე, სხვადასხვა  ნორმატიული აქტი და სხვა.</a:t>
            </a:r>
            <a:endParaRPr sz="1620">
              <a:solidFill>
                <a:srgbClr val="0F13B1"/>
              </a:solidFill>
              <a:latin typeface="Arial"/>
              <a:ea typeface="Arial"/>
              <a:cs typeface="Arial"/>
              <a:sym typeface="Arial"/>
            </a:endParaRPr>
          </a:p>
        </p:txBody>
      </p:sp>
      <p:sp>
        <p:nvSpPr>
          <p:cNvPr id="295" name="Google Shape;295;p45"/>
          <p:cNvSpPr/>
          <p:nvPr/>
        </p:nvSpPr>
        <p:spPr>
          <a:xfrm>
            <a:off x="6193972" y="3434134"/>
            <a:ext cx="4535631" cy="1308794"/>
          </a:xfrm>
          <a:prstGeom prst="rect">
            <a:avLst/>
          </a:prstGeom>
          <a:noFill/>
          <a:ln>
            <a:noFill/>
          </a:ln>
        </p:spPr>
        <p:txBody>
          <a:bodyPr spcFirstLastPara="1" wrap="square" lIns="61712" tIns="30848" rIns="61712" bIns="30848" anchor="t" anchorCtr="0">
            <a:spAutoFit/>
          </a:bodyPr>
          <a:lstStyle/>
          <a:p>
            <a:pPr marL="241102" indent="-241102" algn="ctr">
              <a:buClr>
                <a:srgbClr val="000000"/>
              </a:buClr>
              <a:buSzPts val="2400"/>
              <a:buFont typeface="Noto Sans"/>
              <a:buChar char="❑"/>
            </a:pPr>
            <a:r>
              <a:rPr lang="ka-GE" sz="1620" b="1">
                <a:solidFill>
                  <a:srgbClr val="FF0066"/>
                </a:solidFill>
                <a:latin typeface="Verdana"/>
                <a:ea typeface="Verdana"/>
                <a:cs typeface="Verdana"/>
                <a:sym typeface="Verdana"/>
              </a:rPr>
              <a:t>ინფორმაციის მეორადი  წყაროები - </a:t>
            </a:r>
            <a:r>
              <a:rPr lang="ka-GE" sz="1620" b="1">
                <a:solidFill>
                  <a:srgbClr val="0F13B1"/>
                </a:solidFill>
                <a:latin typeface="Verdana"/>
                <a:ea typeface="Verdana"/>
                <a:cs typeface="Verdana"/>
                <a:sym typeface="Verdana"/>
              </a:rPr>
              <a:t>თანამშრომელთა  შეხედულებები, სოციოლოგიური გამოკვლევის მასალები,ფსიქო-ფიზიოლოგიური გამოკვლევსის ტესტირებების შედეგები</a:t>
            </a:r>
            <a:endParaRPr sz="1620">
              <a:solidFill>
                <a:srgbClr val="0F13B1"/>
              </a:solidFill>
              <a:latin typeface="Arial"/>
              <a:ea typeface="Arial"/>
              <a:cs typeface="Arial"/>
              <a:sym typeface="Arial"/>
            </a:endParaRPr>
          </a:p>
        </p:txBody>
      </p:sp>
      <p:pic>
        <p:nvPicPr>
          <p:cNvPr id="296" name="Google Shape;296;p45" descr="C:\Users\Martine\Downloads\download (22).jpg"/>
          <p:cNvPicPr preferRelativeResize="0"/>
          <p:nvPr/>
        </p:nvPicPr>
        <p:blipFill rotWithShape="1">
          <a:blip r:embed="rId3">
            <a:alphaModFix/>
          </a:blip>
          <a:srcRect/>
          <a:stretch/>
        </p:blipFill>
        <p:spPr>
          <a:xfrm>
            <a:off x="7244301" y="4854606"/>
            <a:ext cx="2728393" cy="1308296"/>
          </a:xfrm>
          <a:prstGeom prst="rect">
            <a:avLst/>
          </a:prstGeom>
          <a:noFill/>
          <a:ln>
            <a:noFill/>
          </a:ln>
        </p:spPr>
      </p:pic>
      <p:pic>
        <p:nvPicPr>
          <p:cNvPr id="297" name="Google Shape;297;p45"/>
          <p:cNvPicPr preferRelativeResize="0"/>
          <p:nvPr/>
        </p:nvPicPr>
        <p:blipFill rotWithShape="1">
          <a:blip r:embed="rId4">
            <a:alphaModFix/>
          </a:blip>
          <a:srcRect/>
          <a:stretch/>
        </p:blipFill>
        <p:spPr>
          <a:xfrm>
            <a:off x="2415250" y="4907698"/>
            <a:ext cx="1793202" cy="1202111"/>
          </a:xfrm>
          <a:prstGeom prst="rect">
            <a:avLst/>
          </a:prstGeom>
          <a:noFill/>
          <a:ln>
            <a:noFill/>
          </a:ln>
        </p:spPr>
      </p:pic>
    </p:spTree>
    <p:extLst>
      <p:ext uri="{BB962C8B-B14F-4D97-AF65-F5344CB8AC3E}">
        <p14:creationId xmlns:p14="http://schemas.microsoft.com/office/powerpoint/2010/main" val="3905236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484182" y="2892696"/>
            <a:ext cx="10603594" cy="369332"/>
          </a:xfrm>
          <a:prstGeom prst="rect">
            <a:avLst/>
          </a:prstGeom>
        </p:spPr>
        <p:txBody>
          <a:bodyPr wrap="square">
            <a:spAutoFit/>
          </a:bodyPr>
          <a:lstStyle/>
          <a:p>
            <a:pPr algn="ctr">
              <a:buFont typeface="Wingdings" pitchFamily="2" charset="2"/>
              <a:buChar char="q"/>
              <a:tabLst>
                <a:tab pos="2870200" algn="l"/>
              </a:tabLst>
            </a:pPr>
            <a:r>
              <a:rPr lang="en-US" b="1" dirty="0">
                <a:latin typeface="DejaVu Sans" panose="020B0603030804020204" pitchFamily="34" charset="0"/>
                <a:ea typeface="DejaVu Sans" panose="020B0603030804020204" pitchFamily="34" charset="0"/>
                <a:cs typeface="DejaVu Sans" panose="020B0603030804020204" pitchFamily="34" charset="0"/>
              </a:rPr>
              <a:t>HR </a:t>
            </a:r>
            <a:r>
              <a:rPr lang="ka-GE" b="1" dirty="0">
                <a:latin typeface="DejaVu Sans" panose="020B0603030804020204" pitchFamily="34" charset="0"/>
                <a:ea typeface="DejaVu Sans" panose="020B0603030804020204" pitchFamily="34" charset="0"/>
                <a:cs typeface="DejaVu Sans" panose="020B0603030804020204" pitchFamily="34" charset="0"/>
              </a:rPr>
              <a:t>ციფრული მართვა და მონაცემთა  უსაფრთხოება?</a:t>
            </a:r>
          </a:p>
        </p:txBody>
      </p:sp>
    </p:spTree>
    <p:extLst>
      <p:ext uri="{BB962C8B-B14F-4D97-AF65-F5344CB8AC3E}">
        <p14:creationId xmlns:p14="http://schemas.microsoft.com/office/powerpoint/2010/main" val="474500430"/>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2377" y="685073"/>
            <a:ext cx="10603594" cy="369332"/>
          </a:xfrm>
          <a:prstGeom prst="rect">
            <a:avLst/>
          </a:prstGeom>
        </p:spPr>
        <p:txBody>
          <a:bodyPr wrap="square">
            <a:spAutoFit/>
          </a:bodyPr>
          <a:lstStyle/>
          <a:p>
            <a:pPr algn="ctr">
              <a:buFont typeface="Wingdings" pitchFamily="2" charset="2"/>
              <a:buChar char="q"/>
              <a:tabLst>
                <a:tab pos="2870200" algn="l"/>
              </a:tabLst>
            </a:pPr>
            <a:r>
              <a:rPr lang="en-US" b="1" dirty="0">
                <a:latin typeface="DejaVu Sans" panose="020B0603030804020204" pitchFamily="34" charset="0"/>
                <a:ea typeface="DejaVu Sans" panose="020B0603030804020204" pitchFamily="34" charset="0"/>
                <a:cs typeface="DejaVu Sans" panose="020B0603030804020204" pitchFamily="34" charset="0"/>
              </a:rPr>
              <a:t>HRM </a:t>
            </a:r>
            <a:r>
              <a:rPr lang="ka-GE" b="1" dirty="0">
                <a:latin typeface="DejaVu Sans" panose="020B0603030804020204" pitchFamily="34" charset="0"/>
                <a:ea typeface="DejaVu Sans" panose="020B0603030804020204" pitchFamily="34" charset="0"/>
                <a:cs typeface="DejaVu Sans" panose="020B0603030804020204" pitchFamily="34" charset="0"/>
              </a:rPr>
              <a:t>ციფრული სისტემები</a:t>
            </a:r>
          </a:p>
        </p:txBody>
      </p:sp>
      <p:sp>
        <p:nvSpPr>
          <p:cNvPr id="4" name="Rectangle 3"/>
          <p:cNvSpPr/>
          <p:nvPr/>
        </p:nvSpPr>
        <p:spPr>
          <a:xfrm>
            <a:off x="2705930" y="1441451"/>
            <a:ext cx="1677062" cy="369332"/>
          </a:xfrm>
          <a:prstGeom prst="rect">
            <a:avLst/>
          </a:prstGeom>
        </p:spPr>
        <p:txBody>
          <a:bodyPr wrap="none">
            <a:spAutoFit/>
          </a:bodyPr>
          <a:lstStyle/>
          <a:p>
            <a:pPr lvl="0" eaLnBrk="0" fontAlgn="ctr" hangingPunct="0">
              <a:spcBef>
                <a:spcPct val="0"/>
              </a:spcBef>
              <a:spcAft>
                <a:spcPct val="0"/>
              </a:spcAft>
            </a:pPr>
            <a:r>
              <a:rPr lang="en-US" altLang="en-US" b="1" dirty="0" err="1">
                <a:solidFill>
                  <a:srgbClr val="050505"/>
                </a:solidFill>
                <a:latin typeface="inherit"/>
                <a:cs typeface="Segoe UI Historic" panose="020B0502040204020203" pitchFamily="34" charset="0"/>
                <a:hlinkClick r:id="rId2"/>
              </a:rPr>
              <a:t>Sfero</a:t>
            </a:r>
            <a:r>
              <a:rPr lang="en-US" altLang="en-US" b="1" dirty="0">
                <a:solidFill>
                  <a:srgbClr val="050505"/>
                </a:solidFill>
                <a:latin typeface="inherit"/>
                <a:cs typeface="Segoe UI Historic" panose="020B0502040204020203" pitchFamily="34" charset="0"/>
                <a:hlinkClick r:id="rId2"/>
              </a:rPr>
              <a:t> • </a:t>
            </a:r>
            <a:r>
              <a:rPr lang="en-US" altLang="en-US" b="1" dirty="0" err="1">
                <a:solidFill>
                  <a:srgbClr val="050505"/>
                </a:solidFill>
                <a:latin typeface="inherit"/>
                <a:cs typeface="Segoe UI Historic" panose="020B0502040204020203" pitchFamily="34" charset="0"/>
                <a:hlinkClick r:id="rId2"/>
              </a:rPr>
              <a:t>სფერო</a:t>
            </a:r>
            <a:endParaRPr lang="en-US" altLang="en-US" b="1" dirty="0"/>
          </a:p>
        </p:txBody>
      </p:sp>
      <p:sp>
        <p:nvSpPr>
          <p:cNvPr id="6" name="Rectangle 5"/>
          <p:cNvSpPr/>
          <p:nvPr/>
        </p:nvSpPr>
        <p:spPr>
          <a:xfrm>
            <a:off x="2705930" y="2446285"/>
            <a:ext cx="979755" cy="369332"/>
          </a:xfrm>
          <a:prstGeom prst="rect">
            <a:avLst/>
          </a:prstGeom>
        </p:spPr>
        <p:txBody>
          <a:bodyPr wrap="none">
            <a:spAutoFit/>
          </a:bodyPr>
          <a:lstStyle/>
          <a:p>
            <a:pPr lvl="0" eaLnBrk="0" fontAlgn="ctr" hangingPunct="0">
              <a:spcBef>
                <a:spcPct val="0"/>
              </a:spcBef>
              <a:spcAft>
                <a:spcPct val="0"/>
              </a:spcAft>
            </a:pPr>
            <a:r>
              <a:rPr lang="en-US" altLang="en-US" b="1" dirty="0" err="1">
                <a:solidFill>
                  <a:srgbClr val="050505"/>
                </a:solidFill>
                <a:latin typeface="inherit"/>
                <a:cs typeface="Segoe UI Historic" panose="020B0502040204020203" pitchFamily="34" charset="0"/>
                <a:hlinkClick r:id="rId3"/>
              </a:rPr>
              <a:t>Self.Ge</a:t>
            </a:r>
            <a:endParaRPr lang="en-US" altLang="en-US" b="1" dirty="0"/>
          </a:p>
        </p:txBody>
      </p:sp>
      <p:sp>
        <p:nvSpPr>
          <p:cNvPr id="7" name="Rectangle 6"/>
          <p:cNvSpPr/>
          <p:nvPr/>
        </p:nvSpPr>
        <p:spPr>
          <a:xfrm>
            <a:off x="1000619" y="1964703"/>
            <a:ext cx="1003801" cy="369332"/>
          </a:xfrm>
          <a:prstGeom prst="rect">
            <a:avLst/>
          </a:prstGeom>
        </p:spPr>
        <p:txBody>
          <a:bodyPr wrap="none">
            <a:spAutoFit/>
          </a:bodyPr>
          <a:lstStyle/>
          <a:p>
            <a:pPr lvl="0" eaLnBrk="0" fontAlgn="ctr" hangingPunct="0">
              <a:spcBef>
                <a:spcPct val="0"/>
              </a:spcBef>
              <a:spcAft>
                <a:spcPct val="0"/>
              </a:spcAft>
            </a:pPr>
            <a:r>
              <a:rPr lang="en-US" altLang="en-US" b="1" dirty="0">
                <a:solidFill>
                  <a:srgbClr val="050505"/>
                </a:solidFill>
                <a:latin typeface="Segoe UI Historic" panose="020B0502040204020203" pitchFamily="34" charset="0"/>
                <a:cs typeface="Segoe UI Historic" panose="020B0502040204020203" pitchFamily="34" charset="0"/>
              </a:rPr>
              <a:t> </a:t>
            </a:r>
            <a:r>
              <a:rPr lang="en-US" altLang="en-US" b="1" dirty="0" err="1">
                <a:solidFill>
                  <a:srgbClr val="050505"/>
                </a:solidFill>
                <a:latin typeface="inherit"/>
                <a:cs typeface="Segoe UI Historic" panose="020B0502040204020203" pitchFamily="34" charset="0"/>
                <a:hlinkClick r:id="rId4"/>
              </a:rPr>
              <a:t>Aisitec</a:t>
            </a:r>
            <a:endParaRPr lang="en-US" altLang="en-US" b="1" dirty="0"/>
          </a:p>
        </p:txBody>
      </p:sp>
      <p:sp>
        <p:nvSpPr>
          <p:cNvPr id="8" name="Rectangle 7"/>
          <p:cNvSpPr/>
          <p:nvPr/>
        </p:nvSpPr>
        <p:spPr>
          <a:xfrm>
            <a:off x="1087886" y="4502308"/>
            <a:ext cx="1281826" cy="369332"/>
          </a:xfrm>
          <a:prstGeom prst="rect">
            <a:avLst/>
          </a:prstGeom>
        </p:spPr>
        <p:txBody>
          <a:bodyPr wrap="none">
            <a:spAutoFit/>
          </a:bodyPr>
          <a:lstStyle/>
          <a:p>
            <a:pPr lvl="0" eaLnBrk="0" fontAlgn="ctr" hangingPunct="0">
              <a:spcBef>
                <a:spcPct val="0"/>
              </a:spcBef>
              <a:spcAft>
                <a:spcPct val="0"/>
              </a:spcAft>
            </a:pPr>
            <a:r>
              <a:rPr lang="en-US" altLang="en-US" b="1" dirty="0">
                <a:solidFill>
                  <a:srgbClr val="050505"/>
                </a:solidFill>
                <a:latin typeface="Segoe UI Historic" panose="020B0502040204020203" pitchFamily="34" charset="0"/>
                <a:cs typeface="Segoe UI Historic" panose="020B0502040204020203" pitchFamily="34" charset="0"/>
              </a:rPr>
              <a:t> </a:t>
            </a:r>
            <a:r>
              <a:rPr lang="en-US" altLang="en-US" b="1" dirty="0">
                <a:solidFill>
                  <a:srgbClr val="050505"/>
                </a:solidFill>
                <a:latin typeface="inherit"/>
                <a:cs typeface="Segoe UI Historic" panose="020B0502040204020203" pitchFamily="34" charset="0"/>
                <a:hlinkClick r:id="rId5"/>
              </a:rPr>
              <a:t>Webhr.ge</a:t>
            </a:r>
            <a:endParaRPr lang="en-US" altLang="en-US" b="1" dirty="0"/>
          </a:p>
        </p:txBody>
      </p:sp>
      <p:sp>
        <p:nvSpPr>
          <p:cNvPr id="10" name="Rectangle 9"/>
          <p:cNvSpPr/>
          <p:nvPr/>
        </p:nvSpPr>
        <p:spPr>
          <a:xfrm>
            <a:off x="1000619" y="3253127"/>
            <a:ext cx="2393604" cy="369332"/>
          </a:xfrm>
          <a:prstGeom prst="rect">
            <a:avLst/>
          </a:prstGeom>
        </p:spPr>
        <p:txBody>
          <a:bodyPr wrap="none">
            <a:spAutoFit/>
          </a:bodyPr>
          <a:lstStyle/>
          <a:p>
            <a:pPr lvl="0" eaLnBrk="0" fontAlgn="ctr" hangingPunct="0">
              <a:spcBef>
                <a:spcPct val="0"/>
              </a:spcBef>
              <a:spcAft>
                <a:spcPct val="0"/>
              </a:spcAft>
            </a:pPr>
            <a:r>
              <a:rPr lang="en-US" altLang="en-US" b="1" dirty="0">
                <a:solidFill>
                  <a:srgbClr val="050505"/>
                </a:solidFill>
                <a:latin typeface="inherit"/>
                <a:cs typeface="Segoe UI Historic" panose="020B0502040204020203" pitchFamily="34" charset="0"/>
                <a:hlinkClick r:id="rId6"/>
              </a:rPr>
              <a:t>DHR - </a:t>
            </a:r>
            <a:r>
              <a:rPr lang="en-US" altLang="en-US" b="1" dirty="0" err="1">
                <a:solidFill>
                  <a:srgbClr val="050505"/>
                </a:solidFill>
                <a:latin typeface="inherit"/>
                <a:cs typeface="Segoe UI Historic" panose="020B0502040204020203" pitchFamily="34" charset="0"/>
                <a:hlinkClick r:id="rId6"/>
              </a:rPr>
              <a:t>ციფრული</a:t>
            </a:r>
            <a:r>
              <a:rPr lang="en-US" altLang="en-US" b="1" dirty="0">
                <a:solidFill>
                  <a:srgbClr val="050505"/>
                </a:solidFill>
                <a:latin typeface="inherit"/>
                <a:cs typeface="Segoe UI Historic" panose="020B0502040204020203" pitchFamily="34" charset="0"/>
                <a:hlinkClick r:id="rId6"/>
              </a:rPr>
              <a:t> HR</a:t>
            </a:r>
            <a:endParaRPr lang="en-US" altLang="en-US" b="1" dirty="0"/>
          </a:p>
        </p:txBody>
      </p:sp>
      <p:sp>
        <p:nvSpPr>
          <p:cNvPr id="31" name="Rectangle 30"/>
          <p:cNvSpPr/>
          <p:nvPr/>
        </p:nvSpPr>
        <p:spPr>
          <a:xfrm>
            <a:off x="2930794" y="5451849"/>
            <a:ext cx="926857" cy="369332"/>
          </a:xfrm>
          <a:prstGeom prst="rect">
            <a:avLst/>
          </a:prstGeom>
        </p:spPr>
        <p:txBody>
          <a:bodyPr wrap="none">
            <a:spAutoFit/>
          </a:bodyPr>
          <a:lstStyle/>
          <a:p>
            <a:pPr lvl="0" eaLnBrk="0" fontAlgn="ctr" hangingPunct="0">
              <a:spcBef>
                <a:spcPct val="0"/>
              </a:spcBef>
              <a:spcAft>
                <a:spcPct val="0"/>
              </a:spcAft>
            </a:pPr>
            <a:r>
              <a:rPr lang="en-US" altLang="en-US" b="1" dirty="0">
                <a:solidFill>
                  <a:srgbClr val="050505"/>
                </a:solidFill>
                <a:latin typeface="Segoe UI Historic" panose="020B0502040204020203" pitchFamily="34" charset="0"/>
                <a:cs typeface="Segoe UI Historic" panose="020B0502040204020203" pitchFamily="34" charset="0"/>
              </a:rPr>
              <a:t> </a:t>
            </a:r>
            <a:r>
              <a:rPr lang="en-US" altLang="en-US" b="1" dirty="0">
                <a:solidFill>
                  <a:srgbClr val="050505"/>
                </a:solidFill>
                <a:latin typeface="inherit"/>
                <a:cs typeface="Segoe UI Historic" panose="020B0502040204020203" pitchFamily="34" charset="0"/>
              </a:rPr>
              <a:t>HRMS</a:t>
            </a:r>
            <a:endParaRPr lang="en-US" altLang="en-US" b="1" dirty="0"/>
          </a:p>
        </p:txBody>
      </p:sp>
      <p:sp>
        <p:nvSpPr>
          <p:cNvPr id="32" name="Rectangle 31"/>
          <p:cNvSpPr/>
          <p:nvPr/>
        </p:nvSpPr>
        <p:spPr>
          <a:xfrm>
            <a:off x="3662474" y="3983156"/>
            <a:ext cx="1230337" cy="369332"/>
          </a:xfrm>
          <a:prstGeom prst="rect">
            <a:avLst/>
          </a:prstGeom>
        </p:spPr>
        <p:txBody>
          <a:bodyPr wrap="none">
            <a:spAutoFit/>
          </a:bodyPr>
          <a:lstStyle/>
          <a:p>
            <a:pPr lvl="0" eaLnBrk="0" fontAlgn="ctr" hangingPunct="0">
              <a:spcBef>
                <a:spcPct val="0"/>
              </a:spcBef>
              <a:spcAft>
                <a:spcPct val="0"/>
              </a:spcAft>
            </a:pPr>
            <a:r>
              <a:rPr lang="en-US" altLang="en-US" b="1" dirty="0">
                <a:solidFill>
                  <a:srgbClr val="050505"/>
                </a:solidFill>
                <a:latin typeface="Segoe UI Historic" panose="020B0502040204020203" pitchFamily="34" charset="0"/>
                <a:cs typeface="Segoe UI Historic" panose="020B0502040204020203" pitchFamily="34" charset="0"/>
              </a:rPr>
              <a:t> </a:t>
            </a:r>
            <a:r>
              <a:rPr lang="en-US" altLang="en-US" b="1" dirty="0">
                <a:solidFill>
                  <a:srgbClr val="050505"/>
                </a:solidFill>
                <a:latin typeface="inherit"/>
                <a:cs typeface="Segoe UI Historic" panose="020B0502040204020203" pitchFamily="34" charset="0"/>
              </a:rPr>
              <a:t>VABACO</a:t>
            </a: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4174" y="2279192"/>
            <a:ext cx="4841312" cy="2841999"/>
          </a:xfrm>
          <a:prstGeom prst="rect">
            <a:avLst/>
          </a:prstGeom>
        </p:spPr>
      </p:pic>
    </p:spTree>
    <p:extLst>
      <p:ext uri="{BB962C8B-B14F-4D97-AF65-F5344CB8AC3E}">
        <p14:creationId xmlns:p14="http://schemas.microsoft.com/office/powerpoint/2010/main" val="3175477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12"/>
        <p:cNvGrpSpPr/>
        <p:nvPr/>
      </p:nvGrpSpPr>
      <p:grpSpPr>
        <a:xfrm>
          <a:off x="0" y="0"/>
          <a:ext cx="0" cy="0"/>
          <a:chOff x="0" y="0"/>
          <a:chExt cx="0" cy="0"/>
        </a:xfrm>
      </p:grpSpPr>
      <p:sp>
        <p:nvSpPr>
          <p:cNvPr id="313" name="Google Shape;313;p38"/>
          <p:cNvSpPr/>
          <p:nvPr/>
        </p:nvSpPr>
        <p:spPr>
          <a:xfrm>
            <a:off x="2801919" y="1115207"/>
            <a:ext cx="5830178" cy="394697"/>
          </a:xfrm>
          <a:prstGeom prst="rect">
            <a:avLst/>
          </a:prstGeom>
          <a:noFill/>
          <a:ln>
            <a:noFill/>
          </a:ln>
        </p:spPr>
        <p:txBody>
          <a:bodyPr spcFirstLastPara="1" wrap="square" lIns="61712" tIns="30848" rIns="61712" bIns="30848" anchor="t" anchorCtr="0">
            <a:spAutoFit/>
          </a:bodyPr>
          <a:lstStyle/>
          <a:p>
            <a:pPr marL="308610" indent="-308610">
              <a:buClr>
                <a:srgbClr val="000000"/>
              </a:buClr>
              <a:buSzPts val="3200"/>
              <a:buFont typeface="Noto Sans"/>
              <a:buChar char="⮚"/>
            </a:pPr>
            <a:r>
              <a:rPr lang="ka-GE" sz="2160" b="1">
                <a:solidFill>
                  <a:schemeClr val="dk1"/>
                </a:solidFill>
                <a:latin typeface="Calibri"/>
                <a:ea typeface="Calibri"/>
                <a:cs typeface="Calibri"/>
                <a:sym typeface="Calibri"/>
              </a:rPr>
              <a:t>როგორ  გესმით თანამშრომლობის ციკლი</a:t>
            </a:r>
            <a:endParaRPr sz="2160" b="1">
              <a:solidFill>
                <a:schemeClr val="dk1"/>
              </a:solidFill>
              <a:latin typeface="Calibri"/>
              <a:ea typeface="Calibri"/>
              <a:cs typeface="Calibri"/>
              <a:sym typeface="Calibri"/>
            </a:endParaRPr>
          </a:p>
        </p:txBody>
      </p:sp>
      <p:pic>
        <p:nvPicPr>
          <p:cNvPr id="314" name="Google Shape;314;p38"/>
          <p:cNvPicPr preferRelativeResize="0"/>
          <p:nvPr/>
        </p:nvPicPr>
        <p:blipFill rotWithShape="1">
          <a:blip r:embed="rId5">
            <a:alphaModFix/>
          </a:blip>
          <a:srcRect/>
          <a:stretch/>
        </p:blipFill>
        <p:spPr>
          <a:xfrm>
            <a:off x="4975297" y="1874237"/>
            <a:ext cx="2874249" cy="3512209"/>
          </a:xfrm>
          <a:prstGeom prst="rect">
            <a:avLst/>
          </a:prstGeom>
          <a:noFill/>
          <a:ln>
            <a:noFill/>
          </a:ln>
        </p:spPr>
      </p:pic>
    </p:spTree>
    <p:extLst>
      <p:ext uri="{BB962C8B-B14F-4D97-AF65-F5344CB8AC3E}">
        <p14:creationId xmlns:p14="http://schemas.microsoft.com/office/powerpoint/2010/main" val="174253201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68"/>
        <p:cNvGrpSpPr/>
        <p:nvPr/>
      </p:nvGrpSpPr>
      <p:grpSpPr>
        <a:xfrm>
          <a:off x="0" y="0"/>
          <a:ext cx="0" cy="0"/>
          <a:chOff x="0" y="0"/>
          <a:chExt cx="0" cy="0"/>
        </a:xfrm>
      </p:grpSpPr>
      <p:sp>
        <p:nvSpPr>
          <p:cNvPr id="69" name="Google Shape;69;p4"/>
          <p:cNvSpPr/>
          <p:nvPr/>
        </p:nvSpPr>
        <p:spPr>
          <a:xfrm>
            <a:off x="4150539" y="1130574"/>
            <a:ext cx="6712751" cy="353147"/>
          </a:xfrm>
          <a:prstGeom prst="rect">
            <a:avLst/>
          </a:prstGeom>
          <a:noFill/>
          <a:ln>
            <a:noFill/>
          </a:ln>
        </p:spPr>
        <p:txBody>
          <a:bodyPr spcFirstLastPara="1" wrap="square" lIns="61712" tIns="30848" rIns="61712" bIns="30848" anchor="t" anchorCtr="0">
            <a:spAutoFit/>
          </a:bodyPr>
          <a:lstStyle/>
          <a:p>
            <a:pPr>
              <a:buClr>
                <a:srgbClr val="000000"/>
              </a:buClr>
              <a:buSzPts val="2500"/>
            </a:pPr>
            <a:r>
              <a:rPr lang="ka-GE" sz="1890" b="1">
                <a:solidFill>
                  <a:srgbClr val="0070C0"/>
                </a:solidFill>
                <a:latin typeface="Verdana"/>
                <a:ea typeface="Verdana"/>
                <a:cs typeface="Verdana"/>
                <a:sym typeface="Verdana"/>
              </a:rPr>
              <a:t>ორი  სიმართლე   ერთი  ტყუილი</a:t>
            </a:r>
            <a:endParaRPr sz="1890">
              <a:solidFill>
                <a:srgbClr val="000000"/>
              </a:solidFill>
              <a:latin typeface="Arial"/>
              <a:ea typeface="Arial"/>
              <a:cs typeface="Arial"/>
              <a:sym typeface="Arial"/>
            </a:endParaRPr>
          </a:p>
        </p:txBody>
      </p:sp>
      <p:sp>
        <p:nvSpPr>
          <p:cNvPr id="70" name="Google Shape;70;p4"/>
          <p:cNvSpPr/>
          <p:nvPr/>
        </p:nvSpPr>
        <p:spPr>
          <a:xfrm>
            <a:off x="1212079" y="2114044"/>
            <a:ext cx="5165667" cy="1354447"/>
          </a:xfrm>
          <a:prstGeom prst="rect">
            <a:avLst/>
          </a:prstGeom>
          <a:noFill/>
          <a:ln>
            <a:noFill/>
          </a:ln>
        </p:spPr>
        <p:txBody>
          <a:bodyPr spcFirstLastPara="1" wrap="square" lIns="61712" tIns="30848" rIns="61712" bIns="30848" anchor="t" anchorCtr="0">
            <a:spAutoFit/>
          </a:bodyPr>
          <a:lstStyle/>
          <a:p>
            <a:pPr marL="241102" indent="-241102">
              <a:buClr>
                <a:srgbClr val="000000"/>
              </a:buClr>
              <a:buSzPts val="3109"/>
              <a:buFont typeface="Noto Sans"/>
              <a:buChar char="⮚"/>
            </a:pPr>
            <a:r>
              <a:rPr lang="ka-GE" sz="2099" b="1" dirty="0">
                <a:solidFill>
                  <a:srgbClr val="000000"/>
                </a:solidFill>
                <a:latin typeface="Arial"/>
                <a:ea typeface="Arial"/>
                <a:cs typeface="Arial"/>
                <a:sym typeface="Arial"/>
              </a:rPr>
              <a:t>მხატვრობა ჩემი მეორე პროფესიაა.</a:t>
            </a:r>
            <a:endParaRPr sz="945" dirty="0">
              <a:solidFill>
                <a:srgbClr val="000000"/>
              </a:solidFill>
              <a:latin typeface="Arial"/>
              <a:ea typeface="Arial"/>
              <a:cs typeface="Arial"/>
              <a:sym typeface="Arial"/>
            </a:endParaRPr>
          </a:p>
          <a:p>
            <a:pPr marL="241102" indent="-241102">
              <a:buClr>
                <a:srgbClr val="000000"/>
              </a:buClr>
              <a:buSzPts val="3109"/>
              <a:buFont typeface="Noto Sans"/>
              <a:buChar char="⮚"/>
            </a:pPr>
            <a:r>
              <a:rPr lang="ka-GE" sz="2099" b="1" dirty="0">
                <a:solidFill>
                  <a:srgbClr val="000000"/>
                </a:solidFill>
                <a:latin typeface="Verdana"/>
                <a:ea typeface="Verdana"/>
                <a:cs typeface="Verdana"/>
                <a:sym typeface="Verdana"/>
              </a:rPr>
              <a:t>მყავს სამი და  და ერთი ძმა</a:t>
            </a:r>
            <a:endParaRPr sz="2099" b="1" dirty="0">
              <a:solidFill>
                <a:srgbClr val="000000"/>
              </a:solidFill>
              <a:latin typeface="Verdana"/>
              <a:ea typeface="Verdana"/>
              <a:cs typeface="Verdana"/>
              <a:sym typeface="Verdana"/>
            </a:endParaRPr>
          </a:p>
          <a:p>
            <a:pPr marL="241102" indent="-241102">
              <a:buClr>
                <a:srgbClr val="000000"/>
              </a:buClr>
              <a:buSzPts val="3109"/>
              <a:buFont typeface="Noto Sans"/>
              <a:buChar char="⮚"/>
            </a:pPr>
            <a:r>
              <a:rPr lang="ka-GE" sz="2099" b="1" dirty="0">
                <a:solidFill>
                  <a:srgbClr val="000000"/>
                </a:solidFill>
                <a:latin typeface="Verdana"/>
                <a:ea typeface="Verdana"/>
                <a:cs typeface="Verdana"/>
                <a:sym typeface="Verdana"/>
              </a:rPr>
              <a:t>შარლოტა ბრონტე ჩემი საყვარელი მწერალია.</a:t>
            </a:r>
            <a:endParaRPr sz="2099" b="1" dirty="0">
              <a:solidFill>
                <a:srgbClr val="000000"/>
              </a:solidFill>
              <a:latin typeface="Verdana"/>
              <a:ea typeface="Verdana"/>
              <a:cs typeface="Verdana"/>
              <a:sym typeface="Verdana"/>
            </a:endParaRPr>
          </a:p>
        </p:txBody>
      </p:sp>
      <p:pic>
        <p:nvPicPr>
          <p:cNvPr id="71" name="Google Shape;71;p4"/>
          <p:cNvPicPr preferRelativeResize="0"/>
          <p:nvPr/>
        </p:nvPicPr>
        <p:blipFill rotWithShape="1">
          <a:blip r:embed="rId5">
            <a:alphaModFix/>
          </a:blip>
          <a:srcRect/>
          <a:stretch/>
        </p:blipFill>
        <p:spPr>
          <a:xfrm>
            <a:off x="7158777" y="2352686"/>
            <a:ext cx="1912615" cy="3002485"/>
          </a:xfrm>
          <a:prstGeom prst="rect">
            <a:avLst/>
          </a:prstGeom>
          <a:noFill/>
          <a:ln>
            <a:noFill/>
          </a:ln>
        </p:spPr>
      </p:pic>
      <p:sp>
        <p:nvSpPr>
          <p:cNvPr id="72" name="Google Shape;72;p4"/>
          <p:cNvSpPr txBox="1"/>
          <p:nvPr/>
        </p:nvSpPr>
        <p:spPr>
          <a:xfrm>
            <a:off x="-335856" y="535157"/>
            <a:ext cx="10326690" cy="270054"/>
          </a:xfrm>
          <a:prstGeom prst="rect">
            <a:avLst/>
          </a:prstGeom>
          <a:noFill/>
          <a:ln>
            <a:noFill/>
          </a:ln>
        </p:spPr>
        <p:txBody>
          <a:bodyPr spcFirstLastPara="1" wrap="square" lIns="61712" tIns="61712" rIns="61712" bIns="61712" anchor="t" anchorCtr="0">
            <a:spAutoFit/>
          </a:bodyPr>
          <a:lstStyle/>
          <a:p>
            <a:pPr>
              <a:buClr>
                <a:srgbClr val="000000"/>
              </a:buClr>
              <a:buSzPts val="1400"/>
            </a:pPr>
            <a:endParaRPr sz="945">
              <a:solidFill>
                <a:srgbClr val="000000"/>
              </a:solidFill>
              <a:latin typeface="Arial"/>
              <a:ea typeface="Arial"/>
              <a:cs typeface="Arial"/>
              <a:sym typeface="Arial"/>
            </a:endParaRPr>
          </a:p>
        </p:txBody>
      </p:sp>
    </p:spTree>
    <p:extLst>
      <p:ext uri="{BB962C8B-B14F-4D97-AF65-F5344CB8AC3E}">
        <p14:creationId xmlns:p14="http://schemas.microsoft.com/office/powerpoint/2010/main" val="2557217428"/>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Shape 318"/>
        <p:cNvGrpSpPr/>
        <p:nvPr/>
      </p:nvGrpSpPr>
      <p:grpSpPr>
        <a:xfrm>
          <a:off x="0" y="0"/>
          <a:ext cx="0" cy="0"/>
          <a:chOff x="0" y="0"/>
          <a:chExt cx="0" cy="0"/>
        </a:xfrm>
      </p:grpSpPr>
      <p:sp>
        <p:nvSpPr>
          <p:cNvPr id="319" name="Google Shape;319;p39" descr="10 Key Functions of Human Resource Management (HRM) - The Scientific World  - Let's have a moment of science"/>
          <p:cNvSpPr/>
          <p:nvPr/>
        </p:nvSpPr>
        <p:spPr>
          <a:xfrm rot="-1535983">
            <a:off x="4704547" y="2548550"/>
            <a:ext cx="2195714" cy="1131570"/>
          </a:xfrm>
          <a:prstGeom prst="rect">
            <a:avLst/>
          </a:prstGeom>
          <a:noFill/>
          <a:ln>
            <a:noFill/>
          </a:ln>
        </p:spPr>
        <p:txBody>
          <a:bodyPr spcFirstLastPara="1" wrap="square" lIns="61712" tIns="30848" rIns="61712" bIns="30848" anchor="t" anchorCtr="0">
            <a:noAutofit/>
          </a:bodyPr>
          <a:lstStyle/>
          <a:p>
            <a:pPr>
              <a:buClr>
                <a:srgbClr val="000000"/>
              </a:buClr>
              <a:buSzPts val="3600"/>
            </a:pPr>
            <a:r>
              <a:rPr lang="ka-GE" sz="2430" b="1" dirty="0">
                <a:solidFill>
                  <a:srgbClr val="000000"/>
                </a:solidFill>
                <a:latin typeface="Arial"/>
                <a:ea typeface="Arial"/>
                <a:cs typeface="Arial"/>
                <a:sym typeface="Arial"/>
              </a:rPr>
              <a:t>The Employee Lifecycle</a:t>
            </a:r>
            <a:endParaRPr sz="2430" b="1" dirty="0">
              <a:solidFill>
                <a:srgbClr val="000000"/>
              </a:solidFill>
              <a:latin typeface="Arial"/>
              <a:ea typeface="Arial"/>
              <a:cs typeface="Arial"/>
              <a:sym typeface="Arial"/>
            </a:endParaRPr>
          </a:p>
        </p:txBody>
      </p:sp>
      <p:grpSp>
        <p:nvGrpSpPr>
          <p:cNvPr id="320" name="Google Shape;320;p39"/>
          <p:cNvGrpSpPr/>
          <p:nvPr/>
        </p:nvGrpSpPr>
        <p:grpSpPr>
          <a:xfrm>
            <a:off x="2171699" y="538843"/>
            <a:ext cx="8360229" cy="6018453"/>
            <a:chOff x="1741558" y="2488"/>
            <a:chExt cx="11974835" cy="11648412"/>
          </a:xfrm>
        </p:grpSpPr>
        <p:sp>
          <p:nvSpPr>
            <p:cNvPr id="321" name="Google Shape;321;p39"/>
            <p:cNvSpPr/>
            <p:nvPr/>
          </p:nvSpPr>
          <p:spPr>
            <a:xfrm>
              <a:off x="6604559" y="2488"/>
              <a:ext cx="2331000" cy="1515150"/>
            </a:xfrm>
            <a:prstGeom prst="roundRect">
              <a:avLst>
                <a:gd name="adj" fmla="val 16667"/>
              </a:avLst>
            </a:prstGeom>
            <a:solidFill>
              <a:srgbClr val="FF0000"/>
            </a:solidFill>
            <a:ln w="25400" cap="flat" cmpd="sng">
              <a:solidFill>
                <a:schemeClr val="lt1"/>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22" name="Google Shape;322;p39"/>
            <p:cNvSpPr txBox="1"/>
            <p:nvPr/>
          </p:nvSpPr>
          <p:spPr>
            <a:xfrm>
              <a:off x="6604559" y="2488"/>
              <a:ext cx="2331000" cy="1515150"/>
            </a:xfrm>
            <a:prstGeom prst="rect">
              <a:avLst/>
            </a:prstGeom>
            <a:noFill/>
            <a:ln>
              <a:noFill/>
            </a:ln>
          </p:spPr>
          <p:txBody>
            <a:bodyPr spcFirstLastPara="1" wrap="square" lIns="82283" tIns="82283" rIns="82283" bIns="82283" anchor="ctr" anchorCtr="0">
              <a:noAutofit/>
            </a:bodyPr>
            <a:lstStyle/>
            <a:p>
              <a:pPr algn="ctr">
                <a:lnSpc>
                  <a:spcPct val="90000"/>
                </a:lnSpc>
                <a:buClr>
                  <a:srgbClr val="000000"/>
                </a:buClr>
                <a:buSzPts val="3200"/>
              </a:pPr>
              <a:r>
                <a:rPr lang="ka-GE" sz="2160" b="1">
                  <a:solidFill>
                    <a:schemeClr val="dk1"/>
                  </a:solidFill>
                  <a:latin typeface="Calibri"/>
                  <a:ea typeface="Calibri"/>
                  <a:cs typeface="Calibri"/>
                  <a:sym typeface="Calibri"/>
                </a:rPr>
                <a:t>მოზიდვა</a:t>
              </a:r>
              <a:endParaRPr sz="2160" b="1">
                <a:solidFill>
                  <a:schemeClr val="dk1"/>
                </a:solidFill>
                <a:latin typeface="Calibri"/>
                <a:ea typeface="Calibri"/>
                <a:cs typeface="Calibri"/>
                <a:sym typeface="Calibri"/>
              </a:endParaRPr>
            </a:p>
          </p:txBody>
        </p:sp>
        <p:sp>
          <p:nvSpPr>
            <p:cNvPr id="323" name="Google Shape;323;p39"/>
            <p:cNvSpPr/>
            <p:nvPr/>
          </p:nvSpPr>
          <p:spPr>
            <a:xfrm>
              <a:off x="3440268" y="760064"/>
              <a:ext cx="8659581" cy="8659581"/>
            </a:xfrm>
            <a:custGeom>
              <a:avLst/>
              <a:gdLst/>
              <a:ahLst/>
              <a:cxnLst/>
              <a:rect l="l" t="t" r="r" b="b"/>
              <a:pathLst>
                <a:path w="120000" h="120000" extrusionOk="0">
                  <a:moveTo>
                    <a:pt x="80394" y="3572"/>
                  </a:moveTo>
                  <a:lnTo>
                    <a:pt x="80394" y="3572"/>
                  </a:lnTo>
                  <a:cubicBezTo>
                    <a:pt x="84630" y="5103"/>
                    <a:pt x="88680" y="7106"/>
                    <a:pt x="92468" y="9544"/>
                  </a:cubicBezTo>
                </a:path>
              </a:pathLst>
            </a:custGeom>
            <a:noFill/>
            <a:ln w="9525" cap="flat" cmpd="sng">
              <a:solidFill>
                <a:srgbClr val="FFAA3F"/>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24" name="Google Shape;324;p39"/>
            <p:cNvSpPr/>
            <p:nvPr/>
          </p:nvSpPr>
          <p:spPr>
            <a:xfrm>
              <a:off x="9511672" y="1632699"/>
              <a:ext cx="3287107" cy="1515150"/>
            </a:xfrm>
            <a:prstGeom prst="roundRect">
              <a:avLst>
                <a:gd name="adj" fmla="val 16667"/>
              </a:avLst>
            </a:prstGeom>
            <a:solidFill>
              <a:srgbClr val="8F8F8F"/>
            </a:solidFill>
            <a:ln w="25400" cap="flat" cmpd="sng">
              <a:solidFill>
                <a:schemeClr val="lt1"/>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25" name="Google Shape;325;p39"/>
            <p:cNvSpPr txBox="1"/>
            <p:nvPr/>
          </p:nvSpPr>
          <p:spPr>
            <a:xfrm>
              <a:off x="9511672" y="1632699"/>
              <a:ext cx="3287107" cy="1515150"/>
            </a:xfrm>
            <a:prstGeom prst="rect">
              <a:avLst/>
            </a:prstGeom>
            <a:noFill/>
            <a:ln>
              <a:noFill/>
            </a:ln>
          </p:spPr>
          <p:txBody>
            <a:bodyPr spcFirstLastPara="1" wrap="square" lIns="82283" tIns="82283" rIns="82283" bIns="82283" anchor="ctr" anchorCtr="0">
              <a:noAutofit/>
            </a:bodyPr>
            <a:lstStyle/>
            <a:p>
              <a:pPr algn="ctr">
                <a:lnSpc>
                  <a:spcPct val="90000"/>
                </a:lnSpc>
                <a:buClr>
                  <a:srgbClr val="000000"/>
                </a:buClr>
                <a:buSzPts val="3200"/>
              </a:pPr>
              <a:r>
                <a:rPr lang="ka-GE" sz="2160" b="1">
                  <a:solidFill>
                    <a:schemeClr val="dk1"/>
                  </a:solidFill>
                  <a:latin typeface="Calibri"/>
                  <a:ea typeface="Calibri"/>
                  <a:cs typeface="Calibri"/>
                  <a:sym typeface="Calibri"/>
                </a:rPr>
                <a:t>რეკრუტინგი</a:t>
              </a:r>
              <a:endParaRPr sz="2160" b="1">
                <a:solidFill>
                  <a:schemeClr val="dk1"/>
                </a:solidFill>
                <a:latin typeface="Calibri"/>
                <a:ea typeface="Calibri"/>
                <a:cs typeface="Calibri"/>
                <a:sym typeface="Calibri"/>
              </a:endParaRPr>
            </a:p>
          </p:txBody>
        </p:sp>
        <p:sp>
          <p:nvSpPr>
            <p:cNvPr id="326" name="Google Shape;326;p39"/>
            <p:cNvSpPr/>
            <p:nvPr/>
          </p:nvSpPr>
          <p:spPr>
            <a:xfrm>
              <a:off x="3384204" y="644071"/>
              <a:ext cx="8659581" cy="8659581"/>
            </a:xfrm>
            <a:custGeom>
              <a:avLst/>
              <a:gdLst/>
              <a:ahLst/>
              <a:cxnLst/>
              <a:rect l="l" t="t" r="r" b="b"/>
              <a:pathLst>
                <a:path w="120000" h="120000" extrusionOk="0">
                  <a:moveTo>
                    <a:pt x="116266" y="39163"/>
                  </a:moveTo>
                  <a:lnTo>
                    <a:pt x="116266" y="39163"/>
                  </a:lnTo>
                  <a:cubicBezTo>
                    <a:pt x="117969" y="43761"/>
                    <a:pt x="119102" y="48551"/>
                    <a:pt x="119639" y="53425"/>
                  </a:cubicBezTo>
                </a:path>
              </a:pathLst>
            </a:custGeom>
            <a:noFill/>
            <a:ln w="9525" cap="flat" cmpd="sng">
              <a:solidFill>
                <a:srgbClr val="FFAA3F"/>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27" name="Google Shape;327;p39"/>
            <p:cNvSpPr/>
            <p:nvPr/>
          </p:nvSpPr>
          <p:spPr>
            <a:xfrm>
              <a:off x="10318866" y="4847826"/>
              <a:ext cx="3397527" cy="1515150"/>
            </a:xfrm>
            <a:prstGeom prst="roundRect">
              <a:avLst>
                <a:gd name="adj" fmla="val 16667"/>
              </a:avLst>
            </a:prstGeom>
            <a:solidFill>
              <a:srgbClr val="3D18D8"/>
            </a:solidFill>
            <a:ln w="25400" cap="flat" cmpd="sng">
              <a:solidFill>
                <a:schemeClr val="lt1"/>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28" name="Google Shape;328;p39"/>
            <p:cNvSpPr txBox="1"/>
            <p:nvPr/>
          </p:nvSpPr>
          <p:spPr>
            <a:xfrm>
              <a:off x="10318866" y="4847826"/>
              <a:ext cx="3397527" cy="1515150"/>
            </a:xfrm>
            <a:prstGeom prst="rect">
              <a:avLst/>
            </a:prstGeom>
            <a:noFill/>
            <a:ln>
              <a:noFill/>
            </a:ln>
          </p:spPr>
          <p:txBody>
            <a:bodyPr spcFirstLastPara="1" wrap="square" lIns="82283" tIns="82283" rIns="82283" bIns="82283" anchor="ctr" anchorCtr="0">
              <a:noAutofit/>
            </a:bodyPr>
            <a:lstStyle/>
            <a:p>
              <a:pPr algn="ctr">
                <a:lnSpc>
                  <a:spcPct val="90000"/>
                </a:lnSpc>
                <a:buClr>
                  <a:srgbClr val="000000"/>
                </a:buClr>
                <a:buSzPts val="3200"/>
              </a:pPr>
              <a:r>
                <a:rPr lang="ka-GE" sz="2160" b="1">
                  <a:solidFill>
                    <a:schemeClr val="dk1"/>
                  </a:solidFill>
                  <a:latin typeface="Calibri"/>
                  <a:ea typeface="Calibri"/>
                  <a:cs typeface="Calibri"/>
                  <a:sym typeface="Calibri"/>
                </a:rPr>
                <a:t>ONBOARDING</a:t>
              </a:r>
              <a:endParaRPr sz="945">
                <a:solidFill>
                  <a:srgbClr val="000000"/>
                </a:solidFill>
                <a:latin typeface="Arial"/>
                <a:ea typeface="Arial"/>
                <a:cs typeface="Arial"/>
                <a:sym typeface="Arial"/>
              </a:endParaRPr>
            </a:p>
          </p:txBody>
        </p:sp>
        <p:sp>
          <p:nvSpPr>
            <p:cNvPr id="329" name="Google Shape;329;p39"/>
            <p:cNvSpPr/>
            <p:nvPr/>
          </p:nvSpPr>
          <p:spPr>
            <a:xfrm>
              <a:off x="3302768" y="2991319"/>
              <a:ext cx="8659581" cy="8659581"/>
            </a:xfrm>
            <a:custGeom>
              <a:avLst/>
              <a:gdLst/>
              <a:ahLst/>
              <a:cxnLst/>
              <a:rect l="l" t="t" r="r" b="b"/>
              <a:pathLst>
                <a:path w="120000" h="120000" extrusionOk="0">
                  <a:moveTo>
                    <a:pt x="119168" y="50042"/>
                  </a:moveTo>
                  <a:lnTo>
                    <a:pt x="119168" y="50042"/>
                  </a:lnTo>
                  <a:cubicBezTo>
                    <a:pt x="119733" y="53400"/>
                    <a:pt x="120011" y="56799"/>
                    <a:pt x="120000" y="60204"/>
                  </a:cubicBezTo>
                </a:path>
              </a:pathLst>
            </a:custGeom>
            <a:noFill/>
            <a:ln w="9525" cap="flat" cmpd="sng">
              <a:solidFill>
                <a:srgbClr val="FFAA3F"/>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30" name="Google Shape;330;p39"/>
            <p:cNvSpPr/>
            <p:nvPr/>
          </p:nvSpPr>
          <p:spPr>
            <a:xfrm>
              <a:off x="9747708" y="7579895"/>
              <a:ext cx="3308529" cy="1506817"/>
            </a:xfrm>
            <a:prstGeom prst="roundRect">
              <a:avLst>
                <a:gd name="adj" fmla="val 16667"/>
              </a:avLst>
            </a:prstGeom>
            <a:solidFill>
              <a:srgbClr val="D21EB8"/>
            </a:solidFill>
            <a:ln w="25400" cap="flat" cmpd="sng">
              <a:solidFill>
                <a:schemeClr val="lt1"/>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31" name="Google Shape;331;p39"/>
            <p:cNvSpPr txBox="1"/>
            <p:nvPr/>
          </p:nvSpPr>
          <p:spPr>
            <a:xfrm>
              <a:off x="9747708" y="7579895"/>
              <a:ext cx="3308529" cy="1506817"/>
            </a:xfrm>
            <a:prstGeom prst="rect">
              <a:avLst/>
            </a:prstGeom>
            <a:noFill/>
            <a:ln>
              <a:noFill/>
            </a:ln>
          </p:spPr>
          <p:txBody>
            <a:bodyPr spcFirstLastPara="1" wrap="square" lIns="82283" tIns="82283" rIns="82283" bIns="82283" anchor="ctr" anchorCtr="0">
              <a:noAutofit/>
            </a:bodyPr>
            <a:lstStyle/>
            <a:p>
              <a:pPr algn="ctr">
                <a:lnSpc>
                  <a:spcPct val="90000"/>
                </a:lnSpc>
                <a:buClr>
                  <a:srgbClr val="000000"/>
                </a:buClr>
                <a:buSzPts val="3200"/>
              </a:pPr>
              <a:r>
                <a:rPr lang="ka-GE" sz="2160" b="1">
                  <a:solidFill>
                    <a:schemeClr val="dk1"/>
                  </a:solidFill>
                  <a:latin typeface="Calibri"/>
                  <a:ea typeface="Calibri"/>
                  <a:cs typeface="Calibri"/>
                  <a:sym typeface="Calibri"/>
                </a:rPr>
                <a:t>სწავლება/</a:t>
              </a:r>
              <a:endParaRPr sz="945">
                <a:solidFill>
                  <a:srgbClr val="000000"/>
                </a:solidFill>
                <a:latin typeface="Arial"/>
                <a:ea typeface="Arial"/>
                <a:cs typeface="Arial"/>
                <a:sym typeface="Arial"/>
              </a:endParaRPr>
            </a:p>
            <a:p>
              <a:pPr algn="ctr">
                <a:lnSpc>
                  <a:spcPct val="90000"/>
                </a:lnSpc>
                <a:spcBef>
                  <a:spcPts val="756"/>
                </a:spcBef>
                <a:buClr>
                  <a:srgbClr val="000000"/>
                </a:buClr>
                <a:buSzPts val="3200"/>
              </a:pPr>
              <a:r>
                <a:rPr lang="ka-GE" sz="2160" b="1">
                  <a:solidFill>
                    <a:schemeClr val="dk1"/>
                  </a:solidFill>
                  <a:latin typeface="Calibri"/>
                  <a:ea typeface="Calibri"/>
                  <a:cs typeface="Calibri"/>
                  <a:sym typeface="Calibri"/>
                </a:rPr>
                <a:t>განვითარება</a:t>
              </a:r>
              <a:endParaRPr sz="2160" b="1">
                <a:solidFill>
                  <a:schemeClr val="dk1"/>
                </a:solidFill>
                <a:latin typeface="Calibri"/>
                <a:ea typeface="Calibri"/>
                <a:cs typeface="Calibri"/>
                <a:sym typeface="Calibri"/>
              </a:endParaRPr>
            </a:p>
          </p:txBody>
        </p:sp>
        <p:sp>
          <p:nvSpPr>
            <p:cNvPr id="332" name="Google Shape;332;p39"/>
            <p:cNvSpPr/>
            <p:nvPr/>
          </p:nvSpPr>
          <p:spPr>
            <a:xfrm>
              <a:off x="4225808" y="914547"/>
              <a:ext cx="8659581" cy="8659581"/>
            </a:xfrm>
            <a:custGeom>
              <a:avLst/>
              <a:gdLst/>
              <a:ahLst/>
              <a:cxnLst/>
              <a:rect l="l" t="t" r="r" b="b"/>
              <a:pathLst>
                <a:path w="120000" h="120000" extrusionOk="0">
                  <a:moveTo>
                    <a:pt x="80423" y="116417"/>
                  </a:moveTo>
                  <a:cubicBezTo>
                    <a:pt x="72728" y="119203"/>
                    <a:pt x="64544" y="120384"/>
                    <a:pt x="56375" y="119890"/>
                  </a:cubicBezTo>
                </a:path>
              </a:pathLst>
            </a:custGeom>
            <a:noFill/>
            <a:ln w="9525" cap="flat" cmpd="sng">
              <a:solidFill>
                <a:srgbClr val="FFAA3F"/>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33" name="Google Shape;333;p39"/>
            <p:cNvSpPr/>
            <p:nvPr/>
          </p:nvSpPr>
          <p:spPr>
            <a:xfrm>
              <a:off x="3388187" y="8141487"/>
              <a:ext cx="4340323" cy="1515150"/>
            </a:xfrm>
            <a:prstGeom prst="roundRect">
              <a:avLst>
                <a:gd name="adj" fmla="val 16667"/>
              </a:avLst>
            </a:prstGeom>
            <a:solidFill>
              <a:srgbClr val="DAF000"/>
            </a:solidFill>
            <a:ln w="25400" cap="flat" cmpd="sng">
              <a:solidFill>
                <a:schemeClr val="lt1"/>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34" name="Google Shape;334;p39"/>
            <p:cNvSpPr txBox="1"/>
            <p:nvPr/>
          </p:nvSpPr>
          <p:spPr>
            <a:xfrm>
              <a:off x="3388187" y="8141487"/>
              <a:ext cx="4340323" cy="1515150"/>
            </a:xfrm>
            <a:prstGeom prst="rect">
              <a:avLst/>
            </a:prstGeom>
            <a:noFill/>
            <a:ln>
              <a:noFill/>
            </a:ln>
          </p:spPr>
          <p:txBody>
            <a:bodyPr spcFirstLastPara="1" wrap="square" lIns="82283" tIns="82283" rIns="82283" bIns="82283" anchor="ctr" anchorCtr="0">
              <a:noAutofit/>
            </a:bodyPr>
            <a:lstStyle/>
            <a:p>
              <a:pPr algn="ctr">
                <a:lnSpc>
                  <a:spcPct val="90000"/>
                </a:lnSpc>
                <a:buClr>
                  <a:srgbClr val="000000"/>
                </a:buClr>
                <a:buSzPts val="3200"/>
              </a:pPr>
              <a:r>
                <a:rPr lang="ka-GE" sz="2160" b="1" dirty="0">
                  <a:solidFill>
                    <a:schemeClr val="dk1"/>
                  </a:solidFill>
                  <a:latin typeface="Calibri"/>
                  <a:ea typeface="Calibri"/>
                  <a:cs typeface="Calibri"/>
                  <a:sym typeface="Calibri"/>
                </a:rPr>
                <a:t>აღიარება, ჯილდო, ბენეფიტები</a:t>
              </a:r>
              <a:endParaRPr sz="2160" b="1" dirty="0">
                <a:solidFill>
                  <a:schemeClr val="dk1"/>
                </a:solidFill>
                <a:latin typeface="Calibri"/>
                <a:ea typeface="Calibri"/>
                <a:cs typeface="Calibri"/>
                <a:sym typeface="Calibri"/>
              </a:endParaRPr>
            </a:p>
          </p:txBody>
        </p:sp>
        <p:sp>
          <p:nvSpPr>
            <p:cNvPr id="335" name="Google Shape;335;p39"/>
            <p:cNvSpPr/>
            <p:nvPr/>
          </p:nvSpPr>
          <p:spPr>
            <a:xfrm>
              <a:off x="3276208" y="701530"/>
              <a:ext cx="8659581" cy="8659581"/>
            </a:xfrm>
            <a:custGeom>
              <a:avLst/>
              <a:gdLst/>
              <a:ahLst/>
              <a:cxnLst/>
              <a:rect l="l" t="t" r="r" b="b"/>
              <a:pathLst>
                <a:path w="120000" h="120000" extrusionOk="0">
                  <a:moveTo>
                    <a:pt x="14810" y="99470"/>
                  </a:moveTo>
                  <a:cubicBezTo>
                    <a:pt x="11471" y="95647"/>
                    <a:pt x="8631" y="91417"/>
                    <a:pt x="6357" y="86879"/>
                  </a:cubicBezTo>
                </a:path>
              </a:pathLst>
            </a:custGeom>
            <a:noFill/>
            <a:ln w="9525" cap="flat" cmpd="sng">
              <a:solidFill>
                <a:srgbClr val="FFAA3F"/>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36" name="Google Shape;336;p39"/>
            <p:cNvSpPr/>
            <p:nvPr/>
          </p:nvSpPr>
          <p:spPr>
            <a:xfrm>
              <a:off x="1741558" y="5126417"/>
              <a:ext cx="3275872" cy="1515150"/>
            </a:xfrm>
            <a:prstGeom prst="roundRect">
              <a:avLst>
                <a:gd name="adj" fmla="val 16667"/>
              </a:avLst>
            </a:prstGeom>
            <a:solidFill>
              <a:srgbClr val="FFAA3F"/>
            </a:solidFill>
            <a:ln w="25400" cap="flat" cmpd="sng">
              <a:solidFill>
                <a:schemeClr val="lt1"/>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37" name="Google Shape;337;p39"/>
            <p:cNvSpPr txBox="1"/>
            <p:nvPr/>
          </p:nvSpPr>
          <p:spPr>
            <a:xfrm>
              <a:off x="1741558" y="5126417"/>
              <a:ext cx="3275872" cy="1515150"/>
            </a:xfrm>
            <a:prstGeom prst="rect">
              <a:avLst/>
            </a:prstGeom>
            <a:noFill/>
            <a:ln>
              <a:noFill/>
            </a:ln>
          </p:spPr>
          <p:txBody>
            <a:bodyPr spcFirstLastPara="1" wrap="square" lIns="82283" tIns="82283" rIns="82283" bIns="82283" anchor="ctr" anchorCtr="0">
              <a:noAutofit/>
            </a:bodyPr>
            <a:lstStyle/>
            <a:p>
              <a:pPr algn="ctr">
                <a:lnSpc>
                  <a:spcPct val="90000"/>
                </a:lnSpc>
                <a:buClr>
                  <a:srgbClr val="000000"/>
                </a:buClr>
                <a:buSzPts val="3200"/>
              </a:pPr>
              <a:r>
                <a:rPr lang="ka-GE" sz="2160" b="1">
                  <a:solidFill>
                    <a:schemeClr val="dk1"/>
                  </a:solidFill>
                  <a:latin typeface="Calibri"/>
                  <a:ea typeface="Calibri"/>
                  <a:cs typeface="Calibri"/>
                  <a:sym typeface="Calibri"/>
                </a:rPr>
                <a:t>შესრულების მართვა</a:t>
              </a:r>
              <a:endParaRPr sz="2160" b="1">
                <a:solidFill>
                  <a:schemeClr val="dk1"/>
                </a:solidFill>
                <a:latin typeface="Calibri"/>
                <a:ea typeface="Calibri"/>
                <a:cs typeface="Calibri"/>
                <a:sym typeface="Calibri"/>
              </a:endParaRPr>
            </a:p>
          </p:txBody>
        </p:sp>
        <p:sp>
          <p:nvSpPr>
            <p:cNvPr id="338" name="Google Shape;338;p39"/>
            <p:cNvSpPr/>
            <p:nvPr/>
          </p:nvSpPr>
          <p:spPr>
            <a:xfrm>
              <a:off x="3308215" y="836950"/>
              <a:ext cx="8659581" cy="8659581"/>
            </a:xfrm>
            <a:custGeom>
              <a:avLst/>
              <a:gdLst/>
              <a:ahLst/>
              <a:cxnLst/>
              <a:rect l="l" t="t" r="r" b="b"/>
              <a:pathLst>
                <a:path w="120000" h="120000" extrusionOk="0">
                  <a:moveTo>
                    <a:pt x="322" y="53797"/>
                  </a:moveTo>
                  <a:lnTo>
                    <a:pt x="322" y="53797"/>
                  </a:lnTo>
                  <a:cubicBezTo>
                    <a:pt x="917" y="48073"/>
                    <a:pt x="2332" y="42464"/>
                    <a:pt x="4525" y="37143"/>
                  </a:cubicBezTo>
                </a:path>
              </a:pathLst>
            </a:custGeom>
            <a:noFill/>
            <a:ln w="9525" cap="flat" cmpd="sng">
              <a:solidFill>
                <a:srgbClr val="FFAA3F"/>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39" name="Google Shape;339;p39"/>
            <p:cNvSpPr/>
            <p:nvPr/>
          </p:nvSpPr>
          <p:spPr>
            <a:xfrm>
              <a:off x="2649936" y="1632706"/>
              <a:ext cx="3259158" cy="1515150"/>
            </a:xfrm>
            <a:prstGeom prst="roundRect">
              <a:avLst>
                <a:gd name="adj" fmla="val 16667"/>
              </a:avLst>
            </a:prstGeom>
            <a:solidFill>
              <a:srgbClr val="31EAFE"/>
            </a:solidFill>
            <a:ln w="25400" cap="flat" cmpd="sng">
              <a:solidFill>
                <a:schemeClr val="lt1"/>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sp>
          <p:nvSpPr>
            <p:cNvPr id="340" name="Google Shape;340;p39"/>
            <p:cNvSpPr txBox="1"/>
            <p:nvPr/>
          </p:nvSpPr>
          <p:spPr>
            <a:xfrm>
              <a:off x="2649936" y="1632706"/>
              <a:ext cx="3259158" cy="1515150"/>
            </a:xfrm>
            <a:prstGeom prst="rect">
              <a:avLst/>
            </a:prstGeom>
            <a:noFill/>
            <a:ln>
              <a:noFill/>
            </a:ln>
          </p:spPr>
          <p:txBody>
            <a:bodyPr spcFirstLastPara="1" wrap="square" lIns="82283" tIns="82283" rIns="82283" bIns="82283" anchor="ctr" anchorCtr="0">
              <a:noAutofit/>
            </a:bodyPr>
            <a:lstStyle/>
            <a:p>
              <a:pPr algn="ctr">
                <a:lnSpc>
                  <a:spcPct val="90000"/>
                </a:lnSpc>
                <a:buClr>
                  <a:srgbClr val="000000"/>
                </a:buClr>
                <a:buSzPts val="3200"/>
              </a:pPr>
              <a:r>
                <a:rPr lang="ka-GE" sz="2160" b="1">
                  <a:solidFill>
                    <a:schemeClr val="dk1"/>
                  </a:solidFill>
                  <a:latin typeface="Calibri"/>
                  <a:ea typeface="Calibri"/>
                  <a:cs typeface="Calibri"/>
                  <a:sym typeface="Calibri"/>
                </a:rPr>
                <a:t>შენარჩუნება/დამშვიდობება</a:t>
              </a:r>
              <a:endParaRPr sz="2160" b="1">
                <a:solidFill>
                  <a:schemeClr val="dk1"/>
                </a:solidFill>
                <a:latin typeface="Calibri"/>
                <a:ea typeface="Calibri"/>
                <a:cs typeface="Calibri"/>
                <a:sym typeface="Calibri"/>
              </a:endParaRPr>
            </a:p>
          </p:txBody>
        </p:sp>
        <p:sp>
          <p:nvSpPr>
            <p:cNvPr id="341" name="Google Shape;341;p39"/>
            <p:cNvSpPr/>
            <p:nvPr/>
          </p:nvSpPr>
          <p:spPr>
            <a:xfrm>
              <a:off x="3234114" y="812261"/>
              <a:ext cx="8659581" cy="8659581"/>
            </a:xfrm>
            <a:custGeom>
              <a:avLst/>
              <a:gdLst/>
              <a:ahLst/>
              <a:cxnLst/>
              <a:rect l="l" t="t" r="r" b="b"/>
              <a:pathLst>
                <a:path w="120000" h="120000" extrusionOk="0">
                  <a:moveTo>
                    <a:pt x="28852" y="8719"/>
                  </a:moveTo>
                  <a:lnTo>
                    <a:pt x="28852" y="8719"/>
                  </a:lnTo>
                  <a:cubicBezTo>
                    <a:pt x="33002" y="6198"/>
                    <a:pt x="37443" y="4190"/>
                    <a:pt x="42077" y="2740"/>
                  </a:cubicBezTo>
                </a:path>
              </a:pathLst>
            </a:custGeom>
            <a:noFill/>
            <a:ln w="9525" cap="flat" cmpd="sng">
              <a:solidFill>
                <a:srgbClr val="FFAA3F"/>
              </a:solidFill>
              <a:prstDash val="solid"/>
              <a:round/>
              <a:headEnd type="none" w="sm" len="sm"/>
              <a:tailEnd type="none" w="sm" len="sm"/>
            </a:ln>
          </p:spPr>
          <p:txBody>
            <a:bodyPr spcFirstLastPara="1" wrap="square" lIns="61712" tIns="61712" rIns="61712" bIns="61712" anchor="ctr" anchorCtr="0">
              <a:noAutofit/>
            </a:bodyPr>
            <a:lstStyle/>
            <a:p>
              <a:pPr>
                <a:buClr>
                  <a:srgbClr val="000000"/>
                </a:buClr>
                <a:buSzPts val="1400"/>
              </a:pPr>
              <a:endParaRPr sz="945">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98066660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rot="20727868">
            <a:off x="1148643" y="1580628"/>
            <a:ext cx="8153400" cy="990600"/>
          </a:xfrm>
        </p:spPr>
        <p:txBody>
          <a:bodyPr>
            <a:normAutofit/>
          </a:bodyPr>
          <a:lstStyle/>
          <a:p>
            <a:pPr algn="ctr"/>
            <a:r>
              <a:rPr lang="ka-GE" sz="2400" dirty="0">
                <a:solidFill>
                  <a:srgbClr val="FF0066"/>
                </a:solidFill>
                <a:latin typeface="DejaVu Sans" panose="020B0603030804020204" pitchFamily="34" charset="0"/>
                <a:ea typeface="DejaVu Sans" panose="020B0603030804020204" pitchFamily="34" charset="0"/>
                <a:cs typeface="DejaVu Sans" panose="020B0603030804020204" pitchFamily="34" charset="0"/>
              </a:rPr>
              <a:t>კითხვები</a:t>
            </a:r>
            <a:endParaRPr lang="en-US" sz="2400" dirty="0">
              <a:solidFill>
                <a:srgbClr val="FF0066"/>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Rectangle 7"/>
          <p:cNvSpPr/>
          <p:nvPr/>
        </p:nvSpPr>
        <p:spPr>
          <a:xfrm rot="20517398">
            <a:off x="4987952" y="2336004"/>
            <a:ext cx="2277951" cy="3770263"/>
          </a:xfrm>
          <a:prstGeom prst="rect">
            <a:avLst/>
          </a:prstGeom>
        </p:spPr>
        <p:txBody>
          <a:bodyPr wrap="square">
            <a:spAutoFit/>
          </a:bodyPr>
          <a:lstStyle/>
          <a:p>
            <a:pPr algn="ctr">
              <a:defRPr/>
            </a:pPr>
            <a:r>
              <a:rPr lang="en-US" sz="23900" dirty="0">
                <a:pattFill prst="wdDnDiag">
                  <a:fgClr>
                    <a:schemeClr val="tx2">
                      <a:lumMod val="40000"/>
                      <a:lumOff val="60000"/>
                    </a:schemeClr>
                  </a:fgClr>
                  <a:bgClr>
                    <a:schemeClr val="tx2">
                      <a:lumMod val="75000"/>
                    </a:schemeClr>
                  </a:bgClr>
                </a:pattFill>
                <a:latin typeface="Arial Black"/>
                <a:cs typeface="+mn-cs"/>
              </a:rPr>
              <a:t>?</a:t>
            </a:r>
          </a:p>
        </p:txBody>
      </p:sp>
    </p:spTree>
    <p:extLst>
      <p:ext uri="{BB962C8B-B14F-4D97-AF65-F5344CB8AC3E}">
        <p14:creationId xmlns:p14="http://schemas.microsoft.com/office/powerpoint/2010/main" val="26938971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4342663" y="4634388"/>
            <a:ext cx="4389213" cy="338554"/>
          </a:xfrm>
          <a:prstGeom prst="rect">
            <a:avLst/>
          </a:prstGeom>
        </p:spPr>
        <p:txBody>
          <a:bodyPr wrap="square">
            <a:spAutoFit/>
          </a:bodyPr>
          <a:lstStyle/>
          <a:p>
            <a:r>
              <a:rPr lang="en-US" sz="1600" dirty="0">
                <a:solidFill>
                  <a:srgbClr val="FF0000"/>
                </a:solidFill>
                <a:latin typeface="DejaVu Sans" panose="020B0603030804020204" pitchFamily="34" charset="0"/>
                <a:ea typeface="DejaVu Sans" panose="020B0603030804020204" pitchFamily="34" charset="0"/>
                <a:cs typeface="DejaVu Sans" panose="020B0603030804020204" pitchFamily="34" charset="0"/>
                <a:hlinkClick r:id="rId4"/>
              </a:rPr>
              <a:t>keso.sumbadze@btu.edu.ge</a:t>
            </a:r>
            <a:endParaRPr lang="en-US" sz="1600"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15487519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087083" y="635643"/>
            <a:ext cx="10356002" cy="707886"/>
          </a:xfrm>
          <a:prstGeom prst="rect">
            <a:avLst/>
          </a:prstGeom>
        </p:spPr>
        <p:txBody>
          <a:bodyPr wrap="square">
            <a:spAutoFit/>
          </a:bodyPr>
          <a:lstStyle/>
          <a:p>
            <a:pPr lvl="0" algn="ctr">
              <a:spcAft>
                <a:spcPts val="0"/>
              </a:spcAft>
              <a:tabLst>
                <a:tab pos="270510" algn="l"/>
              </a:tabLst>
            </a:pPr>
            <a:r>
              <a:rPr lang="ka-GE" sz="2000" b="1" dirty="0">
                <a:latin typeface="Calibri" pitchFamily="34" charset="0"/>
                <a:ea typeface="Calibri" pitchFamily="34" charset="0"/>
                <a:cs typeface="Times New Roman" pitchFamily="18" charset="0"/>
              </a:rPr>
              <a:t>ყუთში 8 ერთნაირი ბურთია მათგან </a:t>
            </a:r>
            <a:r>
              <a:rPr lang="en-US" sz="2000" b="1" dirty="0" err="1">
                <a:latin typeface="Calibri" pitchFamily="34" charset="0"/>
                <a:ea typeface="Calibri" pitchFamily="34" charset="0"/>
                <a:cs typeface="Times New Roman" pitchFamily="18" charset="0"/>
              </a:rPr>
              <a:t>ერთი</a:t>
            </a:r>
            <a:r>
              <a:rPr lang="en-US" sz="2000" b="1" dirty="0">
                <a:latin typeface="Calibri" pitchFamily="34" charset="0"/>
                <a:ea typeface="Calibri" pitchFamily="34" charset="0"/>
                <a:cs typeface="Times New Roman" pitchFamily="18" charset="0"/>
              </a:rPr>
              <a:t> </a:t>
            </a:r>
            <a:r>
              <a:rPr lang="en-US" sz="2000" b="1" dirty="0" err="1">
                <a:latin typeface="Calibri" pitchFamily="34" charset="0"/>
                <a:ea typeface="Calibri" pitchFamily="34" charset="0"/>
                <a:cs typeface="Times New Roman" pitchFamily="18" charset="0"/>
              </a:rPr>
              <a:t>დანარჩენებზე</a:t>
            </a:r>
            <a:r>
              <a:rPr lang="en-US" sz="2000" b="1" dirty="0">
                <a:latin typeface="Calibri" pitchFamily="34" charset="0"/>
                <a:ea typeface="Calibri" pitchFamily="34" charset="0"/>
                <a:cs typeface="Times New Roman" pitchFamily="18" charset="0"/>
              </a:rPr>
              <a:t> </a:t>
            </a:r>
            <a:r>
              <a:rPr lang="en-US" sz="2000" b="1" dirty="0" err="1">
                <a:latin typeface="Calibri" pitchFamily="34" charset="0"/>
                <a:ea typeface="Calibri" pitchFamily="34" charset="0"/>
                <a:cs typeface="Times New Roman" pitchFamily="18" charset="0"/>
              </a:rPr>
              <a:t>მძიმეა</a:t>
            </a:r>
            <a:r>
              <a:rPr lang="en-US" sz="2000" b="1" dirty="0">
                <a:latin typeface="Calibri" pitchFamily="34" charset="0"/>
                <a:ea typeface="Calibri" pitchFamily="34" charset="0"/>
                <a:cs typeface="Times New Roman" pitchFamily="18" charset="0"/>
              </a:rPr>
              <a:t>. </a:t>
            </a:r>
            <a:r>
              <a:rPr lang="en-US" sz="2000" b="1" dirty="0" err="1">
                <a:latin typeface="Calibri" pitchFamily="34" charset="0"/>
                <a:ea typeface="Calibri" pitchFamily="34" charset="0"/>
                <a:cs typeface="Times New Roman" pitchFamily="18" charset="0"/>
              </a:rPr>
              <a:t>თეფშებიანი</a:t>
            </a:r>
            <a:r>
              <a:rPr lang="en-US" sz="2000" b="1" dirty="0">
                <a:latin typeface="Calibri" pitchFamily="34" charset="0"/>
                <a:ea typeface="Calibri" pitchFamily="34" charset="0"/>
                <a:cs typeface="Times New Roman" pitchFamily="18" charset="0"/>
              </a:rPr>
              <a:t> </a:t>
            </a:r>
            <a:r>
              <a:rPr lang="en-US" sz="2000" b="1" dirty="0" err="1">
                <a:latin typeface="Calibri" pitchFamily="34" charset="0"/>
                <a:ea typeface="Calibri" pitchFamily="34" charset="0"/>
                <a:cs typeface="Times New Roman" pitchFamily="18" charset="0"/>
              </a:rPr>
              <a:t>სასწორით</a:t>
            </a:r>
            <a:r>
              <a:rPr lang="en-US" sz="2000" b="1" dirty="0">
                <a:latin typeface="Calibri" pitchFamily="34" charset="0"/>
                <a:ea typeface="Calibri" pitchFamily="34" charset="0"/>
                <a:cs typeface="Times New Roman" pitchFamily="18" charset="0"/>
              </a:rPr>
              <a:t>  </a:t>
            </a:r>
            <a:r>
              <a:rPr lang="en-US" sz="2000" b="1" dirty="0" err="1">
                <a:latin typeface="Calibri" pitchFamily="34" charset="0"/>
                <a:ea typeface="Calibri" pitchFamily="34" charset="0"/>
                <a:cs typeface="Times New Roman" pitchFamily="18" charset="0"/>
              </a:rPr>
              <a:t>როგორ</a:t>
            </a:r>
            <a:r>
              <a:rPr lang="en-US" sz="2000" b="1" dirty="0">
                <a:latin typeface="Calibri" pitchFamily="34" charset="0"/>
                <a:ea typeface="Calibri" pitchFamily="34" charset="0"/>
                <a:cs typeface="Times New Roman" pitchFamily="18" charset="0"/>
              </a:rPr>
              <a:t> </a:t>
            </a:r>
            <a:r>
              <a:rPr lang="en-US" sz="2000" b="1" dirty="0" err="1">
                <a:latin typeface="Calibri" pitchFamily="34" charset="0"/>
                <a:ea typeface="Calibri" pitchFamily="34" charset="0"/>
                <a:cs typeface="Times New Roman" pitchFamily="18" charset="0"/>
              </a:rPr>
              <a:t>ვიპოვოთ</a:t>
            </a:r>
            <a:r>
              <a:rPr lang="en-US" sz="2000" b="1" dirty="0">
                <a:latin typeface="Calibri" pitchFamily="34" charset="0"/>
                <a:ea typeface="Calibri" pitchFamily="34" charset="0"/>
                <a:cs typeface="Times New Roman" pitchFamily="18" charset="0"/>
              </a:rPr>
              <a:t> </a:t>
            </a:r>
            <a:r>
              <a:rPr lang="en-US" sz="2000" b="1" dirty="0" err="1">
                <a:latin typeface="Calibri" pitchFamily="34" charset="0"/>
                <a:ea typeface="Calibri" pitchFamily="34" charset="0"/>
                <a:cs typeface="Times New Roman" pitchFamily="18" charset="0"/>
              </a:rPr>
              <a:t>ეს</a:t>
            </a:r>
            <a:r>
              <a:rPr lang="en-US" sz="2000" b="1" dirty="0">
                <a:latin typeface="Calibri" pitchFamily="34" charset="0"/>
                <a:ea typeface="Calibri" pitchFamily="34" charset="0"/>
                <a:cs typeface="Times New Roman" pitchFamily="18" charset="0"/>
              </a:rPr>
              <a:t> </a:t>
            </a:r>
            <a:r>
              <a:rPr lang="ka-GE" sz="2000" b="1" dirty="0">
                <a:latin typeface="Calibri" pitchFamily="34" charset="0"/>
                <a:ea typeface="Calibri" pitchFamily="34" charset="0"/>
                <a:cs typeface="Times New Roman" pitchFamily="18" charset="0"/>
              </a:rPr>
              <a:t>ბურთი  </a:t>
            </a:r>
            <a:r>
              <a:rPr lang="en-US" sz="2000" b="1" dirty="0" err="1">
                <a:latin typeface="Calibri" pitchFamily="34" charset="0"/>
                <a:ea typeface="Calibri" pitchFamily="34" charset="0"/>
                <a:cs typeface="Times New Roman" pitchFamily="18" charset="0"/>
              </a:rPr>
              <a:t>ორი</a:t>
            </a:r>
            <a:r>
              <a:rPr lang="en-US" sz="2000" b="1" dirty="0">
                <a:latin typeface="Calibri" pitchFamily="34" charset="0"/>
                <a:ea typeface="Calibri" pitchFamily="34" charset="0"/>
                <a:cs typeface="Times New Roman" pitchFamily="18" charset="0"/>
              </a:rPr>
              <a:t> </a:t>
            </a:r>
            <a:r>
              <a:rPr lang="en-US" sz="2000" b="1" dirty="0" err="1">
                <a:latin typeface="Calibri" pitchFamily="34" charset="0"/>
                <a:ea typeface="Calibri" pitchFamily="34" charset="0"/>
                <a:cs typeface="Times New Roman" pitchFamily="18" charset="0"/>
              </a:rPr>
              <a:t>აწონვით</a:t>
            </a:r>
            <a:r>
              <a:rPr lang="ka-GE" sz="2000" b="1" dirty="0">
                <a:latin typeface="DejaVu Sans" panose="020B0603030804020204" pitchFamily="34" charset="0"/>
                <a:ea typeface="DejaVu Sans" panose="020B0603030804020204" pitchFamily="34" charset="0"/>
                <a:cs typeface="DejaVu Sans" panose="020B0603030804020204" pitchFamily="34" charset="0"/>
              </a:rPr>
              <a:t>? </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8996" y="2380479"/>
            <a:ext cx="4119902" cy="367458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8747" y="3781806"/>
            <a:ext cx="618360" cy="54211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205" y="4373723"/>
            <a:ext cx="618360" cy="54211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67162" y="3258310"/>
            <a:ext cx="618360" cy="54211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2705" y="4626164"/>
            <a:ext cx="618360" cy="54211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08745" y="3271688"/>
            <a:ext cx="618360" cy="542110"/>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66352" y="4450468"/>
            <a:ext cx="618360" cy="542110"/>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2705" y="3949396"/>
            <a:ext cx="618360" cy="54211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36663" y="3831613"/>
            <a:ext cx="618360" cy="542110"/>
          </a:xfrm>
          <a:prstGeom prst="rect">
            <a:avLst/>
          </a:prstGeom>
        </p:spPr>
      </p:pic>
      <p:sp>
        <p:nvSpPr>
          <p:cNvPr id="12" name="Rectangle 11"/>
          <p:cNvSpPr/>
          <p:nvPr/>
        </p:nvSpPr>
        <p:spPr>
          <a:xfrm>
            <a:off x="548868" y="216320"/>
            <a:ext cx="1351652" cy="369332"/>
          </a:xfrm>
          <a:prstGeom prst="rect">
            <a:avLst/>
          </a:prstGeom>
        </p:spPr>
        <p:txBody>
          <a:bodyPr wrap="none">
            <a:spAutoFit/>
          </a:bodyPr>
          <a:lstStyle/>
          <a:p>
            <a:r>
              <a:rPr lang="ka-GE" b="1" dirty="0">
                <a:solidFill>
                  <a:srgbClr val="FF0000"/>
                </a:solidFill>
                <a:latin typeface="Calibri" pitchFamily="34" charset="0"/>
                <a:ea typeface="Calibri" pitchFamily="34" charset="0"/>
                <a:cs typeface="Times New Roman" pitchFamily="18" charset="0"/>
              </a:rPr>
              <a:t>თავსატეხი</a:t>
            </a:r>
            <a:endParaRPr lang="en-US" dirty="0"/>
          </a:p>
        </p:txBody>
      </p:sp>
    </p:spTree>
    <p:extLst>
      <p:ext uri="{BB962C8B-B14F-4D97-AF65-F5344CB8AC3E}">
        <p14:creationId xmlns:p14="http://schemas.microsoft.com/office/powerpoint/2010/main" val="29697119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Content Placeholder 4"/>
          <p:cNvSpPr txBox="1">
            <a:spLocks/>
          </p:cNvSpPr>
          <p:nvPr/>
        </p:nvSpPr>
        <p:spPr>
          <a:xfrm>
            <a:off x="691376" y="1683834"/>
            <a:ext cx="8966430" cy="39698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endParaRPr lang="ka-GE" dirty="0"/>
          </a:p>
          <a:p>
            <a:endParaRPr lang="en-US" dirty="0"/>
          </a:p>
          <a:p>
            <a:endParaRPr lang="en-US" dirty="0"/>
          </a:p>
        </p:txBody>
      </p:sp>
      <p:sp>
        <p:nvSpPr>
          <p:cNvPr id="5" name="Rectangle 4"/>
          <p:cNvSpPr/>
          <p:nvPr/>
        </p:nvSpPr>
        <p:spPr>
          <a:xfrm>
            <a:off x="60961" y="0"/>
            <a:ext cx="3544560" cy="369332"/>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none">
            <a:spAutoFit/>
          </a:bodyPr>
          <a:lstStyle/>
          <a:p>
            <a:r>
              <a:rPr lang="ka-GE" dirty="0">
                <a:solidFill>
                  <a:schemeClr val="bg1"/>
                </a:solidFill>
                <a:latin typeface="DejaVu Sans" panose="020B0603030804020204" pitchFamily="34" charset="0"/>
                <a:ea typeface="DejaVu Sans" panose="020B0603030804020204" pitchFamily="34" charset="0"/>
                <a:cs typeface="DejaVu Sans" panose="020B0603030804020204" pitchFamily="34" charset="0"/>
              </a:rPr>
              <a:t>სასწავლო კურსის  </a:t>
            </a:r>
            <a:r>
              <a:rPr lang="en-US" dirty="0">
                <a:solidFill>
                  <a:schemeClr val="bg1"/>
                </a:solidFill>
                <a:latin typeface="DejaVu Sans" panose="020B0603030804020204" pitchFamily="34" charset="0"/>
                <a:ea typeface="DejaVu Sans" panose="020B0603030804020204" pitchFamily="34" charset="0"/>
                <a:cs typeface="DejaVu Sans" panose="020B0603030804020204" pitchFamily="34" charset="0"/>
              </a:rPr>
              <a:t>მ</a:t>
            </a:r>
            <a:r>
              <a:rPr lang="ka-GE" dirty="0" err="1">
                <a:solidFill>
                  <a:schemeClr val="bg1"/>
                </a:solidFill>
                <a:latin typeface="DejaVu Sans" panose="020B0603030804020204" pitchFamily="34" charset="0"/>
                <a:ea typeface="DejaVu Sans" panose="020B0603030804020204" pitchFamily="34" charset="0"/>
                <a:cs typeface="DejaVu Sans" panose="020B0603030804020204" pitchFamily="34" charset="0"/>
              </a:rPr>
              <a:t>იმოხილვა</a:t>
            </a:r>
            <a:endParaRPr lang="en-US" dirty="0">
              <a:solidFill>
                <a:schemeClr val="bg1"/>
              </a:solidFill>
            </a:endParaRPr>
          </a:p>
        </p:txBody>
      </p:sp>
      <p:sp>
        <p:nvSpPr>
          <p:cNvPr id="6" name="Rectangle 5"/>
          <p:cNvSpPr/>
          <p:nvPr/>
        </p:nvSpPr>
        <p:spPr>
          <a:xfrm>
            <a:off x="2347187" y="1751586"/>
            <a:ext cx="9048206" cy="4401205"/>
          </a:xfrm>
          <a:prstGeom prst="rect">
            <a:avLst/>
          </a:prstGeom>
        </p:spPr>
        <p:txBody>
          <a:bodyPr wrap="square">
            <a:spAutoFit/>
          </a:bodyPr>
          <a:lstStyle/>
          <a:p>
            <a:endParaRPr lang="en-US" sz="2000" dirty="0">
              <a:latin typeface="DejaVu Sans" panose="020B0603030804020204" pitchFamily="34" charset="0"/>
              <a:ea typeface="DejaVu Sans" panose="020B0603030804020204" pitchFamily="34" charset="0"/>
              <a:cs typeface="DejaVu Sans" panose="020B0603030804020204" pitchFamily="34" charset="0"/>
            </a:endParaRPr>
          </a:p>
          <a:p>
            <a:r>
              <a:rPr lang="ka-GE" sz="2000" b="1" dirty="0">
                <a:solidFill>
                  <a:srgbClr val="0070C0"/>
                </a:solidFill>
                <a:latin typeface="DejaVu Sans" panose="020B0603030804020204" pitchFamily="34" charset="0"/>
                <a:ea typeface="DejaVu Sans" panose="020B0603030804020204" pitchFamily="34" charset="0"/>
                <a:cs typeface="DejaVu Sans" panose="020B0603030804020204" pitchFamily="34" charset="0"/>
              </a:rPr>
              <a:t>სასწავლო კურსი მოიცავს შუალედურ და დასკვნით შეფასებებს</a:t>
            </a:r>
            <a:r>
              <a:rPr lang="ka-GE" sz="2000" b="1" dirty="0">
                <a:latin typeface="DejaVu Sans" panose="020B0603030804020204" pitchFamily="34" charset="0"/>
                <a:ea typeface="DejaVu Sans" panose="020B0603030804020204" pitchFamily="34" charset="0"/>
                <a:cs typeface="DejaVu Sans" panose="020B0603030804020204" pitchFamily="34" charset="0"/>
              </a:rPr>
              <a:t>. </a:t>
            </a:r>
          </a:p>
          <a:p>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pPr marL="285750" indent="-285750">
              <a:buFont typeface="Wingdings" panose="05000000000000000000" pitchFamily="2" charset="2"/>
              <a:buChar char="q"/>
            </a:pPr>
            <a:r>
              <a:rPr lang="ka-GE" sz="2000" dirty="0">
                <a:latin typeface="DejaVu Sans" panose="020B0603030804020204" pitchFamily="34" charset="0"/>
                <a:ea typeface="DejaVu Sans" panose="020B0603030804020204" pitchFamily="34" charset="0"/>
                <a:cs typeface="DejaVu Sans" panose="020B0603030804020204" pitchFamily="34" charset="0"/>
              </a:rPr>
              <a:t>5 პრაქტიკული  დავალება (</a:t>
            </a:r>
            <a:r>
              <a:rPr lang="ka-GE" sz="2000" dirty="0" err="1">
                <a:latin typeface="DejaVu Sans" panose="020B0603030804020204" pitchFamily="34" charset="0"/>
                <a:ea typeface="DejaVu Sans" panose="020B0603030804020204" pitchFamily="34" charset="0"/>
                <a:cs typeface="DejaVu Sans" panose="020B0603030804020204" pitchFamily="34" charset="0"/>
              </a:rPr>
              <a:t>მინ</a:t>
            </a:r>
            <a:r>
              <a:rPr lang="ka-GE" sz="2000" dirty="0">
                <a:latin typeface="DejaVu Sans" panose="020B0603030804020204" pitchFamily="34" charset="0"/>
                <a:ea typeface="DejaVu Sans" panose="020B0603030804020204" pitchFamily="34" charset="0"/>
                <a:cs typeface="DejaVu Sans" panose="020B0603030804020204" pitchFamily="34" charset="0"/>
              </a:rPr>
              <a:t>. 16.4   მაქს,40 ქულა,  </a:t>
            </a:r>
            <a:r>
              <a:rPr lang="ka-GE" sz="2000" dirty="0" err="1">
                <a:latin typeface="DejaVu Sans" panose="020B0603030804020204" pitchFamily="34" charset="0"/>
                <a:ea typeface="DejaVu Sans" panose="020B0603030804020204" pitchFamily="34" charset="0"/>
                <a:cs typeface="DejaVu Sans" panose="020B0603030804020204" pitchFamily="34" charset="0"/>
              </a:rPr>
              <a:t>მინ</a:t>
            </a:r>
            <a:r>
              <a:rPr lang="ka-GE" sz="2000" dirty="0">
                <a:latin typeface="DejaVu Sans" panose="020B0603030804020204" pitchFamily="34" charset="0"/>
                <a:ea typeface="DejaVu Sans" panose="020B0603030804020204" pitchFamily="34" charset="0"/>
                <a:cs typeface="DejaVu Sans" panose="020B0603030804020204" pitchFamily="34" charset="0"/>
              </a:rPr>
              <a:t> 41%)</a:t>
            </a:r>
          </a:p>
          <a:p>
            <a:pPr marL="285750" indent="-285750">
              <a:buFont typeface="Wingdings" panose="05000000000000000000" pitchFamily="2" charset="2"/>
              <a:buChar char="q"/>
            </a:pPr>
            <a:r>
              <a:rPr lang="ka-GE" sz="2000" dirty="0">
                <a:latin typeface="DejaVu Sans" panose="020B0603030804020204" pitchFamily="34" charset="0"/>
                <a:ea typeface="DejaVu Sans" panose="020B0603030804020204" pitchFamily="34" charset="0"/>
                <a:cs typeface="DejaVu Sans" panose="020B0603030804020204" pitchFamily="34" charset="0"/>
              </a:rPr>
              <a:t>შუალედური გამოცდა (მინ. 12,3   მაქს. 30 ქულა )</a:t>
            </a:r>
          </a:p>
          <a:p>
            <a:r>
              <a:rPr lang="ka-GE" sz="2000" dirty="0">
                <a:latin typeface="DejaVu Sans" panose="020B0603030804020204" pitchFamily="34" charset="0"/>
                <a:ea typeface="DejaVu Sans" panose="020B0603030804020204" pitchFamily="34" charset="0"/>
                <a:cs typeface="DejaVu Sans" panose="020B0603030804020204" pitchFamily="34" charset="0"/>
              </a:rPr>
              <a:t>          (2 პრაქტიკული ქეისი  2 ღია კითხვა(5 ქულა))</a:t>
            </a:r>
          </a:p>
          <a:p>
            <a:pPr algn="ctr"/>
            <a:endParaRPr lang="ka-GE" sz="2000" b="1" dirty="0">
              <a:solidFill>
                <a:srgbClr val="0070C0"/>
              </a:solidFill>
              <a:latin typeface="DejaVu Sans" panose="020B0603030804020204" pitchFamily="34" charset="0"/>
              <a:ea typeface="DejaVu Sans" panose="020B0603030804020204" pitchFamily="34" charset="0"/>
              <a:cs typeface="DejaVu Sans" panose="020B0603030804020204" pitchFamily="34" charset="0"/>
            </a:endParaRPr>
          </a:p>
          <a:p>
            <a:pPr algn="ctr"/>
            <a:r>
              <a:rPr lang="ka-GE" sz="2000" b="1" dirty="0">
                <a:solidFill>
                  <a:srgbClr val="0070C0"/>
                </a:solidFill>
                <a:latin typeface="DejaVu Sans" panose="020B0603030804020204" pitchFamily="34" charset="0"/>
                <a:ea typeface="DejaVu Sans" panose="020B0603030804020204" pitchFamily="34" charset="0"/>
                <a:cs typeface="DejaVu Sans" panose="020B0603030804020204" pitchFamily="34" charset="0"/>
              </a:rPr>
              <a:t>ფინალურ გამოცდაზე დაშვების წინაპირობაა  მინიმუმ 28,7 ქულა</a:t>
            </a:r>
          </a:p>
          <a:p>
            <a:pPr algn="ctr"/>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pPr marL="285750" indent="-285750">
              <a:buFont typeface="Wingdings" panose="05000000000000000000" pitchFamily="2" charset="2"/>
              <a:buChar char="q"/>
            </a:pPr>
            <a:r>
              <a:rPr lang="ka-GE" sz="2000" dirty="0">
                <a:latin typeface="DejaVu Sans" panose="020B0603030804020204" pitchFamily="34" charset="0"/>
                <a:ea typeface="DejaVu Sans" panose="020B0603030804020204" pitchFamily="34" charset="0"/>
                <a:cs typeface="DejaVu Sans" panose="020B0603030804020204" pitchFamily="34" charset="0"/>
              </a:rPr>
              <a:t>ფინალური  გამოცდა (მინ. 12,3   მაქს,30ქულა)</a:t>
            </a:r>
          </a:p>
          <a:p>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endParaRPr lang="ka-GE" sz="2000" dirty="0">
              <a:latin typeface="DejaVu Sans" panose="020B0603030804020204" pitchFamily="34" charset="0"/>
              <a:ea typeface="DejaVu Sans" panose="020B0603030804020204" pitchFamily="34" charset="0"/>
              <a:cs typeface="DejaVu Sans" panose="020B0603030804020204" pitchFamily="34" charset="0"/>
            </a:endParaRPr>
          </a:p>
          <a:p>
            <a:endParaRPr lang="ka-GE" sz="20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Rectangle 1"/>
          <p:cNvSpPr/>
          <p:nvPr/>
        </p:nvSpPr>
        <p:spPr>
          <a:xfrm>
            <a:off x="2250241" y="942072"/>
            <a:ext cx="9001233"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a-GE" sz="2000" b="1" dirty="0">
                <a:solidFill>
                  <a:srgbClr val="0070C0"/>
                </a:solidFill>
                <a:latin typeface="DejaVu Sans" panose="020B0603030804020204" pitchFamily="34" charset="0"/>
                <a:ea typeface="DejaVu Sans" panose="020B0603030804020204" pitchFamily="34" charset="0"/>
                <a:cs typeface="DejaVu Sans" panose="020B0603030804020204" pitchFamily="34" charset="0"/>
              </a:rPr>
              <a:t>სასწავლო პროცესი წარიმართება სილაბუსის და აკ. კალენდრის მიხედვით</a:t>
            </a:r>
            <a:endParaRPr lang="en-US" sz="2000" b="1" dirty="0">
              <a:solidFill>
                <a:srgbClr val="0070C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578" y="744983"/>
            <a:ext cx="1655811" cy="4584265"/>
          </a:xfrm>
          <a:prstGeom prst="rect">
            <a:avLst/>
          </a:prstGeom>
        </p:spPr>
      </p:pic>
    </p:spTree>
    <p:extLst>
      <p:ext uri="{BB962C8B-B14F-4D97-AF65-F5344CB8AC3E}">
        <p14:creationId xmlns:p14="http://schemas.microsoft.com/office/powerpoint/2010/main" val="161902719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047844" y="621531"/>
            <a:ext cx="2789546" cy="369332"/>
          </a:xfrm>
          <a:prstGeom prst="rect">
            <a:avLst/>
          </a:prstGeom>
        </p:spPr>
        <p:txBody>
          <a:bodyPr wrap="none">
            <a:spAutoFit/>
          </a:bodyPr>
          <a:lstStyle/>
          <a:p>
            <a:r>
              <a:rPr lang="ka-GE" b="1" dirty="0">
                <a:latin typeface="DejaVu Sans" panose="020B0603030804020204" pitchFamily="34" charset="0"/>
                <a:ea typeface="DejaVu Sans" panose="020B0603030804020204" pitchFamily="34" charset="0"/>
                <a:cs typeface="DejaVu Sans" panose="020B0603030804020204" pitchFamily="34" charset="0"/>
              </a:rPr>
              <a:t>სასწავლო მასალები : </a:t>
            </a:r>
            <a:endParaRPr lang="ka-GE" dirty="0"/>
          </a:p>
        </p:txBody>
      </p:sp>
      <p:sp>
        <p:nvSpPr>
          <p:cNvPr id="12" name="Rectangle 11"/>
          <p:cNvSpPr/>
          <p:nvPr/>
        </p:nvSpPr>
        <p:spPr>
          <a:xfrm>
            <a:off x="1047844" y="1695644"/>
            <a:ext cx="7325222" cy="2585323"/>
          </a:xfrm>
          <a:prstGeom prst="rect">
            <a:avLst/>
          </a:prstGeom>
          <a:ln>
            <a:solidFill>
              <a:schemeClr val="accent1"/>
            </a:solidFill>
          </a:ln>
        </p:spPr>
        <p:txBody>
          <a:bodyPr wrap="square">
            <a:spAutoFit/>
          </a:bodyPr>
          <a:lstStyle/>
          <a:p>
            <a:pPr marL="342900" indent="-342900">
              <a:buFont typeface="+mj-lt"/>
              <a:buAutoNum type="arabicPeriod"/>
            </a:pPr>
            <a:endParaRPr lang="ka-GE" b="1" dirty="0">
              <a:latin typeface="DejaVu Sans" panose="020B0603030804020204" pitchFamily="34" charset="0"/>
              <a:ea typeface="DejaVu Sans" panose="020B0603030804020204" pitchFamily="34" charset="0"/>
              <a:cs typeface="DejaVu Sans" panose="020B0603030804020204" pitchFamily="34" charset="0"/>
            </a:endParaRPr>
          </a:p>
          <a:p>
            <a:pPr marL="342900" indent="-342900">
              <a:buFont typeface="+mj-lt"/>
              <a:buAutoNum type="arabicPeriod"/>
            </a:pP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ka-GE" b="1" dirty="0">
                <a:latin typeface="DejaVu Sans" panose="020B0603030804020204" pitchFamily="34" charset="0"/>
                <a:ea typeface="DejaVu Sans" panose="020B0603030804020204" pitchFamily="34" charset="0"/>
                <a:cs typeface="DejaVu Sans" panose="020B0603030804020204" pitchFamily="34" charset="0"/>
              </a:rPr>
              <a:t>მაიკლ ამსტრონგი., სტივენ ტეილორი., (2020) ადამიანური რესურსების  მართვის სახელმძღვანელო“, თბილისი.</a:t>
            </a:r>
          </a:p>
          <a:p>
            <a:pPr marL="342900" indent="-342900">
              <a:buFont typeface="+mj-lt"/>
              <a:buAutoNum type="arabicPeriod"/>
            </a:pPr>
            <a:r>
              <a:rPr lang="en-US" b="1" dirty="0">
                <a:latin typeface="DejaVu Sans" panose="020B0603030804020204" pitchFamily="34" charset="0"/>
                <a:ea typeface="DejaVu Sans" panose="020B0603030804020204" pitchFamily="34" charset="0"/>
                <a:cs typeface="DejaVu Sans" panose="020B0603030804020204" pitchFamily="34" charset="0"/>
              </a:rPr>
              <a:t>Michel Armstrong </a:t>
            </a:r>
            <a:r>
              <a:rPr lang="ka-GE" b="1" dirty="0">
                <a:latin typeface="DejaVu Sans" panose="020B0603030804020204" pitchFamily="34" charset="0"/>
                <a:ea typeface="DejaVu Sans" panose="020B0603030804020204" pitchFamily="34" charset="0"/>
                <a:cs typeface="DejaVu Sans" panose="020B0603030804020204" pitchFamily="34" charset="0"/>
              </a:rPr>
              <a:t>., </a:t>
            </a:r>
            <a:r>
              <a:rPr lang="en-US" b="1" dirty="0">
                <a:latin typeface="DejaVu Sans" panose="020B0603030804020204" pitchFamily="34" charset="0"/>
                <a:ea typeface="DejaVu Sans" panose="020B0603030804020204" pitchFamily="34" charset="0"/>
                <a:cs typeface="DejaVu Sans" panose="020B0603030804020204" pitchFamily="34" charset="0"/>
              </a:rPr>
              <a:t>Stephen Taylor</a:t>
            </a:r>
            <a:r>
              <a:rPr lang="ka-GE" b="1" dirty="0">
                <a:latin typeface="DejaVu Sans" panose="020B0603030804020204" pitchFamily="34" charset="0"/>
                <a:ea typeface="DejaVu Sans" panose="020B0603030804020204" pitchFamily="34" charset="0"/>
                <a:cs typeface="DejaVu Sans" panose="020B0603030804020204" pitchFamily="34" charset="0"/>
              </a:rPr>
              <a:t> (2020)</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ka-GE" b="1" dirty="0">
                <a:latin typeface="DejaVu Sans" panose="020B0603030804020204" pitchFamily="34" charset="0"/>
                <a:ea typeface="DejaVu Sans" panose="020B0603030804020204" pitchFamily="34" charset="0"/>
                <a:cs typeface="DejaVu Sans" panose="020B0603030804020204" pitchFamily="34" charset="0"/>
              </a:rPr>
              <a:t>,,</a:t>
            </a:r>
            <a:r>
              <a:rPr lang="en-US" b="1" dirty="0">
                <a:latin typeface="DejaVu Sans" panose="020B0603030804020204" pitchFamily="34" charset="0"/>
                <a:ea typeface="DejaVu Sans" panose="020B0603030804020204" pitchFamily="34" charset="0"/>
                <a:cs typeface="DejaVu Sans" panose="020B0603030804020204" pitchFamily="34" charset="0"/>
              </a:rPr>
              <a:t>Armstrong’s handbook Of Human Resource Management Practice</a:t>
            </a:r>
            <a:r>
              <a:rPr lang="ka-GE" b="1" dirty="0">
                <a:latin typeface="DejaVu Sans" panose="020B0603030804020204" pitchFamily="34" charset="0"/>
                <a:ea typeface="DejaVu Sans" panose="020B0603030804020204" pitchFamily="34" charset="0"/>
                <a:cs typeface="DejaVu Sans" panose="020B0603030804020204" pitchFamily="34" charset="0"/>
              </a:rPr>
              <a:t> (15</a:t>
            </a:r>
            <a:r>
              <a:rPr lang="en-US" b="1" baseline="30000" dirty="0" err="1">
                <a:latin typeface="DejaVu Sans" panose="020B0603030804020204" pitchFamily="34" charset="0"/>
                <a:ea typeface="DejaVu Sans" panose="020B0603030804020204" pitchFamily="34" charset="0"/>
                <a:cs typeface="DejaVu Sans" panose="020B0603030804020204" pitchFamily="34" charset="0"/>
              </a:rPr>
              <a:t>th</a:t>
            </a:r>
            <a:r>
              <a:rPr lang="en-US" b="1" dirty="0">
                <a:latin typeface="DejaVu Sans" panose="020B0603030804020204" pitchFamily="34" charset="0"/>
                <a:ea typeface="DejaVu Sans" panose="020B0603030804020204" pitchFamily="34" charset="0"/>
                <a:cs typeface="DejaVu Sans" panose="020B0603030804020204" pitchFamily="34" charset="0"/>
              </a:rPr>
              <a:t> </a:t>
            </a:r>
            <a:r>
              <a:rPr lang="en-US" b="1" dirty="0" err="1">
                <a:latin typeface="DejaVu Sans" panose="020B0603030804020204" pitchFamily="34" charset="0"/>
                <a:ea typeface="DejaVu Sans" panose="020B0603030804020204" pitchFamily="34" charset="0"/>
                <a:cs typeface="DejaVu Sans" panose="020B0603030804020204" pitchFamily="34" charset="0"/>
              </a:rPr>
              <a:t>ed</a:t>
            </a:r>
            <a:r>
              <a:rPr lang="en-US" b="1" dirty="0">
                <a:latin typeface="DejaVu Sans" panose="020B0603030804020204" pitchFamily="34" charset="0"/>
                <a:ea typeface="DejaVu Sans" panose="020B0603030804020204" pitchFamily="34" charset="0"/>
                <a:cs typeface="DejaVu Sans" panose="020B0603030804020204" pitchFamily="34" charset="0"/>
              </a:rPr>
              <a:t>)</a:t>
            </a:r>
            <a:r>
              <a:rPr lang="ka-GE" b="1" dirty="0">
                <a:latin typeface="DejaVu Sans" panose="020B0603030804020204" pitchFamily="34" charset="0"/>
                <a:ea typeface="DejaVu Sans" panose="020B0603030804020204" pitchFamily="34" charset="0"/>
                <a:cs typeface="DejaVu Sans" panose="020B0603030804020204" pitchFamily="34" charset="0"/>
              </a:rPr>
              <a:t>;</a:t>
            </a:r>
          </a:p>
          <a:p>
            <a:pPr marL="342900" indent="-342900">
              <a:buFont typeface="+mj-lt"/>
              <a:buAutoNum type="arabicPeriod"/>
            </a:pPr>
            <a:r>
              <a:rPr lang="ka-GE" b="1" dirty="0">
                <a:latin typeface="DejaVu Sans" panose="020B0603030804020204" pitchFamily="34" charset="0"/>
                <a:ea typeface="DejaVu Sans" panose="020B0603030804020204" pitchFamily="34" charset="0"/>
                <a:cs typeface="DejaVu Sans" panose="020B0603030804020204" pitchFamily="34" charset="0"/>
              </a:rPr>
              <a:t>პრეზენტაციები და დამატებითი  მასალები</a:t>
            </a:r>
          </a:p>
          <a:p>
            <a:pPr marL="342900" indent="-342900">
              <a:buFont typeface="+mj-lt"/>
              <a:buAutoNum type="arabicPeriod"/>
            </a:pPr>
            <a:endParaRPr lang="ka-GE" b="1" dirty="0">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65862055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153885" y="2159786"/>
            <a:ext cx="9936479" cy="2862322"/>
          </a:xfrm>
          <a:prstGeom prst="rect">
            <a:avLst/>
          </a:prstGeom>
        </p:spPr>
        <p:txBody>
          <a:bodyPr wrap="square">
            <a:spAutoFit/>
          </a:bodyPr>
          <a:lstStyle/>
          <a:p>
            <a:pPr marL="285750" indent="-285750">
              <a:buFont typeface="Wingdings" panose="05000000000000000000" pitchFamily="2" charset="2"/>
              <a:buChar char="Ø"/>
            </a:pPr>
            <a:r>
              <a:rPr lang="ka-GE" dirty="0"/>
              <a:t>ადამიანური რესურსების მართვის (არმ) საფუძვლები. </a:t>
            </a:r>
          </a:p>
          <a:p>
            <a:pPr marL="285750" indent="-285750">
              <a:buFont typeface="Wingdings" panose="05000000000000000000" pitchFamily="2" charset="2"/>
              <a:buChar char="Ø"/>
            </a:pPr>
            <a:r>
              <a:rPr lang="ka-GE" dirty="0"/>
              <a:t>არმ-ის მიზნები, მრწამსი და მოდელები. </a:t>
            </a:r>
          </a:p>
          <a:p>
            <a:pPr marL="285750" indent="-285750">
              <a:buFont typeface="Wingdings" panose="05000000000000000000" pitchFamily="2" charset="2"/>
              <a:buChar char="Ø"/>
            </a:pPr>
            <a:r>
              <a:rPr lang="ka-GE" dirty="0"/>
              <a:t>ადამიანური კაპიტალის მართვა. ადამიანური კაპიტალის შემადგენელი ნაწილები.</a:t>
            </a:r>
          </a:p>
          <a:p>
            <a:pPr marL="285750" indent="-285750">
              <a:buFont typeface="Wingdings" panose="05000000000000000000" pitchFamily="2" charset="2"/>
              <a:buChar char="Ø"/>
            </a:pPr>
            <a:r>
              <a:rPr lang="ka-GE" dirty="0"/>
              <a:t> სტრატეგიული ადამიანური რესურსების მართვა.</a:t>
            </a:r>
          </a:p>
          <a:p>
            <a:pPr marL="285750" indent="-285750">
              <a:buFont typeface="Wingdings" panose="05000000000000000000" pitchFamily="2" charset="2"/>
              <a:buChar char="Ø"/>
            </a:pPr>
            <a:r>
              <a:rPr lang="ka-GE" dirty="0"/>
              <a:t>ადამიანური რესურსების მართვის უზრუნველყოფა: არმ-ის სისტემა და სტრუქტურა. </a:t>
            </a:r>
          </a:p>
          <a:p>
            <a:pPr marL="285750" indent="-285750">
              <a:buFont typeface="Wingdings" panose="05000000000000000000" pitchFamily="2" charset="2"/>
              <a:buChar char="Ø"/>
            </a:pPr>
            <a:r>
              <a:rPr lang="ka-GE" dirty="0"/>
              <a:t>არმ-ის განყოფილების როლი და ორგანიზაციული მოწყობა. </a:t>
            </a:r>
          </a:p>
          <a:p>
            <a:pPr marL="285750" indent="-285750">
              <a:buFont typeface="Wingdings" panose="05000000000000000000" pitchFamily="2" charset="2"/>
              <a:buChar char="Ø"/>
            </a:pPr>
            <a:r>
              <a:rPr lang="ka-GE" dirty="0"/>
              <a:t>ადამიანური რესურსების მართვის ეფექტიანობა. </a:t>
            </a:r>
          </a:p>
          <a:p>
            <a:pPr marL="285750" indent="-285750">
              <a:buFont typeface="Wingdings" panose="05000000000000000000" pitchFamily="2" charset="2"/>
              <a:buChar char="Ø"/>
            </a:pPr>
            <a:r>
              <a:rPr lang="ka-GE" dirty="0"/>
              <a:t>არმ-ის სპეციალისტის ფუნქციები. </a:t>
            </a:r>
          </a:p>
          <a:p>
            <a:pPr marL="285750" indent="-285750">
              <a:buFont typeface="Wingdings" panose="05000000000000000000" pitchFamily="2" charset="2"/>
              <a:buChar char="Ø"/>
            </a:pPr>
            <a:r>
              <a:rPr lang="ka-GE" dirty="0"/>
              <a:t>არ-ის ციფრული მართვა და მონაცემთა უსაფრთხოება. </a:t>
            </a:r>
          </a:p>
          <a:p>
            <a:pPr marL="285750" indent="-285750">
              <a:buFont typeface="Wingdings" panose="05000000000000000000" pitchFamily="2" charset="2"/>
              <a:buChar char="Ø"/>
            </a:pPr>
            <a:r>
              <a:rPr lang="ka-GE" dirty="0"/>
              <a:t>თანამშრომლობის ციკლი (</a:t>
            </a:r>
            <a:r>
              <a:rPr lang="en-US" dirty="0"/>
              <a:t>Employee Life Cycle)</a:t>
            </a:r>
          </a:p>
        </p:txBody>
      </p:sp>
      <p:sp>
        <p:nvSpPr>
          <p:cNvPr id="5" name="Rectangle 4"/>
          <p:cNvSpPr/>
          <p:nvPr/>
        </p:nvSpPr>
        <p:spPr>
          <a:xfrm>
            <a:off x="1307952" y="1036711"/>
            <a:ext cx="2345514" cy="369332"/>
          </a:xfrm>
          <a:prstGeom prst="rect">
            <a:avLst/>
          </a:prstGeom>
        </p:spPr>
        <p:txBody>
          <a:bodyPr wrap="none">
            <a:spAutoFit/>
          </a:bodyPr>
          <a:lstStyle/>
          <a:p>
            <a:r>
              <a:rPr lang="ka-GE" b="1" dirty="0">
                <a:latin typeface="DejaVu Sans" panose="020B0603030804020204" pitchFamily="34" charset="0"/>
                <a:ea typeface="DejaVu Sans" panose="020B0603030804020204" pitchFamily="34" charset="0"/>
                <a:cs typeface="DejaVu Sans" panose="020B0603030804020204" pitchFamily="34" charset="0"/>
              </a:rPr>
              <a:t>დღეს განვიხილავთ: </a:t>
            </a:r>
            <a:endParaRPr lang="ka-GE" dirty="0"/>
          </a:p>
        </p:txBody>
      </p:sp>
    </p:spTree>
    <p:extLst>
      <p:ext uri="{BB962C8B-B14F-4D97-AF65-F5344CB8AC3E}">
        <p14:creationId xmlns:p14="http://schemas.microsoft.com/office/powerpoint/2010/main" val="3600412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657526" y="592031"/>
            <a:ext cx="3914474" cy="369332"/>
          </a:xfrm>
          <a:prstGeom prst="rect">
            <a:avLst/>
          </a:prstGeom>
        </p:spPr>
        <p:txBody>
          <a:bodyPr wrap="square">
            <a:spAutoFit/>
          </a:bodyPr>
          <a:lstStyle/>
          <a:p>
            <a:r>
              <a:rPr lang="ka-GE" b="1" dirty="0">
                <a:solidFill>
                  <a:schemeClr val="tx2">
                    <a:lumMod val="75000"/>
                  </a:schemeClr>
                </a:solidFill>
                <a:latin typeface="DejaVu Sans" panose="020B0603030804020204" pitchFamily="34" charset="0"/>
                <a:ea typeface="DejaVu Sans" panose="020B0603030804020204" pitchFamily="34" charset="0"/>
              </a:rPr>
              <a:t>რა არის ადამიანური რესურსი ?</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0479" y="2209033"/>
            <a:ext cx="3666661" cy="3733328"/>
          </a:xfrm>
          <a:prstGeom prst="rect">
            <a:avLst/>
          </a:prstGeom>
        </p:spPr>
      </p:pic>
    </p:spTree>
    <p:extLst>
      <p:ext uri="{BB962C8B-B14F-4D97-AF65-F5344CB8AC3E}">
        <p14:creationId xmlns:p14="http://schemas.microsoft.com/office/powerpoint/2010/main" val="381996361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1539</TotalTime>
  <Words>1479</Words>
  <Application>Microsoft Office PowerPoint</Application>
  <PresentationFormat>Widescreen</PresentationFormat>
  <Paragraphs>200</Paragraphs>
  <Slides>42</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Arial</vt:lpstr>
      <vt:lpstr>Arial Black</vt:lpstr>
      <vt:lpstr>Calibri</vt:lpstr>
      <vt:lpstr>Calibri Light</vt:lpstr>
      <vt:lpstr>DejaVu Sans</vt:lpstr>
      <vt:lpstr>inherit</vt:lpstr>
      <vt:lpstr>Merriweather</vt:lpstr>
      <vt:lpstr>Noto Sans</vt:lpstr>
      <vt:lpstr>Noto Sans Symbols</vt:lpstr>
      <vt:lpstr>Segoe UI Historic</vt:lpstr>
      <vt:lpstr>Sylfaen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კითხვები</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 kizivadze</dc:creator>
  <cp:lastModifiedBy>300 LE</cp:lastModifiedBy>
  <cp:revision>117</cp:revision>
  <dcterms:created xsi:type="dcterms:W3CDTF">2020-04-12T16:16:45Z</dcterms:created>
  <dcterms:modified xsi:type="dcterms:W3CDTF">2023-03-11T12:52:19Z</dcterms:modified>
</cp:coreProperties>
</file>