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2.xml" ContentType="application/vnd.openxmlformats-officedocument.themeOverride+xml"/>
  <Override PartName="/ppt/notesSlides/notesSlide18.xml" ContentType="application/vnd.openxmlformats-officedocument.presentationml.notesSlide+xml"/>
  <Override PartName="/ppt/theme/themeOverride3.xml" ContentType="application/vnd.openxmlformats-officedocument.themeOverride+xml"/>
  <Override PartName="/ppt/notesSlides/notesSlide19.xml" ContentType="application/vnd.openxmlformats-officedocument.presentationml.notesSlide+xml"/>
  <Override PartName="/ppt/theme/themeOverride4.xml" ContentType="application/vnd.openxmlformats-officedocument.themeOverride+xml"/>
  <Override PartName="/ppt/notesSlides/notesSlide20.xml" ContentType="application/vnd.openxmlformats-officedocument.presentationml.notesSlide+xml"/>
  <Override PartName="/ppt/theme/themeOverride5.xml" ContentType="application/vnd.openxmlformats-officedocument.themeOverride+xml"/>
  <Override PartName="/ppt/notesSlides/notesSlide21.xml" ContentType="application/vnd.openxmlformats-officedocument.presentationml.notesSlide+xml"/>
  <Override PartName="/ppt/theme/themeOverride6.xml" ContentType="application/vnd.openxmlformats-officedocument.themeOverride+xml"/>
  <Override PartName="/ppt/notesSlides/notesSlide22.xml" ContentType="application/vnd.openxmlformats-officedocument.presentationml.notesSlide+xml"/>
  <Override PartName="/ppt/theme/themeOverride7.xml" ContentType="application/vnd.openxmlformats-officedocument.themeOverride+xml"/>
  <Override PartName="/ppt/notesSlides/notesSlide23.xml" ContentType="application/vnd.openxmlformats-officedocument.presentationml.notesSlide+xml"/>
  <Override PartName="/ppt/theme/themeOverride8.xml" ContentType="application/vnd.openxmlformats-officedocument.themeOverride+xml"/>
  <Override PartName="/ppt/notesSlides/notesSlide24.xml" ContentType="application/vnd.openxmlformats-officedocument.presentationml.notesSlide+xml"/>
  <Override PartName="/ppt/theme/themeOverride9.xml" ContentType="application/vnd.openxmlformats-officedocument.themeOverride+xml"/>
  <Override PartName="/ppt/notesSlides/notesSlide25.xml" ContentType="application/vnd.openxmlformats-officedocument.presentationml.notesSlide+xml"/>
  <Override PartName="/ppt/theme/themeOverride10.xml" ContentType="application/vnd.openxmlformats-officedocument.themeOverride+xml"/>
  <Override PartName="/ppt/notesSlides/notesSlide26.xml" ContentType="application/vnd.openxmlformats-officedocument.presentationml.notesSlide+xml"/>
  <Override PartName="/ppt/theme/themeOverride11.xml" ContentType="application/vnd.openxmlformats-officedocument.themeOverride+xml"/>
  <Override PartName="/ppt/notesSlides/notesSlide27.xml" ContentType="application/vnd.openxmlformats-officedocument.presentationml.notesSlide+xml"/>
  <Override PartName="/ppt/theme/themeOverride12.xml" ContentType="application/vnd.openxmlformats-officedocument.themeOverride+xml"/>
  <Override PartName="/ppt/notesSlides/notesSlide28.xml" ContentType="application/vnd.openxmlformats-officedocument.presentationml.notesSlide+xml"/>
  <Override PartName="/ppt/theme/themeOverride13.xml" ContentType="application/vnd.openxmlformats-officedocument.themeOverride+xml"/>
  <Override PartName="/ppt/notesSlides/notesSlide29.xml" ContentType="application/vnd.openxmlformats-officedocument.presentationml.notesSlide+xml"/>
  <Override PartName="/ppt/theme/themeOverride14.xml" ContentType="application/vnd.openxmlformats-officedocument.themeOverride+xml"/>
  <Override PartName="/ppt/notesSlides/notesSlide30.xml" ContentType="application/vnd.openxmlformats-officedocument.presentationml.notesSlide+xml"/>
  <Override PartName="/ppt/theme/themeOverride15.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16.xml" ContentType="application/vnd.openxmlformats-officedocument.themeOverr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57"/>
  </p:notesMasterIdLst>
  <p:sldIdLst>
    <p:sldId id="302" r:id="rId2"/>
    <p:sldId id="303" r:id="rId3"/>
    <p:sldId id="306" r:id="rId4"/>
    <p:sldId id="315" r:id="rId5"/>
    <p:sldId id="316" r:id="rId6"/>
    <p:sldId id="313" r:id="rId7"/>
    <p:sldId id="319" r:id="rId8"/>
    <p:sldId id="320" r:id="rId9"/>
    <p:sldId id="308" r:id="rId10"/>
    <p:sldId id="310" r:id="rId11"/>
    <p:sldId id="309" r:id="rId12"/>
    <p:sldId id="311" r:id="rId13"/>
    <p:sldId id="312" r:id="rId14"/>
    <p:sldId id="270" r:id="rId15"/>
    <p:sldId id="332" r:id="rId16"/>
    <p:sldId id="336" r:id="rId17"/>
    <p:sldId id="335" r:id="rId18"/>
    <p:sldId id="329" r:id="rId19"/>
    <p:sldId id="328" r:id="rId20"/>
    <p:sldId id="324" r:id="rId21"/>
    <p:sldId id="325" r:id="rId22"/>
    <p:sldId id="326" r:id="rId23"/>
    <p:sldId id="333" r:id="rId24"/>
    <p:sldId id="334" r:id="rId25"/>
    <p:sldId id="327" r:id="rId26"/>
    <p:sldId id="271" r:id="rId27"/>
    <p:sldId id="272" r:id="rId28"/>
    <p:sldId id="281" r:id="rId29"/>
    <p:sldId id="282" r:id="rId30"/>
    <p:sldId id="283" r:id="rId31"/>
    <p:sldId id="284" r:id="rId32"/>
    <p:sldId id="285" r:id="rId33"/>
    <p:sldId id="286" r:id="rId34"/>
    <p:sldId id="287" r:id="rId35"/>
    <p:sldId id="288" r:id="rId36"/>
    <p:sldId id="289" r:id="rId37"/>
    <p:sldId id="300" r:id="rId38"/>
    <p:sldId id="290" r:id="rId39"/>
    <p:sldId id="291" r:id="rId40"/>
    <p:sldId id="338" r:id="rId41"/>
    <p:sldId id="341" r:id="rId42"/>
    <p:sldId id="340" r:id="rId43"/>
    <p:sldId id="339" r:id="rId44"/>
    <p:sldId id="304" r:id="rId45"/>
    <p:sldId id="305" r:id="rId46"/>
    <p:sldId id="321" r:id="rId47"/>
    <p:sldId id="342" r:id="rId48"/>
    <p:sldId id="343" r:id="rId49"/>
    <p:sldId id="344" r:id="rId50"/>
    <p:sldId id="345" r:id="rId51"/>
    <p:sldId id="346" r:id="rId52"/>
    <p:sldId id="337" r:id="rId53"/>
    <p:sldId id="323" r:id="rId54"/>
    <p:sldId id="347" r:id="rId55"/>
    <p:sldId id="301" r:id="rId56"/>
  </p:sldIdLst>
  <p:sldSz cx="15240000" cy="10160000"/>
  <p:notesSz cx="6858000" cy="9144000"/>
  <p:embeddedFontLst>
    <p:embeddedFont>
      <p:font typeface="Calibri" panose="020F0502020204030204" pitchFamily="34" charset="0"/>
      <p:regular r:id="rId58"/>
      <p:bold r:id="rId59"/>
      <p:italic r:id="rId60"/>
      <p:boldItalic r:id="rId61"/>
    </p:embeddedFont>
    <p:embeddedFont>
      <p:font typeface="Calibri Light" panose="020F0302020204030204" pitchFamily="34" charset="0"/>
      <p:regular r:id="rId62"/>
      <p:italic r:id="rId63"/>
    </p:embeddedFont>
    <p:embeddedFont>
      <p:font typeface="Sylfaen" panose="010A0502050306030303" pitchFamily="18" charset="0"/>
      <p:regular r:id="rId64"/>
    </p:embeddedFont>
    <p:embeddedFont>
      <p:font typeface="Helvetica Neue" panose="020B0604020202020204" charset="0"/>
      <p:regular r:id="rId65"/>
      <p:bold r:id="rId66"/>
      <p:italic r:id="rId67"/>
      <p:boldItalic r:id="rId68"/>
    </p:embeddedFont>
    <p:embeddedFont>
      <p:font typeface="Verdana" panose="020B060403050404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00">
          <p15:clr>
            <a:srgbClr val="A4A3A4"/>
          </p15:clr>
        </p15:guide>
        <p15:guide id="2" pos="48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g22AJvRPxk8qSP4AjhLURJ2HOy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186" y="60"/>
      </p:cViewPr>
      <p:guideLst>
        <p:guide orient="horz" pos="3200"/>
        <p:guide pos="480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font" Target="fonts/font11.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0" name="Google Shape;170;p1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8104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7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
        <p:nvSpPr>
          <p:cNvPr id="460" name="Google Shape;460;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ka-GE" sz="1400" b="0" i="0" u="none" strike="noStrike" cap="none">
                <a:solidFill>
                  <a:srgbClr val="000000"/>
                </a:solidFill>
                <a:latin typeface="Arial"/>
                <a:ea typeface="Arial"/>
                <a:cs typeface="Arial"/>
                <a:sym typeface="Arial"/>
              </a:rPr>
              <a:t>18</a:t>
            </a:fld>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65322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48" name="Google Shape;448;p7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700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03" name="Google Shape;403;p6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8958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14" name="Google Shape;414;p1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3876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26" name="Google Shape;426;p6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994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26" name="Google Shape;426;p6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1724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26" name="Google Shape;426;p6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0675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37" name="Google Shape;437;p6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8044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7" name="Google Shape;227;p1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6" name="Google Shape;236;p3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8" name="Google Shape;178;p1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5674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17" name="Google Shape;317;p2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26" name="Google Shape;326;p2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36" name="Google Shape;336;p2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45" name="Google Shape;345;p6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52" name="Google Shape;352;p6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58" name="Google Shape;358;p65: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5" name="Google Shape;365;p3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72" name="Google Shape;372;p3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79" name="Google Shape;379;p3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91" name="Google Shape;491;p7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4" name="Google Shape;154;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409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87" name="Google Shape;387;p5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95" name="Google Shape;395;p6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7" name="Google Shape;227;p1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5469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7" name="Google Shape;227;p1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9840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91" name="Google Shape;491;p7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8597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91" name="Google Shape;491;p7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91404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4" name="Google Shape;154;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005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94" name="Google Shape;194;p1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20329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97" name="Google Shape;497;p5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07" name="Google Shape;207;p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600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5" name="Google Shape;215;p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120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4" name="Google Shape;154;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385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1" name="Google Shape;221;p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4" name="Google Shape;154;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7024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4" name="Google Shape;154;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04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3DBA-DF2B-4F45-987C-FFC11F950F38}"/>
              </a:ext>
            </a:extLst>
          </p:cNvPr>
          <p:cNvSpPr>
            <a:spLocks noGrp="1"/>
          </p:cNvSpPr>
          <p:nvPr>
            <p:ph type="ctrTitle"/>
          </p:nvPr>
        </p:nvSpPr>
        <p:spPr>
          <a:xfrm>
            <a:off x="1905000" y="1662760"/>
            <a:ext cx="11430000" cy="3537185"/>
          </a:xfrm>
        </p:spPr>
        <p:txBody>
          <a:bodyPr anchor="b"/>
          <a:lstStyle>
            <a:lvl1pPr algn="ctr">
              <a:defRPr sz="7500"/>
            </a:lvl1pPr>
          </a:lstStyle>
          <a:p>
            <a:r>
              <a:rPr lang="en-US"/>
              <a:t>Click to edit Master title style</a:t>
            </a:r>
          </a:p>
        </p:txBody>
      </p:sp>
      <p:sp>
        <p:nvSpPr>
          <p:cNvPr id="3" name="Subtitle 2">
            <a:extLst>
              <a:ext uri="{FF2B5EF4-FFF2-40B4-BE49-F238E27FC236}">
                <a16:creationId xmlns:a16="http://schemas.microsoft.com/office/drawing/2014/main" id="{600733E3-D73A-514C-8080-026404A509D1}"/>
              </a:ext>
            </a:extLst>
          </p:cNvPr>
          <p:cNvSpPr>
            <a:spLocks noGrp="1"/>
          </p:cNvSpPr>
          <p:nvPr>
            <p:ph type="subTitle" idx="1"/>
          </p:nvPr>
        </p:nvSpPr>
        <p:spPr>
          <a:xfrm>
            <a:off x="1905000" y="5336352"/>
            <a:ext cx="11430000" cy="2452981"/>
          </a:xfrm>
        </p:spPr>
        <p:txBody>
          <a:bodyPr/>
          <a:lstStyle>
            <a:lvl1pPr marL="0" indent="0" algn="ctr">
              <a:buNone/>
              <a:defRPr sz="3000"/>
            </a:lvl1pPr>
            <a:lvl2pPr marL="571500" indent="0" algn="ctr">
              <a:buNone/>
              <a:defRPr sz="2500"/>
            </a:lvl2pPr>
            <a:lvl3pPr marL="1143000" indent="0" algn="ctr">
              <a:buNone/>
              <a:defRPr sz="2250"/>
            </a:lvl3pPr>
            <a:lvl4pPr marL="1714500" indent="0" algn="ctr">
              <a:buNone/>
              <a:defRPr sz="2000"/>
            </a:lvl4pPr>
            <a:lvl5pPr marL="2286000" indent="0" algn="ctr">
              <a:buNone/>
              <a:defRPr sz="2000"/>
            </a:lvl5pPr>
            <a:lvl6pPr marL="2857500" indent="0" algn="ctr">
              <a:buNone/>
              <a:defRPr sz="2000"/>
            </a:lvl6pPr>
            <a:lvl7pPr marL="3429000" indent="0" algn="ctr">
              <a:buNone/>
              <a:defRPr sz="2000"/>
            </a:lvl7pPr>
            <a:lvl8pPr marL="4000500" indent="0" algn="ctr">
              <a:buNone/>
              <a:defRPr sz="2000"/>
            </a:lvl8pPr>
            <a:lvl9pPr marL="4572000" indent="0" algn="ctr">
              <a:buNone/>
              <a:defRPr sz="2000"/>
            </a:lvl9pPr>
          </a:lstStyle>
          <a:p>
            <a:r>
              <a:rPr lang="en-US"/>
              <a:t>Click to edit Master subtitle style</a:t>
            </a:r>
          </a:p>
        </p:txBody>
      </p:sp>
      <p:sp>
        <p:nvSpPr>
          <p:cNvPr id="4" name="Date Placeholder 3">
            <a:extLst>
              <a:ext uri="{FF2B5EF4-FFF2-40B4-BE49-F238E27FC236}">
                <a16:creationId xmlns:a16="http://schemas.microsoft.com/office/drawing/2014/main" id="{3EDD2E74-6BFE-AB48-B142-D0FFBDD04371}"/>
              </a:ext>
            </a:extLst>
          </p:cNvPr>
          <p:cNvSpPr>
            <a:spLocks noGrp="1"/>
          </p:cNvSpPr>
          <p:nvPr>
            <p:ph type="dt" sz="half" idx="10"/>
          </p:nvPr>
        </p:nvSpPr>
        <p:spPr/>
        <p:txBody>
          <a:bodyPr/>
          <a:lstStyle/>
          <a:p>
            <a:fld id="{2F404DFE-836A-4360-B7A1-052D6E2C9139}" type="datetimeFigureOut">
              <a:rPr lang="en-US" smtClean="0"/>
              <a:pPr/>
              <a:t>3/17/2023</a:t>
            </a:fld>
            <a:endParaRPr lang="en-US" dirty="0"/>
          </a:p>
        </p:txBody>
      </p:sp>
      <p:sp>
        <p:nvSpPr>
          <p:cNvPr id="5" name="Footer Placeholder 4">
            <a:extLst>
              <a:ext uri="{FF2B5EF4-FFF2-40B4-BE49-F238E27FC236}">
                <a16:creationId xmlns:a16="http://schemas.microsoft.com/office/drawing/2014/main" id="{1D9D4078-DAD2-DB4A-8B06-2E2A8784F2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E73DA6-AF3E-234F-80B6-DA7FD4314B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ka-GE" smtClean="0"/>
              <a:t>‹#›</a:t>
            </a:fld>
            <a:endParaRPr lang="ka-GE"/>
          </a:p>
        </p:txBody>
      </p:sp>
    </p:spTree>
    <p:extLst>
      <p:ext uri="{BB962C8B-B14F-4D97-AF65-F5344CB8AC3E}">
        <p14:creationId xmlns:p14="http://schemas.microsoft.com/office/powerpoint/2010/main" val="14821993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0A44-167B-A44B-B05F-AA5FEDC33C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D503D3-13A4-ED47-9627-5816D287CD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FD9D2-4023-B14F-A513-65BA3AEE48E4}"/>
              </a:ext>
            </a:extLst>
          </p:cNvPr>
          <p:cNvSpPr>
            <a:spLocks noGrp="1"/>
          </p:cNvSpPr>
          <p:nvPr>
            <p:ph type="dt" sz="half" idx="10"/>
          </p:nvPr>
        </p:nvSpPr>
        <p:spPr/>
        <p:txBody>
          <a:bodyPr/>
          <a:lstStyle/>
          <a:p>
            <a:fld id="{2F404DFE-836A-4360-B7A1-052D6E2C9139}" type="datetimeFigureOut">
              <a:rPr lang="en-US" smtClean="0"/>
              <a:pPr/>
              <a:t>3/17/2023</a:t>
            </a:fld>
            <a:endParaRPr lang="en-US" dirty="0"/>
          </a:p>
        </p:txBody>
      </p:sp>
      <p:sp>
        <p:nvSpPr>
          <p:cNvPr id="5" name="Footer Placeholder 4">
            <a:extLst>
              <a:ext uri="{FF2B5EF4-FFF2-40B4-BE49-F238E27FC236}">
                <a16:creationId xmlns:a16="http://schemas.microsoft.com/office/drawing/2014/main" id="{AC83BF4C-8CCA-AB4E-8EF1-26FBEC3FC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DDD98A-1568-9F4B-92F3-86CFFA8CF4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ka-GE" smtClean="0"/>
              <a:t>‹#›</a:t>
            </a:fld>
            <a:endParaRPr lang="ka-GE"/>
          </a:p>
        </p:txBody>
      </p:sp>
    </p:spTree>
    <p:extLst>
      <p:ext uri="{BB962C8B-B14F-4D97-AF65-F5344CB8AC3E}">
        <p14:creationId xmlns:p14="http://schemas.microsoft.com/office/powerpoint/2010/main" val="25512463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3E512-95E1-7D4A-93DE-8C58F6B94DFF}"/>
              </a:ext>
            </a:extLst>
          </p:cNvPr>
          <p:cNvSpPr>
            <a:spLocks noGrp="1"/>
          </p:cNvSpPr>
          <p:nvPr>
            <p:ph type="title" orient="vert"/>
          </p:nvPr>
        </p:nvSpPr>
        <p:spPr>
          <a:xfrm>
            <a:off x="10906125" y="540926"/>
            <a:ext cx="3286125" cy="861013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D51599-1C9E-F94E-AB39-5624FE10286E}"/>
              </a:ext>
            </a:extLst>
          </p:cNvPr>
          <p:cNvSpPr>
            <a:spLocks noGrp="1"/>
          </p:cNvSpPr>
          <p:nvPr>
            <p:ph type="body" orient="vert" idx="1"/>
          </p:nvPr>
        </p:nvSpPr>
        <p:spPr>
          <a:xfrm>
            <a:off x="1047750" y="540926"/>
            <a:ext cx="9667875" cy="86101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E750B-603B-0642-AB7A-CA70C340E1DB}"/>
              </a:ext>
            </a:extLst>
          </p:cNvPr>
          <p:cNvSpPr>
            <a:spLocks noGrp="1"/>
          </p:cNvSpPr>
          <p:nvPr>
            <p:ph type="dt" sz="half" idx="10"/>
          </p:nvPr>
        </p:nvSpPr>
        <p:spPr/>
        <p:txBody>
          <a:bodyPr/>
          <a:lstStyle/>
          <a:p>
            <a:fld id="{2F404DFE-836A-4360-B7A1-052D6E2C9139}" type="datetimeFigureOut">
              <a:rPr lang="en-US" smtClean="0"/>
              <a:pPr/>
              <a:t>3/17/2023</a:t>
            </a:fld>
            <a:endParaRPr lang="en-US" dirty="0"/>
          </a:p>
        </p:txBody>
      </p:sp>
      <p:sp>
        <p:nvSpPr>
          <p:cNvPr id="5" name="Footer Placeholder 4">
            <a:extLst>
              <a:ext uri="{FF2B5EF4-FFF2-40B4-BE49-F238E27FC236}">
                <a16:creationId xmlns:a16="http://schemas.microsoft.com/office/drawing/2014/main" id="{BAC555D2-BFCE-3C41-958E-9BD6A5F1E4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DB6981-57E7-AD42-A153-C93B4F4A81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ka-GE" smtClean="0"/>
              <a:t>‹#›</a:t>
            </a:fld>
            <a:endParaRPr lang="ka-GE"/>
          </a:p>
        </p:txBody>
      </p:sp>
    </p:spTree>
    <p:extLst>
      <p:ext uri="{BB962C8B-B14F-4D97-AF65-F5344CB8AC3E}">
        <p14:creationId xmlns:p14="http://schemas.microsoft.com/office/powerpoint/2010/main" val="25199746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A810-663F-3C42-88E3-AA6ADF2758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44CEF-4240-4D42-8645-22F161709F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18BBE-84B0-424D-9C56-31DA3B1259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3B4F96B-E831-B848-9D06-6F1F8B04CD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370F6E-E1BB-504E-A498-0A55150967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ka-GE" smtClean="0"/>
              <a:t>‹#›</a:t>
            </a:fld>
            <a:endParaRPr lang="ka-GE"/>
          </a:p>
        </p:txBody>
      </p:sp>
    </p:spTree>
    <p:extLst>
      <p:ext uri="{BB962C8B-B14F-4D97-AF65-F5344CB8AC3E}">
        <p14:creationId xmlns:p14="http://schemas.microsoft.com/office/powerpoint/2010/main" val="14447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FC56-774B-B247-B2AC-277A1CC5E1BE}"/>
              </a:ext>
            </a:extLst>
          </p:cNvPr>
          <p:cNvSpPr>
            <a:spLocks noGrp="1"/>
          </p:cNvSpPr>
          <p:nvPr>
            <p:ph type="title"/>
          </p:nvPr>
        </p:nvSpPr>
        <p:spPr>
          <a:xfrm>
            <a:off x="1039813" y="2532946"/>
            <a:ext cx="13144500" cy="4226277"/>
          </a:xfrm>
        </p:spPr>
        <p:txBody>
          <a:bodyPr anchor="b"/>
          <a:lstStyle>
            <a:lvl1pPr>
              <a:defRPr sz="7500"/>
            </a:lvl1pPr>
          </a:lstStyle>
          <a:p>
            <a:r>
              <a:rPr lang="en-US"/>
              <a:t>Click to edit Master title style</a:t>
            </a:r>
          </a:p>
        </p:txBody>
      </p:sp>
      <p:sp>
        <p:nvSpPr>
          <p:cNvPr id="3" name="Text Placeholder 2">
            <a:extLst>
              <a:ext uri="{FF2B5EF4-FFF2-40B4-BE49-F238E27FC236}">
                <a16:creationId xmlns:a16="http://schemas.microsoft.com/office/drawing/2014/main" id="{4EC0F574-4E85-DE42-A23E-429EC4F3557D}"/>
              </a:ext>
            </a:extLst>
          </p:cNvPr>
          <p:cNvSpPr>
            <a:spLocks noGrp="1"/>
          </p:cNvSpPr>
          <p:nvPr>
            <p:ph type="body" idx="1"/>
          </p:nvPr>
        </p:nvSpPr>
        <p:spPr>
          <a:xfrm>
            <a:off x="1039813" y="6799205"/>
            <a:ext cx="13144500" cy="2222499"/>
          </a:xfrm>
        </p:spPr>
        <p:txBody>
          <a:bodyPr/>
          <a:lstStyle>
            <a:lvl1pPr marL="0" indent="0">
              <a:buNone/>
              <a:defRPr sz="3000">
                <a:solidFill>
                  <a:schemeClr val="tx1">
                    <a:tint val="75000"/>
                  </a:schemeClr>
                </a:solidFill>
              </a:defRPr>
            </a:lvl1pPr>
            <a:lvl2pPr marL="571500" indent="0">
              <a:buNone/>
              <a:defRPr sz="2500">
                <a:solidFill>
                  <a:schemeClr val="tx1">
                    <a:tint val="75000"/>
                  </a:schemeClr>
                </a:solidFill>
              </a:defRPr>
            </a:lvl2pPr>
            <a:lvl3pPr marL="1143000" indent="0">
              <a:buNone/>
              <a:defRPr sz="2250">
                <a:solidFill>
                  <a:schemeClr val="tx1">
                    <a:tint val="75000"/>
                  </a:schemeClr>
                </a:solidFill>
              </a:defRPr>
            </a:lvl3pPr>
            <a:lvl4pPr marL="1714500" indent="0">
              <a:buNone/>
              <a:defRPr sz="2000">
                <a:solidFill>
                  <a:schemeClr val="tx1">
                    <a:tint val="75000"/>
                  </a:schemeClr>
                </a:solidFill>
              </a:defRPr>
            </a:lvl4pPr>
            <a:lvl5pPr marL="2286000" indent="0">
              <a:buNone/>
              <a:defRPr sz="2000">
                <a:solidFill>
                  <a:schemeClr val="tx1">
                    <a:tint val="75000"/>
                  </a:schemeClr>
                </a:solidFill>
              </a:defRPr>
            </a:lvl5pPr>
            <a:lvl6pPr marL="2857500" indent="0">
              <a:buNone/>
              <a:defRPr sz="2000">
                <a:solidFill>
                  <a:schemeClr val="tx1">
                    <a:tint val="75000"/>
                  </a:schemeClr>
                </a:solidFill>
              </a:defRPr>
            </a:lvl6pPr>
            <a:lvl7pPr marL="3429000" indent="0">
              <a:buNone/>
              <a:defRPr sz="2000">
                <a:solidFill>
                  <a:schemeClr val="tx1">
                    <a:tint val="75000"/>
                  </a:schemeClr>
                </a:solidFill>
              </a:defRPr>
            </a:lvl7pPr>
            <a:lvl8pPr marL="4000500" indent="0">
              <a:buNone/>
              <a:defRPr sz="2000">
                <a:solidFill>
                  <a:schemeClr val="tx1">
                    <a:tint val="75000"/>
                  </a:schemeClr>
                </a:solidFill>
              </a:defRPr>
            </a:lvl8pPr>
            <a:lvl9pPr marL="4572000" indent="0">
              <a:buNone/>
              <a:defRPr sz="20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37E851-989D-8A45-962A-AA62DBB89B24}"/>
              </a:ext>
            </a:extLst>
          </p:cNvPr>
          <p:cNvSpPr>
            <a:spLocks noGrp="1"/>
          </p:cNvSpPr>
          <p:nvPr>
            <p:ph type="dt" sz="half" idx="10"/>
          </p:nvPr>
        </p:nvSpPr>
        <p:spPr/>
        <p:txBody>
          <a:bodyPr/>
          <a:lstStyle/>
          <a:p>
            <a:fld id="{2F404DFE-836A-4360-B7A1-052D6E2C9139}" type="datetimeFigureOut">
              <a:rPr lang="en-US" smtClean="0"/>
              <a:pPr/>
              <a:t>3/17/2023</a:t>
            </a:fld>
            <a:endParaRPr lang="en-US" dirty="0"/>
          </a:p>
        </p:txBody>
      </p:sp>
      <p:sp>
        <p:nvSpPr>
          <p:cNvPr id="5" name="Footer Placeholder 4">
            <a:extLst>
              <a:ext uri="{FF2B5EF4-FFF2-40B4-BE49-F238E27FC236}">
                <a16:creationId xmlns:a16="http://schemas.microsoft.com/office/drawing/2014/main" id="{53912DB8-05D1-EA45-91A2-1C3EEFE9DC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BE4A9C-8352-FA4F-8E57-5142269E19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ka-GE" smtClean="0"/>
              <a:t>‹#›</a:t>
            </a:fld>
            <a:endParaRPr lang="ka-GE"/>
          </a:p>
        </p:txBody>
      </p:sp>
    </p:spTree>
    <p:extLst>
      <p:ext uri="{BB962C8B-B14F-4D97-AF65-F5344CB8AC3E}">
        <p14:creationId xmlns:p14="http://schemas.microsoft.com/office/powerpoint/2010/main" val="24969378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E5A2-94FE-F74B-A73E-69F797E33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EF23EF-3EF9-6E41-982E-A91742E7FF64}"/>
              </a:ext>
            </a:extLst>
          </p:cNvPr>
          <p:cNvSpPr>
            <a:spLocks noGrp="1"/>
          </p:cNvSpPr>
          <p:nvPr>
            <p:ph sz="half" idx="1"/>
          </p:nvPr>
        </p:nvSpPr>
        <p:spPr>
          <a:xfrm>
            <a:off x="1047750" y="2704629"/>
            <a:ext cx="6477000" cy="6446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AD81EA-A2CA-C142-A576-3D63684823B0}"/>
              </a:ext>
            </a:extLst>
          </p:cNvPr>
          <p:cNvSpPr>
            <a:spLocks noGrp="1"/>
          </p:cNvSpPr>
          <p:nvPr>
            <p:ph sz="half" idx="2"/>
          </p:nvPr>
        </p:nvSpPr>
        <p:spPr>
          <a:xfrm>
            <a:off x="7715250" y="2704629"/>
            <a:ext cx="6477000" cy="6446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AA7C62-82E5-BF4B-91A0-56FDBD37011B}"/>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A6E85FF-EEAB-784F-B672-BC83A80275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6C501E-E1E6-384E-82A9-6ABC833349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ka-GE" smtClean="0"/>
              <a:t>‹#›</a:t>
            </a:fld>
            <a:endParaRPr lang="ka-GE"/>
          </a:p>
        </p:txBody>
      </p:sp>
    </p:spTree>
    <p:extLst>
      <p:ext uri="{BB962C8B-B14F-4D97-AF65-F5344CB8AC3E}">
        <p14:creationId xmlns:p14="http://schemas.microsoft.com/office/powerpoint/2010/main" val="252802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9547-13D4-E24C-A8E6-CE231947D7C5}"/>
              </a:ext>
            </a:extLst>
          </p:cNvPr>
          <p:cNvSpPr>
            <a:spLocks noGrp="1"/>
          </p:cNvSpPr>
          <p:nvPr>
            <p:ph type="title"/>
          </p:nvPr>
        </p:nvSpPr>
        <p:spPr>
          <a:xfrm>
            <a:off x="1049735" y="540927"/>
            <a:ext cx="13144500" cy="1963797"/>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F11D77-9FE0-ED41-BD90-8DE2AD4E3639}"/>
              </a:ext>
            </a:extLst>
          </p:cNvPr>
          <p:cNvSpPr>
            <a:spLocks noGrp="1"/>
          </p:cNvSpPr>
          <p:nvPr>
            <p:ph type="body" idx="1"/>
          </p:nvPr>
        </p:nvSpPr>
        <p:spPr>
          <a:xfrm>
            <a:off x="1049736" y="2490612"/>
            <a:ext cx="6447234" cy="1220610"/>
          </a:xfrm>
        </p:spPr>
        <p:txBody>
          <a:bodyPr anchor="b"/>
          <a:lstStyle>
            <a:lvl1pPr marL="0" indent="0">
              <a:buNone/>
              <a:defRPr sz="3000" b="1"/>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4" name="Content Placeholder 3">
            <a:extLst>
              <a:ext uri="{FF2B5EF4-FFF2-40B4-BE49-F238E27FC236}">
                <a16:creationId xmlns:a16="http://schemas.microsoft.com/office/drawing/2014/main" id="{C9CECB0E-C552-E440-9878-24CB44E0D595}"/>
              </a:ext>
            </a:extLst>
          </p:cNvPr>
          <p:cNvSpPr>
            <a:spLocks noGrp="1"/>
          </p:cNvSpPr>
          <p:nvPr>
            <p:ph sz="half" idx="2"/>
          </p:nvPr>
        </p:nvSpPr>
        <p:spPr>
          <a:xfrm>
            <a:off x="1049736" y="3711222"/>
            <a:ext cx="6447234" cy="54586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A3E5D2-04A3-DD43-9CB9-69CCB478299B}"/>
              </a:ext>
            </a:extLst>
          </p:cNvPr>
          <p:cNvSpPr>
            <a:spLocks noGrp="1"/>
          </p:cNvSpPr>
          <p:nvPr>
            <p:ph type="body" sz="quarter" idx="3"/>
          </p:nvPr>
        </p:nvSpPr>
        <p:spPr>
          <a:xfrm>
            <a:off x="7715250" y="2490612"/>
            <a:ext cx="6478985" cy="1220610"/>
          </a:xfrm>
        </p:spPr>
        <p:txBody>
          <a:bodyPr anchor="b"/>
          <a:lstStyle>
            <a:lvl1pPr marL="0" indent="0">
              <a:buNone/>
              <a:defRPr sz="3000" b="1"/>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6" name="Content Placeholder 5">
            <a:extLst>
              <a:ext uri="{FF2B5EF4-FFF2-40B4-BE49-F238E27FC236}">
                <a16:creationId xmlns:a16="http://schemas.microsoft.com/office/drawing/2014/main" id="{D3380742-3FFD-E440-A9CC-454BF8098967}"/>
              </a:ext>
            </a:extLst>
          </p:cNvPr>
          <p:cNvSpPr>
            <a:spLocks noGrp="1"/>
          </p:cNvSpPr>
          <p:nvPr>
            <p:ph sz="quarter" idx="4"/>
          </p:nvPr>
        </p:nvSpPr>
        <p:spPr>
          <a:xfrm>
            <a:off x="7715250" y="3711222"/>
            <a:ext cx="6478985" cy="54586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8EAF7D-6F54-C84F-B0F2-492D45DA9EB2}"/>
              </a:ext>
            </a:extLst>
          </p:cNvPr>
          <p:cNvSpPr>
            <a:spLocks noGrp="1"/>
          </p:cNvSpPr>
          <p:nvPr>
            <p:ph type="dt" sz="half" idx="10"/>
          </p:nvPr>
        </p:nvSpPr>
        <p:spPr/>
        <p:txBody>
          <a:bodyPr/>
          <a:lstStyle/>
          <a:p>
            <a:fld id="{2F404DFE-836A-4360-B7A1-052D6E2C9139}" type="datetimeFigureOut">
              <a:rPr lang="en-US" smtClean="0"/>
              <a:pPr/>
              <a:t>3/17/2023</a:t>
            </a:fld>
            <a:endParaRPr lang="en-US" dirty="0"/>
          </a:p>
        </p:txBody>
      </p:sp>
      <p:sp>
        <p:nvSpPr>
          <p:cNvPr id="8" name="Footer Placeholder 7">
            <a:extLst>
              <a:ext uri="{FF2B5EF4-FFF2-40B4-BE49-F238E27FC236}">
                <a16:creationId xmlns:a16="http://schemas.microsoft.com/office/drawing/2014/main" id="{C5481826-AD2D-CE47-9818-EC3FCC301DF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11F9511-5C5A-3F4A-BC29-699DAB3370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ka-GE" smtClean="0"/>
              <a:t>‹#›</a:t>
            </a:fld>
            <a:endParaRPr lang="ka-GE"/>
          </a:p>
        </p:txBody>
      </p:sp>
    </p:spTree>
    <p:extLst>
      <p:ext uri="{BB962C8B-B14F-4D97-AF65-F5344CB8AC3E}">
        <p14:creationId xmlns:p14="http://schemas.microsoft.com/office/powerpoint/2010/main" val="41707972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F426-DF0F-8846-852E-72F92D689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7F8E96-AE5D-3E42-AEC6-222B3474F49D}"/>
              </a:ext>
            </a:extLst>
          </p:cNvPr>
          <p:cNvSpPr>
            <a:spLocks noGrp="1"/>
          </p:cNvSpPr>
          <p:nvPr>
            <p:ph type="dt" sz="half" idx="10"/>
          </p:nvPr>
        </p:nvSpPr>
        <p:spPr/>
        <p:txBody>
          <a:bodyPr/>
          <a:lstStyle/>
          <a:p>
            <a:fld id="{2F404DFE-836A-4360-B7A1-052D6E2C9139}" type="datetimeFigureOut">
              <a:rPr lang="en-US" smtClean="0"/>
              <a:pPr/>
              <a:t>3/17/2023</a:t>
            </a:fld>
            <a:endParaRPr lang="en-US" dirty="0"/>
          </a:p>
        </p:txBody>
      </p:sp>
      <p:sp>
        <p:nvSpPr>
          <p:cNvPr id="4" name="Footer Placeholder 3">
            <a:extLst>
              <a:ext uri="{FF2B5EF4-FFF2-40B4-BE49-F238E27FC236}">
                <a16:creationId xmlns:a16="http://schemas.microsoft.com/office/drawing/2014/main" id="{4362DF59-6FF0-F04A-A7DA-437294B0873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475AB1E-10F4-BA44-BEBD-AFD22B65A4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ka-GE" smtClean="0"/>
              <a:t>‹#›</a:t>
            </a:fld>
            <a:endParaRPr lang="ka-GE"/>
          </a:p>
        </p:txBody>
      </p:sp>
    </p:spTree>
    <p:extLst>
      <p:ext uri="{BB962C8B-B14F-4D97-AF65-F5344CB8AC3E}">
        <p14:creationId xmlns:p14="http://schemas.microsoft.com/office/powerpoint/2010/main" val="12592420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5CF62-97A6-C34C-81E8-0D9DA4FE785C}"/>
              </a:ext>
            </a:extLst>
          </p:cNvPr>
          <p:cNvSpPr>
            <a:spLocks noGrp="1"/>
          </p:cNvSpPr>
          <p:nvPr>
            <p:ph type="dt" sz="half" idx="10"/>
          </p:nvPr>
        </p:nvSpPr>
        <p:spPr/>
        <p:txBody>
          <a:bodyPr/>
          <a:lstStyle/>
          <a:p>
            <a:fld id="{2F404DFE-836A-4360-B7A1-052D6E2C9139}" type="datetimeFigureOut">
              <a:rPr lang="en-US" smtClean="0"/>
              <a:pPr/>
              <a:t>3/17/2023</a:t>
            </a:fld>
            <a:endParaRPr lang="en-US" dirty="0"/>
          </a:p>
        </p:txBody>
      </p:sp>
      <p:sp>
        <p:nvSpPr>
          <p:cNvPr id="3" name="Footer Placeholder 2">
            <a:extLst>
              <a:ext uri="{FF2B5EF4-FFF2-40B4-BE49-F238E27FC236}">
                <a16:creationId xmlns:a16="http://schemas.microsoft.com/office/drawing/2014/main" id="{46A767A3-EB16-E845-BDA9-C5C3DB4132F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53AA980-C4E5-514B-B3C2-9AE3C75A57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ka-GE" smtClean="0"/>
              <a:t>‹#›</a:t>
            </a:fld>
            <a:endParaRPr lang="ka-GE"/>
          </a:p>
        </p:txBody>
      </p:sp>
    </p:spTree>
    <p:extLst>
      <p:ext uri="{BB962C8B-B14F-4D97-AF65-F5344CB8AC3E}">
        <p14:creationId xmlns:p14="http://schemas.microsoft.com/office/powerpoint/2010/main" val="247212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825E-1355-6D4D-BD05-1AF530FA5031}"/>
              </a:ext>
            </a:extLst>
          </p:cNvPr>
          <p:cNvSpPr>
            <a:spLocks noGrp="1"/>
          </p:cNvSpPr>
          <p:nvPr>
            <p:ph type="title"/>
          </p:nvPr>
        </p:nvSpPr>
        <p:spPr>
          <a:xfrm>
            <a:off x="1049736" y="677333"/>
            <a:ext cx="4915296" cy="2370667"/>
          </a:xfrm>
        </p:spPr>
        <p:txBody>
          <a:bodyPr anchor="b"/>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1407A8F4-6502-FA41-B8FE-F95074F4E8BE}"/>
              </a:ext>
            </a:extLst>
          </p:cNvPr>
          <p:cNvSpPr>
            <a:spLocks noGrp="1"/>
          </p:cNvSpPr>
          <p:nvPr>
            <p:ph idx="1"/>
          </p:nvPr>
        </p:nvSpPr>
        <p:spPr>
          <a:xfrm>
            <a:off x="6478985" y="1462853"/>
            <a:ext cx="7715250" cy="7220185"/>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2235BC-6363-924A-B581-173F059D4798}"/>
              </a:ext>
            </a:extLst>
          </p:cNvPr>
          <p:cNvSpPr>
            <a:spLocks noGrp="1"/>
          </p:cNvSpPr>
          <p:nvPr>
            <p:ph type="body" sz="half" idx="2"/>
          </p:nvPr>
        </p:nvSpPr>
        <p:spPr>
          <a:xfrm>
            <a:off x="1049736" y="3048000"/>
            <a:ext cx="4915296" cy="5646797"/>
          </a:xfrm>
        </p:spPr>
        <p:txBody>
          <a:bodyPr/>
          <a:lstStyle>
            <a:lvl1pPr marL="0" indent="0">
              <a:buNone/>
              <a:defRPr sz="2000"/>
            </a:lvl1pPr>
            <a:lvl2pPr marL="571500" indent="0">
              <a:buNone/>
              <a:defRPr sz="1750"/>
            </a:lvl2pPr>
            <a:lvl3pPr marL="1143000" indent="0">
              <a:buNone/>
              <a:defRPr sz="1500"/>
            </a:lvl3pPr>
            <a:lvl4pPr marL="1714500" indent="0">
              <a:buNone/>
              <a:defRPr sz="1250"/>
            </a:lvl4pPr>
            <a:lvl5pPr marL="2286000" indent="0">
              <a:buNone/>
              <a:defRPr sz="1250"/>
            </a:lvl5pPr>
            <a:lvl6pPr marL="2857500" indent="0">
              <a:buNone/>
              <a:defRPr sz="1250"/>
            </a:lvl6pPr>
            <a:lvl7pPr marL="3429000" indent="0">
              <a:buNone/>
              <a:defRPr sz="1250"/>
            </a:lvl7pPr>
            <a:lvl8pPr marL="4000500" indent="0">
              <a:buNone/>
              <a:defRPr sz="1250"/>
            </a:lvl8pPr>
            <a:lvl9pPr marL="4572000" indent="0">
              <a:buNone/>
              <a:defRPr sz="1250"/>
            </a:lvl9pPr>
          </a:lstStyle>
          <a:p>
            <a:pPr lvl="0"/>
            <a:r>
              <a:rPr lang="en-US"/>
              <a:t>Edit Master text styles</a:t>
            </a:r>
          </a:p>
        </p:txBody>
      </p:sp>
      <p:sp>
        <p:nvSpPr>
          <p:cNvPr id="5" name="Date Placeholder 4">
            <a:extLst>
              <a:ext uri="{FF2B5EF4-FFF2-40B4-BE49-F238E27FC236}">
                <a16:creationId xmlns:a16="http://schemas.microsoft.com/office/drawing/2014/main" id="{65C8CE90-8E70-EA40-8F54-0E3A8BEC5DD9}"/>
              </a:ext>
            </a:extLst>
          </p:cNvPr>
          <p:cNvSpPr>
            <a:spLocks noGrp="1"/>
          </p:cNvSpPr>
          <p:nvPr>
            <p:ph type="dt" sz="half" idx="10"/>
          </p:nvPr>
        </p:nvSpPr>
        <p:spPr/>
        <p:txBody>
          <a:bodyPr/>
          <a:lstStyle/>
          <a:p>
            <a:fld id="{2F404DFE-836A-4360-B7A1-052D6E2C9139}" type="datetimeFigureOut">
              <a:rPr lang="en-US" smtClean="0"/>
              <a:pPr/>
              <a:t>3/17/2023</a:t>
            </a:fld>
            <a:endParaRPr lang="en-US" dirty="0"/>
          </a:p>
        </p:txBody>
      </p:sp>
      <p:sp>
        <p:nvSpPr>
          <p:cNvPr id="6" name="Footer Placeholder 5">
            <a:extLst>
              <a:ext uri="{FF2B5EF4-FFF2-40B4-BE49-F238E27FC236}">
                <a16:creationId xmlns:a16="http://schemas.microsoft.com/office/drawing/2014/main" id="{57CFB6D2-88A3-DC45-A546-979F81E028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49F336-843C-144B-A346-0B0E21623EA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ka-GE" smtClean="0"/>
              <a:t>‹#›</a:t>
            </a:fld>
            <a:endParaRPr lang="ka-GE"/>
          </a:p>
        </p:txBody>
      </p:sp>
    </p:spTree>
    <p:extLst>
      <p:ext uri="{BB962C8B-B14F-4D97-AF65-F5344CB8AC3E}">
        <p14:creationId xmlns:p14="http://schemas.microsoft.com/office/powerpoint/2010/main" val="26727922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8D2A-16DA-534C-826B-B0EA586EBBD9}"/>
              </a:ext>
            </a:extLst>
          </p:cNvPr>
          <p:cNvSpPr>
            <a:spLocks noGrp="1"/>
          </p:cNvSpPr>
          <p:nvPr>
            <p:ph type="title"/>
          </p:nvPr>
        </p:nvSpPr>
        <p:spPr>
          <a:xfrm>
            <a:off x="1049736" y="677333"/>
            <a:ext cx="4915296" cy="2370667"/>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F017A813-D28A-0A41-9F13-D8BAFD80AF2A}"/>
              </a:ext>
            </a:extLst>
          </p:cNvPr>
          <p:cNvSpPr>
            <a:spLocks noGrp="1"/>
          </p:cNvSpPr>
          <p:nvPr>
            <p:ph type="pic" idx="1"/>
          </p:nvPr>
        </p:nvSpPr>
        <p:spPr>
          <a:xfrm>
            <a:off x="6478985" y="1462853"/>
            <a:ext cx="7715250" cy="7220185"/>
          </a:xfrm>
        </p:spPr>
        <p:txBody>
          <a:bodyPr/>
          <a:lstStyle>
            <a:lvl1pPr marL="0" indent="0">
              <a:buNone/>
              <a:defRPr sz="4000"/>
            </a:lvl1pPr>
            <a:lvl2pPr marL="571500" indent="0">
              <a:buNone/>
              <a:defRPr sz="3500"/>
            </a:lvl2pPr>
            <a:lvl3pPr marL="1143000" indent="0">
              <a:buNone/>
              <a:defRPr sz="3000"/>
            </a:lvl3pPr>
            <a:lvl4pPr marL="1714500" indent="0">
              <a:buNone/>
              <a:defRPr sz="2500"/>
            </a:lvl4pPr>
            <a:lvl5pPr marL="2286000" indent="0">
              <a:buNone/>
              <a:defRPr sz="2500"/>
            </a:lvl5pPr>
            <a:lvl6pPr marL="2857500" indent="0">
              <a:buNone/>
              <a:defRPr sz="2500"/>
            </a:lvl6pPr>
            <a:lvl7pPr marL="3429000" indent="0">
              <a:buNone/>
              <a:defRPr sz="2500"/>
            </a:lvl7pPr>
            <a:lvl8pPr marL="4000500" indent="0">
              <a:buNone/>
              <a:defRPr sz="2500"/>
            </a:lvl8pPr>
            <a:lvl9pPr marL="4572000" indent="0">
              <a:buNone/>
              <a:defRPr sz="2500"/>
            </a:lvl9pPr>
          </a:lstStyle>
          <a:p>
            <a:endParaRPr lang="en-US" dirty="0"/>
          </a:p>
        </p:txBody>
      </p:sp>
      <p:sp>
        <p:nvSpPr>
          <p:cNvPr id="4" name="Text Placeholder 3">
            <a:extLst>
              <a:ext uri="{FF2B5EF4-FFF2-40B4-BE49-F238E27FC236}">
                <a16:creationId xmlns:a16="http://schemas.microsoft.com/office/drawing/2014/main" id="{50720809-2225-8445-B4F7-B284ECEE132D}"/>
              </a:ext>
            </a:extLst>
          </p:cNvPr>
          <p:cNvSpPr>
            <a:spLocks noGrp="1"/>
          </p:cNvSpPr>
          <p:nvPr>
            <p:ph type="body" sz="half" idx="2"/>
          </p:nvPr>
        </p:nvSpPr>
        <p:spPr>
          <a:xfrm>
            <a:off x="1049736" y="3048000"/>
            <a:ext cx="4915296" cy="5646797"/>
          </a:xfrm>
        </p:spPr>
        <p:txBody>
          <a:bodyPr/>
          <a:lstStyle>
            <a:lvl1pPr marL="0" indent="0">
              <a:buNone/>
              <a:defRPr sz="2000"/>
            </a:lvl1pPr>
            <a:lvl2pPr marL="571500" indent="0">
              <a:buNone/>
              <a:defRPr sz="1750"/>
            </a:lvl2pPr>
            <a:lvl3pPr marL="1143000" indent="0">
              <a:buNone/>
              <a:defRPr sz="1500"/>
            </a:lvl3pPr>
            <a:lvl4pPr marL="1714500" indent="0">
              <a:buNone/>
              <a:defRPr sz="1250"/>
            </a:lvl4pPr>
            <a:lvl5pPr marL="2286000" indent="0">
              <a:buNone/>
              <a:defRPr sz="1250"/>
            </a:lvl5pPr>
            <a:lvl6pPr marL="2857500" indent="0">
              <a:buNone/>
              <a:defRPr sz="1250"/>
            </a:lvl6pPr>
            <a:lvl7pPr marL="3429000" indent="0">
              <a:buNone/>
              <a:defRPr sz="1250"/>
            </a:lvl7pPr>
            <a:lvl8pPr marL="4000500" indent="0">
              <a:buNone/>
              <a:defRPr sz="1250"/>
            </a:lvl8pPr>
            <a:lvl9pPr marL="4572000" indent="0">
              <a:buNone/>
              <a:defRPr sz="1250"/>
            </a:lvl9pPr>
          </a:lstStyle>
          <a:p>
            <a:pPr lvl="0"/>
            <a:r>
              <a:rPr lang="en-US"/>
              <a:t>Edit Master text styles</a:t>
            </a:r>
          </a:p>
        </p:txBody>
      </p:sp>
      <p:sp>
        <p:nvSpPr>
          <p:cNvPr id="5" name="Date Placeholder 4">
            <a:extLst>
              <a:ext uri="{FF2B5EF4-FFF2-40B4-BE49-F238E27FC236}">
                <a16:creationId xmlns:a16="http://schemas.microsoft.com/office/drawing/2014/main" id="{63525E7B-8265-8944-9FDC-8C8607D243C7}"/>
              </a:ext>
            </a:extLst>
          </p:cNvPr>
          <p:cNvSpPr>
            <a:spLocks noGrp="1"/>
          </p:cNvSpPr>
          <p:nvPr>
            <p:ph type="dt" sz="half" idx="10"/>
          </p:nvPr>
        </p:nvSpPr>
        <p:spPr/>
        <p:txBody>
          <a:bodyPr/>
          <a:lstStyle/>
          <a:p>
            <a:fld id="{2F404DFE-836A-4360-B7A1-052D6E2C9139}" type="datetimeFigureOut">
              <a:rPr lang="en-US" smtClean="0"/>
              <a:pPr/>
              <a:t>3/17/2023</a:t>
            </a:fld>
            <a:endParaRPr lang="en-US" dirty="0"/>
          </a:p>
        </p:txBody>
      </p:sp>
      <p:sp>
        <p:nvSpPr>
          <p:cNvPr id="6" name="Footer Placeholder 5">
            <a:extLst>
              <a:ext uri="{FF2B5EF4-FFF2-40B4-BE49-F238E27FC236}">
                <a16:creationId xmlns:a16="http://schemas.microsoft.com/office/drawing/2014/main" id="{76E2AF67-760A-2845-8342-B599AF18F5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03F5E5-FECB-9743-B897-D8F405FB4CB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ka-GE" smtClean="0"/>
              <a:t>‹#›</a:t>
            </a:fld>
            <a:endParaRPr lang="ka-GE"/>
          </a:p>
        </p:txBody>
      </p:sp>
    </p:spTree>
    <p:extLst>
      <p:ext uri="{BB962C8B-B14F-4D97-AF65-F5344CB8AC3E}">
        <p14:creationId xmlns:p14="http://schemas.microsoft.com/office/powerpoint/2010/main" val="34436990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72D02D-660A-314D-8A95-E9AFD731B321}"/>
              </a:ext>
            </a:extLst>
          </p:cNvPr>
          <p:cNvSpPr>
            <a:spLocks noGrp="1"/>
          </p:cNvSpPr>
          <p:nvPr>
            <p:ph type="title"/>
          </p:nvPr>
        </p:nvSpPr>
        <p:spPr>
          <a:xfrm>
            <a:off x="1047750" y="540927"/>
            <a:ext cx="13144500" cy="196379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B4F413-A9F8-2343-92B9-BAECFB91A3C8}"/>
              </a:ext>
            </a:extLst>
          </p:cNvPr>
          <p:cNvSpPr>
            <a:spLocks noGrp="1"/>
          </p:cNvSpPr>
          <p:nvPr>
            <p:ph type="body" idx="1"/>
          </p:nvPr>
        </p:nvSpPr>
        <p:spPr>
          <a:xfrm>
            <a:off x="1047750" y="2704629"/>
            <a:ext cx="13144500" cy="64464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879BBC-EC5F-0947-83DA-33FDD50A343C}"/>
              </a:ext>
            </a:extLst>
          </p:cNvPr>
          <p:cNvSpPr>
            <a:spLocks noGrp="1"/>
          </p:cNvSpPr>
          <p:nvPr>
            <p:ph type="dt" sz="half" idx="2"/>
          </p:nvPr>
        </p:nvSpPr>
        <p:spPr>
          <a:xfrm>
            <a:off x="1047750" y="9416816"/>
            <a:ext cx="3429000" cy="540926"/>
          </a:xfrm>
          <a:prstGeom prst="rect">
            <a:avLst/>
          </a:prstGeom>
        </p:spPr>
        <p:txBody>
          <a:bodyPr vert="horz" lIns="91440" tIns="45720" rIns="91440" bIns="45720" rtlCol="0" anchor="ctr"/>
          <a:lstStyle>
            <a:lvl1pPr algn="l">
              <a:defRPr sz="1500">
                <a:solidFill>
                  <a:schemeClr val="tx1">
                    <a:tint val="75000"/>
                  </a:schemeClr>
                </a:solidFill>
              </a:defRPr>
            </a:lvl1pPr>
          </a:lstStyle>
          <a:p>
            <a:fld id="{2F404DFE-836A-4360-B7A1-052D6E2C9139}" type="datetimeFigureOut">
              <a:rPr lang="en-US" smtClean="0"/>
              <a:pPr/>
              <a:t>3/17/2023</a:t>
            </a:fld>
            <a:endParaRPr lang="en-US" dirty="0"/>
          </a:p>
        </p:txBody>
      </p:sp>
      <p:sp>
        <p:nvSpPr>
          <p:cNvPr id="5" name="Footer Placeholder 4">
            <a:extLst>
              <a:ext uri="{FF2B5EF4-FFF2-40B4-BE49-F238E27FC236}">
                <a16:creationId xmlns:a16="http://schemas.microsoft.com/office/drawing/2014/main" id="{07099E26-FF96-FB42-B085-0A61AFF84309}"/>
              </a:ext>
            </a:extLst>
          </p:cNvPr>
          <p:cNvSpPr>
            <a:spLocks noGrp="1"/>
          </p:cNvSpPr>
          <p:nvPr>
            <p:ph type="ftr" sz="quarter" idx="3"/>
          </p:nvPr>
        </p:nvSpPr>
        <p:spPr>
          <a:xfrm>
            <a:off x="5048250" y="9416816"/>
            <a:ext cx="5143500" cy="540926"/>
          </a:xfrm>
          <a:prstGeom prst="rect">
            <a:avLst/>
          </a:prstGeom>
        </p:spPr>
        <p:txBody>
          <a:bodyPr vert="horz" lIns="91440" tIns="45720" rIns="91440" bIns="45720" rtlCol="0" anchor="ctr"/>
          <a:lstStyle>
            <a:lvl1pPr algn="ctr">
              <a:defRPr sz="15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535D2E6-E8AD-8940-BAF8-948085710189}"/>
              </a:ext>
            </a:extLst>
          </p:cNvPr>
          <p:cNvSpPr>
            <a:spLocks noGrp="1"/>
          </p:cNvSpPr>
          <p:nvPr>
            <p:ph type="sldNum" sz="quarter" idx="4"/>
          </p:nvPr>
        </p:nvSpPr>
        <p:spPr>
          <a:xfrm>
            <a:off x="10763250" y="9416816"/>
            <a:ext cx="3429000" cy="540926"/>
          </a:xfrm>
          <a:prstGeom prst="rect">
            <a:avLst/>
          </a:prstGeom>
        </p:spPr>
        <p:txBody>
          <a:bodyPr vert="horz" lIns="91440" tIns="45720" rIns="91440" bIns="45720" rtlCol="0" anchor="ctr"/>
          <a:lstStyle>
            <a:lvl1pPr algn="r">
              <a:defRPr sz="1500">
                <a:solidFill>
                  <a:schemeClr val="tx1">
                    <a:tint val="75000"/>
                  </a:schemeClr>
                </a:solidFill>
              </a:defRPr>
            </a:lvl1pPr>
          </a:lstStyle>
          <a:p>
            <a:pPr marL="0" lvl="0" indent="0" algn="r" rtl="0">
              <a:spcBef>
                <a:spcPts val="0"/>
              </a:spcBef>
              <a:spcAft>
                <a:spcPts val="0"/>
              </a:spcAft>
              <a:buNone/>
            </a:pPr>
            <a:fld id="{00000000-1234-1234-1234-123412341234}" type="slidenum">
              <a:rPr lang="ka-GE" smtClean="0"/>
              <a:t>‹#›</a:t>
            </a:fld>
            <a:endParaRPr lang="ka-GE"/>
          </a:p>
        </p:txBody>
      </p:sp>
    </p:spTree>
    <p:extLst>
      <p:ext uri="{BB962C8B-B14F-4D97-AF65-F5344CB8AC3E}">
        <p14:creationId xmlns:p14="http://schemas.microsoft.com/office/powerpoint/2010/main" val="327040015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1143000" rtl="0" eaLnBrk="1" latinLnBrk="0" hangingPunct="1">
        <a:lnSpc>
          <a:spcPct val="90000"/>
        </a:lnSpc>
        <a:spcBef>
          <a:spcPct val="0"/>
        </a:spcBef>
        <a:buNone/>
        <a:defRPr sz="5500" kern="1200">
          <a:solidFill>
            <a:schemeClr val="tx1"/>
          </a:solidFill>
          <a:latin typeface="+mj-lt"/>
          <a:ea typeface="+mj-ea"/>
          <a:cs typeface="+mj-cs"/>
        </a:defRPr>
      </a:lvl1pPr>
    </p:titleStyle>
    <p:bodyStyle>
      <a:lvl1pPr marL="285750" indent="-285750" algn="l" defTabSz="1143000" rtl="0" eaLnBrk="1" latinLnBrk="0" hangingPunct="1">
        <a:lnSpc>
          <a:spcPct val="90000"/>
        </a:lnSpc>
        <a:spcBef>
          <a:spcPts val="1250"/>
        </a:spcBef>
        <a:buFont typeface="Arial" panose="020B0604020202020204" pitchFamily="34" charset="0"/>
        <a:buChar char="•"/>
        <a:defRPr sz="3500" kern="1200">
          <a:solidFill>
            <a:schemeClr val="tx1"/>
          </a:solidFill>
          <a:latin typeface="+mn-lt"/>
          <a:ea typeface="+mn-ea"/>
          <a:cs typeface="+mn-cs"/>
        </a:defRPr>
      </a:lvl1pPr>
      <a:lvl2pPr marL="857250" indent="-285750" algn="l" defTabSz="1143000"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750" indent="-285750" algn="l" defTabSz="1143000"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2000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3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6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7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hyperlink" Target="https://matsne.gov.ge/ka/document/view/1155567?publication=21"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14.jp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15.jp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18.jp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19.jp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20.jfif"/><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22.jfif"/><Relationship Id="rId5" Type="http://schemas.openxmlformats.org/officeDocument/2006/relationships/image" Target="../media/image21.jfif"/><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hemeOverride" Target="../theme/themeOverride10.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hemeOverride" Target="../theme/themeOverride11.xml"/><Relationship Id="rId5" Type="http://schemas.openxmlformats.org/officeDocument/2006/relationships/image" Target="../media/image23.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hemeOverride" Target="../theme/themeOverride12.xml"/><Relationship Id="rId5" Type="http://schemas.openxmlformats.org/officeDocument/2006/relationships/image" Target="../media/image24.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14.xml"/><Relationship Id="rId5" Type="http://schemas.openxmlformats.org/officeDocument/2006/relationships/image" Target="../media/image3.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15.xml"/><Relationship Id="rId5" Type="http://schemas.openxmlformats.org/officeDocument/2006/relationships/image" Target="../media/image25.jfif"/><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jf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jf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3.jf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matsne.gov.ge/ka/document/view/1155567?publication=20"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https://matsne.gov.ge/ka/document/view/4923984?publication=1#DOCUMENT:1" TargetMode="External"/><Relationship Id="rId2" Type="http://schemas.openxmlformats.org/officeDocument/2006/relationships/hyperlink" Target="https://matsne.gov.ge/ka/document/view/1155567?publication=23" TargetMode="External"/><Relationship Id="rId1" Type="http://schemas.openxmlformats.org/officeDocument/2006/relationships/slideLayout" Target="../slideLayouts/slideLayout2.xml"/><Relationship Id="rId5" Type="http://schemas.openxmlformats.org/officeDocument/2006/relationships/hyperlink" Target="https://matsne.gov.ge/ka/document/view/1561437?publication=25" TargetMode="External"/><Relationship Id="rId4" Type="http://schemas.openxmlformats.org/officeDocument/2006/relationships/hyperlink" Target="https://matsne.gov.ge/ka/document/view/4924109?publication=1#DOCUMENT:1"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14.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atsne.gov.ge/ka/document/view/1155567?publication=21"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matsne.gov.ge/ka/document/view/1155567?publication=21"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C6F445-2565-4A9A-8EB6-7104B5B1C5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93750"/>
            <a:ext cx="15240000" cy="8572500"/>
          </a:xfrm>
          <a:prstGeom prst="rect">
            <a:avLst/>
          </a:prstGeom>
        </p:spPr>
      </p:pic>
      <p:sp>
        <p:nvSpPr>
          <p:cNvPr id="7" name="Rectangle 6"/>
          <p:cNvSpPr/>
          <p:nvPr/>
        </p:nvSpPr>
        <p:spPr>
          <a:xfrm>
            <a:off x="878293" y="6955099"/>
            <a:ext cx="9907454" cy="630942"/>
          </a:xfrm>
          <a:prstGeom prst="rect">
            <a:avLst/>
          </a:prstGeom>
        </p:spPr>
        <p:txBody>
          <a:bodyPr wrap="square">
            <a:spAutoFit/>
          </a:bodyPr>
          <a:lstStyle/>
          <a:p>
            <a:r>
              <a:rPr lang="ka-GE" sz="1750" b="1" dirty="0">
                <a:latin typeface="DejaVu Sans" panose="020B0603030804020204" pitchFamily="34" charset="0"/>
                <a:ea typeface="DejaVu Sans" panose="020B0603030804020204" pitchFamily="34" charset="0"/>
                <a:cs typeface="DejaVu Sans" panose="020B0603030804020204" pitchFamily="34" charset="0"/>
              </a:rPr>
              <a:t>საგანი: ადამიანური რესურსების მართვა </a:t>
            </a:r>
            <a:r>
              <a:rPr lang="en-US" sz="1750" b="1" dirty="0">
                <a:latin typeface="DejaVu Sans" panose="020B0603030804020204" pitchFamily="34" charset="0"/>
                <a:ea typeface="DejaVu Sans" panose="020B0603030804020204" pitchFamily="34" charset="0"/>
                <a:cs typeface="DejaVu Sans" panose="020B0603030804020204" pitchFamily="34" charset="0"/>
              </a:rPr>
              <a:t>(HRM)</a:t>
            </a:r>
            <a:endParaRPr lang="ka-GE" sz="1750" b="1" dirty="0">
              <a:latin typeface="DejaVu Sans" panose="020B0603030804020204" pitchFamily="34" charset="0"/>
              <a:ea typeface="DejaVu Sans" panose="020B0603030804020204" pitchFamily="34" charset="0"/>
              <a:cs typeface="DejaVu Sans" panose="020B0603030804020204" pitchFamily="34" charset="0"/>
            </a:endParaRPr>
          </a:p>
          <a:p>
            <a:endParaRPr lang="ka-GE" sz="175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4" name="Rectangle 3"/>
          <p:cNvSpPr/>
          <p:nvPr/>
        </p:nvSpPr>
        <p:spPr>
          <a:xfrm>
            <a:off x="850424" y="7429358"/>
            <a:ext cx="2845651" cy="361637"/>
          </a:xfrm>
          <a:prstGeom prst="rect">
            <a:avLst/>
          </a:prstGeom>
        </p:spPr>
        <p:txBody>
          <a:bodyPr wrap="none">
            <a:spAutoFit/>
          </a:bodyPr>
          <a:lstStyle/>
          <a:p>
            <a:r>
              <a:rPr lang="ka-GE" sz="1750" dirty="0">
                <a:latin typeface="DejaVu Sans" panose="020B0603030804020204" pitchFamily="34" charset="0"/>
                <a:ea typeface="DejaVu Sans" panose="020B0603030804020204" pitchFamily="34" charset="0"/>
                <a:cs typeface="DejaVu Sans" panose="020B0603030804020204" pitchFamily="34" charset="0"/>
              </a:rPr>
              <a:t>ლექტორი:    კესო სუმბაძე</a:t>
            </a:r>
            <a:endParaRPr lang="en-US" sz="175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Rectangle 7"/>
          <p:cNvSpPr/>
          <p:nvPr/>
        </p:nvSpPr>
        <p:spPr>
          <a:xfrm>
            <a:off x="850424" y="7941526"/>
            <a:ext cx="3479033" cy="361637"/>
          </a:xfrm>
          <a:prstGeom prst="rect">
            <a:avLst/>
          </a:prstGeom>
        </p:spPr>
        <p:txBody>
          <a:bodyPr wrap="square">
            <a:spAutoFit/>
          </a:bodyPr>
          <a:lstStyle/>
          <a:p>
            <a:r>
              <a:rPr lang="ka-GE" sz="1750" dirty="0">
                <a:latin typeface="DejaVu Sans" panose="020B0603030804020204" pitchFamily="34" charset="0"/>
                <a:ea typeface="DejaVu Sans" panose="020B0603030804020204" pitchFamily="34" charset="0"/>
              </a:rPr>
              <a:t> თბილისი 20</a:t>
            </a:r>
            <a:r>
              <a:rPr lang="en-US" sz="1750" dirty="0">
                <a:latin typeface="DejaVu Sans" panose="020B0603030804020204" pitchFamily="34" charset="0"/>
                <a:ea typeface="DejaVu Sans" panose="020B0603030804020204" pitchFamily="34" charset="0"/>
              </a:rPr>
              <a:t>2</a:t>
            </a:r>
            <a:r>
              <a:rPr lang="ka-GE" sz="1750" dirty="0">
                <a:latin typeface="DejaVu Sans" panose="020B0603030804020204" pitchFamily="34" charset="0"/>
                <a:ea typeface="DejaVu Sans" panose="020B0603030804020204" pitchFamily="34" charset="0"/>
              </a:rPr>
              <a:t>3წ</a:t>
            </a:r>
            <a:endParaRPr lang="en-US" sz="1750" dirty="0"/>
          </a:p>
        </p:txBody>
      </p:sp>
    </p:spTree>
    <p:extLst>
      <p:ext uri="{BB962C8B-B14F-4D97-AF65-F5344CB8AC3E}">
        <p14:creationId xmlns:p14="http://schemas.microsoft.com/office/powerpoint/2010/main" val="312407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53180" y="2806581"/>
            <a:ext cx="10576560" cy="6555641"/>
          </a:xfrm>
          <a:prstGeom prst="rect">
            <a:avLst/>
          </a:prstGeom>
        </p:spPr>
        <p:txBody>
          <a:bodyPr wrap="square">
            <a:spAutoFit/>
          </a:bodyPr>
          <a:lstStyle/>
          <a:p>
            <a:r>
              <a:rPr lang="ka-GE" sz="3200" dirty="0" smtClean="0">
                <a:solidFill>
                  <a:srgbClr val="00B050"/>
                </a:solidFill>
                <a:latin typeface="Calibri"/>
                <a:ea typeface="Calibri"/>
                <a:cs typeface="Calibri"/>
              </a:rPr>
              <a:t>ა</a:t>
            </a:r>
            <a:r>
              <a:rPr lang="ka-GE" sz="3200" dirty="0">
                <a:solidFill>
                  <a:srgbClr val="00B050"/>
                </a:solidFill>
                <a:latin typeface="Calibri"/>
                <a:ea typeface="Calibri"/>
                <a:cs typeface="Calibri"/>
              </a:rPr>
              <a:t>) შესასრულებელი სამუშაოს შესახებ;</a:t>
            </a:r>
          </a:p>
          <a:p>
            <a:r>
              <a:rPr lang="ka-GE" sz="3200" dirty="0">
                <a:solidFill>
                  <a:srgbClr val="00B050"/>
                </a:solidFill>
                <a:latin typeface="Calibri"/>
                <a:ea typeface="Calibri"/>
                <a:cs typeface="Calibri"/>
              </a:rPr>
              <a:t>ბ) შრომითი ხელშეკრულების ფორმის (ზეპირი ან წერილობითი) და ვადის (განსაზღვრული ან განუსაზღვრელი) შესახებ;</a:t>
            </a:r>
          </a:p>
          <a:p>
            <a:r>
              <a:rPr lang="ka-GE" sz="3200" dirty="0">
                <a:solidFill>
                  <a:srgbClr val="00B050"/>
                </a:solidFill>
                <a:latin typeface="Calibri"/>
                <a:ea typeface="Calibri"/>
                <a:cs typeface="Calibri"/>
              </a:rPr>
              <a:t>გ) შრომის პირობების შესახებ;</a:t>
            </a:r>
          </a:p>
          <a:p>
            <a:r>
              <a:rPr lang="ka-GE" sz="3200" dirty="0">
                <a:solidFill>
                  <a:srgbClr val="00B050"/>
                </a:solidFill>
                <a:latin typeface="Calibri"/>
                <a:ea typeface="Calibri"/>
                <a:cs typeface="Calibri"/>
              </a:rPr>
              <a:t>დ) შრომითი ურთიერთობისას დასაქმებულის უფლებრივი მდგომარეობის შესახებ;</a:t>
            </a:r>
          </a:p>
          <a:p>
            <a:r>
              <a:rPr lang="ka-GE" sz="3200" dirty="0">
                <a:solidFill>
                  <a:srgbClr val="00B050"/>
                </a:solidFill>
                <a:latin typeface="Calibri"/>
                <a:ea typeface="Calibri"/>
                <a:cs typeface="Calibri"/>
              </a:rPr>
              <a:t>ე) შრომის ანაზღაურების შესახებ</a:t>
            </a:r>
            <a:r>
              <a:rPr lang="ka-GE" sz="3200" dirty="0" smtClean="0">
                <a:solidFill>
                  <a:srgbClr val="00B050"/>
                </a:solidFill>
                <a:latin typeface="Calibri"/>
                <a:ea typeface="Calibri"/>
                <a:cs typeface="Calibri"/>
              </a:rPr>
              <a:t>.</a:t>
            </a:r>
          </a:p>
          <a:p>
            <a:r>
              <a:rPr lang="ka-GE" sz="3200" dirty="0" smtClean="0">
                <a:solidFill>
                  <a:srgbClr val="00B050"/>
                </a:solidFill>
                <a:latin typeface="Calibri"/>
                <a:ea typeface="Calibri"/>
                <a:cs typeface="Calibri"/>
              </a:rPr>
              <a:t>ვ) კანდიდატს </a:t>
            </a:r>
            <a:r>
              <a:rPr lang="ka-GE" sz="3200" dirty="0">
                <a:solidFill>
                  <a:srgbClr val="00B050"/>
                </a:solidFill>
                <a:latin typeface="Calibri"/>
                <a:ea typeface="Calibri"/>
                <a:cs typeface="Calibri"/>
              </a:rPr>
              <a:t>უფლება აქვს, გამოითხოვოს მის მიერ </a:t>
            </a:r>
            <a:r>
              <a:rPr lang="ka-GE" sz="3200" dirty="0" smtClean="0">
                <a:solidFill>
                  <a:srgbClr val="00B050"/>
                </a:solidFill>
                <a:latin typeface="Calibri"/>
                <a:ea typeface="Calibri"/>
                <a:cs typeface="Calibri"/>
              </a:rPr>
              <a:t>კონკურსის  დროს წარდგენილი </a:t>
            </a:r>
            <a:r>
              <a:rPr lang="ka-GE" sz="3200" dirty="0">
                <a:solidFill>
                  <a:srgbClr val="00B050"/>
                </a:solidFill>
                <a:latin typeface="Calibri"/>
                <a:ea typeface="Calibri"/>
                <a:cs typeface="Calibri"/>
              </a:rPr>
              <a:t>დოკუმენტები, თუ დამსაქმებელმა არ დადო მასთან შრომითი ხელშეკრულება</a:t>
            </a:r>
            <a:r>
              <a:rPr lang="ka-GE" sz="3600" dirty="0">
                <a:solidFill>
                  <a:srgbClr val="00B050"/>
                </a:solidFill>
                <a:latin typeface="Calibri"/>
                <a:ea typeface="Calibri"/>
                <a:cs typeface="Calibri"/>
              </a:rPr>
              <a:t>.</a:t>
            </a:r>
          </a:p>
          <a:p>
            <a:endParaRPr lang="ka-GE" sz="3200" dirty="0">
              <a:solidFill>
                <a:srgbClr val="00B050"/>
              </a:solidFill>
              <a:latin typeface="Calibri"/>
              <a:ea typeface="Calibri"/>
              <a:cs typeface="Calibri"/>
            </a:endParaRPr>
          </a:p>
        </p:txBody>
      </p:sp>
      <p:sp>
        <p:nvSpPr>
          <p:cNvPr id="5" name="Rectangle 4"/>
          <p:cNvSpPr/>
          <p:nvPr/>
        </p:nvSpPr>
        <p:spPr>
          <a:xfrm>
            <a:off x="1003517" y="740192"/>
            <a:ext cx="12692164" cy="1077218"/>
          </a:xfrm>
          <a:prstGeom prst="rect">
            <a:avLst/>
          </a:prstGeom>
        </p:spPr>
        <p:txBody>
          <a:bodyPr wrap="square">
            <a:spAutoFit/>
          </a:bodyPr>
          <a:lstStyle/>
          <a:p>
            <a:pPr algn="ctr"/>
            <a:r>
              <a:rPr lang="ka-GE" sz="3200" b="1" dirty="0">
                <a:solidFill>
                  <a:schemeClr val="tx1"/>
                </a:solidFill>
                <a:latin typeface="Calibri"/>
                <a:ea typeface="Calibri"/>
                <a:cs typeface="Calibri"/>
              </a:rPr>
              <a:t>კანდიდატს უფლება აქვს  დამსაქმებლისგან  მიიღოს   შემდეგი ინფორმაცია:</a:t>
            </a:r>
            <a:endParaRPr lang="ka-GE" sz="3200" b="1" dirty="0">
              <a:solidFill>
                <a:schemeClr val="tx1"/>
              </a:solidFill>
              <a:latin typeface="Calibri"/>
              <a:ea typeface="Calibri"/>
              <a:cs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52242">
            <a:off x="618172" y="4208462"/>
            <a:ext cx="2619375" cy="1743075"/>
          </a:xfrm>
          <a:prstGeom prst="rect">
            <a:avLst/>
          </a:prstGeom>
        </p:spPr>
      </p:pic>
    </p:spTree>
    <p:extLst>
      <p:ext uri="{BB962C8B-B14F-4D97-AF65-F5344CB8AC3E}">
        <p14:creationId xmlns:p14="http://schemas.microsoft.com/office/powerpoint/2010/main" val="220559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1340" y="1276787"/>
            <a:ext cx="10058400" cy="5324535"/>
          </a:xfrm>
          <a:prstGeom prst="rect">
            <a:avLst/>
          </a:prstGeom>
        </p:spPr>
        <p:txBody>
          <a:bodyPr wrap="square">
            <a:spAutoFit/>
          </a:bodyPr>
          <a:lstStyle/>
          <a:p>
            <a:pPr marL="342900" indent="-342900">
              <a:buFont typeface="Wingdings" panose="05000000000000000000" pitchFamily="2" charset="2"/>
              <a:buChar char="q"/>
            </a:pPr>
            <a:r>
              <a:rPr lang="ka-GE" sz="2400" b="1" u="sng" dirty="0" smtClean="0">
                <a:solidFill>
                  <a:srgbClr val="FF0000"/>
                </a:solidFill>
                <a:latin typeface="Calibri"/>
                <a:ea typeface="Calibri"/>
                <a:cs typeface="Calibri"/>
              </a:rPr>
              <a:t>მოიპოვოს </a:t>
            </a:r>
            <a:r>
              <a:rPr lang="ka-GE" sz="2400" b="1" u="sng" dirty="0">
                <a:solidFill>
                  <a:srgbClr val="FF0000"/>
                </a:solidFill>
                <a:latin typeface="Calibri"/>
                <a:ea typeface="Calibri"/>
                <a:cs typeface="Calibri"/>
              </a:rPr>
              <a:t>კანდიდატის შესახებ ინფორმაცია</a:t>
            </a:r>
            <a:r>
              <a:rPr lang="ka-GE" sz="2400" dirty="0">
                <a:solidFill>
                  <a:srgbClr val="0070C0"/>
                </a:solidFill>
                <a:latin typeface="Calibri"/>
                <a:ea typeface="Calibri"/>
                <a:cs typeface="Calibri"/>
              </a:rPr>
              <a:t>, გარდა იმ ინფორმაციისა, რომელიც არ არის დაკავშირებული სამუშაოს შესრულებასთან და არ არის საჭირო კანდიდატის მიერ კონკრეტული სამუშაოს შესრულების შესაძლებლობის შესაფასებლად და შესაბამისი გადაწყვეტილების მისაღებად.</a:t>
            </a:r>
          </a:p>
          <a:p>
            <a:pPr marL="342900" indent="-342900">
              <a:buFont typeface="Wingdings" panose="05000000000000000000" pitchFamily="2" charset="2"/>
              <a:buChar char="q"/>
            </a:pPr>
            <a:r>
              <a:rPr lang="ka-GE" sz="2400" b="1" u="sng" dirty="0">
                <a:solidFill>
                  <a:srgbClr val="FF0000"/>
                </a:solidFill>
                <a:latin typeface="Calibri"/>
                <a:ea typeface="Calibri"/>
                <a:cs typeface="Calibri"/>
              </a:rPr>
              <a:t>გამოარკვიოს ნებისმიერი </a:t>
            </a:r>
            <a:r>
              <a:rPr lang="ka-GE" sz="2400" b="1" u="sng" dirty="0">
                <a:solidFill>
                  <a:srgbClr val="FF0000"/>
                </a:solidFill>
                <a:latin typeface="Calibri"/>
                <a:ea typeface="Calibri"/>
                <a:cs typeface="Calibri"/>
              </a:rPr>
              <a:t>გარემოების შესახებ, რომელმაც შეიძლება</a:t>
            </a:r>
            <a:r>
              <a:rPr lang="ka-GE" sz="2400" dirty="0">
                <a:solidFill>
                  <a:srgbClr val="0070C0"/>
                </a:solidFill>
                <a:latin typeface="Calibri"/>
                <a:ea typeface="Calibri"/>
                <a:cs typeface="Calibri"/>
              </a:rPr>
              <a:t> ხელი შეუშალოს მას სამუშაოს შესრულებაში ან </a:t>
            </a:r>
            <a:r>
              <a:rPr lang="ka-GE" sz="2400" b="1" u="sng" dirty="0">
                <a:solidFill>
                  <a:srgbClr val="FF0000"/>
                </a:solidFill>
                <a:latin typeface="Calibri"/>
                <a:ea typeface="Calibri"/>
                <a:cs typeface="Calibri"/>
              </a:rPr>
              <a:t>საფრთხე შეუქმნას დამსაქმებლის ინტერესებს.</a:t>
            </a:r>
          </a:p>
          <a:p>
            <a:pPr marL="342900" indent="-342900">
              <a:buFont typeface="Wingdings" panose="05000000000000000000" pitchFamily="2" charset="2"/>
              <a:buChar char="q"/>
            </a:pPr>
            <a:r>
              <a:rPr lang="ka-GE" sz="2400" b="1" u="sng" dirty="0" smtClean="0">
                <a:solidFill>
                  <a:srgbClr val="FF0000"/>
                </a:solidFill>
                <a:latin typeface="Calibri"/>
                <a:ea typeface="Calibri"/>
                <a:cs typeface="Calibri"/>
              </a:rPr>
              <a:t>შეამოწმოს</a:t>
            </a:r>
            <a:r>
              <a:rPr lang="ka-GE" sz="2400" dirty="0" smtClean="0">
                <a:solidFill>
                  <a:srgbClr val="0070C0"/>
                </a:solidFill>
                <a:latin typeface="Calibri"/>
                <a:ea typeface="Calibri"/>
                <a:cs typeface="Calibri"/>
              </a:rPr>
              <a:t> </a:t>
            </a:r>
            <a:r>
              <a:rPr lang="ka-GE" sz="2400" dirty="0">
                <a:solidFill>
                  <a:srgbClr val="0070C0"/>
                </a:solidFill>
                <a:latin typeface="Calibri"/>
                <a:ea typeface="Calibri"/>
                <a:cs typeface="Calibri"/>
              </a:rPr>
              <a:t>კანდიდატის მიერ წარდგენილი </a:t>
            </a:r>
            <a:r>
              <a:rPr lang="ka-GE" sz="2400" b="1" u="sng" dirty="0">
                <a:solidFill>
                  <a:srgbClr val="FF0000"/>
                </a:solidFill>
                <a:latin typeface="Calibri"/>
                <a:ea typeface="Calibri"/>
                <a:cs typeface="Calibri"/>
              </a:rPr>
              <a:t>ინფორმაციის სისწორე</a:t>
            </a:r>
            <a:r>
              <a:rPr lang="ka-GE" sz="2400" dirty="0" smtClean="0">
                <a:solidFill>
                  <a:srgbClr val="0070C0"/>
                </a:solidFill>
                <a:latin typeface="Calibri"/>
                <a:ea typeface="Calibri"/>
                <a:cs typeface="Calibri"/>
              </a:rPr>
              <a:t>.</a:t>
            </a:r>
          </a:p>
          <a:p>
            <a:pPr marL="342900" indent="-342900">
              <a:buFont typeface="Wingdings" panose="05000000000000000000" pitchFamily="2" charset="2"/>
              <a:buChar char="q"/>
            </a:pPr>
            <a:r>
              <a:rPr lang="ka-GE" sz="2400" b="1" u="sng" dirty="0" smtClean="0">
                <a:solidFill>
                  <a:srgbClr val="FF0000"/>
                </a:solidFill>
                <a:latin typeface="Calibri"/>
                <a:ea typeface="Calibri"/>
                <a:cs typeface="Calibri"/>
              </a:rPr>
              <a:t>კანონის შესაბამისად  შეინახოს  კანდიდატის შესახებ ინფორმაცია </a:t>
            </a:r>
            <a:r>
              <a:rPr lang="ka-GE" sz="2400" dirty="0" smtClean="0">
                <a:solidFill>
                  <a:srgbClr val="0070C0"/>
                </a:solidFill>
                <a:latin typeface="Calibri"/>
                <a:ea typeface="Calibri"/>
                <a:cs typeface="Calibri"/>
              </a:rPr>
              <a:t>ინფორმაცია </a:t>
            </a:r>
            <a:r>
              <a:rPr lang="ka-GE" sz="2400" dirty="0">
                <a:solidFill>
                  <a:srgbClr val="0070C0"/>
                </a:solidFill>
                <a:latin typeface="Calibri"/>
                <a:ea typeface="Calibri"/>
                <a:cs typeface="Calibri"/>
              </a:rPr>
              <a:t>არ შეიძლება კანდიდატის თანხმობის გარეშე იყოს ხელმისაწვდომი სხვა პირისთვის, გარდა საქართველოს კანონმდებლობით გათვალისწინებული შემთხვევებისა.</a:t>
            </a:r>
          </a:p>
          <a:p>
            <a:endParaRPr lang="ka-GE" sz="2800" dirty="0">
              <a:solidFill>
                <a:srgbClr val="0070C0"/>
              </a:solidFill>
              <a:latin typeface="Calibri"/>
              <a:ea typeface="Calibri"/>
              <a:cs typeface="Calibri"/>
            </a:endParaRPr>
          </a:p>
        </p:txBody>
      </p:sp>
      <p:sp>
        <p:nvSpPr>
          <p:cNvPr id="5" name="Rectangle 4"/>
          <p:cNvSpPr/>
          <p:nvPr/>
        </p:nvSpPr>
        <p:spPr>
          <a:xfrm>
            <a:off x="1227037" y="329109"/>
            <a:ext cx="12692164" cy="584775"/>
          </a:xfrm>
          <a:prstGeom prst="rect">
            <a:avLst/>
          </a:prstGeom>
        </p:spPr>
        <p:txBody>
          <a:bodyPr wrap="square">
            <a:spAutoFit/>
          </a:bodyPr>
          <a:lstStyle/>
          <a:p>
            <a:pPr algn="ctr"/>
            <a:r>
              <a:rPr lang="ka-GE" sz="3200" b="1" dirty="0" smtClean="0">
                <a:solidFill>
                  <a:schemeClr val="tx1"/>
                </a:solidFill>
                <a:latin typeface="Calibri"/>
                <a:ea typeface="Calibri"/>
                <a:cs typeface="Calibri"/>
              </a:rPr>
              <a:t>დამსაქმებელს  </a:t>
            </a:r>
            <a:r>
              <a:rPr lang="ka-GE" sz="3200" b="1" dirty="0">
                <a:solidFill>
                  <a:schemeClr val="tx1"/>
                </a:solidFill>
                <a:latin typeface="Calibri"/>
                <a:ea typeface="Calibri"/>
                <a:cs typeface="Calibri"/>
              </a:rPr>
              <a:t>უფლება აქვს </a:t>
            </a:r>
            <a:r>
              <a:rPr lang="ka-GE" sz="3200" b="1" dirty="0" smtClean="0">
                <a:solidFill>
                  <a:schemeClr val="tx1"/>
                </a:solidFill>
                <a:latin typeface="Calibri"/>
                <a:ea typeface="Calibri"/>
                <a:cs typeface="Calibri"/>
              </a:rPr>
              <a:t>:</a:t>
            </a:r>
            <a:endParaRPr lang="ka-GE" sz="3200" b="1" dirty="0">
              <a:solidFill>
                <a:schemeClr val="tx1"/>
              </a:solidFill>
              <a:latin typeface="Calibri"/>
              <a:ea typeface="Calibri"/>
              <a:cs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6880" y="5934530"/>
            <a:ext cx="4820921" cy="3208104"/>
          </a:xfrm>
          <a:prstGeom prst="rect">
            <a:avLst/>
          </a:prstGeom>
        </p:spPr>
      </p:pic>
    </p:spTree>
    <p:extLst>
      <p:ext uri="{BB962C8B-B14F-4D97-AF65-F5344CB8AC3E}">
        <p14:creationId xmlns:p14="http://schemas.microsoft.com/office/powerpoint/2010/main" val="132350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583" y="1470412"/>
            <a:ext cx="9194800" cy="6740307"/>
          </a:xfrm>
          <a:prstGeom prst="rect">
            <a:avLst/>
          </a:prstGeom>
        </p:spPr>
        <p:txBody>
          <a:bodyPr wrap="square">
            <a:spAutoFit/>
          </a:bodyPr>
          <a:lstStyle/>
          <a:p>
            <a:pPr marL="342900" indent="-342900">
              <a:buFont typeface="Wingdings" panose="05000000000000000000" pitchFamily="2" charset="2"/>
              <a:buChar char="Ø"/>
            </a:pPr>
            <a:r>
              <a:rPr lang="ka-GE" sz="2400" dirty="0">
                <a:solidFill>
                  <a:srgbClr val="0070C0"/>
                </a:solidFill>
                <a:latin typeface="Calibri"/>
                <a:ea typeface="Calibri"/>
                <a:cs typeface="Calibri"/>
              </a:rPr>
              <a:t>კანდიდატთან </a:t>
            </a:r>
            <a:r>
              <a:rPr lang="ka-GE" sz="2400" b="1" u="sng" dirty="0">
                <a:solidFill>
                  <a:srgbClr val="FF0000"/>
                </a:solidFill>
                <a:latin typeface="Calibri"/>
                <a:ea typeface="Calibri"/>
                <a:cs typeface="Calibri"/>
              </a:rPr>
              <a:t>წინასახელშეკრულებო ურთიერთობა დასრულებულად მიიჩნევა </a:t>
            </a:r>
            <a:r>
              <a:rPr lang="ka-GE" sz="2400" dirty="0">
                <a:solidFill>
                  <a:srgbClr val="0070C0"/>
                </a:solidFill>
                <a:latin typeface="Calibri"/>
                <a:ea typeface="Calibri"/>
                <a:cs typeface="Calibri"/>
              </a:rPr>
              <a:t>დამსაქმებლის მიერ მასთან </a:t>
            </a:r>
            <a:r>
              <a:rPr lang="ka-GE" sz="2400" b="1" u="sng" dirty="0">
                <a:solidFill>
                  <a:srgbClr val="FF0000"/>
                </a:solidFill>
                <a:latin typeface="Calibri"/>
                <a:ea typeface="Calibri"/>
                <a:cs typeface="Calibri"/>
              </a:rPr>
              <a:t>შრომითი ხელშეკრულების დადებით ან დასაქმებაზე უარის შესახებ ინფორმირებით.</a:t>
            </a:r>
          </a:p>
          <a:p>
            <a:pPr marL="342900" indent="-342900">
              <a:buFont typeface="Wingdings" panose="05000000000000000000" pitchFamily="2" charset="2"/>
              <a:buChar char="Ø"/>
            </a:pPr>
            <a:r>
              <a:rPr lang="ka-GE" sz="2400" b="1" u="sng" dirty="0" smtClean="0">
                <a:solidFill>
                  <a:srgbClr val="FF0000"/>
                </a:solidFill>
                <a:latin typeface="Calibri"/>
                <a:ea typeface="Calibri"/>
                <a:cs typeface="Calibri"/>
              </a:rPr>
              <a:t>დამსაქმებელი </a:t>
            </a:r>
            <a:r>
              <a:rPr lang="ka-GE" sz="2400" b="1" u="sng" dirty="0">
                <a:solidFill>
                  <a:srgbClr val="FF0000"/>
                </a:solidFill>
                <a:latin typeface="Calibri"/>
                <a:ea typeface="Calibri"/>
                <a:cs typeface="Calibri"/>
              </a:rPr>
              <a:t>არ არის ვალდებული, დაასაბუთოს თავისი გადაწყვეტილება კანდიდატის დასაქმებაზე უარის თქმის თაობაზე.</a:t>
            </a:r>
          </a:p>
          <a:p>
            <a:pPr marL="342900" indent="-342900">
              <a:buFont typeface="Wingdings" panose="05000000000000000000" pitchFamily="2" charset="2"/>
              <a:buChar char="Ø"/>
            </a:pPr>
            <a:r>
              <a:rPr lang="ka-GE" sz="2400" dirty="0" smtClean="0">
                <a:solidFill>
                  <a:srgbClr val="0070C0"/>
                </a:solidFill>
                <a:latin typeface="Calibri"/>
                <a:ea typeface="Calibri"/>
                <a:cs typeface="Calibri"/>
              </a:rPr>
              <a:t>წინასახელშეკრულებო </a:t>
            </a:r>
            <a:r>
              <a:rPr lang="ka-GE" sz="2400" u="sng" dirty="0">
                <a:solidFill>
                  <a:srgbClr val="0070C0"/>
                </a:solidFill>
                <a:latin typeface="Calibri"/>
                <a:ea typeface="Calibri"/>
                <a:cs typeface="Calibri"/>
              </a:rPr>
              <a:t>ურთიერთობისას </a:t>
            </a:r>
            <a:r>
              <a:rPr lang="ka-GE" sz="2400" b="1" u="sng" dirty="0">
                <a:solidFill>
                  <a:srgbClr val="FF0000"/>
                </a:solidFill>
                <a:latin typeface="Calibri"/>
                <a:ea typeface="Calibri"/>
                <a:cs typeface="Calibri"/>
              </a:rPr>
              <a:t>შრომითი ხელშეკრულების დადებამდე დამსაქმებელი ვალდებულია კანდიდატს გააცნოს საქართველოს კანონმდებლობით განსაზღვრული დებულებები პირთა მიმართ თანაბარი მოპყრობის პრინციპისა და მისი დაცვის საშუალებების შესახებ</a:t>
            </a:r>
            <a:r>
              <a:rPr lang="ka-GE" sz="2400" u="sng" dirty="0">
                <a:solidFill>
                  <a:srgbClr val="0070C0"/>
                </a:solidFill>
                <a:latin typeface="Calibri"/>
                <a:ea typeface="Calibri"/>
                <a:cs typeface="Calibri"/>
              </a:rPr>
              <a:t>,</a:t>
            </a:r>
            <a:r>
              <a:rPr lang="ka-GE" sz="2400" dirty="0">
                <a:solidFill>
                  <a:srgbClr val="0070C0"/>
                </a:solidFill>
                <a:latin typeface="Calibri"/>
                <a:ea typeface="Calibri"/>
                <a:cs typeface="Calibri"/>
              </a:rPr>
              <a:t> აგრეთვე მიიღოს ზომები სამუშაო ადგილზე პირთა მიმართ თანაბარი მოპყრობის პრინციპის დაცვის უზრუნველსაყოფად, მათ შორის, დისკრიმინაციის ამკრძალავი დებულებები ასახოს შრომის შინაგანაწესში, კოლექტიურ ხელშეკრულებებსა და სხვა დოკუმენტებში და უზრუნველყოს მათი შესრულება.</a:t>
            </a:r>
          </a:p>
        </p:txBody>
      </p:sp>
      <p:sp>
        <p:nvSpPr>
          <p:cNvPr id="5" name="Rectangle 4"/>
          <p:cNvSpPr/>
          <p:nvPr/>
        </p:nvSpPr>
        <p:spPr>
          <a:xfrm>
            <a:off x="2688367" y="697012"/>
            <a:ext cx="4971234" cy="523220"/>
          </a:xfrm>
          <a:prstGeom prst="rect">
            <a:avLst/>
          </a:prstGeom>
        </p:spPr>
        <p:txBody>
          <a:bodyPr wrap="none">
            <a:spAutoFit/>
          </a:bodyPr>
          <a:lstStyle/>
          <a:p>
            <a:pPr algn="ctr"/>
            <a:r>
              <a:rPr lang="ka-GE" sz="2800" b="1" dirty="0" smtClean="0">
                <a:solidFill>
                  <a:schemeClr val="tx1"/>
                </a:solidFill>
                <a:latin typeface="Calibri"/>
                <a:ea typeface="Calibri"/>
                <a:cs typeface="Calibri"/>
              </a:rPr>
              <a:t>დამსაქმებელის  უფლებები :</a:t>
            </a:r>
            <a:endParaRPr lang="ka-GE" sz="2800" b="1" dirty="0">
              <a:solidFill>
                <a:schemeClr val="tx1"/>
              </a:solidFill>
              <a:latin typeface="Calibri"/>
              <a:ea typeface="Calibri"/>
              <a:cs typeface="Calib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76576">
            <a:off x="9704477" y="3858696"/>
            <a:ext cx="4301036" cy="2862144"/>
          </a:xfrm>
          <a:prstGeom prst="rect">
            <a:avLst/>
          </a:prstGeom>
        </p:spPr>
      </p:pic>
    </p:spTree>
    <p:extLst>
      <p:ext uri="{BB962C8B-B14F-4D97-AF65-F5344CB8AC3E}">
        <p14:creationId xmlns:p14="http://schemas.microsoft.com/office/powerpoint/2010/main" val="339310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p:nvPr/>
        </p:nvSpPr>
        <p:spPr>
          <a:xfrm>
            <a:off x="3582855" y="1779213"/>
            <a:ext cx="7832565" cy="1107975"/>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a:solidFill>
                  <a:srgbClr val="000000"/>
                </a:solidFill>
                <a:latin typeface="Calibri"/>
                <a:ea typeface="Calibri"/>
                <a:cs typeface="Calibri"/>
                <a:sym typeface="Calibri"/>
              </a:rPr>
              <a:t>თქვენი აზრით </a:t>
            </a:r>
            <a:r>
              <a:rPr lang="ka-GE" sz="3200" b="1" i="0" u="none" strike="noStrike" cap="none" dirty="0" smtClean="0">
                <a:solidFill>
                  <a:srgbClr val="000000"/>
                </a:solidFill>
                <a:latin typeface="Calibri"/>
                <a:ea typeface="Calibri"/>
                <a:cs typeface="Calibri"/>
                <a:sym typeface="Calibri"/>
              </a:rPr>
              <a:t>რომელ საკითხებს უნდა მოიცავდეს  შრომითი ხელშეკრულება</a:t>
            </a:r>
            <a:endParaRPr sz="3200" b="1" i="0" u="none" strike="noStrike" cap="none" dirty="0">
              <a:solidFill>
                <a:srgbClr val="000000"/>
              </a:solidFill>
              <a:latin typeface="Calibri"/>
              <a:ea typeface="Calibri"/>
              <a:cs typeface="Calibri"/>
              <a:sym typeface="Calibri"/>
            </a:endParaRPr>
          </a:p>
        </p:txBody>
      </p:sp>
      <p:pic>
        <p:nvPicPr>
          <p:cNvPr id="157" name="Google Shape;157;p11" descr="C:\Users\pc-pc\Desktop\images.png"/>
          <p:cNvPicPr preferRelativeResize="0"/>
          <p:nvPr/>
        </p:nvPicPr>
        <p:blipFill rotWithShape="1">
          <a:blip r:embed="rId3">
            <a:alphaModFix/>
          </a:blip>
          <a:srcRect/>
          <a:stretch/>
        </p:blipFill>
        <p:spPr>
          <a:xfrm>
            <a:off x="6020460" y="4074357"/>
            <a:ext cx="3411141" cy="4042834"/>
          </a:xfrm>
          <a:prstGeom prst="rect">
            <a:avLst/>
          </a:prstGeom>
          <a:noFill/>
          <a:ln>
            <a:noFill/>
          </a:ln>
        </p:spPr>
      </p:pic>
    </p:spTree>
    <p:extLst>
      <p:ext uri="{BB962C8B-B14F-4D97-AF65-F5344CB8AC3E}">
        <p14:creationId xmlns:p14="http://schemas.microsoft.com/office/powerpoint/2010/main" val="213714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222"/>
        <p:cNvGrpSpPr/>
        <p:nvPr/>
      </p:nvGrpSpPr>
      <p:grpSpPr>
        <a:xfrm>
          <a:off x="0" y="0"/>
          <a:ext cx="0" cy="0"/>
          <a:chOff x="0" y="0"/>
          <a:chExt cx="0" cy="0"/>
        </a:xfrm>
      </p:grpSpPr>
      <p:sp>
        <p:nvSpPr>
          <p:cNvPr id="223" name="Google Shape;223;p9"/>
          <p:cNvSpPr/>
          <p:nvPr/>
        </p:nvSpPr>
        <p:spPr>
          <a:xfrm>
            <a:off x="1181686" y="1600039"/>
            <a:ext cx="13448714" cy="5693826"/>
          </a:xfrm>
          <a:prstGeom prst="rect">
            <a:avLst/>
          </a:prstGeom>
          <a:solidFill>
            <a:srgbClr val="EAEAEA"/>
          </a:solidFill>
          <a:ln>
            <a:noFill/>
          </a:ln>
          <a:scene3d>
            <a:camera prst="orthographicFront"/>
            <a:lightRig rig="threePt" dir="t"/>
          </a:scene3d>
          <a:sp3d>
            <a:bevelT w="114300" prst="artDeco"/>
          </a:sp3d>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333333"/>
              </a:buClr>
              <a:buSzPts val="2400"/>
              <a:buFont typeface="Arial"/>
              <a:buNone/>
            </a:pPr>
            <a:r>
              <a:rPr lang="ka-GE" sz="2800" b="1" dirty="0" smtClean="0">
                <a:latin typeface="Calibri"/>
                <a:ea typeface="Calibri"/>
                <a:cs typeface="Calibri"/>
                <a:sym typeface="Helvetica Neue"/>
              </a:rPr>
              <a:t>ა</a:t>
            </a:r>
            <a:r>
              <a:rPr lang="ka-GE" sz="2800" b="1" dirty="0">
                <a:latin typeface="Calibri"/>
                <a:ea typeface="Calibri"/>
                <a:cs typeface="Calibri"/>
                <a:sym typeface="Helvetica Neue"/>
              </a:rPr>
              <a:t>) ინფორმაცია შრომითი ხელშეკრულების მხარეთა შესახებ;</a:t>
            </a:r>
            <a:endParaRPr sz="2800" b="1" dirty="0">
              <a:latin typeface="Calibri"/>
              <a:ea typeface="Calibri"/>
              <a:cs typeface="Calibri"/>
            </a:endParaRPr>
          </a:p>
          <a:p>
            <a:pPr marL="0" marR="0" lvl="0" indent="0" algn="l" rtl="0">
              <a:lnSpc>
                <a:spcPct val="100000"/>
              </a:lnSpc>
              <a:spcBef>
                <a:spcPts val="0"/>
              </a:spcBef>
              <a:spcAft>
                <a:spcPts val="0"/>
              </a:spcAft>
              <a:buClr>
                <a:srgbClr val="333333"/>
              </a:buClr>
              <a:buSzPts val="2400"/>
              <a:buFont typeface="Arial"/>
              <a:buNone/>
            </a:pPr>
            <a:r>
              <a:rPr lang="ka-GE" sz="2800" b="1" dirty="0">
                <a:latin typeface="Calibri"/>
                <a:ea typeface="Calibri"/>
                <a:cs typeface="Calibri"/>
                <a:sym typeface="Helvetica Neue"/>
              </a:rPr>
              <a:t>ბ) მუშაობის დაწყების თარიღი და შრომითი ურთიერთობის ხანგრძლივობა;</a:t>
            </a:r>
            <a:endParaRPr sz="2800" b="1" dirty="0">
              <a:latin typeface="Calibri"/>
              <a:ea typeface="Calibri"/>
              <a:cs typeface="Calibri"/>
            </a:endParaRPr>
          </a:p>
          <a:p>
            <a:pPr marL="0" marR="0" lvl="0" indent="0" algn="l" rtl="0">
              <a:lnSpc>
                <a:spcPct val="100000"/>
              </a:lnSpc>
              <a:spcBef>
                <a:spcPts val="0"/>
              </a:spcBef>
              <a:spcAft>
                <a:spcPts val="0"/>
              </a:spcAft>
              <a:buClr>
                <a:srgbClr val="333333"/>
              </a:buClr>
              <a:buSzPts val="2400"/>
              <a:buFont typeface="Arial"/>
              <a:buNone/>
            </a:pPr>
            <a:r>
              <a:rPr lang="ka-GE" sz="2800" b="1" dirty="0">
                <a:latin typeface="Calibri"/>
                <a:ea typeface="Calibri"/>
                <a:cs typeface="Calibri"/>
                <a:sym typeface="Helvetica Neue"/>
              </a:rPr>
              <a:t>გ) სამუშაო დრო და დასვენების დრო;</a:t>
            </a:r>
            <a:endParaRPr sz="2800" b="1" dirty="0">
              <a:latin typeface="Calibri"/>
              <a:ea typeface="Calibri"/>
              <a:cs typeface="Calibri"/>
            </a:endParaRPr>
          </a:p>
          <a:p>
            <a:pPr marL="0" marR="0" lvl="0" indent="0" algn="l" rtl="0">
              <a:lnSpc>
                <a:spcPct val="100000"/>
              </a:lnSpc>
              <a:spcBef>
                <a:spcPts val="0"/>
              </a:spcBef>
              <a:spcAft>
                <a:spcPts val="0"/>
              </a:spcAft>
              <a:buClr>
                <a:srgbClr val="333333"/>
              </a:buClr>
              <a:buSzPts val="2400"/>
              <a:buFont typeface="Arial"/>
              <a:buNone/>
            </a:pPr>
            <a:r>
              <a:rPr lang="ka-GE" sz="2800" b="1" dirty="0">
                <a:latin typeface="Calibri"/>
                <a:ea typeface="Calibri"/>
                <a:cs typeface="Calibri"/>
                <a:sym typeface="Helvetica Neue"/>
              </a:rPr>
              <a:t>დ) სამუშაო ადგილი </a:t>
            </a:r>
            <a:r>
              <a:rPr lang="ka-GE" sz="2800" dirty="0">
                <a:latin typeface="Calibri"/>
                <a:ea typeface="Calibri"/>
                <a:cs typeface="Calibri"/>
                <a:sym typeface="Helvetica Neue"/>
              </a:rPr>
              <a:t>და ინფორმაცია დასაქმებულის სხვადასხვა სამუშაო ადგილის შესახებ, თუ მისი მუდმივი ან ძირითადი სამუშაო ადგილი განსაზღვრული არ არის;</a:t>
            </a:r>
            <a:endParaRPr sz="2800" dirty="0">
              <a:latin typeface="Calibri"/>
              <a:ea typeface="Calibri"/>
              <a:cs typeface="Calibri"/>
            </a:endParaRPr>
          </a:p>
          <a:p>
            <a:pPr marL="0" marR="0" lvl="0" indent="0" algn="l" rtl="0">
              <a:lnSpc>
                <a:spcPct val="100000"/>
              </a:lnSpc>
              <a:spcBef>
                <a:spcPts val="0"/>
              </a:spcBef>
              <a:spcAft>
                <a:spcPts val="0"/>
              </a:spcAft>
              <a:buClr>
                <a:srgbClr val="333333"/>
              </a:buClr>
              <a:buSzPts val="2400"/>
              <a:buFont typeface="Arial"/>
              <a:buNone/>
            </a:pPr>
            <a:r>
              <a:rPr lang="ka-GE" sz="2800" b="1" dirty="0">
                <a:latin typeface="Calibri"/>
                <a:ea typeface="Calibri"/>
                <a:cs typeface="Calibri"/>
                <a:sym typeface="Helvetica Neue"/>
              </a:rPr>
              <a:t>ე) თანამდებობა </a:t>
            </a:r>
            <a:r>
              <a:rPr lang="ka-GE" sz="2800" b="1" dirty="0" smtClean="0">
                <a:latin typeface="Calibri"/>
                <a:ea typeface="Calibri"/>
                <a:cs typeface="Calibri"/>
                <a:sym typeface="Helvetica Neue"/>
              </a:rPr>
              <a:t>და </a:t>
            </a:r>
            <a:r>
              <a:rPr lang="ka-GE" sz="2800" b="1" dirty="0">
                <a:latin typeface="Calibri"/>
                <a:ea typeface="Calibri"/>
                <a:cs typeface="Calibri"/>
                <a:sym typeface="Helvetica Neue"/>
              </a:rPr>
              <a:t>შესასრულებელი სამუშაოს სახე ან აღწერილობა;</a:t>
            </a:r>
            <a:endParaRPr sz="2800" b="1" dirty="0">
              <a:latin typeface="Calibri"/>
              <a:ea typeface="Calibri"/>
              <a:cs typeface="Calibri"/>
            </a:endParaRPr>
          </a:p>
          <a:p>
            <a:pPr marL="0" marR="0" lvl="0" indent="0" algn="l" rtl="0">
              <a:lnSpc>
                <a:spcPct val="100000"/>
              </a:lnSpc>
              <a:spcBef>
                <a:spcPts val="0"/>
              </a:spcBef>
              <a:spcAft>
                <a:spcPts val="0"/>
              </a:spcAft>
              <a:buClr>
                <a:srgbClr val="333333"/>
              </a:buClr>
              <a:buSzPts val="2400"/>
              <a:buFont typeface="Arial"/>
              <a:buNone/>
            </a:pPr>
            <a:r>
              <a:rPr lang="ka-GE" sz="2800" b="1" dirty="0">
                <a:latin typeface="Calibri"/>
                <a:ea typeface="Calibri"/>
                <a:cs typeface="Calibri"/>
                <a:sym typeface="Helvetica Neue"/>
              </a:rPr>
              <a:t>ვ) შრომის ანაზღაურება (მიეთითება ხელფასი, აგრეთვე არსებობის შემთხვევაში − დანამატი) და მისი გადახდის წესი;</a:t>
            </a:r>
            <a:endParaRPr sz="2800" b="1" dirty="0">
              <a:latin typeface="Calibri"/>
              <a:ea typeface="Calibri"/>
              <a:cs typeface="Calibri"/>
            </a:endParaRPr>
          </a:p>
          <a:p>
            <a:pPr marL="0" marR="0" lvl="0" indent="0" algn="l" rtl="0">
              <a:lnSpc>
                <a:spcPct val="100000"/>
              </a:lnSpc>
              <a:spcBef>
                <a:spcPts val="0"/>
              </a:spcBef>
              <a:spcAft>
                <a:spcPts val="0"/>
              </a:spcAft>
              <a:buClr>
                <a:srgbClr val="333333"/>
              </a:buClr>
              <a:buSzPts val="2400"/>
              <a:buFont typeface="Arial"/>
              <a:buNone/>
            </a:pPr>
            <a:r>
              <a:rPr lang="ka-GE" sz="2800" b="1" dirty="0">
                <a:latin typeface="Calibri"/>
                <a:ea typeface="Calibri"/>
                <a:cs typeface="Calibri"/>
                <a:sym typeface="Helvetica Neue"/>
              </a:rPr>
              <a:t>ზ) ზეგანაკვეთური სამუშაოს ანაზღაურების წესი;</a:t>
            </a:r>
            <a:endParaRPr sz="2800" b="1" dirty="0">
              <a:latin typeface="Calibri"/>
              <a:ea typeface="Calibri"/>
              <a:cs typeface="Calibri"/>
            </a:endParaRPr>
          </a:p>
          <a:p>
            <a:pPr marL="0" marR="0" lvl="0" indent="0" algn="l" rtl="0">
              <a:lnSpc>
                <a:spcPct val="100000"/>
              </a:lnSpc>
              <a:spcBef>
                <a:spcPts val="0"/>
              </a:spcBef>
              <a:spcAft>
                <a:spcPts val="0"/>
              </a:spcAft>
              <a:buClr>
                <a:srgbClr val="333333"/>
              </a:buClr>
              <a:buSzPts val="2400"/>
              <a:buFont typeface="Arial"/>
              <a:buNone/>
            </a:pPr>
            <a:r>
              <a:rPr lang="ka-GE" sz="2800" b="1" dirty="0">
                <a:latin typeface="Calibri"/>
                <a:ea typeface="Calibri"/>
                <a:cs typeface="Calibri"/>
                <a:sym typeface="Helvetica Neue"/>
              </a:rPr>
              <a:t>თ) ანაზღაურებადი შვებულების ხანგრძლივობა, </a:t>
            </a:r>
            <a:r>
              <a:rPr lang="ka-GE" sz="2800" b="1" dirty="0" smtClean="0">
                <a:latin typeface="Calibri"/>
                <a:ea typeface="Calibri"/>
                <a:cs typeface="Calibri"/>
                <a:sym typeface="Helvetica Neue"/>
              </a:rPr>
              <a:t>ანაზღაურების გარეშე </a:t>
            </a:r>
            <a:r>
              <a:rPr lang="ka-GE" sz="2800" b="1" dirty="0">
                <a:latin typeface="Calibri"/>
                <a:ea typeface="Calibri"/>
                <a:cs typeface="Calibri"/>
                <a:sym typeface="Helvetica Neue"/>
              </a:rPr>
              <a:t>შვებულების ხანგრძლივობა და ამ შვებულებების მიცემის წესი;</a:t>
            </a:r>
            <a:endParaRPr sz="2800" b="1" dirty="0">
              <a:latin typeface="Calibri"/>
              <a:ea typeface="Calibri"/>
              <a:cs typeface="Calibri"/>
            </a:endParaRPr>
          </a:p>
          <a:p>
            <a:pPr marL="0" marR="0" lvl="0" indent="0" algn="l" rtl="0">
              <a:lnSpc>
                <a:spcPct val="100000"/>
              </a:lnSpc>
              <a:spcBef>
                <a:spcPts val="0"/>
              </a:spcBef>
              <a:spcAft>
                <a:spcPts val="0"/>
              </a:spcAft>
              <a:buClr>
                <a:srgbClr val="333333"/>
              </a:buClr>
              <a:buSzPts val="2400"/>
              <a:buFont typeface="Arial"/>
              <a:buNone/>
            </a:pPr>
            <a:r>
              <a:rPr lang="ka-GE" sz="2800" b="1" dirty="0">
                <a:latin typeface="Calibri"/>
                <a:ea typeface="Calibri"/>
                <a:cs typeface="Calibri"/>
                <a:sym typeface="Helvetica Neue"/>
              </a:rPr>
              <a:t>ი) დამსაქმებლისა და დასაქმებულის მიერ შრომითი ურთიერთობის შეწყვეტის წესი</a:t>
            </a:r>
            <a:endParaRPr sz="2800" b="1" dirty="0">
              <a:latin typeface="Calibri"/>
              <a:ea typeface="Calibri"/>
              <a:cs typeface="Calibri"/>
            </a:endParaRPr>
          </a:p>
        </p:txBody>
      </p:sp>
      <p:sp>
        <p:nvSpPr>
          <p:cNvPr id="224" name="Google Shape;224;p9"/>
          <p:cNvSpPr/>
          <p:nvPr/>
        </p:nvSpPr>
        <p:spPr>
          <a:xfrm>
            <a:off x="3861951" y="344733"/>
            <a:ext cx="10301089" cy="523180"/>
          </a:xfrm>
          <a:prstGeom prst="rect">
            <a:avLst/>
          </a:prstGeom>
          <a:noFill/>
          <a:ln>
            <a:noFill/>
          </a:ln>
        </p:spPr>
        <p:txBody>
          <a:bodyPr spcFirstLastPara="1" wrap="square" lIns="91425" tIns="45700" rIns="91425" bIns="45700" anchor="t" anchorCtr="0">
            <a:spAutoFit/>
          </a:bodyPr>
          <a:lstStyle/>
          <a:p>
            <a:pPr>
              <a:buClr>
                <a:srgbClr val="333333"/>
              </a:buClr>
              <a:buSzPts val="2400"/>
            </a:pPr>
            <a:r>
              <a:rPr lang="ka-GE" sz="2800" b="1" dirty="0">
                <a:latin typeface="Calibri"/>
                <a:ea typeface="Calibri"/>
                <a:cs typeface="Calibri"/>
                <a:sym typeface="Helvetica Neue"/>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შრომითი ხელშეკრულების შინაარსი</a:t>
            </a:r>
            <a:endParaRPr sz="2800" b="1" dirty="0">
              <a:latin typeface="Calibri"/>
              <a:ea typeface="Calibri"/>
              <a:cs typeface="Calibri"/>
            </a:endParaRPr>
          </a:p>
        </p:txBody>
      </p:sp>
      <p:sp>
        <p:nvSpPr>
          <p:cNvPr id="4" name="Rectangle 3"/>
          <p:cNvSpPr/>
          <p:nvPr/>
        </p:nvSpPr>
        <p:spPr>
          <a:xfrm>
            <a:off x="1181686" y="7668872"/>
            <a:ext cx="13834794" cy="1015663"/>
          </a:xfrm>
          <a:prstGeom prst="rect">
            <a:avLst/>
          </a:prstGeom>
        </p:spPr>
        <p:txBody>
          <a:bodyPr wrap="square">
            <a:spAutoFit/>
          </a:bodyPr>
          <a:lstStyle/>
          <a:p>
            <a:r>
              <a:rPr lang="ka-GE" sz="2000" i="1" dirty="0">
                <a:solidFill>
                  <a:srgbClr val="333333"/>
                </a:solidFill>
                <a:latin typeface="Helvetica Neue" panose="020B0604020202020204" charset="0"/>
              </a:rPr>
              <a:t>შრომითი ხელშეკრულება იდება </a:t>
            </a:r>
            <a:r>
              <a:rPr lang="ka-GE" sz="2000" i="1" dirty="0" smtClean="0">
                <a:solidFill>
                  <a:srgbClr val="333333"/>
                </a:solidFill>
                <a:latin typeface="Helvetica Neue" panose="020B0604020202020204" charset="0"/>
              </a:rPr>
              <a:t>ზეპირი ( 1თვის  ვადით)  </a:t>
            </a:r>
            <a:r>
              <a:rPr lang="ka-GE" sz="2000" i="1" dirty="0">
                <a:solidFill>
                  <a:srgbClr val="333333"/>
                </a:solidFill>
                <a:latin typeface="Helvetica Neue" panose="020B0604020202020204" charset="0"/>
              </a:rPr>
              <a:t>ან წერილობითი </a:t>
            </a:r>
            <a:r>
              <a:rPr lang="ka-GE" sz="2000" i="1" dirty="0" smtClean="0">
                <a:solidFill>
                  <a:srgbClr val="333333"/>
                </a:solidFill>
                <a:latin typeface="Helvetica Neue" panose="020B0604020202020204" charset="0"/>
              </a:rPr>
              <a:t>ფორმით (1 თვეზე მეტი ვადით ), განსაზღვრული(1 წლის ვადით) </a:t>
            </a:r>
            <a:r>
              <a:rPr lang="ka-GE" sz="2000" i="1" dirty="0">
                <a:solidFill>
                  <a:srgbClr val="333333"/>
                </a:solidFill>
                <a:latin typeface="Helvetica Neue" panose="020B0604020202020204" charset="0"/>
              </a:rPr>
              <a:t>ან განუსაზღვრელი </a:t>
            </a:r>
            <a:r>
              <a:rPr lang="ka-GE" sz="2000" i="1" dirty="0" smtClean="0">
                <a:solidFill>
                  <a:srgbClr val="333333"/>
                </a:solidFill>
                <a:latin typeface="Helvetica Neue" panose="020B0604020202020204" charset="0"/>
              </a:rPr>
              <a:t>ვადით.  </a:t>
            </a:r>
            <a:r>
              <a:rPr lang="ka-GE" sz="2000" i="1" dirty="0" smtClean="0">
                <a:solidFill>
                  <a:srgbClr val="333333"/>
                </a:solidFill>
              </a:rPr>
              <a:t>ხელშეკრულება შეიძლება იყოს </a:t>
            </a:r>
            <a:r>
              <a:rPr lang="ka-GE" sz="2000" i="1" u="sng" dirty="0" smtClean="0">
                <a:solidFill>
                  <a:srgbClr val="333333"/>
                </a:solidFill>
              </a:rPr>
              <a:t>შრომითი ან  მომსახურების</a:t>
            </a:r>
            <a:endParaRPr lang="en-US" sz="2000" i="1" u="sng" dirty="0"/>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p:nvPr/>
        </p:nvSpPr>
        <p:spPr>
          <a:xfrm>
            <a:off x="3445695" y="2167833"/>
            <a:ext cx="7832565" cy="615533"/>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a:solidFill>
                  <a:srgbClr val="000000"/>
                </a:solidFill>
                <a:latin typeface="Calibri"/>
                <a:ea typeface="Calibri"/>
                <a:cs typeface="Calibri"/>
                <a:sym typeface="Calibri"/>
              </a:rPr>
              <a:t>თქვენი აზრით </a:t>
            </a:r>
            <a:r>
              <a:rPr lang="ka-GE" sz="3200" b="1" dirty="0" smtClean="0">
                <a:latin typeface="Calibri"/>
                <a:ea typeface="Calibri"/>
                <a:cs typeface="Calibri"/>
                <a:sym typeface="Calibri"/>
              </a:rPr>
              <a:t>რა არის შინაგანაწესი</a:t>
            </a:r>
            <a:endParaRPr sz="3200" b="1" i="0" u="none" strike="noStrike" cap="none" dirty="0">
              <a:solidFill>
                <a:srgbClr val="000000"/>
              </a:solidFill>
              <a:latin typeface="Calibri"/>
              <a:ea typeface="Calibri"/>
              <a:cs typeface="Calibri"/>
              <a:sym typeface="Calibri"/>
            </a:endParaRPr>
          </a:p>
        </p:txBody>
      </p:sp>
      <p:pic>
        <p:nvPicPr>
          <p:cNvPr id="157" name="Google Shape;157;p11" descr="C:\Users\pc-pc\Desktop\images.png"/>
          <p:cNvPicPr preferRelativeResize="0"/>
          <p:nvPr/>
        </p:nvPicPr>
        <p:blipFill rotWithShape="1">
          <a:blip r:embed="rId3">
            <a:alphaModFix/>
          </a:blip>
          <a:srcRect/>
          <a:stretch/>
        </p:blipFill>
        <p:spPr>
          <a:xfrm>
            <a:off x="5997600" y="3879792"/>
            <a:ext cx="3411141" cy="4042834"/>
          </a:xfrm>
          <a:prstGeom prst="rect">
            <a:avLst/>
          </a:prstGeom>
          <a:noFill/>
          <a:ln>
            <a:noFill/>
          </a:ln>
        </p:spPr>
      </p:pic>
    </p:spTree>
    <p:extLst>
      <p:ext uri="{BB962C8B-B14F-4D97-AF65-F5344CB8AC3E}">
        <p14:creationId xmlns:p14="http://schemas.microsoft.com/office/powerpoint/2010/main" val="2453537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6011" y="2566194"/>
            <a:ext cx="9557384" cy="569386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wrap="square">
            <a:spAutoFit/>
          </a:bodyPr>
          <a:lstStyle/>
          <a:p>
            <a:r>
              <a:rPr lang="ka-GE" sz="2800" dirty="0" smtClean="0">
                <a:latin typeface="Calibri"/>
                <a:ea typeface="Calibri"/>
                <a:cs typeface="Calibri"/>
              </a:rPr>
              <a:t>ა</a:t>
            </a:r>
            <a:r>
              <a:rPr lang="ka-GE" sz="2800" dirty="0">
                <a:latin typeface="Calibri"/>
                <a:ea typeface="Calibri"/>
                <a:cs typeface="Calibri"/>
              </a:rPr>
              <a:t>) </a:t>
            </a:r>
            <a:r>
              <a:rPr lang="ka-GE" sz="2800" b="1" dirty="0">
                <a:latin typeface="Calibri"/>
                <a:ea typeface="Calibri"/>
                <a:cs typeface="Calibri"/>
              </a:rPr>
              <a:t>სამუშაო კვირის ხანგრძლივობა, სამუშაო დღეს სამუშაოს დაწყების დრო და დამთავრების დრო, ცვლაში მუშაობისას – ცვლის ხანგრძლივობა;</a:t>
            </a:r>
          </a:p>
          <a:p>
            <a:r>
              <a:rPr lang="ka-GE" sz="2800" b="1" dirty="0">
                <a:latin typeface="Calibri"/>
                <a:ea typeface="Calibri"/>
                <a:cs typeface="Calibri"/>
              </a:rPr>
              <a:t>ბ) დასვენების ხანგრძლივობა;</a:t>
            </a:r>
          </a:p>
          <a:p>
            <a:r>
              <a:rPr lang="ka-GE" sz="2800" b="1" dirty="0">
                <a:latin typeface="Calibri"/>
                <a:ea typeface="Calibri"/>
                <a:cs typeface="Calibri"/>
              </a:rPr>
              <a:t>გ) შრომის ანაზღაურების გაცემის დრო, ადგილი და წესი;</a:t>
            </a:r>
          </a:p>
          <a:p>
            <a:r>
              <a:rPr lang="ka-GE" sz="2800" b="1" dirty="0">
                <a:latin typeface="Calibri"/>
                <a:ea typeface="Calibri"/>
                <a:cs typeface="Calibri"/>
              </a:rPr>
              <a:t>დ) ანაზღაურებადი შვებულების ხანგრძლივობა და მიცემის წესი;</a:t>
            </a:r>
          </a:p>
          <a:p>
            <a:r>
              <a:rPr lang="ka-GE" sz="2800" b="1" dirty="0">
                <a:latin typeface="Calibri"/>
                <a:ea typeface="Calibri"/>
                <a:cs typeface="Calibri"/>
              </a:rPr>
              <a:t>ე) ანაზღაურებისგარეშე შვებულების ხანგრძლივობა და მიცემის წესი;</a:t>
            </a:r>
          </a:p>
          <a:p>
            <a:r>
              <a:rPr lang="ka-GE" sz="2800" b="1" dirty="0">
                <a:latin typeface="Calibri"/>
                <a:ea typeface="Calibri"/>
                <a:cs typeface="Calibri"/>
              </a:rPr>
              <a:t>ვ) შრომის პირობების დაცვის წესები;</a:t>
            </a:r>
          </a:p>
          <a:p>
            <a:r>
              <a:rPr lang="ka-GE" sz="2800" b="1" dirty="0">
                <a:latin typeface="Calibri"/>
                <a:ea typeface="Calibri"/>
                <a:cs typeface="Calibri"/>
              </a:rPr>
              <a:t>ზ) წახალისების სახე, პასუხისმგებლობის სახე და მათი გამოყენების წესები;</a:t>
            </a:r>
          </a:p>
          <a:p>
            <a:r>
              <a:rPr lang="ka-GE" sz="2800" b="1" dirty="0">
                <a:latin typeface="Calibri"/>
                <a:ea typeface="Calibri"/>
                <a:cs typeface="Calibri"/>
              </a:rPr>
              <a:t>თ) განცხადების/საჩივრის განხილვის </a:t>
            </a:r>
            <a:r>
              <a:rPr lang="ka-GE" sz="2800" b="1" dirty="0" smtClean="0">
                <a:latin typeface="Calibri"/>
                <a:ea typeface="Calibri"/>
                <a:cs typeface="Calibri"/>
              </a:rPr>
              <a:t>წესი და სხვა</a:t>
            </a:r>
            <a:endParaRPr lang="ka-GE" sz="2800" b="1" dirty="0">
              <a:latin typeface="Calibri"/>
              <a:ea typeface="Calibri"/>
              <a:cs typeface="Calibri"/>
            </a:endParaRPr>
          </a:p>
        </p:txBody>
      </p:sp>
      <p:sp>
        <p:nvSpPr>
          <p:cNvPr id="5" name="Rectangle 4"/>
          <p:cNvSpPr/>
          <p:nvPr/>
        </p:nvSpPr>
        <p:spPr>
          <a:xfrm>
            <a:off x="1853566" y="1189772"/>
            <a:ext cx="10582274" cy="954107"/>
          </a:xfrm>
          <a:prstGeom prst="rect">
            <a:avLst/>
          </a:prstGeom>
        </p:spPr>
        <p:txBody>
          <a:bodyPr wrap="square">
            <a:spAutoFit/>
          </a:bodyPr>
          <a:lstStyle/>
          <a:p>
            <a:pPr algn="ctr"/>
            <a:r>
              <a:rPr lang="ka-GE" sz="2800" b="1" dirty="0">
                <a:latin typeface="Calibri"/>
                <a:ea typeface="Calibri"/>
                <a:cs typeface="Calibri"/>
              </a:rPr>
              <a:t>შრომის შინაგანაწესი არის წერილობითი დოკუმენტი, რომლითაც შეიძლება განისაზღვროს</a:t>
            </a:r>
            <a:r>
              <a:rPr lang="ka-GE" sz="2400" b="1" dirty="0">
                <a:latin typeface="Calibri"/>
                <a:ea typeface="Calibri"/>
                <a:cs typeface="Calibri"/>
              </a:rPr>
              <a:t>:</a:t>
            </a:r>
            <a:endParaRPr lang="ka-GE" sz="2400" b="1" dirty="0">
              <a:latin typeface="Calibri"/>
              <a:ea typeface="Calibri"/>
              <a:cs typeface="Calibri"/>
            </a:endParaRPr>
          </a:p>
        </p:txBody>
      </p:sp>
    </p:spTree>
    <p:extLst>
      <p:ext uri="{BB962C8B-B14F-4D97-AF65-F5344CB8AC3E}">
        <p14:creationId xmlns:p14="http://schemas.microsoft.com/office/powerpoint/2010/main" val="184342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p:nvPr/>
        </p:nvSpPr>
        <p:spPr>
          <a:xfrm>
            <a:off x="4154355" y="2259273"/>
            <a:ext cx="7832565" cy="1107975"/>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a:solidFill>
                  <a:srgbClr val="000000"/>
                </a:solidFill>
                <a:latin typeface="Calibri"/>
                <a:ea typeface="Calibri"/>
                <a:cs typeface="Calibri"/>
                <a:sym typeface="Calibri"/>
              </a:rPr>
              <a:t>თქვენი აზრით </a:t>
            </a:r>
            <a:r>
              <a:rPr lang="ka-GE" sz="3200" b="1" i="0" u="none" strike="noStrike" cap="none" dirty="0" smtClean="0">
                <a:solidFill>
                  <a:srgbClr val="000000"/>
                </a:solidFill>
                <a:latin typeface="Calibri"/>
                <a:ea typeface="Calibri"/>
                <a:cs typeface="Calibri"/>
                <a:sym typeface="Calibri"/>
              </a:rPr>
              <a:t>რისი  უფლება აქვს დაქირავებულს</a:t>
            </a:r>
            <a:endParaRPr sz="3200" b="1" i="0" u="none" strike="noStrike" cap="none" dirty="0">
              <a:solidFill>
                <a:srgbClr val="000000"/>
              </a:solidFill>
              <a:latin typeface="Calibri"/>
              <a:ea typeface="Calibri"/>
              <a:cs typeface="Calibri"/>
              <a:sym typeface="Calibri"/>
            </a:endParaRPr>
          </a:p>
        </p:txBody>
      </p:sp>
      <p:pic>
        <p:nvPicPr>
          <p:cNvPr id="157" name="Google Shape;157;p11" descr="C:\Users\pc-pc\Desktop\images.png"/>
          <p:cNvPicPr preferRelativeResize="0"/>
          <p:nvPr/>
        </p:nvPicPr>
        <p:blipFill rotWithShape="1">
          <a:blip r:embed="rId3">
            <a:alphaModFix/>
          </a:blip>
          <a:srcRect/>
          <a:stretch/>
        </p:blipFill>
        <p:spPr>
          <a:xfrm>
            <a:off x="6365066" y="4555114"/>
            <a:ext cx="3411141" cy="4042834"/>
          </a:xfrm>
          <a:prstGeom prst="rect">
            <a:avLst/>
          </a:prstGeom>
          <a:noFill/>
          <a:ln>
            <a:noFill/>
          </a:ln>
        </p:spPr>
      </p:pic>
    </p:spTree>
    <p:extLst>
      <p:ext uri="{BB962C8B-B14F-4D97-AF65-F5344CB8AC3E}">
        <p14:creationId xmlns:p14="http://schemas.microsoft.com/office/powerpoint/2010/main" val="3452527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1"/>
          <p:cNvSpPr/>
          <p:nvPr/>
        </p:nvSpPr>
        <p:spPr>
          <a:xfrm>
            <a:off x="3874168" y="2622885"/>
            <a:ext cx="11044990" cy="954105"/>
          </a:xfrm>
          <a:prstGeom prst="rect">
            <a:avLst/>
          </a:prstGeom>
          <a:noFill/>
          <a:ln>
            <a:noFill/>
          </a:ln>
        </p:spPr>
        <p:txBody>
          <a:bodyPr spcFirstLastPara="1" wrap="square" lIns="91425" tIns="45700" rIns="91425" bIns="45700" anchor="t" anchorCtr="0">
            <a:spAutoFit/>
          </a:bodyPr>
          <a:lstStyle/>
          <a:p>
            <a:pPr marL="357179" marR="0" lvl="0" indent="-179379" algn="just" rtl="0">
              <a:lnSpc>
                <a:spcPct val="100000"/>
              </a:lnSpc>
              <a:spcBef>
                <a:spcPts val="0"/>
              </a:spcBef>
              <a:spcAft>
                <a:spcPts val="0"/>
              </a:spcAft>
              <a:buClr>
                <a:srgbClr val="000000"/>
              </a:buClr>
              <a:buSzPts val="2800"/>
              <a:buFont typeface="Noto Sans Symbols"/>
              <a:buNone/>
            </a:pPr>
            <a:endParaRPr sz="2800" b="1" i="0" u="none" strike="noStrike" cap="none" dirty="0">
              <a:solidFill>
                <a:srgbClr val="000000"/>
              </a:solidFill>
              <a:latin typeface="Calibri"/>
              <a:ea typeface="Calibri"/>
              <a:cs typeface="Calibri"/>
              <a:sym typeface="Calibri"/>
            </a:endParaRPr>
          </a:p>
          <a:p>
            <a:pPr marL="357179" marR="0" lvl="0" indent="-357179" algn="just"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Verdana"/>
              <a:ea typeface="Verdana"/>
              <a:cs typeface="Verdana"/>
              <a:sym typeface="Verdana"/>
            </a:endParaRPr>
          </a:p>
        </p:txBody>
      </p:sp>
      <p:sp>
        <p:nvSpPr>
          <p:cNvPr id="464" name="Google Shape;464;p71"/>
          <p:cNvSpPr/>
          <p:nvPr/>
        </p:nvSpPr>
        <p:spPr>
          <a:xfrm>
            <a:off x="7943543" y="1424799"/>
            <a:ext cx="6560344" cy="5940084"/>
          </a:xfrm>
          <a:prstGeom prst="rect">
            <a:avLst/>
          </a:prstGeom>
          <a:solidFill>
            <a:schemeClr val="lt1"/>
          </a:solidFill>
          <a:ln>
            <a:noFill/>
          </a:ln>
        </p:spPr>
        <p:txBody>
          <a:bodyPr spcFirstLastPara="1" wrap="square" lIns="121900" tIns="60950" rIns="121900" bIns="60950" anchor="t" anchorCtr="0">
            <a:spAutoFit/>
          </a:bodyPr>
          <a:lstStyle/>
          <a:p>
            <a:pPr marL="0" marR="0" lvl="0" indent="-88900" algn="l" rtl="0">
              <a:lnSpc>
                <a:spcPct val="100000"/>
              </a:lnSpc>
              <a:spcBef>
                <a:spcPts val="0"/>
              </a:spcBef>
              <a:spcAft>
                <a:spcPts val="0"/>
              </a:spcAft>
              <a:buClr>
                <a:srgbClr val="000000"/>
              </a:buClr>
              <a:buSzPts val="1400"/>
              <a:buFont typeface="Noto Sans Symbols"/>
              <a:buChar char="❑"/>
            </a:pPr>
            <a:r>
              <a:rPr lang="ka-GE" sz="1400" b="0" i="0" u="none" strike="noStrike" cap="none" dirty="0">
                <a:solidFill>
                  <a:srgbClr val="000000"/>
                </a:solidFill>
                <a:latin typeface="Arial"/>
                <a:ea typeface="Arial"/>
                <a:cs typeface="Arial"/>
                <a:sym typeface="Arial"/>
              </a:rPr>
              <a:t> </a:t>
            </a:r>
            <a:r>
              <a:rPr lang="ka-GE" sz="2100" b="0" i="0" u="none" strike="noStrike" cap="none" dirty="0">
                <a:solidFill>
                  <a:srgbClr val="000000"/>
                </a:solidFill>
                <a:latin typeface="Calibri"/>
                <a:ea typeface="Calibri"/>
                <a:cs typeface="Calibri"/>
                <a:sym typeface="Calibri"/>
              </a:rPr>
              <a:t>  </a:t>
            </a:r>
            <a:r>
              <a:rPr lang="ka-GE" sz="2100" b="1" i="0" u="none" strike="noStrike" cap="none" dirty="0">
                <a:solidFill>
                  <a:srgbClr val="FF0066"/>
                </a:solidFill>
                <a:latin typeface="Calibri"/>
                <a:ea typeface="Calibri"/>
                <a:cs typeface="Calibri"/>
                <a:sym typeface="Calibri"/>
              </a:rPr>
              <a:t>ნორმირებული სამუშაო დრო</a:t>
            </a:r>
            <a:r>
              <a:rPr lang="ka-GE" sz="2100" b="0" i="0" u="none" strike="noStrike" cap="none" dirty="0">
                <a:solidFill>
                  <a:srgbClr val="000000"/>
                </a:solidFill>
                <a:latin typeface="Calibri"/>
                <a:ea typeface="Calibri"/>
                <a:cs typeface="Calibri"/>
                <a:sym typeface="Calibri"/>
              </a:rPr>
              <a:t>ის ხანგრძლივობა არ უნდა აღემატებოდეს </a:t>
            </a:r>
            <a:r>
              <a:rPr lang="ka-GE" sz="2100" b="1" i="0" u="sng" strike="noStrike" cap="none" dirty="0">
                <a:solidFill>
                  <a:srgbClr val="FF0066"/>
                </a:solidFill>
                <a:latin typeface="Calibri"/>
                <a:ea typeface="Calibri"/>
                <a:cs typeface="Calibri"/>
                <a:sym typeface="Calibri"/>
              </a:rPr>
              <a:t>კვირაში 40 საათს</a:t>
            </a:r>
            <a:r>
              <a:rPr lang="ka-GE" sz="2100" b="0" i="0" u="none" strike="noStrike" cap="none" dirty="0">
                <a:solidFill>
                  <a:srgbClr val="000000"/>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133350" algn="l" rtl="0">
              <a:lnSpc>
                <a:spcPct val="100000"/>
              </a:lnSpc>
              <a:spcBef>
                <a:spcPts val="0"/>
              </a:spcBef>
              <a:spcAft>
                <a:spcPts val="0"/>
              </a:spcAft>
              <a:buClr>
                <a:srgbClr val="000000"/>
              </a:buClr>
              <a:buSzPts val="2100"/>
              <a:buFont typeface="Noto Sans Symbols"/>
              <a:buChar char="❑"/>
            </a:pPr>
            <a:r>
              <a:rPr lang="ka-GE" sz="2100" b="0" i="0" u="none" strike="noStrike" cap="none" dirty="0">
                <a:solidFill>
                  <a:srgbClr val="000000"/>
                </a:solidFill>
                <a:latin typeface="Calibri"/>
                <a:ea typeface="Calibri"/>
                <a:cs typeface="Calibri"/>
                <a:sym typeface="Calibri"/>
              </a:rPr>
              <a:t> </a:t>
            </a:r>
            <a:r>
              <a:rPr lang="ka-GE" sz="2100" b="0" i="0" u="none" strike="noStrike" cap="none" dirty="0">
                <a:solidFill>
                  <a:srgbClr val="FF0066"/>
                </a:solidFill>
                <a:latin typeface="Calibri"/>
                <a:ea typeface="Calibri"/>
                <a:cs typeface="Calibri"/>
                <a:sym typeface="Calibri"/>
              </a:rPr>
              <a:t>სპეციფიკური სამუშაო რეჟიმის მქონე საწარმოში</a:t>
            </a:r>
            <a:r>
              <a:rPr lang="ka-GE" sz="2100" b="0" i="0" u="none" strike="noStrike" cap="none" dirty="0">
                <a:solidFill>
                  <a:srgbClr val="000000"/>
                </a:solidFill>
                <a:latin typeface="Calibri"/>
                <a:ea typeface="Calibri"/>
                <a:cs typeface="Calibri"/>
                <a:sym typeface="Calibri"/>
              </a:rPr>
              <a:t>, სადაც წარმოების/სამუშაო პროცესის 8 საათზე მეტი ხანგრძლივობის უწყვეტი რეჟიმია, ნორმირებული სამუშაო დროის ხანგრძლივობა არ უნდა აღემატებოდეს </a:t>
            </a:r>
            <a:r>
              <a:rPr lang="ka-GE" sz="2100" b="1" i="0" u="none" strike="noStrike" cap="none" dirty="0">
                <a:solidFill>
                  <a:srgbClr val="FF0066"/>
                </a:solidFill>
                <a:latin typeface="Calibri"/>
                <a:ea typeface="Calibri"/>
                <a:cs typeface="Calibri"/>
                <a:sym typeface="Calibri"/>
              </a:rPr>
              <a:t>კვირაში 48 საათს.</a:t>
            </a:r>
            <a:endParaRPr sz="1400" b="0" i="0" u="none" strike="noStrike" cap="none" dirty="0">
              <a:solidFill>
                <a:srgbClr val="000000"/>
              </a:solidFill>
              <a:latin typeface="Arial"/>
              <a:ea typeface="Arial"/>
              <a:cs typeface="Arial"/>
              <a:sym typeface="Arial"/>
            </a:endParaRPr>
          </a:p>
          <a:p>
            <a:pPr marL="0" marR="0" lvl="0" indent="-133350" algn="l" rtl="0">
              <a:lnSpc>
                <a:spcPct val="100000"/>
              </a:lnSpc>
              <a:spcBef>
                <a:spcPts val="0"/>
              </a:spcBef>
              <a:spcAft>
                <a:spcPts val="0"/>
              </a:spcAft>
              <a:buClr>
                <a:srgbClr val="000000"/>
              </a:buClr>
              <a:buSzPts val="2100"/>
              <a:buFont typeface="Noto Sans Symbols"/>
              <a:buChar char="❑"/>
            </a:pPr>
            <a:r>
              <a:rPr lang="ka-GE" sz="2100" b="1" i="0" u="none" strike="noStrike" cap="none" dirty="0">
                <a:solidFill>
                  <a:srgbClr val="FF0066"/>
                </a:solidFill>
                <a:latin typeface="Calibri"/>
                <a:ea typeface="Calibri"/>
                <a:cs typeface="Calibri"/>
                <a:sym typeface="Calibri"/>
              </a:rPr>
              <a:t>სამუშაო დღეებს/ცვლებს შორის დასაქმებულის უწყვეტი დასვენების ხანგრძლივობა არ უნდა იყოს 12 საათზე ნაკლები. </a:t>
            </a:r>
            <a:endParaRPr sz="1400" b="0" i="0" u="none" strike="noStrike" cap="none" dirty="0">
              <a:solidFill>
                <a:srgbClr val="000000"/>
              </a:solidFill>
              <a:latin typeface="Arial"/>
              <a:ea typeface="Arial"/>
              <a:cs typeface="Arial"/>
              <a:sym typeface="Arial"/>
            </a:endParaRPr>
          </a:p>
          <a:p>
            <a:pPr marL="0" marR="0" lvl="0" indent="-133350" algn="l" rtl="0">
              <a:lnSpc>
                <a:spcPct val="100000"/>
              </a:lnSpc>
              <a:spcBef>
                <a:spcPts val="0"/>
              </a:spcBef>
              <a:spcAft>
                <a:spcPts val="0"/>
              </a:spcAft>
              <a:buClr>
                <a:srgbClr val="000000"/>
              </a:buClr>
              <a:buSzPts val="2100"/>
              <a:buFont typeface="Noto Sans Symbols"/>
              <a:buChar char="❑"/>
            </a:pPr>
            <a:r>
              <a:rPr lang="ka-GE" sz="2100" b="1" i="0" u="none" strike="noStrike" cap="none" dirty="0">
                <a:solidFill>
                  <a:srgbClr val="0F13B1"/>
                </a:solidFill>
                <a:latin typeface="Calibri"/>
                <a:ea typeface="Calibri"/>
                <a:cs typeface="Calibri"/>
                <a:sym typeface="Calibri"/>
              </a:rPr>
              <a:t>16 წლიდან 18 წლამდე </a:t>
            </a:r>
            <a:r>
              <a:rPr lang="ka-GE" sz="2100" b="0" i="0" u="none" strike="noStrike" cap="none" dirty="0">
                <a:solidFill>
                  <a:srgbClr val="000000"/>
                </a:solidFill>
                <a:latin typeface="Calibri"/>
                <a:ea typeface="Calibri"/>
                <a:cs typeface="Calibri"/>
                <a:sym typeface="Calibri"/>
              </a:rPr>
              <a:t>არასრულწლოვანის სამუშაო დროის ხანგრძლივობა არ უნდა აღემატებოდეს კვირაში </a:t>
            </a:r>
            <a:r>
              <a:rPr lang="ka-GE" sz="2100" b="1" i="0" u="sng" strike="noStrike" cap="none" dirty="0">
                <a:solidFill>
                  <a:srgbClr val="FF0066"/>
                </a:solidFill>
                <a:latin typeface="Calibri"/>
                <a:ea typeface="Calibri"/>
                <a:cs typeface="Calibri"/>
                <a:sym typeface="Calibri"/>
              </a:rPr>
              <a:t>36 საათს და სამუშაო დღის განმავლობაში 6 საათს</a:t>
            </a:r>
            <a:r>
              <a:rPr lang="ka-GE" sz="2100" b="0" i="0" u="none" strike="noStrike" cap="none" dirty="0">
                <a:solidFill>
                  <a:srgbClr val="000000"/>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0" marR="0" lvl="0" indent="-133350" algn="l" rtl="0">
              <a:lnSpc>
                <a:spcPct val="100000"/>
              </a:lnSpc>
              <a:spcBef>
                <a:spcPts val="0"/>
              </a:spcBef>
              <a:spcAft>
                <a:spcPts val="0"/>
              </a:spcAft>
              <a:buClr>
                <a:srgbClr val="000000"/>
              </a:buClr>
              <a:buSzPts val="2100"/>
              <a:buFont typeface="Noto Sans Symbols"/>
              <a:buChar char="❑"/>
            </a:pPr>
            <a:r>
              <a:rPr lang="ka-GE" sz="2100" b="1" i="0" u="sng" strike="noStrike" cap="none" dirty="0">
                <a:solidFill>
                  <a:srgbClr val="0F13B1"/>
                </a:solidFill>
                <a:latin typeface="Calibri"/>
                <a:ea typeface="Calibri"/>
                <a:cs typeface="Calibri"/>
                <a:sym typeface="Calibri"/>
              </a:rPr>
              <a:t>14 წლიდან 16 წლამდე </a:t>
            </a:r>
            <a:r>
              <a:rPr lang="ka-GE" sz="2100" b="0" i="0" u="none" strike="noStrike" cap="none" dirty="0">
                <a:solidFill>
                  <a:srgbClr val="000000"/>
                </a:solidFill>
                <a:latin typeface="Calibri"/>
                <a:ea typeface="Calibri"/>
                <a:cs typeface="Calibri"/>
                <a:sym typeface="Calibri"/>
              </a:rPr>
              <a:t>არასრულწლოვანის სამუშაო დროის ხანგრძლივობა არ უნდა აღემატებოდეს კვირაში </a:t>
            </a:r>
            <a:r>
              <a:rPr lang="ka-GE" sz="2100" b="1" i="0" u="sng" strike="noStrike" cap="none" dirty="0">
                <a:solidFill>
                  <a:srgbClr val="0F13B1"/>
                </a:solidFill>
                <a:latin typeface="Calibri"/>
                <a:ea typeface="Calibri"/>
                <a:cs typeface="Calibri"/>
                <a:sym typeface="Calibri"/>
              </a:rPr>
              <a:t>24 საათს და სამუშაო დღის განმავლობაში 4 საათს</a:t>
            </a:r>
            <a:r>
              <a:rPr lang="ka-GE" sz="2100" b="0" i="0" u="none" strike="noStrike" cap="none" dirty="0">
                <a:solidFill>
                  <a:srgbClr val="000000"/>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465" name="Google Shape;465;p71"/>
          <p:cNvSpPr/>
          <p:nvPr/>
        </p:nvSpPr>
        <p:spPr>
          <a:xfrm>
            <a:off x="809625" y="160324"/>
            <a:ext cx="2873537" cy="615549"/>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a:solidFill>
                  <a:srgbClr val="FF0000"/>
                </a:solidFill>
                <a:latin typeface="Calibri"/>
                <a:ea typeface="Calibri"/>
                <a:cs typeface="Calibri"/>
                <a:sym typeface="Calibri"/>
              </a:rPr>
              <a:t>სამუშაო დრო</a:t>
            </a:r>
            <a:endParaRPr sz="1400" b="0" i="0" u="none" strike="noStrike" cap="none" dirty="0">
              <a:solidFill>
                <a:srgbClr val="000000"/>
              </a:solidFill>
              <a:latin typeface="Arial"/>
              <a:ea typeface="Arial"/>
              <a:cs typeface="Arial"/>
              <a:sym typeface="Arial"/>
            </a:endParaRPr>
          </a:p>
        </p:txBody>
      </p:sp>
      <p:sp>
        <p:nvSpPr>
          <p:cNvPr id="466" name="Google Shape;466;p71"/>
          <p:cNvSpPr/>
          <p:nvPr/>
        </p:nvSpPr>
        <p:spPr>
          <a:xfrm rot="8091704">
            <a:off x="6192572" y="4268611"/>
            <a:ext cx="1354667" cy="1143000"/>
          </a:xfrm>
          <a:prstGeom prst="halfFrame">
            <a:avLst>
              <a:gd name="adj1" fmla="val 33333"/>
              <a:gd name="adj2" fmla="val 33333"/>
            </a:avLst>
          </a:prstGeom>
          <a:solidFill>
            <a:srgbClr val="FF0066"/>
          </a:solidFill>
          <a:ln w="25400" cap="flat" cmpd="sng">
            <a:solidFill>
              <a:srgbClr val="BA7C2E"/>
            </a:solidFill>
            <a:prstDash val="solid"/>
            <a:round/>
            <a:headEnd type="none" w="sm" len="sm"/>
            <a:tailEnd type="none" w="sm" len="sm"/>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467" name="Google Shape;467;p71"/>
          <p:cNvSpPr/>
          <p:nvPr/>
        </p:nvSpPr>
        <p:spPr>
          <a:xfrm>
            <a:off x="809625" y="8600017"/>
            <a:ext cx="13644563" cy="1092603"/>
          </a:xfrm>
          <a:prstGeom prst="rect">
            <a:avLst/>
          </a:prstGeom>
          <a:noFill/>
          <a:ln>
            <a:noFill/>
          </a:ln>
        </p:spPr>
        <p:txBody>
          <a:bodyPr spcFirstLastPara="1" wrap="square" lIns="121900" tIns="60950" rIns="121900" bIns="6095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ka-GE" sz="2100" b="0" i="0" u="none" strike="noStrike" cap="none">
                <a:solidFill>
                  <a:srgbClr val="000000"/>
                </a:solidFill>
                <a:latin typeface="Calibri"/>
                <a:ea typeface="Calibri"/>
                <a:cs typeface="Calibri"/>
                <a:sym typeface="Calibri"/>
              </a:rPr>
              <a:t>არასრულწლოვანის მიერ ზეგანაკვეთური სამუშაოს შესრულების დროის ხანგრძლივობა სამუშაო დღის განმავლობაში ჯამურად არ უნდა აღემატებოდეს 2 საათს, ხოლო სამუშაო კვირის განმავლობაში ჯამურად − 4 საათს.</a:t>
            </a:r>
            <a:endParaRPr sz="2100" b="0" i="0" u="none" strike="noStrike" cap="none" dirty="0">
              <a:solidFill>
                <a:srgbClr val="000000"/>
              </a:solidFill>
              <a:latin typeface="Calibri"/>
              <a:ea typeface="Calibri"/>
              <a:cs typeface="Calibri"/>
              <a:sym typeface="Calibri"/>
            </a:endParaRPr>
          </a:p>
        </p:txBody>
      </p:sp>
      <p:sp>
        <p:nvSpPr>
          <p:cNvPr id="468" name="Google Shape;468;p71"/>
          <p:cNvSpPr/>
          <p:nvPr/>
        </p:nvSpPr>
        <p:spPr>
          <a:xfrm rot="-882787">
            <a:off x="884347" y="2251778"/>
            <a:ext cx="3905250" cy="1092603"/>
          </a:xfrm>
          <a:prstGeom prst="rect">
            <a:avLst/>
          </a:prstGeom>
          <a:noFill/>
          <a:ln>
            <a:noFill/>
          </a:ln>
        </p:spPr>
        <p:txBody>
          <a:bodyPr spcFirstLastPara="1" wrap="square" lIns="121900" tIns="60950" rIns="121900" bIns="6095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ka-GE" sz="2100" b="1" i="0" u="none" strike="noStrike" cap="none" dirty="0">
                <a:solidFill>
                  <a:srgbClr val="000000"/>
                </a:solidFill>
                <a:latin typeface="Calibri"/>
                <a:ea typeface="Calibri"/>
                <a:cs typeface="Calibri"/>
                <a:sym typeface="Calibri"/>
              </a:rPr>
              <a:t>უქმე დღეებში სამუშაოს შესრულება ზეგანაკვეთურ სამუშაოდ მიიჩნევა</a:t>
            </a:r>
            <a:endParaRPr sz="2100" b="1" i="0" u="none" strike="noStrike" cap="none" dirty="0">
              <a:solidFill>
                <a:srgbClr val="000000"/>
              </a:solidFill>
              <a:latin typeface="Calibri"/>
              <a:ea typeface="Calibri"/>
              <a:cs typeface="Calibri"/>
              <a:sym typeface="Calibri"/>
            </a:endParaRPr>
          </a:p>
        </p:txBody>
      </p:sp>
      <p:pic>
        <p:nvPicPr>
          <p:cNvPr id="469" name="Google Shape;469;p71" descr="C:\Users\lenovo\Desktop\mceclip03.jpg"/>
          <p:cNvPicPr preferRelativeResize="0"/>
          <p:nvPr/>
        </p:nvPicPr>
        <p:blipFill rotWithShape="1">
          <a:blip r:embed="rId3">
            <a:alphaModFix/>
          </a:blip>
          <a:srcRect/>
          <a:stretch/>
        </p:blipFill>
        <p:spPr>
          <a:xfrm>
            <a:off x="2274094" y="4155725"/>
            <a:ext cx="3173018" cy="3666467"/>
          </a:xfrm>
          <a:prstGeom prst="rect">
            <a:avLst/>
          </a:prstGeom>
          <a:noFill/>
          <a:ln>
            <a:noFill/>
          </a:ln>
        </p:spPr>
      </p:pic>
      <p:sp>
        <p:nvSpPr>
          <p:cNvPr id="9" name="Google Shape;465;p71"/>
          <p:cNvSpPr/>
          <p:nvPr/>
        </p:nvSpPr>
        <p:spPr>
          <a:xfrm>
            <a:off x="3273370" y="160340"/>
            <a:ext cx="4670173" cy="1107975"/>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smtClean="0">
                <a:solidFill>
                  <a:srgbClr val="FF0000"/>
                </a:solidFill>
                <a:latin typeface="Calibri"/>
                <a:ea typeface="Calibri"/>
                <a:cs typeface="Calibri"/>
                <a:sym typeface="Calibri"/>
              </a:rPr>
              <a:t>/შესვენების  უფლება დასვენება</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38578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0"/>
          <p:cNvSpPr/>
          <p:nvPr/>
        </p:nvSpPr>
        <p:spPr>
          <a:xfrm>
            <a:off x="3874168" y="2622885"/>
            <a:ext cx="11044990" cy="954105"/>
          </a:xfrm>
          <a:prstGeom prst="rect">
            <a:avLst/>
          </a:prstGeom>
          <a:noFill/>
          <a:ln>
            <a:noFill/>
          </a:ln>
        </p:spPr>
        <p:txBody>
          <a:bodyPr spcFirstLastPara="1" wrap="square" lIns="91425" tIns="45700" rIns="91425" bIns="45700" anchor="t" anchorCtr="0">
            <a:spAutoFit/>
          </a:bodyPr>
          <a:lstStyle/>
          <a:p>
            <a:pPr marL="357179" marR="0" lvl="0" indent="-179379" algn="just" rtl="0">
              <a:lnSpc>
                <a:spcPct val="100000"/>
              </a:lnSpc>
              <a:spcBef>
                <a:spcPts val="0"/>
              </a:spcBef>
              <a:spcAft>
                <a:spcPts val="0"/>
              </a:spcAft>
              <a:buClr>
                <a:srgbClr val="000000"/>
              </a:buClr>
              <a:buSzPts val="2800"/>
              <a:buFont typeface="Noto Sans Symbols"/>
              <a:buNone/>
            </a:pPr>
            <a:endParaRPr sz="2800" b="1" i="0" u="none" strike="noStrike" cap="none" dirty="0">
              <a:solidFill>
                <a:srgbClr val="000000"/>
              </a:solidFill>
              <a:latin typeface="Calibri"/>
              <a:ea typeface="Calibri"/>
              <a:cs typeface="Calibri"/>
              <a:sym typeface="Calibri"/>
            </a:endParaRPr>
          </a:p>
          <a:p>
            <a:pPr marL="357179" marR="0" lvl="0" indent="-357179" algn="just"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Verdana"/>
              <a:ea typeface="Verdana"/>
              <a:cs typeface="Verdana"/>
              <a:sym typeface="Verdana"/>
            </a:endParaRPr>
          </a:p>
        </p:txBody>
      </p:sp>
      <p:sp>
        <p:nvSpPr>
          <p:cNvPr id="452" name="Google Shape;452;p70"/>
          <p:cNvSpPr/>
          <p:nvPr/>
        </p:nvSpPr>
        <p:spPr>
          <a:xfrm>
            <a:off x="8387952" y="5682634"/>
            <a:ext cx="6560344" cy="2062099"/>
          </a:xfrm>
          <a:prstGeom prst="rect">
            <a:avLst/>
          </a:prstGeom>
          <a:solidFill>
            <a:schemeClr val="lt1"/>
          </a:solidFill>
          <a:ln>
            <a:noFill/>
          </a:ln>
        </p:spPr>
        <p:txBody>
          <a:bodyPr spcFirstLastPara="1" wrap="square" lIns="121900" tIns="60950" rIns="121900" bIns="60950" anchor="t" anchorCtr="0">
            <a:spAutoFit/>
          </a:bodyPr>
          <a:lstStyle/>
          <a:p>
            <a:pPr marL="0" marR="0" lvl="0" indent="-88900" algn="l" rtl="0">
              <a:lnSpc>
                <a:spcPct val="100000"/>
              </a:lnSpc>
              <a:spcBef>
                <a:spcPts val="0"/>
              </a:spcBef>
              <a:spcAft>
                <a:spcPts val="0"/>
              </a:spcAft>
              <a:buClr>
                <a:srgbClr val="000000"/>
              </a:buClr>
              <a:buSzPts val="1400"/>
              <a:buFont typeface="Noto Sans Symbols"/>
              <a:buChar char="❑"/>
            </a:pPr>
            <a:r>
              <a:rPr lang="ka-GE" sz="1400" b="0" i="0" u="none" strike="noStrike" cap="none">
                <a:solidFill>
                  <a:srgbClr val="000000"/>
                </a:solidFill>
                <a:latin typeface="Arial"/>
                <a:ea typeface="Arial"/>
                <a:cs typeface="Arial"/>
                <a:sym typeface="Arial"/>
              </a:rPr>
              <a:t> </a:t>
            </a:r>
            <a:r>
              <a:rPr lang="ka-GE" sz="2100" b="0" i="0" u="none" strike="noStrike" cap="none">
                <a:solidFill>
                  <a:srgbClr val="000000"/>
                </a:solidFill>
                <a:latin typeface="Calibri"/>
                <a:ea typeface="Calibri"/>
                <a:cs typeface="Calibri"/>
                <a:sym typeface="Calibri"/>
              </a:rPr>
              <a:t> </a:t>
            </a:r>
            <a:r>
              <a:rPr lang="ka-GE" sz="2100" b="1" i="0" u="none" strike="noStrike" cap="none">
                <a:solidFill>
                  <a:srgbClr val="FF0066"/>
                </a:solidFill>
                <a:latin typeface="Calibri"/>
                <a:ea typeface="Calibri"/>
                <a:cs typeface="Calibri"/>
                <a:sym typeface="Calibri"/>
              </a:rPr>
              <a:t>შრომის ანაზღაურება გაიცემა არანაკლებ თვეში ერთხელ.</a:t>
            </a:r>
            <a:endParaRPr sz="1400" b="0" i="0" u="none" strike="noStrike" cap="none" dirty="0">
              <a:solidFill>
                <a:srgbClr val="000000"/>
              </a:solidFill>
              <a:latin typeface="Arial"/>
              <a:ea typeface="Arial"/>
              <a:cs typeface="Arial"/>
              <a:sym typeface="Arial"/>
            </a:endParaRPr>
          </a:p>
          <a:p>
            <a:pPr marL="0" marR="0" lvl="0" indent="-133350" algn="l" rtl="0">
              <a:lnSpc>
                <a:spcPct val="100000"/>
              </a:lnSpc>
              <a:spcBef>
                <a:spcPts val="0"/>
              </a:spcBef>
              <a:spcAft>
                <a:spcPts val="0"/>
              </a:spcAft>
              <a:buClr>
                <a:srgbClr val="000000"/>
              </a:buClr>
              <a:buSzPts val="2100"/>
              <a:buFont typeface="Noto Sans Symbols"/>
              <a:buChar char="❑"/>
            </a:pPr>
            <a:r>
              <a:rPr lang="ka-GE" sz="2100" b="1" i="0" u="none" strike="noStrike" cap="none">
                <a:solidFill>
                  <a:srgbClr val="000000"/>
                </a:solidFill>
                <a:latin typeface="Calibri"/>
                <a:ea typeface="Calibri"/>
                <a:cs typeface="Calibri"/>
                <a:sym typeface="Calibri"/>
              </a:rPr>
              <a:t>დამსაქმებელი ვალდებულია ნებისმიერი ანაზღაურებისა თუ ანგარიშსწორების დაყოვნების ყოველი დღისთვის დასაქმებულს გადაუხადოს დაყოვნებული თანხის 0.07 პროცენტი.</a:t>
            </a:r>
            <a:endParaRPr sz="2100" b="1" i="0" u="none" strike="noStrike" cap="none" dirty="0">
              <a:solidFill>
                <a:srgbClr val="000000"/>
              </a:solidFill>
              <a:latin typeface="Calibri"/>
              <a:ea typeface="Calibri"/>
              <a:cs typeface="Calibri"/>
              <a:sym typeface="Calibri"/>
            </a:endParaRPr>
          </a:p>
        </p:txBody>
      </p:sp>
      <p:sp>
        <p:nvSpPr>
          <p:cNvPr id="453" name="Google Shape;453;p70"/>
          <p:cNvSpPr/>
          <p:nvPr/>
        </p:nvSpPr>
        <p:spPr>
          <a:xfrm>
            <a:off x="928977" y="1772533"/>
            <a:ext cx="4558293" cy="1107975"/>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a:solidFill>
                  <a:srgbClr val="FF0000"/>
                </a:solidFill>
                <a:latin typeface="Calibri"/>
                <a:ea typeface="Calibri"/>
                <a:cs typeface="Calibri"/>
                <a:sym typeface="Calibri"/>
              </a:rPr>
              <a:t>შრომის </a:t>
            </a:r>
            <a:r>
              <a:rPr lang="ka-GE" sz="3200" b="1" i="0" u="none" strike="noStrike" cap="none" dirty="0" smtClean="0">
                <a:solidFill>
                  <a:srgbClr val="FF0000"/>
                </a:solidFill>
                <a:latin typeface="Calibri"/>
                <a:ea typeface="Calibri"/>
                <a:cs typeface="Calibri"/>
                <a:sym typeface="Calibri"/>
              </a:rPr>
              <a:t>ანაზღაურების უფლება </a:t>
            </a:r>
            <a:r>
              <a:rPr lang="ka-GE" sz="3200" b="1" i="0" u="none" strike="noStrike" cap="none" dirty="0">
                <a:solidFill>
                  <a:srgbClr val="FF0000"/>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
        <p:nvSpPr>
          <p:cNvPr id="454" name="Google Shape;454;p70"/>
          <p:cNvSpPr/>
          <p:nvPr/>
        </p:nvSpPr>
        <p:spPr>
          <a:xfrm rot="8091704">
            <a:off x="6799792" y="5030610"/>
            <a:ext cx="1354667" cy="1143000"/>
          </a:xfrm>
          <a:prstGeom prst="halfFrame">
            <a:avLst>
              <a:gd name="adj1" fmla="val 33333"/>
              <a:gd name="adj2" fmla="val 33333"/>
            </a:avLst>
          </a:prstGeom>
          <a:solidFill>
            <a:srgbClr val="FF0066"/>
          </a:solidFill>
          <a:ln w="25400" cap="flat" cmpd="sng">
            <a:solidFill>
              <a:srgbClr val="BA7C2E"/>
            </a:solidFill>
            <a:prstDash val="solid"/>
            <a:round/>
            <a:headEnd type="none" w="sm" len="sm"/>
            <a:tailEnd type="none" w="sm" len="sm"/>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pic>
        <p:nvPicPr>
          <p:cNvPr id="455" name="Google Shape;455;p70" descr="C:\Users\lenovo\Desktop\competitive-salary.jpg"/>
          <p:cNvPicPr preferRelativeResize="0"/>
          <p:nvPr/>
        </p:nvPicPr>
        <p:blipFill rotWithShape="1">
          <a:blip r:embed="rId3">
            <a:alphaModFix/>
          </a:blip>
          <a:srcRect/>
          <a:stretch/>
        </p:blipFill>
        <p:spPr>
          <a:xfrm>
            <a:off x="707228" y="2869258"/>
            <a:ext cx="6011864" cy="5089409"/>
          </a:xfrm>
          <a:prstGeom prst="rect">
            <a:avLst/>
          </a:prstGeom>
          <a:noFill/>
          <a:ln>
            <a:noFill/>
          </a:ln>
        </p:spPr>
      </p:pic>
    </p:spTree>
    <p:extLst>
      <p:ext uri="{BB962C8B-B14F-4D97-AF65-F5344CB8AC3E}">
        <p14:creationId xmlns:p14="http://schemas.microsoft.com/office/powerpoint/2010/main" val="196219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09040" y="2018139"/>
            <a:ext cx="11734800" cy="6124754"/>
          </a:xfrm>
          <a:prstGeom prst="rect">
            <a:avLst/>
          </a:prstGeom>
        </p:spPr>
        <p:txBody>
          <a:bodyPr wrap="square">
            <a:spAutoFit/>
          </a:bodyPr>
          <a:lstStyle/>
          <a:p>
            <a:pPr marL="457200" indent="-457200">
              <a:buFont typeface="Wingdings" panose="05000000000000000000" pitchFamily="2" charset="2"/>
              <a:buChar char="Ø"/>
            </a:pPr>
            <a:r>
              <a:rPr lang="ka-GE" sz="2800" b="1" dirty="0">
                <a:solidFill>
                  <a:srgbClr val="00B050"/>
                </a:solidFill>
                <a:latin typeface="Calibri"/>
                <a:ea typeface="Calibri"/>
                <a:cs typeface="Calibri"/>
              </a:rPr>
              <a:t>ადამიანური რესურსების მართვა და შრომითი </a:t>
            </a:r>
            <a:r>
              <a:rPr lang="ka-GE" sz="2800" b="1" dirty="0" smtClean="0">
                <a:solidFill>
                  <a:srgbClr val="00B050"/>
                </a:solidFill>
                <a:latin typeface="Calibri"/>
                <a:ea typeface="Calibri"/>
                <a:cs typeface="Calibri"/>
              </a:rPr>
              <a:t>კანონმდებლობა</a:t>
            </a:r>
            <a:r>
              <a:rPr lang="ka-GE" sz="2800" b="1" dirty="0" smtClean="0">
                <a:solidFill>
                  <a:schemeClr val="dk1"/>
                </a:solidFill>
                <a:latin typeface="Calibri"/>
                <a:ea typeface="Calibri"/>
                <a:cs typeface="Calibri"/>
              </a:rPr>
              <a:t>.</a:t>
            </a:r>
            <a:endParaRPr lang="en-US" sz="2800" b="1" dirty="0" smtClean="0">
              <a:solidFill>
                <a:schemeClr val="dk1"/>
              </a:solidFill>
              <a:latin typeface="Calibri"/>
              <a:ea typeface="Calibri"/>
              <a:cs typeface="Calibri"/>
            </a:endParaRPr>
          </a:p>
          <a:p>
            <a:pPr marL="457200" indent="-457200">
              <a:buFont typeface="Wingdings" panose="05000000000000000000" pitchFamily="2" charset="2"/>
              <a:buChar char="Ø"/>
            </a:pPr>
            <a:r>
              <a:rPr lang="ka-GE" sz="2800" b="1" dirty="0">
                <a:solidFill>
                  <a:schemeClr val="dk1"/>
                </a:solidFill>
                <a:latin typeface="Calibri"/>
                <a:ea typeface="Calibri"/>
                <a:cs typeface="Calibri"/>
              </a:rPr>
              <a:t>შრომითი ურთიერთობების სამართლებრივი რეგულირება.</a:t>
            </a:r>
          </a:p>
          <a:p>
            <a:r>
              <a:rPr lang="ka-GE" sz="2800" b="1" dirty="0">
                <a:solidFill>
                  <a:schemeClr val="dk1"/>
                </a:solidFill>
                <a:latin typeface="Calibri"/>
                <a:ea typeface="Calibri"/>
                <a:cs typeface="Calibri"/>
              </a:rPr>
              <a:t>(დამსაქმებლის და დასაქმებულთა უფლებები</a:t>
            </a:r>
            <a:r>
              <a:rPr lang="ka-GE" sz="2800" b="1" dirty="0" smtClean="0">
                <a:solidFill>
                  <a:schemeClr val="dk1"/>
                </a:solidFill>
                <a:latin typeface="Calibri"/>
                <a:ea typeface="Calibri"/>
                <a:cs typeface="Calibri"/>
              </a:rPr>
              <a:t>)</a:t>
            </a:r>
            <a:endParaRPr lang="ka-GE" sz="2800" b="1" dirty="0" smtClean="0">
              <a:solidFill>
                <a:srgbClr val="00B050"/>
              </a:solidFill>
              <a:latin typeface="Calibri"/>
              <a:ea typeface="Calibri"/>
              <a:cs typeface="Calibri"/>
            </a:endParaRPr>
          </a:p>
          <a:p>
            <a:pPr marL="457200" indent="-457200">
              <a:buFont typeface="Wingdings" panose="05000000000000000000" pitchFamily="2" charset="2"/>
              <a:buChar char="Ø"/>
            </a:pPr>
            <a:r>
              <a:rPr lang="ka-GE" sz="2800" b="1" dirty="0" smtClean="0">
                <a:solidFill>
                  <a:srgbClr val="00B050"/>
                </a:solidFill>
                <a:latin typeface="Calibri"/>
                <a:ea typeface="Calibri"/>
                <a:cs typeface="Calibri"/>
              </a:rPr>
              <a:t>სამუშაოს </a:t>
            </a:r>
            <a:r>
              <a:rPr lang="ka-GE" sz="2800" b="1" dirty="0">
                <a:solidFill>
                  <a:srgbClr val="00B050"/>
                </a:solidFill>
                <a:latin typeface="Calibri"/>
                <a:ea typeface="Calibri"/>
                <a:cs typeface="Calibri"/>
              </a:rPr>
              <a:t>მაძიებლის უფლებები და დამსაქმებლის წინასახელშეკრულებო ვალდებულებები</a:t>
            </a:r>
            <a:r>
              <a:rPr lang="ka-GE" sz="2800" b="1" dirty="0">
                <a:solidFill>
                  <a:schemeClr val="dk1"/>
                </a:solidFill>
                <a:latin typeface="Calibri"/>
                <a:ea typeface="Calibri"/>
                <a:cs typeface="Calibri"/>
              </a:rPr>
              <a:t>. </a:t>
            </a:r>
            <a:endParaRPr lang="en-US" sz="2800" b="1" dirty="0" smtClean="0">
              <a:solidFill>
                <a:schemeClr val="dk1"/>
              </a:solidFill>
              <a:latin typeface="Calibri"/>
              <a:ea typeface="Calibri"/>
              <a:cs typeface="Calibri"/>
            </a:endParaRPr>
          </a:p>
          <a:p>
            <a:pPr marL="457200" indent="-457200">
              <a:buFont typeface="Wingdings" panose="05000000000000000000" pitchFamily="2" charset="2"/>
              <a:buChar char="Ø"/>
            </a:pPr>
            <a:r>
              <a:rPr lang="ka-GE" sz="2800" b="1" dirty="0" smtClean="0">
                <a:solidFill>
                  <a:srgbClr val="00B050"/>
                </a:solidFill>
                <a:latin typeface="Calibri"/>
                <a:ea typeface="Calibri"/>
                <a:cs typeface="Calibri"/>
              </a:rPr>
              <a:t>შრომითი </a:t>
            </a:r>
            <a:r>
              <a:rPr lang="ka-GE" sz="2800" b="1" dirty="0">
                <a:solidFill>
                  <a:srgbClr val="00B050"/>
                </a:solidFill>
                <a:latin typeface="Calibri"/>
                <a:ea typeface="Calibri"/>
                <a:cs typeface="Calibri"/>
              </a:rPr>
              <a:t>ხელშეკრულება და მისი შინაარსი</a:t>
            </a:r>
            <a:r>
              <a:rPr lang="ka-GE" sz="2800" b="1" dirty="0" smtClean="0">
                <a:solidFill>
                  <a:srgbClr val="00B050"/>
                </a:solidFill>
                <a:latin typeface="Calibri"/>
                <a:ea typeface="Calibri"/>
                <a:cs typeface="Calibri"/>
              </a:rPr>
              <a:t>.</a:t>
            </a:r>
            <a:endParaRPr lang="en-US" sz="2800" b="1" dirty="0" smtClean="0">
              <a:solidFill>
                <a:schemeClr val="dk1"/>
              </a:solidFill>
              <a:latin typeface="Calibri"/>
              <a:ea typeface="Calibri"/>
              <a:cs typeface="Calibri"/>
            </a:endParaRPr>
          </a:p>
          <a:p>
            <a:pPr marL="457200" indent="-457200">
              <a:buFont typeface="Wingdings" panose="05000000000000000000" pitchFamily="2" charset="2"/>
              <a:buChar char="Ø"/>
            </a:pPr>
            <a:r>
              <a:rPr lang="ka-GE" sz="2800" b="1" dirty="0" smtClean="0">
                <a:solidFill>
                  <a:schemeClr val="dk1"/>
                </a:solidFill>
                <a:latin typeface="Calibri"/>
                <a:ea typeface="Calibri"/>
                <a:cs typeface="Calibri"/>
              </a:rPr>
              <a:t>შრომის </a:t>
            </a:r>
            <a:r>
              <a:rPr lang="ka-GE" sz="2800" b="1" dirty="0">
                <a:solidFill>
                  <a:schemeClr val="dk1"/>
                </a:solidFill>
                <a:latin typeface="Calibri"/>
                <a:ea typeface="Calibri"/>
                <a:cs typeface="Calibri"/>
              </a:rPr>
              <a:t>შინაგანაწესი, სამუშაო დრო, შესვენების დრო და დასვენების დრო. </a:t>
            </a:r>
            <a:endParaRPr lang="en-US" sz="2800" b="1" dirty="0" smtClean="0">
              <a:solidFill>
                <a:schemeClr val="dk1"/>
              </a:solidFill>
              <a:latin typeface="Calibri"/>
              <a:ea typeface="Calibri"/>
              <a:cs typeface="Calibri"/>
            </a:endParaRPr>
          </a:p>
          <a:p>
            <a:pPr marL="457200" indent="-457200">
              <a:buFont typeface="Wingdings" panose="05000000000000000000" pitchFamily="2" charset="2"/>
              <a:buChar char="Ø"/>
            </a:pPr>
            <a:r>
              <a:rPr lang="ka-GE" sz="2800" b="1" dirty="0" smtClean="0">
                <a:solidFill>
                  <a:schemeClr val="dk1"/>
                </a:solidFill>
                <a:latin typeface="Calibri"/>
                <a:ea typeface="Calibri"/>
                <a:cs typeface="Calibri"/>
              </a:rPr>
              <a:t>ზეგანაკვეთური </a:t>
            </a:r>
            <a:r>
              <a:rPr lang="ka-GE" sz="2800" b="1" dirty="0">
                <a:solidFill>
                  <a:schemeClr val="dk1"/>
                </a:solidFill>
                <a:latin typeface="Calibri"/>
                <a:ea typeface="Calibri"/>
                <a:cs typeface="Calibri"/>
              </a:rPr>
              <a:t>სამუშაო. </a:t>
            </a:r>
            <a:endParaRPr lang="en-US" sz="2800" b="1" dirty="0" smtClean="0">
              <a:solidFill>
                <a:schemeClr val="dk1"/>
              </a:solidFill>
              <a:latin typeface="Calibri"/>
              <a:ea typeface="Calibri"/>
              <a:cs typeface="Calibri"/>
            </a:endParaRPr>
          </a:p>
          <a:p>
            <a:pPr marL="457200" indent="-457200">
              <a:buFont typeface="Wingdings" panose="05000000000000000000" pitchFamily="2" charset="2"/>
              <a:buChar char="Ø"/>
            </a:pPr>
            <a:r>
              <a:rPr lang="ka-GE" sz="2800" b="1" dirty="0" smtClean="0">
                <a:solidFill>
                  <a:schemeClr val="dk1"/>
                </a:solidFill>
                <a:latin typeface="Calibri"/>
                <a:ea typeface="Calibri"/>
                <a:cs typeface="Calibri"/>
              </a:rPr>
              <a:t>შრომის </a:t>
            </a:r>
            <a:r>
              <a:rPr lang="ka-GE" sz="2800" b="1" dirty="0">
                <a:solidFill>
                  <a:schemeClr val="dk1"/>
                </a:solidFill>
                <a:latin typeface="Calibri"/>
                <a:ea typeface="Calibri"/>
                <a:cs typeface="Calibri"/>
              </a:rPr>
              <a:t>ანაზღაურება, შვებულება, მივლინება და პროფესიული განვითარება. </a:t>
            </a:r>
            <a:endParaRPr lang="en-US" sz="2800" b="1" dirty="0" smtClean="0">
              <a:solidFill>
                <a:schemeClr val="dk1"/>
              </a:solidFill>
              <a:latin typeface="Calibri"/>
              <a:ea typeface="Calibri"/>
              <a:cs typeface="Calibri"/>
            </a:endParaRPr>
          </a:p>
          <a:p>
            <a:pPr marL="457200" indent="-457200">
              <a:buFont typeface="Wingdings" panose="05000000000000000000" pitchFamily="2" charset="2"/>
              <a:buChar char="Ø"/>
            </a:pPr>
            <a:r>
              <a:rPr lang="ka-GE" sz="2800" b="1" dirty="0" smtClean="0">
                <a:solidFill>
                  <a:schemeClr val="dk1"/>
                </a:solidFill>
                <a:latin typeface="Calibri"/>
                <a:ea typeface="Calibri"/>
                <a:cs typeface="Calibri"/>
              </a:rPr>
              <a:t>პერსონალური </a:t>
            </a:r>
            <a:r>
              <a:rPr lang="ka-GE" sz="2800" b="1" dirty="0">
                <a:solidFill>
                  <a:schemeClr val="dk1"/>
                </a:solidFill>
                <a:latin typeface="Calibri"/>
                <a:ea typeface="Calibri"/>
                <a:cs typeface="Calibri"/>
              </a:rPr>
              <a:t>ინფორმაციის დაცვის უფლება</a:t>
            </a:r>
            <a:r>
              <a:rPr lang="ka-GE" sz="2800" b="1" dirty="0" smtClean="0">
                <a:solidFill>
                  <a:schemeClr val="dk1"/>
                </a:solidFill>
                <a:latin typeface="Calibri"/>
                <a:ea typeface="Calibri"/>
                <a:cs typeface="Calibri"/>
              </a:rPr>
              <a:t>.</a:t>
            </a:r>
            <a:endParaRPr lang="en-US" sz="2800" b="1" dirty="0" smtClean="0">
              <a:solidFill>
                <a:schemeClr val="dk1"/>
              </a:solidFill>
              <a:latin typeface="Calibri"/>
              <a:ea typeface="Calibri"/>
              <a:cs typeface="Calibri"/>
            </a:endParaRPr>
          </a:p>
          <a:p>
            <a:pPr marL="457200" indent="-457200">
              <a:buFont typeface="Wingdings" panose="05000000000000000000" pitchFamily="2" charset="2"/>
              <a:buChar char="Ø"/>
            </a:pPr>
            <a:r>
              <a:rPr lang="ka-GE" sz="2800" b="1" dirty="0" smtClean="0">
                <a:solidFill>
                  <a:schemeClr val="dk1"/>
                </a:solidFill>
                <a:latin typeface="Calibri"/>
                <a:ea typeface="Calibri"/>
                <a:cs typeface="Calibri"/>
              </a:rPr>
              <a:t> </a:t>
            </a:r>
            <a:r>
              <a:rPr lang="ka-GE" sz="2800" b="1" dirty="0">
                <a:solidFill>
                  <a:srgbClr val="00B050"/>
                </a:solidFill>
                <a:latin typeface="Calibri"/>
                <a:ea typeface="Calibri"/>
                <a:cs typeface="Calibri"/>
              </a:rPr>
              <a:t>შრომითი დისკრიმინაციის სახეები, პირდაპირი და ირიბი დისკრიმინაცია, სექსუალური შევიწროვება, ბულინგი</a:t>
            </a:r>
            <a:r>
              <a:rPr lang="ka-GE" sz="2800" b="1" dirty="0">
                <a:solidFill>
                  <a:schemeClr val="dk1"/>
                </a:solidFill>
                <a:latin typeface="Calibri"/>
                <a:ea typeface="Calibri"/>
                <a:cs typeface="Calibri"/>
              </a:rPr>
              <a:t>.</a:t>
            </a:r>
            <a:endParaRPr lang="en-US" sz="2800" b="1" dirty="0">
              <a:solidFill>
                <a:schemeClr val="dk1"/>
              </a:solidFill>
              <a:latin typeface="Calibri"/>
              <a:ea typeface="Calibri"/>
              <a:cs typeface="Calibri"/>
            </a:endParaRPr>
          </a:p>
        </p:txBody>
      </p:sp>
      <p:sp>
        <p:nvSpPr>
          <p:cNvPr id="5" name="Google Shape;149;p10"/>
          <p:cNvSpPr/>
          <p:nvPr/>
        </p:nvSpPr>
        <p:spPr>
          <a:xfrm>
            <a:off x="755670" y="330003"/>
            <a:ext cx="79591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ka-GE" sz="3600" b="1" i="0" u="none" strike="noStrike" cap="none" dirty="0">
                <a:solidFill>
                  <a:srgbClr val="0070C0"/>
                </a:solidFill>
                <a:latin typeface="Calibri"/>
                <a:ea typeface="Calibri"/>
                <a:cs typeface="Calibri"/>
                <a:sym typeface="Calibri"/>
              </a:rPr>
              <a:t>დღეს ვისაუბრებთ შემდეგ </a:t>
            </a:r>
            <a:r>
              <a:rPr lang="ka-GE" sz="3600" b="1" i="0" u="none" strike="noStrike" cap="none" dirty="0" smtClean="0">
                <a:solidFill>
                  <a:srgbClr val="0070C0"/>
                </a:solidFill>
                <a:latin typeface="Calibri"/>
                <a:ea typeface="Calibri"/>
                <a:cs typeface="Calibri"/>
                <a:sym typeface="Calibri"/>
              </a:rPr>
              <a:t>თემებზე:</a:t>
            </a:r>
            <a:endParaRPr sz="3600" b="1" i="0" u="none" strike="noStrike" cap="none" dirty="0">
              <a:solidFill>
                <a:srgbClr val="0070C0"/>
              </a:solidFill>
              <a:latin typeface="Calibri"/>
              <a:ea typeface="Calibri"/>
              <a:cs typeface="Calibri"/>
              <a:sym typeface="Calibri"/>
            </a:endParaRPr>
          </a:p>
        </p:txBody>
      </p:sp>
    </p:spTree>
    <p:extLst>
      <p:ext uri="{BB962C8B-B14F-4D97-AF65-F5344CB8AC3E}">
        <p14:creationId xmlns:p14="http://schemas.microsoft.com/office/powerpoint/2010/main" val="2537373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7"/>
          <p:cNvSpPr/>
          <p:nvPr/>
        </p:nvSpPr>
        <p:spPr>
          <a:xfrm>
            <a:off x="3874168" y="2622885"/>
            <a:ext cx="11044990" cy="954105"/>
          </a:xfrm>
          <a:prstGeom prst="rect">
            <a:avLst/>
          </a:prstGeom>
          <a:noFill/>
          <a:ln>
            <a:noFill/>
          </a:ln>
        </p:spPr>
        <p:txBody>
          <a:bodyPr spcFirstLastPara="1" wrap="square" lIns="91425" tIns="45700" rIns="91425" bIns="45700" anchor="t" anchorCtr="0">
            <a:spAutoFit/>
          </a:bodyPr>
          <a:lstStyle/>
          <a:p>
            <a:pPr marL="357179" marR="0" lvl="0" indent="-179379" algn="just" rtl="0">
              <a:lnSpc>
                <a:spcPct val="100000"/>
              </a:lnSpc>
              <a:spcBef>
                <a:spcPts val="0"/>
              </a:spcBef>
              <a:spcAft>
                <a:spcPts val="0"/>
              </a:spcAft>
              <a:buClr>
                <a:srgbClr val="000000"/>
              </a:buClr>
              <a:buSzPts val="2800"/>
              <a:buFont typeface="Noto Sans Symbols"/>
              <a:buNone/>
            </a:pPr>
            <a:endParaRPr sz="2800" b="1" i="0" u="none" strike="noStrike" cap="none" dirty="0">
              <a:solidFill>
                <a:srgbClr val="000000"/>
              </a:solidFill>
              <a:latin typeface="Calibri"/>
              <a:ea typeface="Calibri"/>
              <a:cs typeface="Calibri"/>
              <a:sym typeface="Calibri"/>
            </a:endParaRPr>
          </a:p>
          <a:p>
            <a:pPr marL="357179" marR="0" lvl="0" indent="-357179" algn="just"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Verdana"/>
              <a:ea typeface="Verdana"/>
              <a:cs typeface="Verdana"/>
              <a:sym typeface="Verdana"/>
            </a:endParaRPr>
          </a:p>
        </p:txBody>
      </p:sp>
      <p:sp>
        <p:nvSpPr>
          <p:cNvPr id="407" name="Google Shape;407;p67"/>
          <p:cNvSpPr/>
          <p:nvPr/>
        </p:nvSpPr>
        <p:spPr>
          <a:xfrm>
            <a:off x="7321427" y="2457376"/>
            <a:ext cx="6560344" cy="5355308"/>
          </a:xfrm>
          <a:prstGeom prst="rect">
            <a:avLst/>
          </a:prstGeom>
          <a:solidFill>
            <a:schemeClr val="lt1"/>
          </a:solidFill>
          <a:ln>
            <a:noFill/>
          </a:ln>
        </p:spPr>
        <p:txBody>
          <a:bodyPr spcFirstLastPara="1" wrap="square" lIns="121900" tIns="60950" rIns="121900" bIns="60950" anchor="t" anchorCtr="0">
            <a:spAutoFit/>
          </a:bodyPr>
          <a:lstStyle/>
          <a:p>
            <a:pPr marL="0" marR="0" lvl="0" indent="-127000" algn="l" rtl="0">
              <a:lnSpc>
                <a:spcPct val="100000"/>
              </a:lnSpc>
              <a:spcBef>
                <a:spcPts val="0"/>
              </a:spcBef>
              <a:spcAft>
                <a:spcPts val="0"/>
              </a:spcAft>
              <a:buClr>
                <a:srgbClr val="000000"/>
              </a:buClr>
              <a:buSzPts val="2000"/>
              <a:buFont typeface="Noto Sans Symbols"/>
              <a:buChar char="❑"/>
            </a:pPr>
            <a:r>
              <a:rPr lang="ka-GE" sz="2000" b="1" i="0" u="none" strike="noStrike" cap="none">
                <a:solidFill>
                  <a:srgbClr val="0F13B1"/>
                </a:solidFill>
                <a:latin typeface="Calibri"/>
                <a:ea typeface="Calibri"/>
                <a:cs typeface="Calibri"/>
                <a:sym typeface="Calibri"/>
              </a:rPr>
              <a:t>დასაქმებულს ეკუთვნის </a:t>
            </a:r>
            <a:r>
              <a:rPr lang="ka-GE" sz="2000" b="1" i="0" u="sng" strike="noStrike" cap="none">
                <a:solidFill>
                  <a:srgbClr val="FF0066"/>
                </a:solidFill>
                <a:latin typeface="Calibri"/>
                <a:ea typeface="Calibri"/>
                <a:cs typeface="Calibri"/>
                <a:sym typeface="Calibri"/>
              </a:rPr>
              <a:t>წელიწადში სულ მცირე 24  </a:t>
            </a:r>
            <a:r>
              <a:rPr lang="ka-GE" sz="2000" b="1" i="0" u="none" strike="noStrike" cap="none">
                <a:solidFill>
                  <a:srgbClr val="0F13B1"/>
                </a:solidFill>
                <a:latin typeface="Calibri"/>
                <a:ea typeface="Calibri"/>
                <a:cs typeface="Calibri"/>
                <a:sym typeface="Calibri"/>
              </a:rPr>
              <a:t>ანაზღაურებადი სამუშაო დღე</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Noto Sans Symbols"/>
              <a:buNone/>
            </a:pPr>
            <a:endParaRPr sz="2000" b="1" i="0" u="none" strike="noStrike" cap="none" dirty="0">
              <a:solidFill>
                <a:srgbClr val="0F13B1"/>
              </a:solidFill>
              <a:latin typeface="Calibri"/>
              <a:ea typeface="Calibri"/>
              <a:cs typeface="Calibri"/>
              <a:sym typeface="Calibri"/>
            </a:endParaRPr>
          </a:p>
          <a:p>
            <a:pPr marL="0" marR="0" lvl="0" indent="-127000" algn="l" rtl="0">
              <a:lnSpc>
                <a:spcPct val="100000"/>
              </a:lnSpc>
              <a:spcBef>
                <a:spcPts val="0"/>
              </a:spcBef>
              <a:spcAft>
                <a:spcPts val="0"/>
              </a:spcAft>
              <a:buClr>
                <a:srgbClr val="000000"/>
              </a:buClr>
              <a:buSzPts val="2000"/>
              <a:buFont typeface="Noto Sans Symbols"/>
              <a:buChar char="❑"/>
            </a:pPr>
            <a:r>
              <a:rPr lang="ka-GE" sz="2000" b="1" i="0" u="none" strike="noStrike" cap="none">
                <a:solidFill>
                  <a:srgbClr val="0F13B1"/>
                </a:solidFill>
                <a:latin typeface="Calibri"/>
                <a:ea typeface="Calibri"/>
                <a:cs typeface="Calibri"/>
                <a:sym typeface="Calibri"/>
              </a:rPr>
              <a:t>მძიმე, მავნე ან საშიშპირობებიან სამუშაოზე მომუშავე დასაქმებულს ეძლევა </a:t>
            </a:r>
            <a:r>
              <a:rPr lang="ka-GE" sz="2000" b="1" i="0" u="sng" strike="noStrike" cap="none">
                <a:solidFill>
                  <a:srgbClr val="FF0066"/>
                </a:solidFill>
                <a:latin typeface="Calibri"/>
                <a:ea typeface="Calibri"/>
                <a:cs typeface="Calibri"/>
                <a:sym typeface="Calibri"/>
              </a:rPr>
              <a:t>დამატებითი </a:t>
            </a:r>
            <a:r>
              <a:rPr lang="ka-GE" sz="2000" b="1" i="0" u="none" strike="noStrike" cap="none">
                <a:solidFill>
                  <a:srgbClr val="0F13B1"/>
                </a:solidFill>
                <a:latin typeface="Calibri"/>
                <a:ea typeface="Calibri"/>
                <a:cs typeface="Calibri"/>
                <a:sym typeface="Calibri"/>
              </a:rPr>
              <a:t>ანაზღაურებადი შვებულება </a:t>
            </a:r>
            <a:r>
              <a:rPr lang="ka-GE" sz="2000" b="1" i="0" u="sng" strike="noStrike" cap="none">
                <a:solidFill>
                  <a:srgbClr val="FF0066"/>
                </a:solidFill>
                <a:latin typeface="Calibri"/>
                <a:ea typeface="Calibri"/>
                <a:cs typeface="Calibri"/>
                <a:sym typeface="Calibri"/>
              </a:rPr>
              <a:t>– წელიწადში 10 კალენდარული დღე.</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F13B1"/>
              </a:solidFill>
              <a:latin typeface="Calibri"/>
              <a:ea typeface="Calibri"/>
              <a:cs typeface="Calibri"/>
              <a:sym typeface="Calibri"/>
            </a:endParaRPr>
          </a:p>
          <a:p>
            <a:pPr marL="0" marR="0" lvl="0" indent="-127000" algn="l" rtl="0">
              <a:lnSpc>
                <a:spcPct val="100000"/>
              </a:lnSpc>
              <a:spcBef>
                <a:spcPts val="0"/>
              </a:spcBef>
              <a:spcAft>
                <a:spcPts val="0"/>
              </a:spcAft>
              <a:buClr>
                <a:srgbClr val="000000"/>
              </a:buClr>
              <a:buSzPts val="2000"/>
              <a:buFont typeface="Noto Sans Symbols"/>
              <a:buChar char="❑"/>
            </a:pPr>
            <a:r>
              <a:rPr lang="ka-GE" sz="2000" b="1" i="0" u="sng" strike="noStrike" cap="none">
                <a:solidFill>
                  <a:srgbClr val="FF0066"/>
                </a:solidFill>
                <a:latin typeface="Calibri"/>
                <a:ea typeface="Calibri"/>
                <a:cs typeface="Calibri"/>
                <a:sym typeface="Calibri"/>
              </a:rPr>
              <a:t>ანაზღაურებისგარეშე შვებულება  15 </a:t>
            </a:r>
            <a:r>
              <a:rPr lang="ka-GE" sz="2000" b="1" i="0" u="none" strike="noStrike" cap="none">
                <a:solidFill>
                  <a:srgbClr val="0F13B1"/>
                </a:solidFill>
                <a:latin typeface="Calibri"/>
                <a:ea typeface="Calibri"/>
                <a:cs typeface="Calibri"/>
                <a:sym typeface="Calibri"/>
              </a:rPr>
              <a:t>კალენდარული დღე</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F13B1"/>
              </a:solidFill>
              <a:latin typeface="Calibri"/>
              <a:ea typeface="Calibri"/>
              <a:cs typeface="Calibri"/>
              <a:sym typeface="Calibri"/>
            </a:endParaRPr>
          </a:p>
          <a:p>
            <a:pPr marL="0" marR="0" lvl="0" indent="-127000" algn="l" rtl="0">
              <a:lnSpc>
                <a:spcPct val="100000"/>
              </a:lnSpc>
              <a:spcBef>
                <a:spcPts val="0"/>
              </a:spcBef>
              <a:spcAft>
                <a:spcPts val="0"/>
              </a:spcAft>
              <a:buClr>
                <a:srgbClr val="000000"/>
              </a:buClr>
              <a:buSzPts val="2000"/>
              <a:buFont typeface="Noto Sans Symbols"/>
              <a:buChar char="❑"/>
            </a:pPr>
            <a:r>
              <a:rPr lang="ka-GE" sz="2000" b="1" i="0" u="none" strike="noStrike" cap="none">
                <a:solidFill>
                  <a:srgbClr val="FF0066"/>
                </a:solidFill>
                <a:latin typeface="Calibri"/>
                <a:ea typeface="Calibri"/>
                <a:cs typeface="Calibri"/>
                <a:sym typeface="Calibri"/>
              </a:rPr>
              <a:t>შრომითი ხელშეკრულების დამსაქმებლის ინიციატივით შეწყვეტისას იგი ვალდებულია დასაქმებულს აუნაზღაუროს გამოუყენებელი შვებულება </a:t>
            </a:r>
            <a:r>
              <a:rPr lang="ka-GE" sz="2000" b="1" i="0" u="none" strike="noStrike" cap="none">
                <a:solidFill>
                  <a:srgbClr val="0F13B1"/>
                </a:solidFill>
                <a:latin typeface="Calibri"/>
                <a:ea typeface="Calibri"/>
                <a:cs typeface="Calibri"/>
                <a:sym typeface="Calibri"/>
              </a:rPr>
              <a:t>შრომითი ურთიერთობის ხანგრძლივობის პროპორციულად</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Noto Sans Symbols"/>
              <a:buNone/>
            </a:pPr>
            <a:endParaRPr sz="2000" b="1" i="0" u="none" strike="noStrike" cap="none" dirty="0">
              <a:solidFill>
                <a:srgbClr val="0F13B1"/>
              </a:solidFill>
              <a:latin typeface="Calibri"/>
              <a:ea typeface="Calibri"/>
              <a:cs typeface="Calibri"/>
              <a:sym typeface="Calibri"/>
            </a:endParaRPr>
          </a:p>
        </p:txBody>
      </p:sp>
      <p:sp>
        <p:nvSpPr>
          <p:cNvPr id="408" name="Google Shape;408;p67"/>
          <p:cNvSpPr/>
          <p:nvPr/>
        </p:nvSpPr>
        <p:spPr>
          <a:xfrm>
            <a:off x="778282" y="2541587"/>
            <a:ext cx="5624291" cy="1107992"/>
          </a:xfrm>
          <a:prstGeom prst="rect">
            <a:avLst/>
          </a:prstGeom>
          <a:noFill/>
          <a:ln>
            <a:noFill/>
          </a:ln>
        </p:spPr>
        <p:txBody>
          <a:bodyPr spcFirstLastPara="1" wrap="square" lIns="121900" tIns="60950" rIns="121900" bIns="6095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ka-GE" sz="3200" b="1" i="0" u="none" strike="noStrike" cap="none" dirty="0">
                <a:solidFill>
                  <a:srgbClr val="FF0000"/>
                </a:solidFill>
                <a:latin typeface="Calibri"/>
                <a:ea typeface="Calibri"/>
                <a:cs typeface="Calibri"/>
                <a:sym typeface="Calibri"/>
              </a:rPr>
              <a:t>შვებულებით  სარგებლობის</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a:solidFill>
                  <a:srgbClr val="FF0000"/>
                </a:solidFill>
                <a:latin typeface="Calibri"/>
                <a:ea typeface="Calibri"/>
                <a:cs typeface="Calibri"/>
                <a:sym typeface="Calibri"/>
              </a:rPr>
              <a:t>  წესი</a:t>
            </a:r>
            <a:endParaRPr sz="1400" b="0" i="0" u="none" strike="noStrike" cap="none" dirty="0">
              <a:solidFill>
                <a:srgbClr val="000000"/>
              </a:solidFill>
              <a:latin typeface="Arial"/>
              <a:ea typeface="Arial"/>
              <a:cs typeface="Arial"/>
              <a:sym typeface="Arial"/>
            </a:endParaRPr>
          </a:p>
        </p:txBody>
      </p:sp>
      <p:sp>
        <p:nvSpPr>
          <p:cNvPr id="409" name="Google Shape;409;p67"/>
          <p:cNvSpPr/>
          <p:nvPr/>
        </p:nvSpPr>
        <p:spPr>
          <a:xfrm rot="8091704">
            <a:off x="5859197" y="4212167"/>
            <a:ext cx="1354667" cy="1143000"/>
          </a:xfrm>
          <a:prstGeom prst="halfFrame">
            <a:avLst>
              <a:gd name="adj1" fmla="val 33333"/>
              <a:gd name="adj2" fmla="val 33333"/>
            </a:avLst>
          </a:prstGeom>
          <a:solidFill>
            <a:srgbClr val="FF0066"/>
          </a:solidFill>
          <a:ln w="25400" cap="flat" cmpd="sng">
            <a:solidFill>
              <a:srgbClr val="BA7C2E"/>
            </a:solidFill>
            <a:prstDash val="solid"/>
            <a:round/>
            <a:headEnd type="none" w="sm" len="sm"/>
            <a:tailEnd type="none" w="sm" len="sm"/>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pic>
        <p:nvPicPr>
          <p:cNvPr id="410" name="Google Shape;410;p67" descr="C:\Users\lenovo\Desktop\download.jfif"/>
          <p:cNvPicPr preferRelativeResize="0"/>
          <p:nvPr/>
        </p:nvPicPr>
        <p:blipFill rotWithShape="1">
          <a:blip r:embed="rId3">
            <a:alphaModFix/>
          </a:blip>
          <a:srcRect/>
          <a:stretch/>
        </p:blipFill>
        <p:spPr>
          <a:xfrm>
            <a:off x="1371676" y="3986389"/>
            <a:ext cx="4259981" cy="3781776"/>
          </a:xfrm>
          <a:prstGeom prst="rect">
            <a:avLst/>
          </a:prstGeom>
          <a:noFill/>
          <a:ln>
            <a:noFill/>
          </a:ln>
        </p:spPr>
      </p:pic>
      <p:sp>
        <p:nvSpPr>
          <p:cNvPr id="2" name="Rectangle 1"/>
          <p:cNvSpPr/>
          <p:nvPr/>
        </p:nvSpPr>
        <p:spPr>
          <a:xfrm>
            <a:off x="678421" y="658912"/>
            <a:ext cx="6391493" cy="523220"/>
          </a:xfrm>
          <a:prstGeom prst="rect">
            <a:avLst/>
          </a:prstGeom>
        </p:spPr>
        <p:txBody>
          <a:bodyPr wrap="none">
            <a:spAutoFit/>
          </a:bodyPr>
          <a:lstStyle/>
          <a:p>
            <a:pPr lvl="0">
              <a:buSzPts val="3200"/>
            </a:pPr>
            <a:r>
              <a:rPr lang="ka-GE" sz="2800" b="1" dirty="0">
                <a:solidFill>
                  <a:schemeClr val="tx1"/>
                </a:solidFill>
                <a:latin typeface="Calibri"/>
                <a:ea typeface="Calibri"/>
                <a:cs typeface="Calibri"/>
                <a:sym typeface="Calibri"/>
              </a:rPr>
              <a:t>შვებულებით  </a:t>
            </a:r>
            <a:r>
              <a:rPr lang="ka-GE" sz="2800" b="1" dirty="0" smtClean="0">
                <a:solidFill>
                  <a:schemeClr val="tx1"/>
                </a:solidFill>
                <a:latin typeface="Calibri"/>
                <a:ea typeface="Calibri"/>
                <a:cs typeface="Calibri"/>
                <a:sym typeface="Calibri"/>
              </a:rPr>
              <a:t>სარგებლობის უფლება</a:t>
            </a:r>
            <a:endParaRPr lang="ka-GE" sz="2800" dirty="0">
              <a:solidFill>
                <a:schemeClr val="tx1"/>
              </a:solidFill>
            </a:endParaRPr>
          </a:p>
        </p:txBody>
      </p:sp>
    </p:spTree>
    <p:extLst>
      <p:ext uri="{BB962C8B-B14F-4D97-AF65-F5344CB8AC3E}">
        <p14:creationId xmlns:p14="http://schemas.microsoft.com/office/powerpoint/2010/main" val="2431159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18"/>
          <p:cNvSpPr/>
          <p:nvPr/>
        </p:nvSpPr>
        <p:spPr>
          <a:xfrm>
            <a:off x="3874168" y="2622885"/>
            <a:ext cx="11044990" cy="954105"/>
          </a:xfrm>
          <a:prstGeom prst="rect">
            <a:avLst/>
          </a:prstGeom>
          <a:noFill/>
          <a:ln>
            <a:noFill/>
          </a:ln>
        </p:spPr>
        <p:txBody>
          <a:bodyPr spcFirstLastPara="1" wrap="square" lIns="91425" tIns="45700" rIns="91425" bIns="45700" anchor="t" anchorCtr="0">
            <a:spAutoFit/>
          </a:bodyPr>
          <a:lstStyle/>
          <a:p>
            <a:pPr marL="357179" marR="0" lvl="0" indent="-179379" algn="just" rtl="0">
              <a:lnSpc>
                <a:spcPct val="100000"/>
              </a:lnSpc>
              <a:spcBef>
                <a:spcPts val="0"/>
              </a:spcBef>
              <a:spcAft>
                <a:spcPts val="0"/>
              </a:spcAft>
              <a:buClr>
                <a:srgbClr val="000000"/>
              </a:buClr>
              <a:buSzPts val="2800"/>
              <a:buFont typeface="Noto Sans Symbols"/>
              <a:buNone/>
            </a:pPr>
            <a:endParaRPr sz="2800" b="1" i="0" u="none" strike="noStrike" cap="none" dirty="0">
              <a:solidFill>
                <a:srgbClr val="000000"/>
              </a:solidFill>
              <a:latin typeface="Calibri"/>
              <a:ea typeface="Calibri"/>
              <a:cs typeface="Calibri"/>
              <a:sym typeface="Calibri"/>
            </a:endParaRPr>
          </a:p>
          <a:p>
            <a:pPr marL="357179" marR="0" lvl="0" indent="-357179" algn="just"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Verdana"/>
              <a:ea typeface="Verdana"/>
              <a:cs typeface="Verdana"/>
              <a:sym typeface="Verdana"/>
            </a:endParaRPr>
          </a:p>
        </p:txBody>
      </p:sp>
      <p:sp>
        <p:nvSpPr>
          <p:cNvPr id="418" name="Google Shape;418;p18"/>
          <p:cNvSpPr/>
          <p:nvPr/>
        </p:nvSpPr>
        <p:spPr>
          <a:xfrm>
            <a:off x="7727156" y="3375467"/>
            <a:ext cx="6560344" cy="2385248"/>
          </a:xfrm>
          <a:prstGeom prst="rect">
            <a:avLst/>
          </a:prstGeom>
          <a:solidFill>
            <a:schemeClr val="lt1"/>
          </a:solidFill>
          <a:ln>
            <a:noFill/>
          </a:ln>
        </p:spPr>
        <p:txBody>
          <a:bodyPr spcFirstLastPara="1" wrap="square" lIns="121900" tIns="60950" rIns="121900" bIns="60950" anchor="t" anchorCtr="0">
            <a:spAutoFit/>
          </a:bodyPr>
          <a:lstStyle/>
          <a:p>
            <a:pPr marL="0" marR="0" lvl="0" indent="-88900" algn="l" rtl="0">
              <a:lnSpc>
                <a:spcPct val="100000"/>
              </a:lnSpc>
              <a:spcBef>
                <a:spcPts val="0"/>
              </a:spcBef>
              <a:spcAft>
                <a:spcPts val="0"/>
              </a:spcAft>
              <a:buClr>
                <a:srgbClr val="000000"/>
              </a:buClr>
              <a:buSzPts val="1400"/>
              <a:buFont typeface="Noto Sans Symbols"/>
              <a:buChar char="❑"/>
            </a:pPr>
            <a:r>
              <a:rPr lang="ka-GE" sz="1400" b="0" i="0" u="none" strike="noStrike" cap="none" dirty="0">
                <a:solidFill>
                  <a:srgbClr val="000000"/>
                </a:solidFill>
                <a:latin typeface="Arial"/>
                <a:ea typeface="Arial"/>
                <a:cs typeface="Arial"/>
                <a:sym typeface="Arial"/>
              </a:rPr>
              <a:t> </a:t>
            </a:r>
            <a:r>
              <a:rPr lang="ka-GE" sz="2100" b="0" i="0" u="none" strike="noStrike" cap="none" dirty="0">
                <a:solidFill>
                  <a:srgbClr val="000000"/>
                </a:solidFill>
                <a:latin typeface="Calibri"/>
                <a:ea typeface="Calibri"/>
                <a:cs typeface="Calibri"/>
                <a:sym typeface="Calibri"/>
              </a:rPr>
              <a:t>ნინომ ისარგებლა კუთვნილი ანაზღაურებადი დეკრეტული  შვებულებით და სურს დაიმატოს  1 წლიანი უხელფასო დეკრეტული, თუმა მისი სამსახური მხოლოდ 3 თვის გამოყენების შესაძლებლობას აძლევ. ირღვევა თუ არა მისი  უფლებები?.</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Noto Sans Symbols"/>
              <a:buNone/>
            </a:pPr>
            <a:endParaRPr sz="2100" b="0" i="0" u="none" strike="noStrike" cap="none" dirty="0">
              <a:solidFill>
                <a:srgbClr val="000000"/>
              </a:solidFill>
              <a:latin typeface="Calibri"/>
              <a:ea typeface="Calibri"/>
              <a:cs typeface="Calibri"/>
              <a:sym typeface="Calibri"/>
            </a:endParaRPr>
          </a:p>
        </p:txBody>
      </p:sp>
      <p:sp>
        <p:nvSpPr>
          <p:cNvPr id="419" name="Google Shape;419;p18"/>
          <p:cNvSpPr/>
          <p:nvPr/>
        </p:nvSpPr>
        <p:spPr>
          <a:xfrm>
            <a:off x="926753" y="651344"/>
            <a:ext cx="5226745" cy="1107992"/>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a:solidFill>
                  <a:srgbClr val="FF0000"/>
                </a:solidFill>
                <a:latin typeface="Calibri"/>
                <a:ea typeface="Calibri"/>
                <a:cs typeface="Calibri"/>
                <a:sym typeface="Calibri"/>
              </a:rPr>
              <a:t>დეკრეტული შვებულებით</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a:solidFill>
                  <a:srgbClr val="FF0000"/>
                </a:solidFill>
                <a:latin typeface="Calibri"/>
                <a:ea typeface="Calibri"/>
                <a:cs typeface="Calibri"/>
                <a:sym typeface="Calibri"/>
              </a:rPr>
              <a:t> სარგებლობის </a:t>
            </a:r>
            <a:r>
              <a:rPr lang="ka-GE" sz="3200" b="1" i="0" u="none" strike="noStrike" cap="none" dirty="0" smtClean="0">
                <a:solidFill>
                  <a:srgbClr val="FF0000"/>
                </a:solidFill>
                <a:latin typeface="Calibri"/>
                <a:ea typeface="Calibri"/>
                <a:cs typeface="Calibri"/>
                <a:sym typeface="Calibri"/>
              </a:rPr>
              <a:t>უფლება</a:t>
            </a:r>
            <a:endParaRPr sz="1400" b="0" i="0" u="none" strike="noStrike" cap="none" dirty="0">
              <a:solidFill>
                <a:srgbClr val="000000"/>
              </a:solidFill>
              <a:latin typeface="Arial"/>
              <a:ea typeface="Arial"/>
              <a:cs typeface="Arial"/>
              <a:sym typeface="Arial"/>
            </a:endParaRPr>
          </a:p>
        </p:txBody>
      </p:sp>
      <p:sp>
        <p:nvSpPr>
          <p:cNvPr id="420" name="Google Shape;420;p18"/>
          <p:cNvSpPr/>
          <p:nvPr/>
        </p:nvSpPr>
        <p:spPr>
          <a:xfrm rot="8091704">
            <a:off x="6192572" y="4268611"/>
            <a:ext cx="1354667" cy="1143000"/>
          </a:xfrm>
          <a:prstGeom prst="halfFrame">
            <a:avLst>
              <a:gd name="adj1" fmla="val 33333"/>
              <a:gd name="adj2" fmla="val 33333"/>
            </a:avLst>
          </a:prstGeom>
          <a:solidFill>
            <a:srgbClr val="FF0066"/>
          </a:solidFill>
          <a:ln w="25400" cap="flat" cmpd="sng">
            <a:solidFill>
              <a:srgbClr val="BA7C2E"/>
            </a:solidFill>
            <a:prstDash val="solid"/>
            <a:round/>
            <a:headEnd type="none" w="sm" len="sm"/>
            <a:tailEnd type="none" w="sm" len="sm"/>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pic>
        <p:nvPicPr>
          <p:cNvPr id="421" name="Google Shape;421;p18" descr="C:\Users\lenovo\Desktop\istockphoto-1171915171-612x612.jpg"/>
          <p:cNvPicPr preferRelativeResize="0"/>
          <p:nvPr/>
        </p:nvPicPr>
        <p:blipFill rotWithShape="1">
          <a:blip r:embed="rId3">
            <a:alphaModFix/>
          </a:blip>
          <a:srcRect/>
          <a:stretch/>
        </p:blipFill>
        <p:spPr>
          <a:xfrm>
            <a:off x="1537892" y="3784129"/>
            <a:ext cx="4004469" cy="4746039"/>
          </a:xfrm>
          <a:prstGeom prst="rect">
            <a:avLst/>
          </a:prstGeom>
          <a:noFill/>
          <a:ln>
            <a:noFill/>
          </a:ln>
        </p:spPr>
      </p:pic>
    </p:spTree>
    <p:extLst>
      <p:ext uri="{BB962C8B-B14F-4D97-AF65-F5344CB8AC3E}">
        <p14:creationId xmlns:p14="http://schemas.microsoft.com/office/powerpoint/2010/main" val="2290425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8"/>
          <p:cNvSpPr/>
          <p:nvPr/>
        </p:nvSpPr>
        <p:spPr>
          <a:xfrm>
            <a:off x="3874168" y="2622885"/>
            <a:ext cx="11044990" cy="954105"/>
          </a:xfrm>
          <a:prstGeom prst="rect">
            <a:avLst/>
          </a:prstGeom>
          <a:noFill/>
          <a:ln>
            <a:noFill/>
          </a:ln>
        </p:spPr>
        <p:txBody>
          <a:bodyPr spcFirstLastPara="1" wrap="square" lIns="91425" tIns="45700" rIns="91425" bIns="45700" anchor="t" anchorCtr="0">
            <a:spAutoFit/>
          </a:bodyPr>
          <a:lstStyle/>
          <a:p>
            <a:pPr marL="357179" marR="0" lvl="0" indent="-179379" algn="just" rtl="0">
              <a:lnSpc>
                <a:spcPct val="100000"/>
              </a:lnSpc>
              <a:spcBef>
                <a:spcPts val="0"/>
              </a:spcBef>
              <a:spcAft>
                <a:spcPts val="0"/>
              </a:spcAft>
              <a:buClr>
                <a:srgbClr val="000000"/>
              </a:buClr>
              <a:buSzPts val="2800"/>
              <a:buFont typeface="Noto Sans Symbols"/>
              <a:buNone/>
            </a:pPr>
            <a:endParaRPr sz="2800" b="1" i="0" u="none" strike="noStrike" cap="none" dirty="0">
              <a:solidFill>
                <a:srgbClr val="000000"/>
              </a:solidFill>
              <a:latin typeface="Calibri"/>
              <a:ea typeface="Calibri"/>
              <a:cs typeface="Calibri"/>
              <a:sym typeface="Calibri"/>
            </a:endParaRPr>
          </a:p>
          <a:p>
            <a:pPr marL="357179" marR="0" lvl="0" indent="-357179" algn="just"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Verdana"/>
              <a:ea typeface="Verdana"/>
              <a:cs typeface="Verdana"/>
              <a:sym typeface="Verdana"/>
            </a:endParaRPr>
          </a:p>
        </p:txBody>
      </p:sp>
      <p:sp>
        <p:nvSpPr>
          <p:cNvPr id="430" name="Google Shape;430;p68"/>
          <p:cNvSpPr/>
          <p:nvPr/>
        </p:nvSpPr>
        <p:spPr>
          <a:xfrm>
            <a:off x="7727156" y="3375467"/>
            <a:ext cx="6560344" cy="2708430"/>
          </a:xfrm>
          <a:prstGeom prst="rect">
            <a:avLst/>
          </a:prstGeom>
          <a:solidFill>
            <a:schemeClr val="lt1"/>
          </a:solidFill>
          <a:ln>
            <a:noFill/>
          </a:ln>
        </p:spPr>
        <p:txBody>
          <a:bodyPr spcFirstLastPara="1" wrap="square" lIns="121900" tIns="60950" rIns="121900" bIns="60950" anchor="t" anchorCtr="0">
            <a:spAutoFit/>
          </a:bodyPr>
          <a:lstStyle/>
          <a:p>
            <a:pPr marL="0" marR="0" lvl="0" indent="-88900" algn="l" rtl="0">
              <a:lnSpc>
                <a:spcPct val="100000"/>
              </a:lnSpc>
              <a:spcBef>
                <a:spcPts val="0"/>
              </a:spcBef>
              <a:spcAft>
                <a:spcPts val="0"/>
              </a:spcAft>
              <a:buClr>
                <a:srgbClr val="000000"/>
              </a:buClr>
              <a:buSzPts val="1400"/>
              <a:buFont typeface="Noto Sans Symbols"/>
              <a:buChar char="❑"/>
            </a:pPr>
            <a:r>
              <a:rPr lang="ka-GE" sz="1400" b="0" i="0" u="none" strike="noStrike" cap="none" dirty="0">
                <a:solidFill>
                  <a:srgbClr val="000000"/>
                </a:solidFill>
                <a:latin typeface="Arial"/>
                <a:ea typeface="Arial"/>
                <a:cs typeface="Arial"/>
                <a:sym typeface="Arial"/>
              </a:rPr>
              <a:t> </a:t>
            </a:r>
            <a:r>
              <a:rPr lang="ka-GE" sz="2100" b="0" i="0" u="none" strike="noStrike" cap="none" dirty="0">
                <a:solidFill>
                  <a:srgbClr val="000000"/>
                </a:solidFill>
                <a:latin typeface="Calibri"/>
                <a:ea typeface="Calibri"/>
                <a:cs typeface="Calibri"/>
                <a:sym typeface="Calibri"/>
              </a:rPr>
              <a:t>დასაქმებულს თავისი მოთხოვნის საფუძველზე ეძლევა ორსულობისა და მშობიარობის გამო ანაზღაურებადი შვებულება </a:t>
            </a:r>
            <a:r>
              <a:rPr lang="ka-GE" sz="2100" b="1" i="0" u="sng" strike="noStrike" cap="none" dirty="0">
                <a:solidFill>
                  <a:srgbClr val="FF0066"/>
                </a:solidFill>
                <a:latin typeface="Calibri"/>
                <a:ea typeface="Calibri"/>
                <a:cs typeface="Calibri"/>
                <a:sym typeface="Calibri"/>
              </a:rPr>
              <a:t>126 კალენდარული დღის ოდენობით, ხოლო მშობიარობის გართულების ან ტყუპის შობის შემთხვევაში − 143 კალენდარული დღის ოდენობით</a:t>
            </a:r>
            <a:r>
              <a:rPr lang="ka-GE" sz="1400" b="1" i="0" u="sng" strike="noStrike" cap="none" dirty="0">
                <a:solidFill>
                  <a:srgbClr val="FF0066"/>
                </a:solidFill>
                <a:latin typeface="Arial"/>
                <a:ea typeface="Arial"/>
                <a:cs typeface="Arial"/>
                <a:sym typeface="Arial"/>
              </a:rPr>
              <a:t>. +</a:t>
            </a:r>
            <a:r>
              <a:rPr lang="ka-GE" sz="2100" b="1" i="0" u="none" strike="noStrike" cap="none" dirty="0">
                <a:solidFill>
                  <a:srgbClr val="000000"/>
                </a:solidFill>
                <a:latin typeface="Calibri"/>
                <a:ea typeface="Calibri"/>
                <a:cs typeface="Calibri"/>
                <a:sym typeface="Calibri"/>
              </a:rPr>
              <a:t>ბავშვის მოვლის გამო შვებულება 57  </a:t>
            </a:r>
            <a:r>
              <a:rPr lang="ka-GE" sz="2100" b="0" i="0" u="none" strike="noStrike" cap="none" dirty="0">
                <a:solidFill>
                  <a:srgbClr val="000000"/>
                </a:solidFill>
                <a:latin typeface="Arial"/>
                <a:ea typeface="Arial"/>
                <a:cs typeface="Arial"/>
                <a:sym typeface="Arial"/>
              </a:rPr>
              <a:t> </a:t>
            </a:r>
            <a:r>
              <a:rPr lang="ka-GE" sz="2100" b="0" i="0" u="none" strike="noStrike" cap="none" dirty="0">
                <a:solidFill>
                  <a:srgbClr val="000000"/>
                </a:solidFill>
                <a:latin typeface="Calibri"/>
                <a:ea typeface="Calibri"/>
                <a:cs typeface="Calibri"/>
                <a:sym typeface="Calibri"/>
              </a:rPr>
              <a:t>კალენდარული დღე.</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Noto Sans Symbols"/>
              <a:buNone/>
            </a:pPr>
            <a:endParaRPr sz="2100" b="0" i="0" u="none" strike="noStrike" cap="none" dirty="0">
              <a:solidFill>
                <a:srgbClr val="000000"/>
              </a:solidFill>
              <a:latin typeface="Calibri"/>
              <a:ea typeface="Calibri"/>
              <a:cs typeface="Calibri"/>
              <a:sym typeface="Calibri"/>
            </a:endParaRPr>
          </a:p>
        </p:txBody>
      </p:sp>
      <p:sp>
        <p:nvSpPr>
          <p:cNvPr id="431" name="Google Shape;431;p68"/>
          <p:cNvSpPr/>
          <p:nvPr/>
        </p:nvSpPr>
        <p:spPr>
          <a:xfrm>
            <a:off x="779298" y="2146476"/>
            <a:ext cx="5226745" cy="1107992"/>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a:solidFill>
                  <a:srgbClr val="FF0000"/>
                </a:solidFill>
                <a:latin typeface="Calibri"/>
                <a:ea typeface="Calibri"/>
                <a:cs typeface="Calibri"/>
                <a:sym typeface="Calibri"/>
              </a:rPr>
              <a:t>დეკრეტული შვებულებით</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a:solidFill>
                  <a:srgbClr val="FF0000"/>
                </a:solidFill>
                <a:latin typeface="Calibri"/>
                <a:ea typeface="Calibri"/>
                <a:cs typeface="Calibri"/>
                <a:sym typeface="Calibri"/>
              </a:rPr>
              <a:t> სარგებლობის საკითხი</a:t>
            </a:r>
            <a:endParaRPr sz="1400" b="0" i="0" u="none" strike="noStrike" cap="none" dirty="0">
              <a:solidFill>
                <a:srgbClr val="000000"/>
              </a:solidFill>
              <a:latin typeface="Arial"/>
              <a:ea typeface="Arial"/>
              <a:cs typeface="Arial"/>
              <a:sym typeface="Arial"/>
            </a:endParaRPr>
          </a:p>
        </p:txBody>
      </p:sp>
      <p:sp>
        <p:nvSpPr>
          <p:cNvPr id="432" name="Google Shape;432;p68"/>
          <p:cNvSpPr/>
          <p:nvPr/>
        </p:nvSpPr>
        <p:spPr>
          <a:xfrm rot="8091704">
            <a:off x="6192572" y="4268611"/>
            <a:ext cx="1354667" cy="1143000"/>
          </a:xfrm>
          <a:prstGeom prst="halfFrame">
            <a:avLst>
              <a:gd name="adj1" fmla="val 33333"/>
              <a:gd name="adj2" fmla="val 33333"/>
            </a:avLst>
          </a:prstGeom>
          <a:solidFill>
            <a:srgbClr val="FF0066"/>
          </a:solidFill>
          <a:ln w="25400" cap="flat" cmpd="sng">
            <a:solidFill>
              <a:srgbClr val="BA7C2E"/>
            </a:solidFill>
            <a:prstDash val="solid"/>
            <a:round/>
            <a:headEnd type="none" w="sm" len="sm"/>
            <a:tailEnd type="none" w="sm" len="sm"/>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pic>
        <p:nvPicPr>
          <p:cNvPr id="433" name="Google Shape;433;p68" descr="C:\Users\lenovo\Desktop\istockphoto-1171915171-612x612.jpg"/>
          <p:cNvPicPr preferRelativeResize="0"/>
          <p:nvPr/>
        </p:nvPicPr>
        <p:blipFill rotWithShape="1">
          <a:blip r:embed="rId3">
            <a:alphaModFix/>
          </a:blip>
          <a:srcRect/>
          <a:stretch/>
        </p:blipFill>
        <p:spPr>
          <a:xfrm>
            <a:off x="1537892" y="3784129"/>
            <a:ext cx="4004469" cy="4746039"/>
          </a:xfrm>
          <a:prstGeom prst="rect">
            <a:avLst/>
          </a:prstGeom>
          <a:noFill/>
          <a:ln>
            <a:noFill/>
          </a:ln>
        </p:spPr>
      </p:pic>
      <p:sp>
        <p:nvSpPr>
          <p:cNvPr id="7" name="Google Shape;423;p18"/>
          <p:cNvSpPr/>
          <p:nvPr/>
        </p:nvSpPr>
        <p:spPr>
          <a:xfrm>
            <a:off x="7752781" y="9051072"/>
            <a:ext cx="26003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ka-GE" sz="1400" b="0" i="0" u="none" strike="noStrike" cap="none">
                <a:solidFill>
                  <a:srgbClr val="333333"/>
                </a:solidFill>
                <a:latin typeface="Helvetica Neue"/>
                <a:ea typeface="Helvetica Neue"/>
                <a:cs typeface="Helvetica Neue"/>
                <a:sym typeface="Helvetica Neue"/>
              </a:rPr>
              <a:t>მოვლის გამო შვებულება 604</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4858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8"/>
          <p:cNvSpPr/>
          <p:nvPr/>
        </p:nvSpPr>
        <p:spPr>
          <a:xfrm>
            <a:off x="3874168" y="2622885"/>
            <a:ext cx="11044990" cy="954105"/>
          </a:xfrm>
          <a:prstGeom prst="rect">
            <a:avLst/>
          </a:prstGeom>
          <a:noFill/>
          <a:ln>
            <a:noFill/>
          </a:ln>
        </p:spPr>
        <p:txBody>
          <a:bodyPr spcFirstLastPara="1" wrap="square" lIns="91425" tIns="45700" rIns="91425" bIns="45700" anchor="t" anchorCtr="0">
            <a:spAutoFit/>
          </a:bodyPr>
          <a:lstStyle/>
          <a:p>
            <a:pPr marL="357179" marR="0" lvl="0" indent="-179379" algn="just" rtl="0">
              <a:lnSpc>
                <a:spcPct val="100000"/>
              </a:lnSpc>
              <a:spcBef>
                <a:spcPts val="0"/>
              </a:spcBef>
              <a:spcAft>
                <a:spcPts val="0"/>
              </a:spcAft>
              <a:buClr>
                <a:srgbClr val="000000"/>
              </a:buClr>
              <a:buSzPts val="2800"/>
              <a:buFont typeface="Noto Sans Symbols"/>
              <a:buNone/>
            </a:pPr>
            <a:endParaRPr sz="2800" b="1" i="0" u="none" strike="noStrike" cap="none" dirty="0">
              <a:solidFill>
                <a:srgbClr val="000000"/>
              </a:solidFill>
              <a:latin typeface="Calibri"/>
              <a:ea typeface="Calibri"/>
              <a:cs typeface="Calibri"/>
              <a:sym typeface="Calibri"/>
            </a:endParaRPr>
          </a:p>
          <a:p>
            <a:pPr marL="357179" marR="0" lvl="0" indent="-357179" algn="just"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Verdana"/>
              <a:ea typeface="Verdana"/>
              <a:cs typeface="Verdana"/>
              <a:sym typeface="Verdana"/>
            </a:endParaRPr>
          </a:p>
        </p:txBody>
      </p:sp>
      <p:sp>
        <p:nvSpPr>
          <p:cNvPr id="430" name="Google Shape;430;p68"/>
          <p:cNvSpPr/>
          <p:nvPr/>
        </p:nvSpPr>
        <p:spPr>
          <a:xfrm>
            <a:off x="7727156" y="3375467"/>
            <a:ext cx="6560344" cy="4001075"/>
          </a:xfrm>
          <a:prstGeom prst="rect">
            <a:avLst/>
          </a:prstGeom>
          <a:solidFill>
            <a:schemeClr val="lt1"/>
          </a:solidFill>
          <a:ln>
            <a:noFill/>
          </a:ln>
        </p:spPr>
        <p:txBody>
          <a:bodyPr spcFirstLastPara="1" wrap="square" lIns="121900" tIns="60950" rIns="121900" bIns="60950" anchor="t" anchorCtr="0">
            <a:spAutoFit/>
          </a:bodyPr>
          <a:lstStyle/>
          <a:p>
            <a:pPr lvl="0" indent="-88900">
              <a:buSzPts val="1400"/>
              <a:buFont typeface="Noto Sans Symbols"/>
              <a:buChar char="❑"/>
            </a:pPr>
            <a:r>
              <a:rPr lang="ka-GE" sz="2100" dirty="0">
                <a:latin typeface="Calibri"/>
                <a:ea typeface="Calibri"/>
                <a:cs typeface="Calibri"/>
              </a:rPr>
              <a:t> </a:t>
            </a:r>
            <a:r>
              <a:rPr lang="ka-GE" sz="2100" b="1" dirty="0" smtClean="0">
                <a:solidFill>
                  <a:srgbClr val="FF0000"/>
                </a:solidFill>
                <a:latin typeface="Calibri"/>
                <a:ea typeface="Calibri"/>
                <a:cs typeface="Calibri"/>
              </a:rPr>
              <a:t>მივლინება </a:t>
            </a:r>
            <a:r>
              <a:rPr lang="ka-GE" sz="2100" b="1" dirty="0">
                <a:solidFill>
                  <a:srgbClr val="FF0000"/>
                </a:solidFill>
                <a:latin typeface="Calibri"/>
                <a:ea typeface="Calibri"/>
                <a:cs typeface="Calibri"/>
              </a:rPr>
              <a:t>არის დამსაქმებლის მიერ დასაქმებულის სამუშაო ადგილის დროებით შეცვლა</a:t>
            </a:r>
            <a:r>
              <a:rPr lang="ka-GE" sz="2100" dirty="0">
                <a:latin typeface="Calibri"/>
                <a:ea typeface="Calibri"/>
                <a:cs typeface="Calibri"/>
              </a:rPr>
              <a:t>, სამუშაოს ინტერესებიდან გამომდინარე</a:t>
            </a:r>
            <a:r>
              <a:rPr lang="ka-GE" sz="2100" dirty="0">
                <a:latin typeface="Calibri"/>
                <a:ea typeface="Calibri"/>
                <a:cs typeface="Calibri"/>
              </a:rPr>
              <a:t>.</a:t>
            </a:r>
          </a:p>
          <a:p>
            <a:pPr lvl="0" indent="-88900">
              <a:buSzPts val="1400"/>
              <a:buFont typeface="Noto Sans Symbols"/>
              <a:buChar char="❑"/>
            </a:pPr>
            <a:r>
              <a:rPr lang="ka-GE" sz="2100" dirty="0">
                <a:latin typeface="Calibri"/>
                <a:ea typeface="Calibri"/>
                <a:cs typeface="Calibri"/>
              </a:rPr>
              <a:t>დამსაქმებლის მიერ დასაქმებულის მივლინებაში გაგზავნა არ მიიჩნევა შრომითი ხელშეკრულების არსებითი პირობების შეცვლად, თუ მივლინების პერიოდი </a:t>
            </a:r>
            <a:r>
              <a:rPr lang="ka-GE" sz="2100" dirty="0" smtClean="0">
                <a:latin typeface="Calibri"/>
                <a:ea typeface="Calibri"/>
                <a:cs typeface="Calibri"/>
              </a:rPr>
              <a:t>დღეს </a:t>
            </a:r>
            <a:r>
              <a:rPr lang="ka-GE" sz="2100" dirty="0">
                <a:latin typeface="Calibri"/>
                <a:ea typeface="Calibri"/>
                <a:cs typeface="Calibri"/>
              </a:rPr>
              <a:t>არ აღემატება</a:t>
            </a:r>
            <a:r>
              <a:rPr lang="ka-GE" sz="2100" dirty="0" smtClean="0">
                <a:latin typeface="Calibri"/>
                <a:ea typeface="Calibri"/>
                <a:cs typeface="Calibri"/>
              </a:rPr>
              <a:t>.</a:t>
            </a:r>
            <a:r>
              <a:rPr lang="ka-GE" sz="2100" b="1" u="sng" dirty="0">
                <a:solidFill>
                  <a:srgbClr val="FF0000"/>
                </a:solidFill>
                <a:latin typeface="Calibri"/>
                <a:ea typeface="Calibri"/>
                <a:cs typeface="Calibri"/>
              </a:rPr>
              <a:t> წელიწადში 45 კალენდარულ </a:t>
            </a:r>
            <a:endParaRPr lang="ka-GE" sz="2100" dirty="0">
              <a:latin typeface="Calibri"/>
              <a:ea typeface="Calibri"/>
              <a:cs typeface="Calibri"/>
            </a:endParaRPr>
          </a:p>
          <a:p>
            <a:pPr lvl="0" indent="-88900">
              <a:buSzPts val="1400"/>
              <a:buFont typeface="Noto Sans Symbols"/>
              <a:buChar char="❑"/>
            </a:pPr>
            <a:endParaRPr lang="ka-GE" sz="2100" dirty="0">
              <a:latin typeface="Calibri"/>
              <a:ea typeface="Calibri"/>
              <a:cs typeface="Calibri"/>
            </a:endParaRPr>
          </a:p>
          <a:p>
            <a:pPr lvl="0" indent="-88900">
              <a:buSzPts val="1400"/>
              <a:buFont typeface="Noto Sans Symbols"/>
              <a:buChar char="❑"/>
            </a:pPr>
            <a:r>
              <a:rPr lang="ka-GE" sz="2100" b="1" u="sng" dirty="0">
                <a:solidFill>
                  <a:srgbClr val="FF0000"/>
                </a:solidFill>
                <a:latin typeface="Calibri"/>
                <a:ea typeface="Calibri"/>
                <a:cs typeface="Calibri"/>
              </a:rPr>
              <a:t>დამსაქმებელი </a:t>
            </a:r>
            <a:r>
              <a:rPr lang="ka-GE" sz="2100" b="1" u="sng" dirty="0">
                <a:solidFill>
                  <a:srgbClr val="FF0000"/>
                </a:solidFill>
                <a:latin typeface="Calibri"/>
                <a:ea typeface="Calibri"/>
                <a:cs typeface="Calibri"/>
              </a:rPr>
              <a:t>ვალდებულია დასაქმებულს სრულად აუნაზღაუროს მივლინებასთან დაკავშირებული ხარჯი.</a:t>
            </a:r>
            <a:endParaRPr sz="2100" b="1" u="sng" dirty="0">
              <a:solidFill>
                <a:srgbClr val="FF0000"/>
              </a:solidFill>
              <a:latin typeface="Calibri"/>
              <a:ea typeface="Calibri"/>
              <a:cs typeface="Calibri"/>
              <a:sym typeface="Calibri"/>
            </a:endParaRPr>
          </a:p>
        </p:txBody>
      </p:sp>
      <p:sp>
        <p:nvSpPr>
          <p:cNvPr id="431" name="Google Shape;431;p68"/>
          <p:cNvSpPr/>
          <p:nvPr/>
        </p:nvSpPr>
        <p:spPr>
          <a:xfrm>
            <a:off x="1260795" y="927276"/>
            <a:ext cx="5226745" cy="615533"/>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smtClean="0">
                <a:solidFill>
                  <a:srgbClr val="FF0000"/>
                </a:solidFill>
                <a:latin typeface="Calibri"/>
                <a:ea typeface="Calibri"/>
                <a:cs typeface="Calibri"/>
                <a:sym typeface="Calibri"/>
              </a:rPr>
              <a:t>მივლინების უფლება</a:t>
            </a:r>
            <a:endParaRPr sz="1400" b="0" i="0" u="none" strike="noStrike" cap="none" dirty="0">
              <a:solidFill>
                <a:srgbClr val="000000"/>
              </a:solidFill>
              <a:latin typeface="Arial"/>
              <a:ea typeface="Arial"/>
              <a:cs typeface="Arial"/>
              <a:sym typeface="Arial"/>
            </a:endParaRPr>
          </a:p>
        </p:txBody>
      </p:sp>
      <p:sp>
        <p:nvSpPr>
          <p:cNvPr id="432" name="Google Shape;432;p68"/>
          <p:cNvSpPr/>
          <p:nvPr/>
        </p:nvSpPr>
        <p:spPr>
          <a:xfrm rot="8091704">
            <a:off x="6192572" y="4268611"/>
            <a:ext cx="1354667" cy="1143000"/>
          </a:xfrm>
          <a:prstGeom prst="halfFrame">
            <a:avLst>
              <a:gd name="adj1" fmla="val 33333"/>
              <a:gd name="adj2" fmla="val 33333"/>
            </a:avLst>
          </a:prstGeom>
          <a:solidFill>
            <a:srgbClr val="FF0066"/>
          </a:solidFill>
          <a:ln w="25400" cap="flat" cmpd="sng">
            <a:solidFill>
              <a:srgbClr val="BA7C2E"/>
            </a:solidFill>
            <a:prstDash val="solid"/>
            <a:round/>
            <a:headEnd type="none" w="sm" len="sm"/>
            <a:tailEnd type="none" w="sm" len="sm"/>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075" y="3046978"/>
            <a:ext cx="5381944" cy="4794001"/>
          </a:xfrm>
          <a:prstGeom prst="rect">
            <a:avLst/>
          </a:prstGeom>
        </p:spPr>
      </p:pic>
    </p:spTree>
    <p:extLst>
      <p:ext uri="{BB962C8B-B14F-4D97-AF65-F5344CB8AC3E}">
        <p14:creationId xmlns:p14="http://schemas.microsoft.com/office/powerpoint/2010/main" val="605591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8"/>
          <p:cNvSpPr/>
          <p:nvPr/>
        </p:nvSpPr>
        <p:spPr>
          <a:xfrm>
            <a:off x="3874168" y="2622885"/>
            <a:ext cx="11044990" cy="954105"/>
          </a:xfrm>
          <a:prstGeom prst="rect">
            <a:avLst/>
          </a:prstGeom>
          <a:noFill/>
          <a:ln>
            <a:noFill/>
          </a:ln>
        </p:spPr>
        <p:txBody>
          <a:bodyPr spcFirstLastPara="1" wrap="square" lIns="91425" tIns="45700" rIns="91425" bIns="45700" anchor="t" anchorCtr="0">
            <a:spAutoFit/>
          </a:bodyPr>
          <a:lstStyle/>
          <a:p>
            <a:pPr marL="357179" marR="0" lvl="0" indent="-179379" algn="just" rtl="0">
              <a:lnSpc>
                <a:spcPct val="100000"/>
              </a:lnSpc>
              <a:spcBef>
                <a:spcPts val="0"/>
              </a:spcBef>
              <a:spcAft>
                <a:spcPts val="0"/>
              </a:spcAft>
              <a:buClr>
                <a:srgbClr val="000000"/>
              </a:buClr>
              <a:buSzPts val="2800"/>
              <a:buFont typeface="Noto Sans Symbols"/>
              <a:buNone/>
            </a:pPr>
            <a:endParaRPr sz="2800" b="1" i="0" u="none" strike="noStrike" cap="none" dirty="0">
              <a:solidFill>
                <a:srgbClr val="000000"/>
              </a:solidFill>
              <a:latin typeface="Calibri"/>
              <a:ea typeface="Calibri"/>
              <a:cs typeface="Calibri"/>
              <a:sym typeface="Calibri"/>
            </a:endParaRPr>
          </a:p>
          <a:p>
            <a:pPr marL="357179" marR="0" lvl="0" indent="-357179" algn="just"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Verdana"/>
              <a:ea typeface="Verdana"/>
              <a:cs typeface="Verdana"/>
              <a:sym typeface="Verdana"/>
            </a:endParaRPr>
          </a:p>
        </p:txBody>
      </p:sp>
      <p:sp>
        <p:nvSpPr>
          <p:cNvPr id="430" name="Google Shape;430;p68"/>
          <p:cNvSpPr/>
          <p:nvPr/>
        </p:nvSpPr>
        <p:spPr>
          <a:xfrm>
            <a:off x="7752781" y="3576990"/>
            <a:ext cx="6560344" cy="3031579"/>
          </a:xfrm>
          <a:prstGeom prst="rect">
            <a:avLst/>
          </a:prstGeom>
          <a:solidFill>
            <a:schemeClr val="lt1"/>
          </a:solidFill>
          <a:ln>
            <a:noFill/>
          </a:ln>
        </p:spPr>
        <p:txBody>
          <a:bodyPr spcFirstLastPara="1" wrap="square" lIns="121900" tIns="60950" rIns="121900" bIns="60950" anchor="t" anchorCtr="0">
            <a:spAutoFit/>
          </a:bodyPr>
          <a:lstStyle/>
          <a:p>
            <a:pPr lvl="0" indent="-88900">
              <a:buSzPts val="1400"/>
              <a:buFont typeface="Noto Sans Symbols"/>
              <a:buChar char="❑"/>
            </a:pPr>
            <a:r>
              <a:rPr lang="ka-GE" sz="2100" dirty="0">
                <a:latin typeface="Calibri"/>
                <a:ea typeface="Calibri"/>
                <a:cs typeface="Calibri"/>
              </a:rPr>
              <a:t> </a:t>
            </a:r>
            <a:r>
              <a:rPr lang="ka-GE" sz="2100" b="1" u="sng" dirty="0">
                <a:solidFill>
                  <a:srgbClr val="FF0000"/>
                </a:solidFill>
                <a:latin typeface="Calibri"/>
                <a:ea typeface="Calibri"/>
                <a:cs typeface="Calibri"/>
              </a:rPr>
              <a:t>დამსაქმებელი ხელს უწყობს დასაქმებულის კვალიფიკაციის ამაღლებას</a:t>
            </a:r>
            <a:r>
              <a:rPr lang="ka-GE" sz="2100" b="1" u="sng" dirty="0">
                <a:solidFill>
                  <a:srgbClr val="FF0000"/>
                </a:solidFill>
                <a:latin typeface="Calibri"/>
                <a:ea typeface="Calibri"/>
                <a:cs typeface="Calibri"/>
              </a:rPr>
              <a:t>.</a:t>
            </a:r>
          </a:p>
          <a:p>
            <a:pPr lvl="0" indent="-88900">
              <a:buSzPts val="1400"/>
              <a:buFont typeface="Noto Sans Symbols"/>
              <a:buChar char="❑"/>
            </a:pPr>
            <a:endParaRPr lang="ka-GE" sz="2100" b="1" u="sng" dirty="0">
              <a:solidFill>
                <a:srgbClr val="FF0000"/>
              </a:solidFill>
              <a:latin typeface="Calibri"/>
              <a:ea typeface="Calibri"/>
              <a:cs typeface="Calibri"/>
            </a:endParaRPr>
          </a:p>
          <a:p>
            <a:pPr lvl="0" indent="-88900">
              <a:buSzPts val="1400"/>
              <a:buFont typeface="Noto Sans Symbols"/>
              <a:buChar char="❑"/>
            </a:pPr>
            <a:r>
              <a:rPr lang="ka-GE" sz="2100" b="1" dirty="0">
                <a:solidFill>
                  <a:schemeClr val="tx1"/>
                </a:solidFill>
                <a:latin typeface="Calibri"/>
                <a:ea typeface="Calibri"/>
                <a:cs typeface="Calibri"/>
              </a:rPr>
              <a:t>თუ პროფესიული გადამზადების, კვალიფიკაციის ამაღლების ან სხვა სასწავლო კურსში დასაქმებულის მონაწილეობის თაობაზე გადაწყვეტილებას იღებს დამსაქმებელი, ამ კურსში დასაქმებულის მონაწილეობა სამუშაო დროში ითვლება და ანაზღაურდება.</a:t>
            </a:r>
            <a:endParaRPr sz="2100" b="1" dirty="0">
              <a:solidFill>
                <a:schemeClr val="tx1"/>
              </a:solidFill>
              <a:latin typeface="Calibri"/>
              <a:ea typeface="Calibri"/>
              <a:cs typeface="Calibri"/>
              <a:sym typeface="Calibri"/>
            </a:endParaRPr>
          </a:p>
        </p:txBody>
      </p:sp>
      <p:sp>
        <p:nvSpPr>
          <p:cNvPr id="431" name="Google Shape;431;p68"/>
          <p:cNvSpPr/>
          <p:nvPr/>
        </p:nvSpPr>
        <p:spPr>
          <a:xfrm>
            <a:off x="1260795" y="927276"/>
            <a:ext cx="5226745" cy="1107975"/>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smtClean="0">
                <a:solidFill>
                  <a:srgbClr val="FF0000"/>
                </a:solidFill>
                <a:latin typeface="Calibri"/>
                <a:ea typeface="Calibri"/>
                <a:cs typeface="Calibri"/>
                <a:sym typeface="Calibri"/>
              </a:rPr>
              <a:t>პროფესიული განვითარების უფლება</a:t>
            </a:r>
            <a:endParaRPr sz="1400" b="0" i="0" u="none" strike="noStrike" cap="none" dirty="0">
              <a:solidFill>
                <a:srgbClr val="000000"/>
              </a:solidFill>
              <a:latin typeface="Arial"/>
              <a:ea typeface="Arial"/>
              <a:cs typeface="Arial"/>
              <a:sym typeface="Arial"/>
            </a:endParaRPr>
          </a:p>
        </p:txBody>
      </p:sp>
      <p:sp>
        <p:nvSpPr>
          <p:cNvPr id="432" name="Google Shape;432;p68"/>
          <p:cNvSpPr/>
          <p:nvPr/>
        </p:nvSpPr>
        <p:spPr>
          <a:xfrm rot="8091704">
            <a:off x="6192572" y="4268611"/>
            <a:ext cx="1354667" cy="1143000"/>
          </a:xfrm>
          <a:prstGeom prst="halfFrame">
            <a:avLst>
              <a:gd name="adj1" fmla="val 33333"/>
              <a:gd name="adj2" fmla="val 33333"/>
            </a:avLst>
          </a:prstGeom>
          <a:solidFill>
            <a:srgbClr val="FF0066"/>
          </a:solidFill>
          <a:ln w="25400" cap="flat" cmpd="sng">
            <a:solidFill>
              <a:srgbClr val="BA7C2E"/>
            </a:solidFill>
            <a:prstDash val="solid"/>
            <a:round/>
            <a:headEnd type="none" w="sm" len="sm"/>
            <a:tailEnd type="none" w="sm" len="sm"/>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437" y="3576990"/>
            <a:ext cx="4952048" cy="2863961"/>
          </a:xfrm>
          <a:prstGeom prst="rect">
            <a:avLst/>
          </a:prstGeom>
        </p:spPr>
      </p:pic>
    </p:spTree>
    <p:extLst>
      <p:ext uri="{BB962C8B-B14F-4D97-AF65-F5344CB8AC3E}">
        <p14:creationId xmlns:p14="http://schemas.microsoft.com/office/powerpoint/2010/main" val="1554630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1" name="Google Shape;441;p69"/>
          <p:cNvSpPr/>
          <p:nvPr/>
        </p:nvSpPr>
        <p:spPr>
          <a:xfrm>
            <a:off x="7727156" y="3375467"/>
            <a:ext cx="6560344" cy="4001091"/>
          </a:xfrm>
          <a:prstGeom prst="rect">
            <a:avLst/>
          </a:prstGeom>
          <a:solidFill>
            <a:schemeClr val="lt1"/>
          </a:solidFill>
          <a:ln>
            <a:noFill/>
          </a:ln>
        </p:spPr>
        <p:txBody>
          <a:bodyPr spcFirstLastPara="1" wrap="square" lIns="121900" tIns="60950" rIns="121900" bIns="60950" anchor="t" anchorCtr="0">
            <a:spAutoFit/>
          </a:bodyPr>
          <a:lstStyle/>
          <a:p>
            <a:pPr marL="0" marR="0" lvl="0" indent="-88900" algn="l" rtl="0">
              <a:lnSpc>
                <a:spcPct val="100000"/>
              </a:lnSpc>
              <a:spcBef>
                <a:spcPts val="0"/>
              </a:spcBef>
              <a:spcAft>
                <a:spcPts val="0"/>
              </a:spcAft>
              <a:buClr>
                <a:srgbClr val="000000"/>
              </a:buClr>
              <a:buSzPts val="1400"/>
              <a:buFont typeface="Noto Sans Symbols"/>
              <a:buChar char="❑"/>
            </a:pPr>
            <a:r>
              <a:rPr lang="ka-GE" sz="1400" b="0" i="0" u="none" strike="noStrike" cap="none">
                <a:solidFill>
                  <a:srgbClr val="000000"/>
                </a:solidFill>
                <a:latin typeface="Arial"/>
                <a:ea typeface="Arial"/>
                <a:cs typeface="Arial"/>
                <a:sym typeface="Arial"/>
              </a:rPr>
              <a:t> </a:t>
            </a:r>
            <a:r>
              <a:rPr lang="ka-GE" sz="2100" b="0" i="0" u="none" strike="noStrike" cap="none">
                <a:solidFill>
                  <a:srgbClr val="000000"/>
                </a:solidFill>
                <a:latin typeface="Calibri"/>
                <a:ea typeface="Calibri"/>
                <a:cs typeface="Calibri"/>
                <a:sym typeface="Calibri"/>
              </a:rPr>
              <a:t> დამსაქმებელი ვალდებულია უზრუნველყოს დასაქმებული სიცოცხლისა და ჯანმრთელობისთვის მაქსიმალურად უსაფრთხო და ჯანსაღი სამუშაო გარემოთი.</a:t>
            </a:r>
            <a:endParaRPr sz="1400" b="0" i="0" u="none" strike="noStrike" cap="none" dirty="0">
              <a:solidFill>
                <a:srgbClr val="000000"/>
              </a:solidFill>
              <a:latin typeface="Arial"/>
              <a:ea typeface="Arial"/>
              <a:cs typeface="Arial"/>
              <a:sym typeface="Arial"/>
            </a:endParaRPr>
          </a:p>
          <a:p>
            <a:pPr marL="0" marR="0" lvl="0" indent="-133350" algn="l" rtl="0">
              <a:lnSpc>
                <a:spcPct val="100000"/>
              </a:lnSpc>
              <a:spcBef>
                <a:spcPts val="0"/>
              </a:spcBef>
              <a:spcAft>
                <a:spcPts val="0"/>
              </a:spcAft>
              <a:buClr>
                <a:srgbClr val="000000"/>
              </a:buClr>
              <a:buSzPts val="2100"/>
              <a:buFont typeface="Noto Sans Symbols"/>
              <a:buChar char="❑"/>
            </a:pPr>
            <a:r>
              <a:rPr lang="ka-GE" sz="2100" b="0" i="0" u="none" strike="noStrike" cap="none">
                <a:solidFill>
                  <a:srgbClr val="000000"/>
                </a:solidFill>
                <a:latin typeface="Calibri"/>
                <a:ea typeface="Calibri"/>
                <a:cs typeface="Calibri"/>
                <a:sym typeface="Calibri"/>
              </a:rPr>
              <a:t>.დასაქმებულს უფლება აქვს, უარი განაცხადოს იმ სამუშაოს, დავალების ან მითითების შესრულებაზე, რომელიც ეწინააღმდეგება კანონს ან შრომის უსაფრთხოების პირობების დაუცველობის გამო აშკარა და არსებით საფრთხეს უქმნის მის ან მესამე პირის სიცოცხლესა და ჯანმრთელობას, საკუთრებას ან ბუნებრივი გარემოს უსაფრთხოებას</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Noto Sans Symbols"/>
              <a:buNone/>
            </a:pPr>
            <a:endParaRPr sz="2100" b="0" i="0" u="none" strike="noStrike" cap="none" dirty="0">
              <a:solidFill>
                <a:srgbClr val="000000"/>
              </a:solidFill>
              <a:latin typeface="Calibri"/>
              <a:ea typeface="Calibri"/>
              <a:cs typeface="Calibri"/>
              <a:sym typeface="Calibri"/>
            </a:endParaRPr>
          </a:p>
        </p:txBody>
      </p:sp>
      <p:sp>
        <p:nvSpPr>
          <p:cNvPr id="442" name="Google Shape;442;p69"/>
          <p:cNvSpPr/>
          <p:nvPr/>
        </p:nvSpPr>
        <p:spPr>
          <a:xfrm>
            <a:off x="868858" y="661900"/>
            <a:ext cx="6710502" cy="1107975"/>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smtClean="0">
                <a:solidFill>
                  <a:srgbClr val="FF0000"/>
                </a:solidFill>
                <a:latin typeface="Calibri"/>
                <a:ea typeface="Calibri"/>
                <a:cs typeface="Calibri"/>
                <a:sym typeface="Calibri"/>
              </a:rPr>
              <a:t>უსაფრთხო შრომის პირობების უზრუნველყოფის უფლება</a:t>
            </a:r>
            <a:r>
              <a:rPr lang="ka-GE" sz="3200" b="1" i="0" u="none" strike="noStrike" cap="none" dirty="0">
                <a:solidFill>
                  <a:srgbClr val="FF0000"/>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
        <p:nvSpPr>
          <p:cNvPr id="443" name="Google Shape;443;p69"/>
          <p:cNvSpPr/>
          <p:nvPr/>
        </p:nvSpPr>
        <p:spPr>
          <a:xfrm rot="8091704">
            <a:off x="6192572" y="4268611"/>
            <a:ext cx="1354667" cy="1143000"/>
          </a:xfrm>
          <a:prstGeom prst="halfFrame">
            <a:avLst>
              <a:gd name="adj1" fmla="val 33333"/>
              <a:gd name="adj2" fmla="val 33333"/>
            </a:avLst>
          </a:prstGeom>
          <a:solidFill>
            <a:srgbClr val="FF0066"/>
          </a:solidFill>
          <a:ln w="25400" cap="flat" cmpd="sng">
            <a:solidFill>
              <a:srgbClr val="BA7C2E"/>
            </a:solidFill>
            <a:prstDash val="solid"/>
            <a:round/>
            <a:headEnd type="none" w="sm" len="sm"/>
            <a:tailEnd type="none" w="sm" len="sm"/>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pic>
        <p:nvPicPr>
          <p:cNvPr id="444" name="Google Shape;444;p69" descr="C:\Users\lenovo\Desktop\Workplace-SafetyGetty_0.jpg"/>
          <p:cNvPicPr preferRelativeResize="0"/>
          <p:nvPr/>
        </p:nvPicPr>
        <p:blipFill rotWithShape="1">
          <a:blip r:embed="rId3">
            <a:alphaModFix/>
          </a:blip>
          <a:srcRect/>
          <a:stretch/>
        </p:blipFill>
        <p:spPr>
          <a:xfrm>
            <a:off x="868858" y="4117785"/>
            <a:ext cx="4892009" cy="3798548"/>
          </a:xfrm>
          <a:prstGeom prst="rect">
            <a:avLst/>
          </a:prstGeom>
          <a:noFill/>
          <a:ln>
            <a:noFill/>
          </a:ln>
        </p:spPr>
      </p:pic>
    </p:spTree>
    <p:extLst>
      <p:ext uri="{BB962C8B-B14F-4D97-AF65-F5344CB8AC3E}">
        <p14:creationId xmlns:p14="http://schemas.microsoft.com/office/powerpoint/2010/main" val="1622681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228"/>
        <p:cNvGrpSpPr/>
        <p:nvPr/>
      </p:nvGrpSpPr>
      <p:grpSpPr>
        <a:xfrm>
          <a:off x="0" y="0"/>
          <a:ext cx="0" cy="0"/>
          <a:chOff x="0" y="0"/>
          <a:chExt cx="0" cy="0"/>
        </a:xfrm>
      </p:grpSpPr>
      <p:sp>
        <p:nvSpPr>
          <p:cNvPr id="229" name="Google Shape;229;p17"/>
          <p:cNvSpPr/>
          <p:nvPr/>
        </p:nvSpPr>
        <p:spPr>
          <a:xfrm>
            <a:off x="3422021" y="2664073"/>
            <a:ext cx="7847559" cy="1169511"/>
          </a:xfrm>
          <a:prstGeom prst="rect">
            <a:avLst/>
          </a:prstGeom>
          <a:noFill/>
          <a:ln>
            <a:noFill/>
          </a:ln>
        </p:spPr>
        <p:txBody>
          <a:bodyPr spcFirstLastPara="1" wrap="square" lIns="91425" tIns="45700" rIns="91425" bIns="45700" anchor="t" anchorCtr="0">
            <a:spAutoFit/>
          </a:bodyPr>
          <a:lstStyle/>
          <a:p>
            <a:pPr marL="571500" marR="0" lvl="0" indent="-571500" algn="ctr" rtl="0">
              <a:lnSpc>
                <a:spcPct val="100000"/>
              </a:lnSpc>
              <a:spcBef>
                <a:spcPts val="0"/>
              </a:spcBef>
              <a:spcAft>
                <a:spcPts val="0"/>
              </a:spcAft>
              <a:buClr>
                <a:srgbClr val="000000"/>
              </a:buClr>
              <a:buSzPts val="3500"/>
              <a:buFont typeface="Noto Sans"/>
              <a:buChar char="❑"/>
            </a:pPr>
            <a:r>
              <a:rPr lang="ka-GE" sz="3500" b="1" i="0" u="none" strike="noStrike" cap="none" dirty="0">
                <a:solidFill>
                  <a:srgbClr val="000000"/>
                </a:solidFill>
                <a:latin typeface="Calibri"/>
                <a:ea typeface="Calibri"/>
                <a:cs typeface="Calibri"/>
                <a:sym typeface="Calibri"/>
              </a:rPr>
              <a:t>თქვენი აზრით რას მოიცავს შრომითი  დისკრიმინაცია</a:t>
            </a:r>
            <a:endParaRPr sz="3500" b="0" i="0" u="none" strike="noStrike" cap="none" dirty="0">
              <a:solidFill>
                <a:srgbClr val="000000"/>
              </a:solidFill>
              <a:latin typeface="Arial"/>
              <a:ea typeface="Arial"/>
              <a:cs typeface="Arial"/>
              <a:sym typeface="Arial"/>
            </a:endParaRPr>
          </a:p>
        </p:txBody>
      </p:sp>
      <p:sp>
        <p:nvSpPr>
          <p:cNvPr id="230" name="Google Shape;230;p17" descr="Question mark png images | PNGEgg"/>
          <p:cNvSpPr/>
          <p:nvPr/>
        </p:nvSpPr>
        <p:spPr>
          <a:xfrm>
            <a:off x="194469" y="613172"/>
            <a:ext cx="381000" cy="381001"/>
          </a:xfrm>
          <a:prstGeom prst="rect">
            <a:avLst/>
          </a:prstGeom>
          <a:noFill/>
          <a:ln>
            <a:noFill/>
          </a:ln>
        </p:spPr>
        <p:txBody>
          <a:bodyPr spcFirstLastPara="1" wrap="square" lIns="114300" tIns="57150" rIns="114300" bIns="57150" anchor="t" anchorCtr="0">
            <a:noAutofit/>
          </a:bodyPr>
          <a:lstStyle/>
          <a:p>
            <a:pPr marL="0" marR="0" lvl="0" indent="0" algn="l" rtl="0">
              <a:lnSpc>
                <a:spcPct val="100000"/>
              </a:lnSpc>
              <a:spcBef>
                <a:spcPts val="0"/>
              </a:spcBef>
              <a:spcAft>
                <a:spcPts val="0"/>
              </a:spcAft>
              <a:buClr>
                <a:srgbClr val="000000"/>
              </a:buClr>
              <a:buSzPts val="3109"/>
              <a:buFont typeface="Arial"/>
              <a:buNone/>
            </a:pPr>
            <a:endParaRPr sz="3109" b="0" i="0" u="none" strike="noStrike" cap="none" dirty="0">
              <a:solidFill>
                <a:srgbClr val="000000"/>
              </a:solidFill>
              <a:latin typeface="Arial"/>
              <a:ea typeface="Arial"/>
              <a:cs typeface="Arial"/>
              <a:sym typeface="Arial"/>
            </a:endParaRPr>
          </a:p>
        </p:txBody>
      </p:sp>
      <p:pic>
        <p:nvPicPr>
          <p:cNvPr id="231" name="Google Shape;231;p17" descr="Free Question mark Stock Photo - FreeImages.com"/>
          <p:cNvPicPr preferRelativeResize="0"/>
          <p:nvPr/>
        </p:nvPicPr>
        <p:blipFill rotWithShape="1">
          <a:blip r:embed="rId5">
            <a:alphaModFix/>
          </a:blip>
          <a:srcRect/>
          <a:stretch/>
        </p:blipFill>
        <p:spPr>
          <a:xfrm>
            <a:off x="5280661" y="4381974"/>
            <a:ext cx="4616918" cy="4510565"/>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237"/>
        <p:cNvGrpSpPr/>
        <p:nvPr/>
      </p:nvGrpSpPr>
      <p:grpSpPr>
        <a:xfrm>
          <a:off x="0" y="0"/>
          <a:ext cx="0" cy="0"/>
          <a:chOff x="0" y="0"/>
          <a:chExt cx="0" cy="0"/>
        </a:xfrm>
      </p:grpSpPr>
      <p:sp>
        <p:nvSpPr>
          <p:cNvPr id="238" name="Google Shape;238;p34"/>
          <p:cNvSpPr/>
          <p:nvPr/>
        </p:nvSpPr>
        <p:spPr>
          <a:xfrm>
            <a:off x="329539" y="258749"/>
            <a:ext cx="6226005" cy="1274155"/>
          </a:xfrm>
          <a:prstGeom prst="rect">
            <a:avLst/>
          </a:prstGeom>
          <a:noFill/>
          <a:ln>
            <a:noFill/>
          </a:ln>
        </p:spPr>
        <p:txBody>
          <a:bodyPr spcFirstLastPara="1" wrap="square" lIns="91425" tIns="45700" rIns="91425" bIns="45700" anchor="t" anchorCtr="0">
            <a:spAutoFit/>
          </a:bodyPr>
          <a:lstStyle/>
          <a:p>
            <a:pPr marL="12700" marR="0" lvl="0" indent="0" algn="l" rtl="0">
              <a:lnSpc>
                <a:spcPct val="239791"/>
              </a:lnSpc>
              <a:spcBef>
                <a:spcPts val="0"/>
              </a:spcBef>
              <a:spcAft>
                <a:spcPts val="0"/>
              </a:spcAft>
              <a:buClr>
                <a:srgbClr val="000000"/>
              </a:buClr>
              <a:buSzPts val="2400"/>
              <a:buFont typeface="Arial"/>
              <a:buNone/>
            </a:pPr>
            <a:r>
              <a:rPr lang="ka-GE" sz="3200" b="1" i="0" u="none" strike="noStrike" cap="none" dirty="0">
                <a:solidFill>
                  <a:schemeClr val="dk1"/>
                </a:solidFill>
                <a:latin typeface="Calibri"/>
                <a:ea typeface="Calibri"/>
                <a:cs typeface="Calibri"/>
                <a:sym typeface="Calibri"/>
              </a:rPr>
              <a:t>შრომითი დიკრიმინაცია</a:t>
            </a:r>
            <a:endParaRPr sz="3200" b="0" i="0" u="none" strike="noStrike" cap="none" dirty="0">
              <a:solidFill>
                <a:srgbClr val="000000"/>
              </a:solidFill>
              <a:sym typeface="Arial"/>
            </a:endParaRPr>
          </a:p>
        </p:txBody>
      </p:sp>
      <p:sp>
        <p:nvSpPr>
          <p:cNvPr id="239" name="Google Shape;239;p34"/>
          <p:cNvSpPr/>
          <p:nvPr/>
        </p:nvSpPr>
        <p:spPr>
          <a:xfrm>
            <a:off x="1719570" y="2642318"/>
            <a:ext cx="11577525" cy="5293737"/>
          </a:xfrm>
          <a:prstGeom prst="rect">
            <a:avLst/>
          </a:prstGeom>
          <a:solidFill>
            <a:srgbClr val="BAF8FF"/>
          </a:solidFill>
          <a:ln>
            <a:noFill/>
          </a:ln>
        </p:spPr>
        <p:txBody>
          <a:bodyPr spcFirstLastPara="1" wrap="square" lIns="121900" tIns="60950" rIns="121900" bIns="60950" anchor="t" anchorCtr="0">
            <a:spAutoFit/>
          </a:bodyPr>
          <a:lstStyle/>
          <a:p>
            <a:pPr marL="0" marR="0" lvl="0" indent="-88900" algn="just" rtl="0">
              <a:lnSpc>
                <a:spcPct val="100000"/>
              </a:lnSpc>
              <a:spcBef>
                <a:spcPts val="0"/>
              </a:spcBef>
              <a:spcAft>
                <a:spcPts val="0"/>
              </a:spcAft>
              <a:buClr>
                <a:srgbClr val="000000"/>
              </a:buClr>
              <a:buSzPts val="1400"/>
              <a:buFont typeface="Noto Sans Symbols"/>
              <a:buChar char="❑"/>
            </a:pPr>
            <a:r>
              <a:rPr lang="ka-GE" sz="2800" b="0" i="0" u="none" strike="noStrike" cap="none">
                <a:solidFill>
                  <a:srgbClr val="000000"/>
                </a:solidFill>
                <a:latin typeface="Arial"/>
                <a:ea typeface="Arial"/>
                <a:cs typeface="Arial"/>
                <a:sym typeface="Arial"/>
              </a:rPr>
              <a:t> </a:t>
            </a:r>
            <a:r>
              <a:rPr lang="ka-GE" sz="2800" b="0" i="0" u="none" strike="noStrike" cap="none">
                <a:solidFill>
                  <a:srgbClr val="000000"/>
                </a:solidFill>
                <a:latin typeface="Calibri"/>
                <a:ea typeface="Calibri"/>
                <a:cs typeface="Calibri"/>
                <a:sym typeface="Calibri"/>
              </a:rPr>
              <a:t> </a:t>
            </a:r>
            <a:r>
              <a:rPr lang="ka-GE" sz="2800" b="1" i="0" u="none" strike="noStrike" cap="none">
                <a:solidFill>
                  <a:srgbClr val="000000"/>
                </a:solidFill>
                <a:latin typeface="Calibri"/>
                <a:ea typeface="Calibri"/>
                <a:cs typeface="Calibri"/>
                <a:sym typeface="Calibri"/>
              </a:rPr>
              <a:t>დისკრიმინაცია </a:t>
            </a:r>
            <a:r>
              <a:rPr lang="ka-GE" sz="2800" b="0" i="0" u="none" strike="noStrike" cap="none">
                <a:solidFill>
                  <a:srgbClr val="000000"/>
                </a:solidFill>
                <a:latin typeface="Calibri"/>
                <a:ea typeface="Calibri"/>
                <a:cs typeface="Calibri"/>
                <a:sym typeface="Calibri"/>
              </a:rPr>
              <a:t>არის განზრახ ან გაუფრთხილებლობით პირის განსხვავება ან გამორიცხვა ან მისთვის უპირატესობის მინიჭება რასის, კანის ფერის, ენის, ეთნიკური ან სოციალური კუთვნილების, ეროვნების, წარმოშობის, ქონებრივი ან წოდებრივი მდგომარეობის, შრომითი ხელშეკრულების სტატუსის, საცხოვრებელი ადგილის, ასაკის, სქესის, სექსუალური ორიენტაციის, შეზღუდული შესაძლებლობის, ჯანმრთელობის მდგომარეობის, რელიგიური, საზოგადოებრივი, პოლიტიკური ან სხვა გაერთიანებისადმი (მათ შორის, პროფესიული კავშირისადმი) კუთვნილების, ოჯახური მდგომარეობის, პოლიტიკური ან სხვა შეხედულების გამო ან სხვა ნიშნით, რომელიც მიზნად ისახავს ან იწვევს დასაქმებასა და პროფესიულ საქმიანობაში თანაბარი შესაძლებლობის ან მოპყრობის უარყოფას ან ხელყოფას.</a:t>
            </a:r>
            <a:endParaRPr sz="2800" b="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18"/>
        <p:cNvGrpSpPr/>
        <p:nvPr/>
      </p:nvGrpSpPr>
      <p:grpSpPr>
        <a:xfrm>
          <a:off x="0" y="0"/>
          <a:ext cx="0" cy="0"/>
          <a:chOff x="0" y="0"/>
          <a:chExt cx="0" cy="0"/>
        </a:xfrm>
      </p:grpSpPr>
      <p:sp>
        <p:nvSpPr>
          <p:cNvPr id="319" name="Google Shape;319;p27"/>
          <p:cNvSpPr/>
          <p:nvPr/>
        </p:nvSpPr>
        <p:spPr>
          <a:xfrm>
            <a:off x="4346917" y="2696827"/>
            <a:ext cx="7847559"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ka-GE" sz="2800" b="1" i="0" u="none" strike="noStrike" cap="none">
                <a:solidFill>
                  <a:srgbClr val="0F13B1"/>
                </a:solidFill>
                <a:latin typeface="Calibri"/>
                <a:ea typeface="Calibri"/>
                <a:cs typeface="Calibri"/>
                <a:sym typeface="Calibri"/>
              </a:rPr>
              <a:t>თქვენი აზრით რა არის სექსუალური შევიწროვება და რადენად ხშირია ორგანიზაციებში მსგავსი  დისკრიმინაცია</a:t>
            </a:r>
            <a:endParaRPr sz="2800" b="0" i="0" u="none" strike="noStrike" cap="none" dirty="0">
              <a:solidFill>
                <a:srgbClr val="0F13B1"/>
              </a:solidFill>
              <a:sym typeface="Arial"/>
            </a:endParaRPr>
          </a:p>
        </p:txBody>
      </p:sp>
      <p:sp>
        <p:nvSpPr>
          <p:cNvPr id="320" name="Google Shape;320;p27" descr="Question mark png images | PNGEgg"/>
          <p:cNvSpPr/>
          <p:nvPr/>
        </p:nvSpPr>
        <p:spPr>
          <a:xfrm>
            <a:off x="194469" y="613172"/>
            <a:ext cx="381000" cy="381001"/>
          </a:xfrm>
          <a:prstGeom prst="rect">
            <a:avLst/>
          </a:prstGeom>
          <a:noFill/>
          <a:ln>
            <a:noFill/>
          </a:ln>
        </p:spPr>
        <p:txBody>
          <a:bodyPr spcFirstLastPara="1" wrap="square" lIns="114300" tIns="57150" rIns="114300" bIns="57150" anchor="t" anchorCtr="0">
            <a:noAutofit/>
          </a:bodyPr>
          <a:lstStyle/>
          <a:p>
            <a:pPr marL="0" marR="0" lvl="0" indent="0" algn="l" rtl="0">
              <a:lnSpc>
                <a:spcPct val="100000"/>
              </a:lnSpc>
              <a:spcBef>
                <a:spcPts val="0"/>
              </a:spcBef>
              <a:spcAft>
                <a:spcPts val="0"/>
              </a:spcAft>
              <a:buClr>
                <a:srgbClr val="000000"/>
              </a:buClr>
              <a:buSzPts val="3109"/>
              <a:buFont typeface="Arial"/>
              <a:buNone/>
            </a:pPr>
            <a:endParaRPr sz="3109" b="0" i="0" u="none" strike="noStrike" cap="none" dirty="0">
              <a:solidFill>
                <a:srgbClr val="000000"/>
              </a:solidFill>
              <a:latin typeface="Arial"/>
              <a:ea typeface="Arial"/>
              <a:cs typeface="Arial"/>
              <a:sym typeface="Arial"/>
            </a:endParaRPr>
          </a:p>
        </p:txBody>
      </p:sp>
      <p:pic>
        <p:nvPicPr>
          <p:cNvPr id="321" name="Google Shape;321;p27"/>
          <p:cNvPicPr preferRelativeResize="0"/>
          <p:nvPr/>
        </p:nvPicPr>
        <p:blipFill rotWithShape="1">
          <a:blip r:embed="rId5">
            <a:alphaModFix/>
          </a:blip>
          <a:srcRect/>
          <a:stretch/>
        </p:blipFill>
        <p:spPr>
          <a:xfrm>
            <a:off x="6434859" y="4429369"/>
            <a:ext cx="3671674" cy="5022046"/>
          </a:xfrm>
          <a:prstGeom prst="rect">
            <a:avLst/>
          </a:prstGeom>
          <a:noFill/>
          <a:ln>
            <a:noFill/>
          </a:ln>
        </p:spPr>
      </p:pic>
      <p:sp>
        <p:nvSpPr>
          <p:cNvPr id="323" name="Google Shape;323;p27"/>
          <p:cNvSpPr/>
          <p:nvPr/>
        </p:nvSpPr>
        <p:spPr>
          <a:xfrm>
            <a:off x="287337" y="258749"/>
            <a:ext cx="4059580" cy="812658"/>
          </a:xfrm>
          <a:prstGeom prst="rect">
            <a:avLst/>
          </a:prstGeom>
          <a:noFill/>
          <a:ln>
            <a:noFill/>
          </a:ln>
        </p:spPr>
        <p:txBody>
          <a:bodyPr spcFirstLastPara="1" wrap="square" lIns="91425" tIns="45700" rIns="91425" bIns="45700" anchor="t" anchorCtr="0">
            <a:spAutoFit/>
          </a:bodyPr>
          <a:lstStyle/>
          <a:p>
            <a:pPr marL="12700" marR="0" lvl="0" indent="0" algn="l" rtl="0">
              <a:lnSpc>
                <a:spcPct val="119895"/>
              </a:lnSpc>
              <a:spcBef>
                <a:spcPts val="0"/>
              </a:spcBef>
              <a:spcAft>
                <a:spcPts val="0"/>
              </a:spcAft>
              <a:buClr>
                <a:srgbClr val="000000"/>
              </a:buClr>
              <a:buSzPts val="4800"/>
              <a:buFont typeface="Arial"/>
              <a:buNone/>
            </a:pPr>
            <a:r>
              <a:rPr lang="ka-GE" sz="4800" b="1" i="0" u="none" strike="noStrike" cap="none">
                <a:solidFill>
                  <a:schemeClr val="dk1"/>
                </a:solidFill>
                <a:latin typeface="Calibri"/>
                <a:ea typeface="Calibri"/>
                <a:cs typeface="Calibri"/>
                <a:sym typeface="Calibri"/>
              </a:rPr>
              <a:t>კითხვა:</a:t>
            </a:r>
            <a:endParaRPr sz="1400" b="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27"/>
        <p:cNvGrpSpPr/>
        <p:nvPr/>
      </p:nvGrpSpPr>
      <p:grpSpPr>
        <a:xfrm>
          <a:off x="0" y="0"/>
          <a:ext cx="0" cy="0"/>
          <a:chOff x="0" y="0"/>
          <a:chExt cx="0" cy="0"/>
        </a:xfrm>
      </p:grpSpPr>
      <p:sp>
        <p:nvSpPr>
          <p:cNvPr id="328" name="Google Shape;328;p28"/>
          <p:cNvSpPr/>
          <p:nvPr/>
        </p:nvSpPr>
        <p:spPr>
          <a:xfrm>
            <a:off x="4585278" y="1325181"/>
            <a:ext cx="7365450" cy="5707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109"/>
              <a:buFont typeface="Arial"/>
              <a:buNone/>
            </a:pPr>
            <a:r>
              <a:rPr lang="ka-GE" sz="3109" b="1" i="1" u="none" strike="noStrike" cap="none">
                <a:solidFill>
                  <a:srgbClr val="0F13B1"/>
                </a:solidFill>
                <a:latin typeface="Verdana"/>
                <a:ea typeface="Verdana"/>
                <a:cs typeface="Verdana"/>
                <a:sym typeface="Verdana"/>
              </a:rPr>
              <a:t>სექსუალური  შევიწროვება</a:t>
            </a:r>
            <a:endParaRPr sz="1400" b="0" i="0" u="none" strike="noStrike" cap="none" dirty="0">
              <a:solidFill>
                <a:srgbClr val="000000"/>
              </a:solidFill>
              <a:latin typeface="Arial"/>
              <a:ea typeface="Arial"/>
              <a:cs typeface="Arial"/>
              <a:sym typeface="Arial"/>
            </a:endParaRPr>
          </a:p>
        </p:txBody>
      </p:sp>
      <p:sp>
        <p:nvSpPr>
          <p:cNvPr id="329" name="Google Shape;329;p28"/>
          <p:cNvSpPr/>
          <p:nvPr/>
        </p:nvSpPr>
        <p:spPr>
          <a:xfrm>
            <a:off x="7351057" y="2676402"/>
            <a:ext cx="6768353" cy="19389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ka-GE" sz="2000" b="1" i="0" u="none" strike="noStrike" cap="none">
                <a:solidFill>
                  <a:srgbClr val="3F3F3F"/>
                </a:solidFill>
                <a:latin typeface="Verdana"/>
                <a:ea typeface="Verdana"/>
                <a:cs typeface="Verdana"/>
                <a:sym typeface="Verdana"/>
              </a:rPr>
              <a:t>სექსუალური შევიწროება განიმარტება, როგორც: “პირის მიმართ არასასურველი სექსუალური ხასიათის ქცევა, რომელიც მიზნად ისახავს ან/და იწვევს მისი ღირსების შელახვას და ქმნის მისთვის დამაშინებელ, მტრულ, დამამცირებელ ან შეურაცხმყოფელ გარემოს</a:t>
            </a:r>
            <a:endParaRPr sz="1400" b="0" i="0" u="none" strike="noStrike" cap="none" dirty="0">
              <a:solidFill>
                <a:srgbClr val="000000"/>
              </a:solidFill>
              <a:latin typeface="Arial"/>
              <a:ea typeface="Arial"/>
              <a:cs typeface="Arial"/>
              <a:sym typeface="Arial"/>
            </a:endParaRPr>
          </a:p>
        </p:txBody>
      </p:sp>
      <p:pic>
        <p:nvPicPr>
          <p:cNvPr id="330" name="Google Shape;330;p28"/>
          <p:cNvPicPr preferRelativeResize="0"/>
          <p:nvPr/>
        </p:nvPicPr>
        <p:blipFill rotWithShape="1">
          <a:blip r:embed="rId5">
            <a:alphaModFix/>
          </a:blip>
          <a:srcRect/>
          <a:stretch/>
        </p:blipFill>
        <p:spPr>
          <a:xfrm>
            <a:off x="1475703" y="2676402"/>
            <a:ext cx="5233084" cy="5233084"/>
          </a:xfrm>
          <a:prstGeom prst="rect">
            <a:avLst/>
          </a:prstGeom>
          <a:noFill/>
          <a:ln>
            <a:noFill/>
          </a:ln>
        </p:spPr>
      </p:pic>
      <p:sp>
        <p:nvSpPr>
          <p:cNvPr id="331" name="Google Shape;331;p28"/>
          <p:cNvSpPr/>
          <p:nvPr/>
        </p:nvSpPr>
        <p:spPr>
          <a:xfrm>
            <a:off x="7541557" y="5055364"/>
            <a:ext cx="6708056" cy="1323439"/>
          </a:xfrm>
          <a:prstGeom prst="rect">
            <a:avLst/>
          </a:prstGeom>
          <a:noFill/>
          <a:ln>
            <a:noFill/>
          </a:ln>
        </p:spPr>
        <p:txBody>
          <a:bodyPr spcFirstLastPara="1" wrap="square" lIns="91425" tIns="45700" rIns="91425" bIns="45700" anchor="t" anchorCtr="0">
            <a:spAutoFit/>
          </a:bodyPr>
          <a:lstStyle/>
          <a:p>
            <a:pPr marL="357188" marR="0" lvl="0" indent="-357188" algn="ctr" rtl="0">
              <a:lnSpc>
                <a:spcPct val="100000"/>
              </a:lnSpc>
              <a:spcBef>
                <a:spcPts val="0"/>
              </a:spcBef>
              <a:spcAft>
                <a:spcPts val="0"/>
              </a:spcAft>
              <a:buClr>
                <a:srgbClr val="000000"/>
              </a:buClr>
              <a:buSzPts val="2000"/>
              <a:buFont typeface="Noto Sans"/>
              <a:buChar char="⮚"/>
            </a:pPr>
            <a:r>
              <a:rPr lang="ka-GE" sz="2000" b="1" i="0" u="none" strike="noStrike" cap="none">
                <a:solidFill>
                  <a:srgbClr val="FF0000"/>
                </a:solidFill>
                <a:latin typeface="Verdana"/>
                <a:ea typeface="Verdana"/>
                <a:cs typeface="Verdana"/>
                <a:sym typeface="Verdana"/>
              </a:rPr>
              <a:t>სექსუალური შევიწროების მსხვერპლს შეუძლია სასამართლოს მიმართოს, თუმცა ორგანიზაციაში უნდა არსებობდე მკაფიო მიდგომა მის წინააღმდეგ!</a:t>
            </a:r>
            <a:endParaRPr sz="2000" b="0" i="0" u="none" strike="noStrike" cap="none" dirty="0">
              <a:solidFill>
                <a:srgbClr val="FF0000"/>
              </a:solidFill>
              <a:latin typeface="Arial"/>
              <a:ea typeface="Arial"/>
              <a:cs typeface="Arial"/>
              <a:sym typeface="Arial"/>
            </a:endParaRPr>
          </a:p>
        </p:txBody>
      </p:sp>
      <p:pic>
        <p:nvPicPr>
          <p:cNvPr id="332" name="Google Shape;332;p28"/>
          <p:cNvPicPr preferRelativeResize="0"/>
          <p:nvPr/>
        </p:nvPicPr>
        <p:blipFill rotWithShape="1">
          <a:blip r:embed="rId6">
            <a:alphaModFix/>
          </a:blip>
          <a:srcRect/>
          <a:stretch/>
        </p:blipFill>
        <p:spPr>
          <a:xfrm>
            <a:off x="10038334" y="6447536"/>
            <a:ext cx="1714500" cy="17145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1752" y="3036352"/>
            <a:ext cx="11231048" cy="1938992"/>
          </a:xfrm>
          <a:prstGeom prst="rect">
            <a:avLst/>
          </a:prstGeom>
        </p:spPr>
        <p:txBody>
          <a:bodyPr wrap="square">
            <a:spAutoFit/>
          </a:bodyPr>
          <a:lstStyle/>
          <a:p>
            <a:pPr algn="ctr"/>
            <a:r>
              <a:rPr lang="ka-GE" sz="4000" b="1" dirty="0" smtClean="0">
                <a:solidFill>
                  <a:schemeClr val="tx1"/>
                </a:solidFill>
                <a:latin typeface="Calibri"/>
                <a:ea typeface="Calibri"/>
                <a:cs typeface="Calibri"/>
              </a:rPr>
              <a:t>თქვენი  აზრით რა  კავშირშია ერთმანეთთან ადამიანური </a:t>
            </a:r>
            <a:r>
              <a:rPr lang="ka-GE" sz="4000" b="1" dirty="0">
                <a:solidFill>
                  <a:schemeClr val="tx1"/>
                </a:solidFill>
                <a:latin typeface="Calibri"/>
                <a:ea typeface="Calibri"/>
                <a:cs typeface="Calibri"/>
              </a:rPr>
              <a:t>რესურსების მართვა და შრომითი </a:t>
            </a:r>
            <a:r>
              <a:rPr lang="ka-GE" sz="4000" b="1" dirty="0" smtClean="0">
                <a:solidFill>
                  <a:schemeClr val="tx1"/>
                </a:solidFill>
                <a:latin typeface="Calibri"/>
                <a:ea typeface="Calibri"/>
                <a:cs typeface="Calibri"/>
              </a:rPr>
              <a:t>კანონმდებლობა?</a:t>
            </a:r>
            <a:endParaRPr lang="en-US" sz="4000" dirty="0">
              <a:solidFill>
                <a:schemeClr val="tx1"/>
              </a:solidFill>
            </a:endParaRPr>
          </a:p>
        </p:txBody>
      </p:sp>
    </p:spTree>
    <p:extLst>
      <p:ext uri="{BB962C8B-B14F-4D97-AF65-F5344CB8AC3E}">
        <p14:creationId xmlns:p14="http://schemas.microsoft.com/office/powerpoint/2010/main" val="227735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37"/>
        <p:cNvGrpSpPr/>
        <p:nvPr/>
      </p:nvGrpSpPr>
      <p:grpSpPr>
        <a:xfrm>
          <a:off x="0" y="0"/>
          <a:ext cx="0" cy="0"/>
          <a:chOff x="0" y="0"/>
          <a:chExt cx="0" cy="0"/>
        </a:xfrm>
      </p:grpSpPr>
      <p:sp>
        <p:nvSpPr>
          <p:cNvPr id="338" name="Google Shape;338;p29"/>
          <p:cNvSpPr/>
          <p:nvPr/>
        </p:nvSpPr>
        <p:spPr>
          <a:xfrm>
            <a:off x="3495355" y="541122"/>
            <a:ext cx="9706690"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ka-GE" sz="2500" b="1" i="1" u="none" strike="noStrike" cap="none">
                <a:solidFill>
                  <a:srgbClr val="002060"/>
                </a:solidFill>
                <a:latin typeface="Calibri"/>
                <a:ea typeface="Calibri"/>
                <a:cs typeface="Calibri"/>
                <a:sym typeface="Calibri"/>
              </a:rPr>
              <a:t>სექსუალური  შევიწროვების  პრობლემებია:</a:t>
            </a:r>
            <a:endParaRPr sz="1400" b="0" i="0" u="none" strike="noStrike" cap="none" dirty="0">
              <a:solidFill>
                <a:srgbClr val="000000"/>
              </a:solidFill>
              <a:latin typeface="Arial"/>
              <a:ea typeface="Arial"/>
              <a:cs typeface="Arial"/>
              <a:sym typeface="Arial"/>
            </a:endParaRPr>
          </a:p>
        </p:txBody>
      </p:sp>
      <p:sp>
        <p:nvSpPr>
          <p:cNvPr id="339" name="Google Shape;339;p29"/>
          <p:cNvSpPr/>
          <p:nvPr/>
        </p:nvSpPr>
        <p:spPr>
          <a:xfrm>
            <a:off x="7543231" y="1864305"/>
            <a:ext cx="6701118" cy="5693866"/>
          </a:xfrm>
          <a:prstGeom prst="rect">
            <a:avLst/>
          </a:prstGeom>
          <a:noFill/>
          <a:ln>
            <a:noFill/>
          </a:ln>
        </p:spPr>
        <p:txBody>
          <a:bodyPr spcFirstLastPara="1" wrap="square" lIns="91425" tIns="45700" rIns="91425" bIns="45700" anchor="t" anchorCtr="0">
            <a:spAutoFit/>
          </a:bodyPr>
          <a:lstStyle/>
          <a:p>
            <a:pPr marL="357188" marR="0" lvl="0" indent="-357188" algn="l" rtl="0">
              <a:lnSpc>
                <a:spcPct val="100000"/>
              </a:lnSpc>
              <a:spcBef>
                <a:spcPts val="0"/>
              </a:spcBef>
              <a:spcAft>
                <a:spcPts val="0"/>
              </a:spcAft>
              <a:buClr>
                <a:srgbClr val="000000"/>
              </a:buClr>
              <a:buSzPts val="2800"/>
              <a:buFont typeface="Noto Sans"/>
              <a:buChar char="⮚"/>
            </a:pPr>
            <a:r>
              <a:rPr lang="ka-GE" sz="2800" b="0" i="0" u="none" strike="noStrike" cap="none">
                <a:solidFill>
                  <a:srgbClr val="002060"/>
                </a:solidFill>
                <a:latin typeface="Calibri"/>
                <a:ea typeface="Calibri"/>
                <a:cs typeface="Calibri"/>
                <a:sym typeface="Calibri"/>
              </a:rPr>
              <a:t>ძნელი გამოსააშკარავებელია რადგან  ხშირ შემთხვევაში მოწმე არ  ჰყავს  მოძალადე კი ამბობს ,,ეს არ  მომხდარა, მოეჩვენა მას“ ან რაც  მოხდა მისი მაპროვოცირებელი ქცევის შედეგია!)</a:t>
            </a:r>
            <a:endParaRPr sz="1400" b="0" i="0" u="none" strike="noStrike" cap="none" dirty="0">
              <a:solidFill>
                <a:srgbClr val="000000"/>
              </a:solidFill>
              <a:latin typeface="Arial"/>
              <a:ea typeface="Arial"/>
              <a:cs typeface="Arial"/>
              <a:sym typeface="Arial"/>
            </a:endParaRPr>
          </a:p>
          <a:p>
            <a:pPr marL="357188" marR="0" lvl="0" indent="-179388" algn="l" rtl="0">
              <a:lnSpc>
                <a:spcPct val="100000"/>
              </a:lnSpc>
              <a:spcBef>
                <a:spcPts val="0"/>
              </a:spcBef>
              <a:spcAft>
                <a:spcPts val="0"/>
              </a:spcAft>
              <a:buClr>
                <a:srgbClr val="000000"/>
              </a:buClr>
              <a:buSzPts val="2800"/>
              <a:buFont typeface="Noto Sans"/>
              <a:buNone/>
            </a:pPr>
            <a:endParaRPr sz="2800" b="0" i="0" u="none" strike="noStrike" cap="none" dirty="0">
              <a:solidFill>
                <a:srgbClr val="002060"/>
              </a:solidFill>
              <a:latin typeface="Calibri"/>
              <a:ea typeface="Calibri"/>
              <a:cs typeface="Calibri"/>
              <a:sym typeface="Calibri"/>
            </a:endParaRPr>
          </a:p>
          <a:p>
            <a:pPr marL="357188" marR="0" lvl="0" indent="-357188" algn="l" rtl="0">
              <a:lnSpc>
                <a:spcPct val="100000"/>
              </a:lnSpc>
              <a:spcBef>
                <a:spcPts val="0"/>
              </a:spcBef>
              <a:spcAft>
                <a:spcPts val="0"/>
              </a:spcAft>
              <a:buClr>
                <a:srgbClr val="000000"/>
              </a:buClr>
              <a:buSzPts val="2800"/>
              <a:buFont typeface="Noto Sans"/>
              <a:buChar char="⮚"/>
            </a:pPr>
            <a:r>
              <a:rPr lang="ka-GE" sz="2800" b="0" i="0" u="none" strike="noStrike" cap="none">
                <a:solidFill>
                  <a:srgbClr val="002060"/>
                </a:solidFill>
                <a:latin typeface="Calibri"/>
                <a:ea typeface="Calibri"/>
                <a:cs typeface="Calibri"/>
                <a:sym typeface="Calibri"/>
              </a:rPr>
              <a:t>სექსუალური შევიწროვების  ობიექტს აღნიშნულზე საუბარი არ სურს.</a:t>
            </a:r>
            <a:endParaRPr sz="1400" b="0" i="0" u="none" strike="noStrike" cap="none" dirty="0">
              <a:solidFill>
                <a:srgbClr val="000000"/>
              </a:solidFill>
              <a:latin typeface="Arial"/>
              <a:ea typeface="Arial"/>
              <a:cs typeface="Arial"/>
              <a:sym typeface="Arial"/>
            </a:endParaRPr>
          </a:p>
          <a:p>
            <a:pPr marL="357188" marR="0" lvl="0" indent="-179388" algn="l" rtl="0">
              <a:lnSpc>
                <a:spcPct val="100000"/>
              </a:lnSpc>
              <a:spcBef>
                <a:spcPts val="0"/>
              </a:spcBef>
              <a:spcAft>
                <a:spcPts val="0"/>
              </a:spcAft>
              <a:buClr>
                <a:srgbClr val="000000"/>
              </a:buClr>
              <a:buSzPts val="2800"/>
              <a:buFont typeface="Noto Sans"/>
              <a:buNone/>
            </a:pPr>
            <a:endParaRPr sz="2800" b="0" i="0" u="none" strike="noStrike" cap="none" dirty="0">
              <a:solidFill>
                <a:srgbClr val="002060"/>
              </a:solidFill>
              <a:latin typeface="Calibri"/>
              <a:ea typeface="Calibri"/>
              <a:cs typeface="Calibri"/>
              <a:sym typeface="Calibri"/>
            </a:endParaRPr>
          </a:p>
          <a:p>
            <a:pPr marL="357188" marR="0" lvl="0" indent="-357188" algn="l" rtl="0">
              <a:lnSpc>
                <a:spcPct val="100000"/>
              </a:lnSpc>
              <a:spcBef>
                <a:spcPts val="0"/>
              </a:spcBef>
              <a:spcAft>
                <a:spcPts val="0"/>
              </a:spcAft>
              <a:buClr>
                <a:srgbClr val="000000"/>
              </a:buClr>
              <a:buSzPts val="2800"/>
              <a:buFont typeface="Noto Sans"/>
              <a:buChar char="⮚"/>
            </a:pPr>
            <a:r>
              <a:rPr lang="ka-GE" sz="2800" b="0" i="0" u="none" strike="noStrike" cap="none">
                <a:solidFill>
                  <a:srgbClr val="002060"/>
                </a:solidFill>
                <a:latin typeface="Calibri"/>
                <a:ea typeface="Calibri"/>
                <a:cs typeface="Calibri"/>
                <a:sym typeface="Calibri"/>
              </a:rPr>
              <a:t>სექსუალური შევიწროვება შეიძლება ორგანიზაციული კულტურის ნაწილიც იყოს (ჩვენში ასე იქცევიან“).</a:t>
            </a:r>
            <a:endParaRPr sz="1400" b="0" i="0" u="none" strike="noStrike" cap="none" dirty="0">
              <a:solidFill>
                <a:srgbClr val="000000"/>
              </a:solidFill>
              <a:latin typeface="Arial"/>
              <a:ea typeface="Arial"/>
              <a:cs typeface="Arial"/>
              <a:sym typeface="Arial"/>
            </a:endParaRPr>
          </a:p>
        </p:txBody>
      </p:sp>
      <p:pic>
        <p:nvPicPr>
          <p:cNvPr id="340" name="Google Shape;340;p29"/>
          <p:cNvPicPr preferRelativeResize="0"/>
          <p:nvPr/>
        </p:nvPicPr>
        <p:blipFill rotWithShape="1">
          <a:blip r:embed="rId5">
            <a:alphaModFix/>
          </a:blip>
          <a:srcRect/>
          <a:stretch/>
        </p:blipFill>
        <p:spPr>
          <a:xfrm>
            <a:off x="811881" y="1547370"/>
            <a:ext cx="5736460" cy="5226678"/>
          </a:xfrm>
          <a:prstGeom prst="rect">
            <a:avLst/>
          </a:prstGeom>
          <a:noFill/>
          <a:ln>
            <a:noFill/>
          </a:ln>
        </p:spPr>
      </p:pic>
      <p:sp>
        <p:nvSpPr>
          <p:cNvPr id="341" name="Google Shape;341;p29"/>
          <p:cNvSpPr/>
          <p:nvPr/>
        </p:nvSpPr>
        <p:spPr>
          <a:xfrm>
            <a:off x="676242" y="8404301"/>
            <a:ext cx="13431964" cy="361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50"/>
              <a:buFont typeface="Arial"/>
              <a:buNone/>
            </a:pPr>
            <a:r>
              <a:rPr lang="ka-GE" sz="1750" b="0" i="1" u="none" strike="noStrike" cap="none">
                <a:solidFill>
                  <a:srgbClr val="FF0000"/>
                </a:solidFill>
                <a:latin typeface="Calibri"/>
                <a:ea typeface="Calibri"/>
                <a:cs typeface="Calibri"/>
                <a:sym typeface="Calibri"/>
              </a:rPr>
              <a:t>მენეჯმენტმა მკაფიოდ უნდა დაგმოს მსგავსი ფაქტები, მკაცრად  უნდა დაისაჯოს დამნაშავეები და გატარდეს ეფექტიანი ღონისძიებები</a:t>
            </a:r>
            <a:endParaRPr sz="1750" b="0" i="1" u="none" strike="noStrike" cap="none" dirty="0">
              <a:solidFill>
                <a:srgbClr val="FF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46"/>
        <p:cNvGrpSpPr/>
        <p:nvPr/>
      </p:nvGrpSpPr>
      <p:grpSpPr>
        <a:xfrm>
          <a:off x="0" y="0"/>
          <a:ext cx="0" cy="0"/>
          <a:chOff x="0" y="0"/>
          <a:chExt cx="0" cy="0"/>
        </a:xfrm>
      </p:grpSpPr>
      <p:sp>
        <p:nvSpPr>
          <p:cNvPr id="347" name="Google Shape;347;p63"/>
          <p:cNvSpPr/>
          <p:nvPr/>
        </p:nvSpPr>
        <p:spPr>
          <a:xfrm>
            <a:off x="547113" y="2366956"/>
            <a:ext cx="8248908" cy="6247824"/>
          </a:xfrm>
          <a:prstGeom prst="rect">
            <a:avLst/>
          </a:prstGeom>
          <a:noFill/>
          <a:ln>
            <a:noFill/>
          </a:ln>
        </p:spPr>
        <p:txBody>
          <a:bodyPr spcFirstLastPara="1" wrap="square" lIns="91425" tIns="45700" rIns="91425" bIns="45700" anchor="t" anchorCtr="0">
            <a:spAutoFit/>
          </a:bodyPr>
          <a:lstStyle/>
          <a:p>
            <a:pPr marL="0" marR="0" lvl="0" indent="-127000" algn="l" rtl="0">
              <a:lnSpc>
                <a:spcPct val="100000"/>
              </a:lnSpc>
              <a:spcBef>
                <a:spcPts val="0"/>
              </a:spcBef>
              <a:spcAft>
                <a:spcPts val="0"/>
              </a:spcAft>
              <a:buClr>
                <a:srgbClr val="000000"/>
              </a:buClr>
              <a:buSzPts val="2000"/>
              <a:buFont typeface="Noto Sans"/>
              <a:buChar char="▪"/>
            </a:pPr>
            <a:r>
              <a:rPr lang="ka-GE" sz="2000" b="1" i="0" u="none" strike="noStrike" cap="none" dirty="0">
                <a:solidFill>
                  <a:srgbClr val="002060"/>
                </a:solidFill>
                <a:latin typeface="Calibri"/>
                <a:ea typeface="Calibri"/>
                <a:cs typeface="Calibri"/>
                <a:sym typeface="Calibri"/>
              </a:rPr>
              <a:t>სექსუალური ხასიათის შეურაცხმყოფელი, დამაკნინებელი სიტყვები</a:t>
            </a:r>
            <a:r>
              <a:rPr lang="ka-GE" sz="2000" b="0" i="0" u="none" strike="noStrike" cap="none" dirty="0">
                <a:solidFill>
                  <a:srgbClr val="002060"/>
                </a:solidFill>
                <a:latin typeface="Calibri"/>
                <a:ea typeface="Calibri"/>
                <a:cs typeface="Calibri"/>
                <a:sym typeface="Calibri"/>
              </a:rPr>
              <a:t>/ტერმინები; ფამილიარული, ცხოველის/ფრინველის სახელით მიმართვა. მაგალითად, „თოჯინა“, „პატარა“, „საყვარელო“, „ტკბილო“, „თაფლო“; „ჩიტუნა“, და ა.</a:t>
            </a:r>
            <a:endParaRPr sz="1400" b="0" i="0" u="none" strike="noStrike" cap="none" dirty="0">
              <a:solidFill>
                <a:srgbClr val="000000"/>
              </a:solidFill>
              <a:latin typeface="Arial"/>
              <a:ea typeface="Arial"/>
              <a:cs typeface="Arial"/>
              <a:sym typeface="Arial"/>
            </a:endParaRPr>
          </a:p>
          <a:p>
            <a:pPr marL="0" marR="0" lvl="0" indent="-127000" algn="l" rtl="0">
              <a:lnSpc>
                <a:spcPct val="100000"/>
              </a:lnSpc>
              <a:spcBef>
                <a:spcPts val="0"/>
              </a:spcBef>
              <a:spcAft>
                <a:spcPts val="0"/>
              </a:spcAft>
              <a:buClr>
                <a:srgbClr val="000000"/>
              </a:buClr>
              <a:buSzPts val="2000"/>
              <a:buFont typeface="Noto Sans"/>
              <a:buChar char="▪"/>
            </a:pPr>
            <a:r>
              <a:rPr lang="ka-GE" sz="2000" b="1" i="0" u="none" strike="noStrike" cap="none" dirty="0">
                <a:solidFill>
                  <a:srgbClr val="002060"/>
                </a:solidFill>
                <a:latin typeface="Calibri"/>
                <a:ea typeface="Calibri"/>
                <a:cs typeface="Calibri"/>
                <a:sym typeface="Calibri"/>
              </a:rPr>
              <a:t>არასასურველი კომენტარები, კომპლიმენტები ან/და ხუმრობები </a:t>
            </a:r>
            <a:r>
              <a:rPr lang="ka-GE" sz="2000" b="0" i="0" u="none" strike="noStrike" cap="none" dirty="0">
                <a:solidFill>
                  <a:srgbClr val="002060"/>
                </a:solidFill>
                <a:latin typeface="Calibri"/>
                <a:ea typeface="Calibri"/>
                <a:cs typeface="Calibri"/>
                <a:sym typeface="Calibri"/>
              </a:rPr>
              <a:t>გარეგნობის, სხეულის ან/და ჩაცმულობის შესახებ - მაგალითად, აქცენტის გაკეთება ქალის წონაზე, ტუჩებზე, მკერდზე, საჯდომზე ან/და სხეულის სხვა ნაწილზე მითითება</a:t>
            </a:r>
            <a:endParaRPr sz="1400" b="0" i="0" u="none" strike="noStrike" cap="none" dirty="0">
              <a:solidFill>
                <a:srgbClr val="000000"/>
              </a:solidFill>
              <a:latin typeface="Arial"/>
              <a:ea typeface="Arial"/>
              <a:cs typeface="Arial"/>
              <a:sym typeface="Arial"/>
            </a:endParaRPr>
          </a:p>
          <a:p>
            <a:pPr marL="0" marR="0" lvl="0" indent="-127000" algn="l" rtl="0">
              <a:lnSpc>
                <a:spcPct val="100000"/>
              </a:lnSpc>
              <a:spcBef>
                <a:spcPts val="0"/>
              </a:spcBef>
              <a:spcAft>
                <a:spcPts val="0"/>
              </a:spcAft>
              <a:buClr>
                <a:srgbClr val="000000"/>
              </a:buClr>
              <a:buSzPts val="2000"/>
              <a:buFont typeface="Noto Sans"/>
              <a:buChar char="▪"/>
            </a:pPr>
            <a:r>
              <a:rPr lang="ka-GE" sz="2000" b="0" i="0" u="none" strike="noStrike" cap="none" dirty="0">
                <a:solidFill>
                  <a:srgbClr val="002060"/>
                </a:solidFill>
                <a:latin typeface="Calibri"/>
                <a:ea typeface="Calibri"/>
                <a:cs typeface="Calibri"/>
                <a:sym typeface="Calibri"/>
              </a:rPr>
              <a:t> კანის ფერსა და სხეულის სუნის მიმზიდველობაზე ყურადღების გამახვილება.</a:t>
            </a:r>
            <a:endParaRPr sz="1400" b="0" i="0" u="none" strike="noStrike" cap="none" dirty="0">
              <a:solidFill>
                <a:srgbClr val="000000"/>
              </a:solidFill>
              <a:latin typeface="Arial"/>
              <a:ea typeface="Arial"/>
              <a:cs typeface="Arial"/>
              <a:sym typeface="Arial"/>
            </a:endParaRPr>
          </a:p>
          <a:p>
            <a:pPr marL="0" marR="0" lvl="0" indent="-127000" algn="l" rtl="0">
              <a:lnSpc>
                <a:spcPct val="100000"/>
              </a:lnSpc>
              <a:spcBef>
                <a:spcPts val="0"/>
              </a:spcBef>
              <a:spcAft>
                <a:spcPts val="0"/>
              </a:spcAft>
              <a:buClr>
                <a:srgbClr val="000000"/>
              </a:buClr>
              <a:buSzPts val="2000"/>
              <a:buFont typeface="Noto Sans"/>
              <a:buChar char="▪"/>
            </a:pPr>
            <a:r>
              <a:rPr lang="ka-GE" sz="2000" b="0" i="0" u="none" strike="noStrike" cap="none" dirty="0">
                <a:solidFill>
                  <a:srgbClr val="002060"/>
                </a:solidFill>
                <a:latin typeface="Calibri"/>
                <a:ea typeface="Calibri"/>
                <a:cs typeface="Calibri"/>
                <a:sym typeface="Calibri"/>
              </a:rPr>
              <a:t> </a:t>
            </a:r>
            <a:r>
              <a:rPr lang="ka-GE" sz="2000" b="0" i="0" u="none" strike="noStrike" cap="none" dirty="0" smtClean="0">
                <a:solidFill>
                  <a:srgbClr val="002060"/>
                </a:solidFill>
                <a:latin typeface="Calibri"/>
                <a:ea typeface="Calibri"/>
                <a:cs typeface="Calibri"/>
                <a:sym typeface="Calibri"/>
              </a:rPr>
              <a:t> </a:t>
            </a:r>
            <a:r>
              <a:rPr lang="ka-GE" sz="2000" b="1" i="0" u="none" strike="noStrike" cap="none" dirty="0" smtClean="0">
                <a:solidFill>
                  <a:srgbClr val="002060"/>
                </a:solidFill>
                <a:latin typeface="Calibri"/>
                <a:ea typeface="Calibri"/>
                <a:cs typeface="Calibri"/>
                <a:sym typeface="Calibri"/>
              </a:rPr>
              <a:t>არაკორექტული შეკითხვები ან/და კომენტარები ადამიანის პირადი და ოჯახური თუ სექსუალური ცხოვრების თაობაზე</a:t>
            </a:r>
            <a:r>
              <a:rPr lang="ka-GE" sz="2000" b="0" i="0" u="none" strike="noStrike" cap="none" dirty="0" smtClean="0">
                <a:solidFill>
                  <a:srgbClr val="002060"/>
                </a:solidFill>
                <a:latin typeface="Calibri"/>
                <a:ea typeface="Calibri"/>
                <a:cs typeface="Calibri"/>
                <a:sym typeface="Calibri"/>
              </a:rPr>
              <a:t>.</a:t>
            </a:r>
            <a:endParaRPr sz="1400" b="0" i="0" u="none" strike="noStrike" cap="none" dirty="0" smtClean="0">
              <a:solidFill>
                <a:srgbClr val="000000"/>
              </a:solidFill>
              <a:latin typeface="Arial"/>
              <a:ea typeface="Arial"/>
              <a:cs typeface="Arial"/>
              <a:sym typeface="Arial"/>
            </a:endParaRPr>
          </a:p>
          <a:p>
            <a:pPr marL="0" marR="0" lvl="0" indent="-127000" algn="l" rtl="0">
              <a:lnSpc>
                <a:spcPct val="100000"/>
              </a:lnSpc>
              <a:spcBef>
                <a:spcPts val="0"/>
              </a:spcBef>
              <a:spcAft>
                <a:spcPts val="0"/>
              </a:spcAft>
              <a:buClr>
                <a:srgbClr val="000000"/>
              </a:buClr>
              <a:buSzPts val="2000"/>
              <a:buFont typeface="Noto Sans"/>
              <a:buChar char="▪"/>
            </a:pPr>
            <a:r>
              <a:rPr lang="ka-GE" sz="2000" b="0" i="0" u="none" strike="noStrike" cap="none" dirty="0" smtClean="0">
                <a:solidFill>
                  <a:srgbClr val="002060"/>
                </a:solidFill>
                <a:latin typeface="Calibri"/>
                <a:ea typeface="Calibri"/>
                <a:cs typeface="Calibri"/>
                <a:sym typeface="Calibri"/>
              </a:rPr>
              <a:t> -სექსუალური დატვირთის მქონე ეპითეტები და მეტაფორები, მაგალითად, ქალისა და მამაკაცის გენიტალიების, სექსუალური ურთიეთობების სხვა სიტყვებით გამოხატვა.</a:t>
            </a:r>
            <a:endParaRPr sz="1400" b="0" i="0" u="none" strike="noStrike" cap="none" dirty="0" smtClean="0">
              <a:solidFill>
                <a:srgbClr val="000000"/>
              </a:solidFill>
              <a:latin typeface="Arial"/>
              <a:ea typeface="Arial"/>
              <a:cs typeface="Arial"/>
              <a:sym typeface="Arial"/>
            </a:endParaRPr>
          </a:p>
          <a:p>
            <a:pPr marL="0" marR="0" lvl="0" indent="-127000" algn="l" rtl="0">
              <a:lnSpc>
                <a:spcPct val="100000"/>
              </a:lnSpc>
              <a:spcBef>
                <a:spcPts val="0"/>
              </a:spcBef>
              <a:spcAft>
                <a:spcPts val="0"/>
              </a:spcAft>
              <a:buClr>
                <a:srgbClr val="000000"/>
              </a:buClr>
              <a:buSzPts val="2000"/>
              <a:buFont typeface="Noto Sans"/>
              <a:buChar char="▪"/>
            </a:pPr>
            <a:r>
              <a:rPr lang="ka-GE" sz="2000" b="0" i="0" u="none" strike="noStrike" cap="none" dirty="0" smtClean="0">
                <a:solidFill>
                  <a:srgbClr val="002060"/>
                </a:solidFill>
                <a:latin typeface="Calibri"/>
                <a:ea typeface="Calibri"/>
                <a:cs typeface="Calibri"/>
                <a:sym typeface="Calibri"/>
              </a:rPr>
              <a:t>  სექსუალურ ფანტაზიებზე, გამოცდილებასა თუ შესაძლებლობებზე საუბარი. </a:t>
            </a:r>
            <a:endParaRPr sz="1400" b="0" i="0" u="none" strike="noStrike" cap="none" dirty="0" smtClean="0">
              <a:solidFill>
                <a:srgbClr val="000000"/>
              </a:solidFill>
              <a:latin typeface="Arial"/>
              <a:ea typeface="Arial"/>
              <a:cs typeface="Arial"/>
              <a:sym typeface="Arial"/>
            </a:endParaRPr>
          </a:p>
          <a:p>
            <a:pPr marL="0" marR="0" lvl="0" indent="-127000" algn="l" rtl="0">
              <a:lnSpc>
                <a:spcPct val="100000"/>
              </a:lnSpc>
              <a:spcBef>
                <a:spcPts val="0"/>
              </a:spcBef>
              <a:spcAft>
                <a:spcPts val="0"/>
              </a:spcAft>
              <a:buClr>
                <a:srgbClr val="000000"/>
              </a:buClr>
              <a:buSzPts val="2000"/>
              <a:buFont typeface="Noto Sans"/>
              <a:buChar char="▪"/>
            </a:pPr>
            <a:r>
              <a:rPr lang="ka-GE" sz="2000" b="0" i="0" u="none" strike="noStrike" cap="none" dirty="0" smtClean="0">
                <a:solidFill>
                  <a:srgbClr val="000000"/>
                </a:solidFill>
                <a:latin typeface="Arial"/>
                <a:ea typeface="Arial"/>
                <a:cs typeface="Arial"/>
                <a:sym typeface="Arial"/>
              </a:rPr>
              <a:t>-</a:t>
            </a:r>
            <a:r>
              <a:rPr lang="ka-GE" sz="2000" dirty="0">
                <a:solidFill>
                  <a:srgbClr val="002060"/>
                </a:solidFill>
                <a:latin typeface="Calibri"/>
                <a:ea typeface="Calibri"/>
                <a:cs typeface="Calibri"/>
              </a:rPr>
              <a:t>სექსუალური ურთიერთობის შეთავაზება </a:t>
            </a:r>
          </a:p>
          <a:p>
            <a:pPr marL="0" marR="0" lvl="0" indent="-127000" algn="l" rtl="0">
              <a:lnSpc>
                <a:spcPct val="100000"/>
              </a:lnSpc>
              <a:spcBef>
                <a:spcPts val="0"/>
              </a:spcBef>
              <a:spcAft>
                <a:spcPts val="0"/>
              </a:spcAft>
              <a:buClr>
                <a:srgbClr val="000000"/>
              </a:buClr>
              <a:buSzPts val="2000"/>
              <a:buFont typeface="Noto Sans"/>
              <a:buChar char="▪"/>
            </a:pPr>
            <a:r>
              <a:rPr lang="ka-GE" sz="2000" dirty="0">
                <a:solidFill>
                  <a:srgbClr val="002060"/>
                </a:solidFill>
                <a:latin typeface="Calibri"/>
                <a:ea typeface="Calibri"/>
                <a:cs typeface="Calibri"/>
              </a:rPr>
              <a:t> სექსუალური ცხოვრების შესახებ ჭორების გავრცელება</a:t>
            </a:r>
            <a:endParaRPr sz="2000" dirty="0">
              <a:solidFill>
                <a:srgbClr val="002060"/>
              </a:solidFill>
              <a:latin typeface="Calibri"/>
              <a:ea typeface="Calibri"/>
              <a:cs typeface="Calibri"/>
            </a:endParaRPr>
          </a:p>
          <a:p>
            <a:pPr marL="0" marR="0" lvl="0" indent="-127000" algn="l" rtl="0">
              <a:lnSpc>
                <a:spcPct val="100000"/>
              </a:lnSpc>
              <a:spcBef>
                <a:spcPts val="0"/>
              </a:spcBef>
              <a:spcAft>
                <a:spcPts val="0"/>
              </a:spcAft>
              <a:buClr>
                <a:srgbClr val="000000"/>
              </a:buClr>
              <a:buSzPts val="2000"/>
              <a:buFont typeface="Noto Sans"/>
              <a:buChar char="▪"/>
            </a:pPr>
            <a:r>
              <a:rPr lang="ka-GE" sz="2000" dirty="0">
                <a:solidFill>
                  <a:srgbClr val="002060"/>
                </a:solidFill>
                <a:latin typeface="Calibri"/>
                <a:ea typeface="Calibri"/>
                <a:cs typeface="Calibri"/>
              </a:rPr>
              <a:t>-სექსუალურად ჩაცმის მოთხოვნა/მინიშნებები დასაქმებულისათვის.</a:t>
            </a:r>
            <a:endParaRPr sz="2000" dirty="0">
              <a:solidFill>
                <a:srgbClr val="002060"/>
              </a:solidFill>
              <a:latin typeface="Calibri"/>
              <a:ea typeface="Calibri"/>
              <a:cs typeface="Calibri"/>
              <a:sym typeface="Calibri"/>
            </a:endParaRPr>
          </a:p>
        </p:txBody>
      </p:sp>
      <p:sp>
        <p:nvSpPr>
          <p:cNvPr id="348" name="Google Shape;348;p63"/>
          <p:cNvSpPr/>
          <p:nvPr/>
        </p:nvSpPr>
        <p:spPr>
          <a:xfrm>
            <a:off x="1872663" y="948694"/>
            <a:ext cx="943078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a-GE" sz="2800" b="1" i="0" u="none" strike="noStrike" cap="none">
                <a:solidFill>
                  <a:srgbClr val="002060"/>
                </a:solidFill>
                <a:latin typeface="Calibri"/>
                <a:ea typeface="Calibri"/>
                <a:cs typeface="Calibri"/>
                <a:sym typeface="Calibri"/>
              </a:rPr>
              <a:t>ვერბალურად გამოხატული სექსუალური შევიწროება</a:t>
            </a:r>
            <a:endParaRPr sz="2800" b="1" i="0" u="none" strike="noStrike" cap="none" dirty="0">
              <a:solidFill>
                <a:srgbClr val="002060"/>
              </a:solidFill>
              <a:latin typeface="Calibri"/>
              <a:ea typeface="Calibri"/>
              <a:cs typeface="Calibri"/>
              <a:sym typeface="Calibri"/>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8215" y="4048148"/>
            <a:ext cx="5659678" cy="318356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53"/>
        <p:cNvGrpSpPr/>
        <p:nvPr/>
      </p:nvGrpSpPr>
      <p:grpSpPr>
        <a:xfrm>
          <a:off x="0" y="0"/>
          <a:ext cx="0" cy="0"/>
          <a:chOff x="0" y="0"/>
          <a:chExt cx="0" cy="0"/>
        </a:xfrm>
      </p:grpSpPr>
      <p:sp>
        <p:nvSpPr>
          <p:cNvPr id="354" name="Google Shape;354;p64"/>
          <p:cNvSpPr/>
          <p:nvPr/>
        </p:nvSpPr>
        <p:spPr>
          <a:xfrm>
            <a:off x="713291" y="1687313"/>
            <a:ext cx="8727889" cy="6740266"/>
          </a:xfrm>
          <a:prstGeom prst="rect">
            <a:avLst/>
          </a:prstGeom>
          <a:noFill/>
          <a:ln>
            <a:noFill/>
          </a:ln>
        </p:spPr>
        <p:txBody>
          <a:bodyPr spcFirstLastPara="1" wrap="square" lIns="91425" tIns="45700" rIns="91425" bIns="45700" anchor="ctr" anchorCtr="0">
            <a:spAutoFit/>
          </a:bodyPr>
          <a:lstStyle/>
          <a:p>
            <a:pPr marL="342900" marR="0" lvl="0" indent="-342900" rtl="0">
              <a:lnSpc>
                <a:spcPct val="100000"/>
              </a:lnSpc>
              <a:spcBef>
                <a:spcPts val="0"/>
              </a:spcBef>
              <a:spcAft>
                <a:spcPts val="0"/>
              </a:spcAft>
              <a:buClr>
                <a:srgbClr val="000000"/>
              </a:buClr>
              <a:buSzPts val="3600"/>
              <a:buFont typeface="Wingdings" panose="05000000000000000000" pitchFamily="2" charset="2"/>
              <a:buChar char="q"/>
            </a:pPr>
            <a:endParaRPr sz="2400" b="1" i="0" u="none" strike="noStrike" cap="none" dirty="0">
              <a:solidFill>
                <a:srgbClr val="0070C0"/>
              </a:solidFill>
              <a:latin typeface="Calibri"/>
              <a:ea typeface="Calibri"/>
              <a:cs typeface="Calibri"/>
              <a:sym typeface="Calibri"/>
            </a:endParaRPr>
          </a:p>
          <a:p>
            <a:pPr marL="342900" marR="0" lvl="0" indent="-342900" rtl="0">
              <a:lnSpc>
                <a:spcPct val="100000"/>
              </a:lnSpc>
              <a:spcBef>
                <a:spcPts val="0"/>
              </a:spcBef>
              <a:spcAft>
                <a:spcPts val="0"/>
              </a:spcAft>
              <a:buClr>
                <a:srgbClr val="002060"/>
              </a:buClr>
              <a:buSzPts val="2000"/>
              <a:buFont typeface="Wingdings" panose="05000000000000000000" pitchFamily="2" charset="2"/>
              <a:buChar char="q"/>
            </a:pPr>
            <a:r>
              <a:rPr lang="ka-GE" sz="2400" b="1" i="0" u="none" strike="noStrike" cap="none" dirty="0" smtClean="0">
                <a:solidFill>
                  <a:srgbClr val="0070C0"/>
                </a:solidFill>
                <a:latin typeface="Calibri"/>
                <a:ea typeface="Calibri"/>
                <a:cs typeface="Calibri"/>
                <a:sym typeface="Calibri"/>
              </a:rPr>
              <a:t>-სექსუალური </a:t>
            </a:r>
            <a:r>
              <a:rPr lang="ka-GE" sz="2400" b="1" i="0" u="none" strike="noStrike" cap="none" dirty="0">
                <a:solidFill>
                  <a:srgbClr val="0070C0"/>
                </a:solidFill>
                <a:latin typeface="Calibri"/>
                <a:ea typeface="Calibri"/>
                <a:cs typeface="Calibri"/>
                <a:sym typeface="Calibri"/>
              </a:rPr>
              <a:t>მზერა და ყურადღება. </a:t>
            </a:r>
            <a:endParaRPr sz="2400" b="1" i="0" u="none" strike="noStrike" cap="none" dirty="0">
              <a:solidFill>
                <a:srgbClr val="0070C0"/>
              </a:solidFill>
              <a:sym typeface="Arial"/>
            </a:endParaRPr>
          </a:p>
          <a:p>
            <a:pPr marL="342900" marR="0" lvl="0" indent="-342900" rtl="0">
              <a:lnSpc>
                <a:spcPct val="100000"/>
              </a:lnSpc>
              <a:spcBef>
                <a:spcPts val="0"/>
              </a:spcBef>
              <a:spcAft>
                <a:spcPts val="0"/>
              </a:spcAft>
              <a:buClr>
                <a:srgbClr val="002060"/>
              </a:buClr>
              <a:buSzPts val="2000"/>
              <a:buFont typeface="Wingdings" panose="05000000000000000000" pitchFamily="2" charset="2"/>
              <a:buChar char="q"/>
            </a:pPr>
            <a:r>
              <a:rPr lang="ka-GE" sz="2400" b="1" i="0" u="none" strike="noStrike" cap="none" dirty="0" smtClean="0">
                <a:solidFill>
                  <a:srgbClr val="0070C0"/>
                </a:solidFill>
                <a:latin typeface="Calibri"/>
                <a:ea typeface="Calibri"/>
                <a:cs typeface="Calibri"/>
                <a:sym typeface="Calibri"/>
              </a:rPr>
              <a:t> </a:t>
            </a:r>
            <a:r>
              <a:rPr lang="ka-GE" sz="2400" b="1" i="0" u="none" strike="noStrike" cap="none" dirty="0">
                <a:solidFill>
                  <a:srgbClr val="0070C0"/>
                </a:solidFill>
                <a:latin typeface="Calibri"/>
                <a:ea typeface="Calibri"/>
                <a:cs typeface="Calibri"/>
                <a:sym typeface="Calibri"/>
              </a:rPr>
              <a:t>სტვენა; ხვნეშა. </a:t>
            </a:r>
            <a:endParaRPr sz="2400" b="1" i="0" u="none" strike="noStrike" cap="none" dirty="0">
              <a:solidFill>
                <a:srgbClr val="0070C0"/>
              </a:solidFill>
              <a:sym typeface="Arial"/>
            </a:endParaRPr>
          </a:p>
          <a:p>
            <a:pPr marL="342900" marR="0" lvl="0" indent="-342900" rtl="0">
              <a:lnSpc>
                <a:spcPct val="100000"/>
              </a:lnSpc>
              <a:spcBef>
                <a:spcPts val="0"/>
              </a:spcBef>
              <a:spcAft>
                <a:spcPts val="0"/>
              </a:spcAft>
              <a:buClr>
                <a:srgbClr val="002060"/>
              </a:buClr>
              <a:buSzPts val="2000"/>
              <a:buFont typeface="Wingdings" panose="05000000000000000000" pitchFamily="2" charset="2"/>
              <a:buChar char="q"/>
            </a:pPr>
            <a:r>
              <a:rPr lang="ka-GE" sz="2400" b="1" i="0" u="none" strike="noStrike" cap="none" dirty="0" smtClean="0">
                <a:solidFill>
                  <a:srgbClr val="0070C0"/>
                </a:solidFill>
                <a:latin typeface="Calibri"/>
                <a:ea typeface="Calibri"/>
                <a:cs typeface="Calibri"/>
                <a:sym typeface="Calibri"/>
              </a:rPr>
              <a:t> </a:t>
            </a:r>
            <a:r>
              <a:rPr lang="ka-GE" sz="2400" b="1" i="0" u="none" strike="noStrike" cap="none" dirty="0">
                <a:solidFill>
                  <a:srgbClr val="0070C0"/>
                </a:solidFill>
                <a:latin typeface="Calibri"/>
                <a:ea typeface="Calibri"/>
                <a:cs typeface="Calibri"/>
                <a:sym typeface="Calibri"/>
              </a:rPr>
              <a:t>სექსუალური კონოტაციის მქონე ჟესტიკულაცია/სხეულის ენის გამოყენება, მათ შორის, თვალის ჩაკვრა, ტუჩების ლოკვა.</a:t>
            </a:r>
            <a:endParaRPr sz="2400" b="1" i="0" u="none" strike="noStrike" cap="none" dirty="0">
              <a:solidFill>
                <a:srgbClr val="0070C0"/>
              </a:solidFill>
              <a:sym typeface="Arial"/>
            </a:endParaRPr>
          </a:p>
          <a:p>
            <a:pPr marL="342900" marR="0" lvl="0" indent="-342900" rtl="0">
              <a:lnSpc>
                <a:spcPct val="100000"/>
              </a:lnSpc>
              <a:spcBef>
                <a:spcPts val="0"/>
              </a:spcBef>
              <a:spcAft>
                <a:spcPts val="0"/>
              </a:spcAft>
              <a:buClr>
                <a:srgbClr val="002060"/>
              </a:buClr>
              <a:buSzPts val="2000"/>
              <a:buFont typeface="Wingdings" panose="05000000000000000000" pitchFamily="2" charset="2"/>
              <a:buChar char="q"/>
            </a:pPr>
            <a:r>
              <a:rPr lang="ka-GE" sz="2400" b="1" i="0" u="none" strike="noStrike" cap="none" dirty="0">
                <a:solidFill>
                  <a:srgbClr val="0070C0"/>
                </a:solidFill>
                <a:latin typeface="Calibri"/>
                <a:ea typeface="Calibri"/>
                <a:cs typeface="Calibri"/>
                <a:sym typeface="Calibri"/>
              </a:rPr>
              <a:t> </a:t>
            </a:r>
            <a:r>
              <a:rPr lang="ka-GE" sz="2400" b="1" i="0" u="none" strike="noStrike" cap="none" dirty="0" smtClean="0">
                <a:solidFill>
                  <a:srgbClr val="0070C0"/>
                </a:solidFill>
                <a:latin typeface="Calibri"/>
                <a:ea typeface="Calibri"/>
                <a:cs typeface="Calibri"/>
                <a:sym typeface="Calibri"/>
              </a:rPr>
              <a:t>პორნოგრაფიული </a:t>
            </a:r>
            <a:r>
              <a:rPr lang="ka-GE" sz="2400" b="1" i="0" u="none" strike="noStrike" cap="none" dirty="0">
                <a:solidFill>
                  <a:srgbClr val="0070C0"/>
                </a:solidFill>
                <a:latin typeface="Calibri"/>
                <a:ea typeface="Calibri"/>
                <a:cs typeface="Calibri"/>
                <a:sym typeface="Calibri"/>
              </a:rPr>
              <a:t>მასალის დემონსტრაციული ყურება/ბეჭდვა.</a:t>
            </a:r>
            <a:endParaRPr sz="2400" b="1" i="0" u="none" strike="noStrike" cap="none" dirty="0">
              <a:solidFill>
                <a:srgbClr val="0070C0"/>
              </a:solidFill>
              <a:sym typeface="Arial"/>
            </a:endParaRPr>
          </a:p>
          <a:p>
            <a:pPr marL="342900" marR="0" lvl="0" indent="-342900" rtl="0">
              <a:lnSpc>
                <a:spcPct val="100000"/>
              </a:lnSpc>
              <a:spcBef>
                <a:spcPts val="0"/>
              </a:spcBef>
              <a:spcAft>
                <a:spcPts val="0"/>
              </a:spcAft>
              <a:buClr>
                <a:srgbClr val="002060"/>
              </a:buClr>
              <a:buSzPts val="2000"/>
              <a:buFont typeface="Wingdings" panose="05000000000000000000" pitchFamily="2" charset="2"/>
              <a:buChar char="q"/>
            </a:pPr>
            <a:r>
              <a:rPr lang="ka-GE" sz="2400" b="1" i="0" u="none" strike="noStrike" cap="none" dirty="0">
                <a:solidFill>
                  <a:srgbClr val="0070C0"/>
                </a:solidFill>
                <a:latin typeface="Calibri"/>
                <a:ea typeface="Calibri"/>
                <a:cs typeface="Calibri"/>
                <a:sym typeface="Calibri"/>
              </a:rPr>
              <a:t> </a:t>
            </a:r>
            <a:r>
              <a:rPr lang="ka-GE" sz="2400" b="1" i="0" u="none" strike="noStrike" cap="none" dirty="0" smtClean="0">
                <a:solidFill>
                  <a:srgbClr val="0070C0"/>
                </a:solidFill>
                <a:latin typeface="Calibri"/>
                <a:ea typeface="Calibri"/>
                <a:cs typeface="Calibri"/>
                <a:sym typeface="Calibri"/>
              </a:rPr>
              <a:t> </a:t>
            </a:r>
            <a:r>
              <a:rPr lang="ka-GE" sz="2400" b="1" i="0" u="none" strike="noStrike" cap="none" dirty="0">
                <a:solidFill>
                  <a:srgbClr val="0070C0"/>
                </a:solidFill>
                <a:latin typeface="Calibri"/>
                <a:ea typeface="Calibri"/>
                <a:cs typeface="Calibri"/>
                <a:sym typeface="Calibri"/>
              </a:rPr>
              <a:t>პორნოგრაფიული ან/და სექსუალური შინაარსის ფოტო/ვიდეო მასალის ტირაჟირება. </a:t>
            </a:r>
            <a:endParaRPr sz="2400" b="1" i="0" u="none" strike="noStrike" cap="none" dirty="0">
              <a:solidFill>
                <a:srgbClr val="0070C0"/>
              </a:solidFill>
              <a:sym typeface="Arial"/>
            </a:endParaRPr>
          </a:p>
          <a:p>
            <a:pPr marL="342900" marR="0" lvl="0" indent="-342900" rtl="0">
              <a:lnSpc>
                <a:spcPct val="100000"/>
              </a:lnSpc>
              <a:spcBef>
                <a:spcPts val="0"/>
              </a:spcBef>
              <a:spcAft>
                <a:spcPts val="0"/>
              </a:spcAft>
              <a:buClr>
                <a:srgbClr val="002060"/>
              </a:buClr>
              <a:buSzPts val="2000"/>
              <a:buFont typeface="Wingdings" panose="05000000000000000000" pitchFamily="2" charset="2"/>
              <a:buChar char="q"/>
            </a:pPr>
            <a:r>
              <a:rPr lang="ka-GE" sz="2400" b="1" i="0" u="none" strike="noStrike" cap="none" dirty="0" smtClean="0">
                <a:solidFill>
                  <a:srgbClr val="0070C0"/>
                </a:solidFill>
                <a:latin typeface="Calibri"/>
                <a:ea typeface="Calibri"/>
                <a:cs typeface="Calibri"/>
                <a:sym typeface="Calibri"/>
              </a:rPr>
              <a:t>პირადი </a:t>
            </a:r>
            <a:r>
              <a:rPr lang="ka-GE" sz="2400" b="1" i="0" u="none" strike="noStrike" cap="none" dirty="0">
                <a:solidFill>
                  <a:srgbClr val="0070C0"/>
                </a:solidFill>
                <a:latin typeface="Calibri"/>
                <a:ea typeface="Calibri"/>
                <a:cs typeface="Calibri"/>
                <a:sym typeface="Calibri"/>
              </a:rPr>
              <a:t>სივრცის, მათ შორის, გამოსაცვლელი ოთახების ვიდეოკამერით თვალთვალი;</a:t>
            </a:r>
            <a:endParaRPr sz="2400" b="1" i="0" u="none" strike="noStrike" cap="none" dirty="0">
              <a:solidFill>
                <a:srgbClr val="0070C0"/>
              </a:solidFill>
              <a:sym typeface="Arial"/>
            </a:endParaRPr>
          </a:p>
          <a:p>
            <a:pPr marL="342900" marR="0" lvl="0" indent="-342900" rtl="0">
              <a:lnSpc>
                <a:spcPct val="100000"/>
              </a:lnSpc>
              <a:spcBef>
                <a:spcPts val="0"/>
              </a:spcBef>
              <a:spcAft>
                <a:spcPts val="0"/>
              </a:spcAft>
              <a:buClr>
                <a:srgbClr val="002060"/>
              </a:buClr>
              <a:buSzPts val="2000"/>
              <a:buFont typeface="Wingdings" panose="05000000000000000000" pitchFamily="2" charset="2"/>
              <a:buChar char="q"/>
            </a:pPr>
            <a:r>
              <a:rPr lang="ka-GE" sz="2400" b="1" i="0" u="none" strike="noStrike" cap="none" dirty="0" smtClean="0">
                <a:solidFill>
                  <a:srgbClr val="0070C0"/>
                </a:solidFill>
                <a:latin typeface="Calibri"/>
                <a:ea typeface="Calibri"/>
                <a:cs typeface="Calibri"/>
                <a:sym typeface="Calibri"/>
              </a:rPr>
              <a:t>სექსუალიზებული </a:t>
            </a:r>
            <a:r>
              <a:rPr lang="ka-GE" sz="2400" b="1" i="0" u="none" strike="noStrike" cap="none" dirty="0">
                <a:solidFill>
                  <a:srgbClr val="0070C0"/>
                </a:solidFill>
                <a:latin typeface="Calibri"/>
                <a:ea typeface="Calibri"/>
                <a:cs typeface="Calibri"/>
                <a:sym typeface="Calibri"/>
              </a:rPr>
              <a:t>გარემოს შექმნა, მაგალითად, მაცდუნებელი მუსიკით, მცირე განათებით, სანთლებით, ბუხრით.</a:t>
            </a:r>
            <a:endParaRPr sz="2400" b="1" i="0" u="none" strike="noStrike" cap="none" dirty="0">
              <a:solidFill>
                <a:srgbClr val="0070C0"/>
              </a:solidFill>
              <a:sym typeface="Arial"/>
            </a:endParaRPr>
          </a:p>
          <a:p>
            <a:pPr marL="342900" marR="0" lvl="0" indent="-342900" rtl="0">
              <a:lnSpc>
                <a:spcPct val="100000"/>
              </a:lnSpc>
              <a:spcBef>
                <a:spcPts val="0"/>
              </a:spcBef>
              <a:spcAft>
                <a:spcPts val="0"/>
              </a:spcAft>
              <a:buClr>
                <a:srgbClr val="002060"/>
              </a:buClr>
              <a:buSzPts val="2000"/>
              <a:buFont typeface="Wingdings" panose="05000000000000000000" pitchFamily="2" charset="2"/>
              <a:buChar char="q"/>
            </a:pPr>
            <a:r>
              <a:rPr lang="ka-GE" sz="2400" b="1" i="0" u="none" strike="noStrike" cap="none" dirty="0">
                <a:solidFill>
                  <a:srgbClr val="0070C0"/>
                </a:solidFill>
                <a:latin typeface="Calibri"/>
                <a:ea typeface="Calibri"/>
                <a:cs typeface="Calibri"/>
                <a:sym typeface="Calibri"/>
              </a:rPr>
              <a:t> </a:t>
            </a:r>
            <a:r>
              <a:rPr lang="ka-GE" sz="2400" b="1" i="0" u="none" strike="noStrike" cap="none" dirty="0" smtClean="0">
                <a:solidFill>
                  <a:srgbClr val="0070C0"/>
                </a:solidFill>
                <a:latin typeface="Calibri"/>
                <a:ea typeface="Calibri"/>
                <a:cs typeface="Calibri"/>
                <a:sym typeface="Calibri"/>
              </a:rPr>
              <a:t>სექსუალური </a:t>
            </a:r>
            <a:r>
              <a:rPr lang="ka-GE" sz="2400" b="1" i="0" u="none" strike="noStrike" cap="none" dirty="0">
                <a:solidFill>
                  <a:srgbClr val="0070C0"/>
                </a:solidFill>
                <a:latin typeface="Calibri"/>
                <a:ea typeface="Calibri"/>
                <a:cs typeface="Calibri"/>
                <a:sym typeface="Calibri"/>
              </a:rPr>
              <a:t>შინაარსის მქონე არასასურველი წერილების, ლექსების, პოემების თუ სხვა მხატვრული მასალის გაგზავნა.</a:t>
            </a:r>
            <a:endParaRPr sz="2400" b="1" i="0" u="none" strike="noStrike" cap="none" dirty="0">
              <a:solidFill>
                <a:srgbClr val="0070C0"/>
              </a:solidFill>
              <a:sym typeface="Arial"/>
            </a:endParaRPr>
          </a:p>
        </p:txBody>
      </p:sp>
      <p:sp>
        <p:nvSpPr>
          <p:cNvPr id="2" name="Rectangle 1"/>
          <p:cNvSpPr/>
          <p:nvPr/>
        </p:nvSpPr>
        <p:spPr>
          <a:xfrm>
            <a:off x="2674367" y="628432"/>
            <a:ext cx="9902070" cy="523220"/>
          </a:xfrm>
          <a:prstGeom prst="rect">
            <a:avLst/>
          </a:prstGeom>
        </p:spPr>
        <p:txBody>
          <a:bodyPr wrap="none">
            <a:spAutoFit/>
          </a:bodyPr>
          <a:lstStyle/>
          <a:p>
            <a:pPr lvl="0" algn="ctr">
              <a:buClr>
                <a:srgbClr val="002060"/>
              </a:buClr>
              <a:buSzPts val="3600"/>
            </a:pPr>
            <a:r>
              <a:rPr lang="ka-GE" sz="2800" b="1" dirty="0">
                <a:solidFill>
                  <a:srgbClr val="002060"/>
                </a:solidFill>
                <a:latin typeface="Calibri"/>
                <a:ea typeface="Calibri"/>
                <a:cs typeface="Calibri"/>
                <a:sym typeface="Calibri"/>
              </a:rPr>
              <a:t>არავერბალური სექსუალური შევიწროება შეიძლება იყოს: </a:t>
            </a:r>
            <a:endParaRPr lang="ka-GE" sz="2800" b="1" dirty="0">
              <a:solidFill>
                <a:srgbClr val="002060"/>
              </a:solidFill>
              <a:latin typeface="Calibri"/>
              <a:ea typeface="Calibri"/>
              <a:cs typeface="Calibri"/>
              <a:sym typeface="Calibri"/>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1180" y="3832169"/>
            <a:ext cx="5281967" cy="289375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59"/>
        <p:cNvGrpSpPr/>
        <p:nvPr/>
      </p:nvGrpSpPr>
      <p:grpSpPr>
        <a:xfrm>
          <a:off x="0" y="0"/>
          <a:ext cx="0" cy="0"/>
          <a:chOff x="0" y="0"/>
          <a:chExt cx="0" cy="0"/>
        </a:xfrm>
      </p:grpSpPr>
      <p:sp>
        <p:nvSpPr>
          <p:cNvPr id="360" name="Google Shape;360;p65"/>
          <p:cNvSpPr/>
          <p:nvPr/>
        </p:nvSpPr>
        <p:spPr>
          <a:xfrm>
            <a:off x="2321788" y="756000"/>
            <a:ext cx="618791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a-GE" sz="2800" b="1" i="0" u="none" strike="noStrike" cap="none" dirty="0">
                <a:solidFill>
                  <a:srgbClr val="002060"/>
                </a:solidFill>
                <a:latin typeface="Calibri"/>
                <a:ea typeface="Calibri"/>
                <a:cs typeface="Calibri"/>
                <a:sym typeface="Calibri"/>
              </a:rPr>
              <a:t>ფიზიკური სექსუალური შევიწროება</a:t>
            </a:r>
            <a:endParaRPr sz="2800" b="1" i="0" u="none" strike="noStrike" cap="none" dirty="0">
              <a:solidFill>
                <a:srgbClr val="002060"/>
              </a:solidFill>
              <a:latin typeface="Calibri"/>
              <a:ea typeface="Calibri"/>
              <a:cs typeface="Calibri"/>
              <a:sym typeface="Calibri"/>
            </a:endParaRPr>
          </a:p>
        </p:txBody>
      </p:sp>
      <p:sp>
        <p:nvSpPr>
          <p:cNvPr id="361" name="Google Shape;361;p65"/>
          <p:cNvSpPr/>
          <p:nvPr/>
        </p:nvSpPr>
        <p:spPr>
          <a:xfrm>
            <a:off x="955968" y="2213940"/>
            <a:ext cx="8919551" cy="5632271"/>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1800"/>
              <a:buFont typeface="Noto Sans"/>
              <a:buChar char="⮚"/>
            </a:pPr>
            <a:r>
              <a:rPr lang="ka-GE" sz="1800" b="0" i="0" u="none" strike="noStrike" cap="none" dirty="0">
                <a:solidFill>
                  <a:schemeClr val="dk1"/>
                </a:solidFill>
                <a:latin typeface="Arial"/>
                <a:ea typeface="Arial"/>
                <a:cs typeface="Arial"/>
                <a:sym typeface="Arial"/>
              </a:rPr>
              <a:t>- </a:t>
            </a:r>
            <a:r>
              <a:rPr lang="ka-GE" sz="2000" b="1" i="0" u="none" strike="noStrike" cap="none" dirty="0">
                <a:solidFill>
                  <a:srgbClr val="002060"/>
                </a:solidFill>
                <a:latin typeface="Calibri"/>
                <a:ea typeface="Calibri"/>
                <a:cs typeface="Calibri"/>
                <a:sym typeface="Calibri"/>
              </a:rPr>
              <a:t>ჩქმეტა; ხელის წამორტყმა (slapping); კუთხეში მიმწყვდევა (cornering); ხახუნი (rubbing). </a:t>
            </a:r>
            <a:endParaRPr sz="1400" b="0" i="0" u="none" strike="noStrike" cap="none" dirty="0">
              <a:solidFill>
                <a:srgbClr val="000000"/>
              </a:solidFill>
              <a:latin typeface="Arial"/>
              <a:ea typeface="Arial"/>
              <a:cs typeface="Arial"/>
              <a:sym typeface="Arial"/>
            </a:endParaRPr>
          </a:p>
          <a:p>
            <a:pPr marL="457200" marR="0" lvl="0" indent="-457200" algn="just" rtl="0">
              <a:lnSpc>
                <a:spcPct val="150000"/>
              </a:lnSpc>
              <a:spcBef>
                <a:spcPts val="0"/>
              </a:spcBef>
              <a:spcAft>
                <a:spcPts val="0"/>
              </a:spcAft>
              <a:buClr>
                <a:srgbClr val="002060"/>
              </a:buClr>
              <a:buSzPts val="2000"/>
              <a:buFont typeface="Noto Sans"/>
              <a:buChar char="⮚"/>
            </a:pPr>
            <a:r>
              <a:rPr lang="ka-GE" sz="2000" b="1" i="0" u="none" strike="noStrike" cap="none" dirty="0">
                <a:solidFill>
                  <a:srgbClr val="002060"/>
                </a:solidFill>
                <a:latin typeface="Calibri"/>
                <a:ea typeface="Calibri"/>
                <a:cs typeface="Calibri"/>
                <a:sym typeface="Calibri"/>
              </a:rPr>
              <a:t>- ხელის გადახვევა ან/და ჩაკიდება</a:t>
            </a:r>
            <a:r>
              <a:rPr lang="ka-GE" sz="2000" b="1" i="0" u="none" strike="noStrike" cap="none" dirty="0" smtClean="0">
                <a:solidFill>
                  <a:srgbClr val="002060"/>
                </a:solidFill>
                <a:latin typeface="Calibri"/>
                <a:ea typeface="Calibri"/>
                <a:cs typeface="Calibri"/>
                <a:sym typeface="Calibri"/>
              </a:rPr>
              <a:t>;</a:t>
            </a:r>
            <a:endParaRPr lang="en-US" sz="2000" b="1" i="0" u="none" strike="noStrike" cap="none" dirty="0" smtClean="0">
              <a:solidFill>
                <a:srgbClr val="002060"/>
              </a:solidFill>
              <a:latin typeface="Calibri"/>
              <a:ea typeface="Calibri"/>
              <a:cs typeface="Calibri"/>
              <a:sym typeface="Calibri"/>
            </a:endParaRPr>
          </a:p>
          <a:p>
            <a:pPr marL="457200" marR="0" lvl="0" indent="-457200" algn="just" rtl="0">
              <a:lnSpc>
                <a:spcPct val="150000"/>
              </a:lnSpc>
              <a:spcBef>
                <a:spcPts val="0"/>
              </a:spcBef>
              <a:spcAft>
                <a:spcPts val="0"/>
              </a:spcAft>
              <a:buClr>
                <a:srgbClr val="002060"/>
              </a:buClr>
              <a:buSzPts val="2000"/>
              <a:buFont typeface="Noto Sans"/>
              <a:buChar char="⮚"/>
            </a:pPr>
            <a:r>
              <a:rPr lang="ka-GE" sz="2000" b="1" i="0" u="none" strike="noStrike" cap="none" dirty="0" smtClean="0">
                <a:solidFill>
                  <a:srgbClr val="002060"/>
                </a:solidFill>
                <a:latin typeface="Calibri"/>
                <a:ea typeface="Calibri"/>
                <a:cs typeface="Calibri"/>
                <a:sym typeface="Calibri"/>
              </a:rPr>
              <a:t> </a:t>
            </a:r>
            <a:r>
              <a:rPr lang="ka-GE" sz="2000" b="1" i="0" u="none" strike="noStrike" cap="none" dirty="0">
                <a:solidFill>
                  <a:srgbClr val="002060"/>
                </a:solidFill>
                <a:latin typeface="Calibri"/>
                <a:ea typeface="Calibri"/>
                <a:cs typeface="Calibri"/>
                <a:sym typeface="Calibri"/>
              </a:rPr>
              <a:t>ჩახუტება</a:t>
            </a:r>
            <a:r>
              <a:rPr lang="ka-GE" sz="2000" b="1" i="0" u="none" strike="noStrike" cap="none" dirty="0" smtClean="0">
                <a:solidFill>
                  <a:srgbClr val="002060"/>
                </a:solidFill>
                <a:latin typeface="Calibri"/>
                <a:ea typeface="Calibri"/>
                <a:cs typeface="Calibri"/>
                <a:sym typeface="Calibri"/>
              </a:rPr>
              <a:t>;</a:t>
            </a:r>
            <a:endParaRPr lang="en-US" sz="2000" b="1" i="0" u="none" strike="noStrike" cap="none" dirty="0" smtClean="0">
              <a:solidFill>
                <a:srgbClr val="002060"/>
              </a:solidFill>
              <a:latin typeface="Calibri"/>
              <a:ea typeface="Calibri"/>
              <a:cs typeface="Calibri"/>
              <a:sym typeface="Calibri"/>
            </a:endParaRPr>
          </a:p>
          <a:p>
            <a:pPr marL="457200" marR="0" lvl="0" indent="-457200" algn="just" rtl="0">
              <a:lnSpc>
                <a:spcPct val="150000"/>
              </a:lnSpc>
              <a:spcBef>
                <a:spcPts val="0"/>
              </a:spcBef>
              <a:spcAft>
                <a:spcPts val="0"/>
              </a:spcAft>
              <a:buClr>
                <a:srgbClr val="002060"/>
              </a:buClr>
              <a:buSzPts val="2000"/>
              <a:buFont typeface="Noto Sans"/>
              <a:buChar char="⮚"/>
            </a:pPr>
            <a:r>
              <a:rPr lang="ka-GE" sz="2000" b="1" i="0" u="none" strike="noStrike" cap="none" dirty="0" smtClean="0">
                <a:solidFill>
                  <a:srgbClr val="002060"/>
                </a:solidFill>
                <a:latin typeface="Calibri"/>
                <a:ea typeface="Calibri"/>
                <a:cs typeface="Calibri"/>
                <a:sym typeface="Calibri"/>
              </a:rPr>
              <a:t> </a:t>
            </a:r>
            <a:r>
              <a:rPr lang="ka-GE" sz="2000" b="1" i="0" u="none" strike="noStrike" cap="none" dirty="0">
                <a:solidFill>
                  <a:srgbClr val="002060"/>
                </a:solidFill>
                <a:latin typeface="Calibri"/>
                <a:ea typeface="Calibri"/>
                <a:cs typeface="Calibri"/>
                <a:sym typeface="Calibri"/>
              </a:rPr>
              <a:t>მოფერება; </a:t>
            </a:r>
            <a:endParaRPr lang="en-US" sz="2000" b="1" i="0" u="none" strike="noStrike" cap="none" dirty="0" smtClean="0">
              <a:solidFill>
                <a:srgbClr val="002060"/>
              </a:solidFill>
              <a:latin typeface="Calibri"/>
              <a:ea typeface="Calibri"/>
              <a:cs typeface="Calibri"/>
              <a:sym typeface="Calibri"/>
            </a:endParaRPr>
          </a:p>
          <a:p>
            <a:pPr marL="457200" marR="0" lvl="0" indent="-457200" algn="just" rtl="0">
              <a:lnSpc>
                <a:spcPct val="150000"/>
              </a:lnSpc>
              <a:spcBef>
                <a:spcPts val="0"/>
              </a:spcBef>
              <a:spcAft>
                <a:spcPts val="0"/>
              </a:spcAft>
              <a:buClr>
                <a:srgbClr val="002060"/>
              </a:buClr>
              <a:buSzPts val="2000"/>
              <a:buFont typeface="Noto Sans"/>
              <a:buChar char="⮚"/>
            </a:pPr>
            <a:r>
              <a:rPr lang="ka-GE" sz="2000" b="1" i="0" u="none" strike="noStrike" cap="none" dirty="0" smtClean="0">
                <a:solidFill>
                  <a:srgbClr val="002060"/>
                </a:solidFill>
                <a:latin typeface="Calibri"/>
                <a:ea typeface="Calibri"/>
                <a:cs typeface="Calibri"/>
                <a:sym typeface="Calibri"/>
              </a:rPr>
              <a:t>კოცნა/კოცნის </a:t>
            </a:r>
            <a:r>
              <a:rPr lang="ka-GE" sz="2000" b="1" i="0" u="none" strike="noStrike" cap="none" dirty="0">
                <a:solidFill>
                  <a:srgbClr val="002060"/>
                </a:solidFill>
                <a:latin typeface="Calibri"/>
                <a:ea typeface="Calibri"/>
                <a:cs typeface="Calibri"/>
                <a:sym typeface="Calibri"/>
              </a:rPr>
              <a:t>მცდელობა.</a:t>
            </a:r>
            <a:endParaRPr sz="1400" b="0" i="0" u="none" strike="noStrike" cap="none" dirty="0">
              <a:solidFill>
                <a:srgbClr val="000000"/>
              </a:solidFill>
              <a:latin typeface="Arial"/>
              <a:ea typeface="Arial"/>
              <a:cs typeface="Arial"/>
              <a:sym typeface="Arial"/>
            </a:endParaRPr>
          </a:p>
          <a:p>
            <a:pPr marL="457200" marR="0" lvl="0" indent="-457200" algn="just" rtl="0">
              <a:lnSpc>
                <a:spcPct val="150000"/>
              </a:lnSpc>
              <a:spcBef>
                <a:spcPts val="0"/>
              </a:spcBef>
              <a:spcAft>
                <a:spcPts val="0"/>
              </a:spcAft>
              <a:buClr>
                <a:srgbClr val="002060"/>
              </a:buClr>
              <a:buSzPts val="2000"/>
              <a:buFont typeface="Noto Sans"/>
              <a:buChar char="⮚"/>
            </a:pPr>
            <a:r>
              <a:rPr lang="ka-GE" sz="2000" b="1" i="0" u="none" strike="noStrike" cap="none" dirty="0">
                <a:solidFill>
                  <a:srgbClr val="002060"/>
                </a:solidFill>
                <a:latin typeface="Calibri"/>
                <a:ea typeface="Calibri"/>
                <a:cs typeface="Calibri"/>
                <a:sym typeface="Calibri"/>
              </a:rPr>
              <a:t> - სხეულის </a:t>
            </a:r>
            <a:r>
              <a:rPr lang="ka-GE" sz="2000" b="1" i="0" u="none" strike="noStrike" cap="none" dirty="0" smtClean="0">
                <a:solidFill>
                  <a:srgbClr val="002060"/>
                </a:solidFill>
                <a:latin typeface="Calibri"/>
                <a:ea typeface="Calibri"/>
                <a:cs typeface="Calibri"/>
                <a:sym typeface="Calibri"/>
              </a:rPr>
              <a:t>ნაწილებზე </a:t>
            </a:r>
            <a:r>
              <a:rPr lang="ka-GE" sz="2000" b="1" i="0" u="none" strike="noStrike" cap="none" dirty="0">
                <a:solidFill>
                  <a:srgbClr val="002060"/>
                </a:solidFill>
                <a:latin typeface="Calibri"/>
                <a:ea typeface="Calibri"/>
                <a:cs typeface="Calibri"/>
                <a:sym typeface="Calibri"/>
              </a:rPr>
              <a:t>შეხება.</a:t>
            </a:r>
            <a:endParaRPr sz="1400" b="0" i="0" u="none" strike="noStrike" cap="none" dirty="0">
              <a:solidFill>
                <a:srgbClr val="000000"/>
              </a:solidFill>
              <a:latin typeface="Arial"/>
              <a:ea typeface="Arial"/>
              <a:cs typeface="Arial"/>
              <a:sym typeface="Arial"/>
            </a:endParaRPr>
          </a:p>
          <a:p>
            <a:pPr marL="457200" marR="0" lvl="0" indent="-457200" algn="just" rtl="0">
              <a:lnSpc>
                <a:spcPct val="150000"/>
              </a:lnSpc>
              <a:spcBef>
                <a:spcPts val="0"/>
              </a:spcBef>
              <a:spcAft>
                <a:spcPts val="0"/>
              </a:spcAft>
              <a:buClr>
                <a:srgbClr val="002060"/>
              </a:buClr>
              <a:buSzPts val="2000"/>
              <a:buFont typeface="Noto Sans"/>
              <a:buChar char="⮚"/>
            </a:pPr>
            <a:r>
              <a:rPr lang="ka-GE" sz="2000" b="1" i="0" u="none" strike="noStrike" cap="none" dirty="0">
                <a:solidFill>
                  <a:srgbClr val="002060"/>
                </a:solidFill>
                <a:latin typeface="Calibri"/>
                <a:ea typeface="Calibri"/>
                <a:cs typeface="Calibri"/>
                <a:sym typeface="Calibri"/>
              </a:rPr>
              <a:t> - სხეულის ინტიმურ ნაწილებზე არასაჭირო და არასასურველი მასაჟის გაკეთება.</a:t>
            </a:r>
            <a:endParaRPr sz="1400" b="0" i="0" u="none" strike="noStrike" cap="none" dirty="0">
              <a:solidFill>
                <a:srgbClr val="000000"/>
              </a:solidFill>
              <a:latin typeface="Arial"/>
              <a:ea typeface="Arial"/>
              <a:cs typeface="Arial"/>
              <a:sym typeface="Arial"/>
            </a:endParaRPr>
          </a:p>
          <a:p>
            <a:pPr marL="457200" marR="0" lvl="0" indent="-457200" algn="just" rtl="0">
              <a:lnSpc>
                <a:spcPct val="150000"/>
              </a:lnSpc>
              <a:spcBef>
                <a:spcPts val="0"/>
              </a:spcBef>
              <a:spcAft>
                <a:spcPts val="0"/>
              </a:spcAft>
              <a:buClr>
                <a:srgbClr val="002060"/>
              </a:buClr>
              <a:buSzPts val="2000"/>
              <a:buFont typeface="Noto Sans"/>
              <a:buChar char="⮚"/>
            </a:pPr>
            <a:r>
              <a:rPr lang="ka-GE" sz="2000" b="1" i="0" u="none" strike="noStrike" cap="none" dirty="0">
                <a:solidFill>
                  <a:srgbClr val="002060"/>
                </a:solidFill>
                <a:latin typeface="Calibri"/>
                <a:ea typeface="Calibri"/>
                <a:cs typeface="Calibri"/>
                <a:sym typeface="Calibri"/>
              </a:rPr>
              <a:t> - სხეულის ინტიმური ნაწილების არასაჭირო და არასასურველი სამედიცინო შემოწმება.</a:t>
            </a:r>
            <a:endParaRPr sz="1400" b="0" i="0" u="none" strike="noStrike" cap="none" dirty="0">
              <a:solidFill>
                <a:srgbClr val="000000"/>
              </a:solidFill>
              <a:latin typeface="Arial"/>
              <a:ea typeface="Arial"/>
              <a:cs typeface="Arial"/>
              <a:sym typeface="Arial"/>
            </a:endParaRPr>
          </a:p>
          <a:p>
            <a:pPr marL="457200" marR="0" lvl="0" indent="-457200" algn="just" rtl="0">
              <a:lnSpc>
                <a:spcPct val="150000"/>
              </a:lnSpc>
              <a:spcBef>
                <a:spcPts val="0"/>
              </a:spcBef>
              <a:spcAft>
                <a:spcPts val="0"/>
              </a:spcAft>
              <a:buClr>
                <a:srgbClr val="002060"/>
              </a:buClr>
              <a:buSzPts val="2000"/>
              <a:buFont typeface="Noto Sans"/>
              <a:buChar char="⮚"/>
            </a:pPr>
            <a:r>
              <a:rPr lang="ka-GE" sz="2000" b="1" i="0" u="none" strike="noStrike" cap="none" dirty="0">
                <a:solidFill>
                  <a:srgbClr val="002060"/>
                </a:solidFill>
                <a:latin typeface="Calibri"/>
                <a:ea typeface="Calibri"/>
                <a:cs typeface="Calibri"/>
                <a:sym typeface="Calibri"/>
              </a:rPr>
              <a:t> - იძულებით/შანტაჟით სექსუალური კავშირის დამყარება.</a:t>
            </a:r>
            <a:endParaRPr sz="1400" b="0" i="0" u="none" strike="noStrike" cap="none" dirty="0">
              <a:solidFill>
                <a:srgbClr val="000000"/>
              </a:solidFill>
              <a:latin typeface="Arial"/>
              <a:ea typeface="Arial"/>
              <a:cs typeface="Arial"/>
              <a:sym typeface="Arial"/>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4480" y="1871979"/>
            <a:ext cx="4253547" cy="3640896"/>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44480" y="5999021"/>
            <a:ext cx="3803968" cy="253136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66"/>
        <p:cNvGrpSpPr/>
        <p:nvPr/>
      </p:nvGrpSpPr>
      <p:grpSpPr>
        <a:xfrm>
          <a:off x="0" y="0"/>
          <a:ext cx="0" cy="0"/>
          <a:chOff x="0" y="0"/>
          <a:chExt cx="0" cy="0"/>
        </a:xfrm>
      </p:grpSpPr>
      <p:sp>
        <p:nvSpPr>
          <p:cNvPr id="367" name="Google Shape;367;p32"/>
          <p:cNvSpPr txBox="1">
            <a:spLocks noGrp="1"/>
          </p:cNvSpPr>
          <p:nvPr>
            <p:ph type="title"/>
          </p:nvPr>
        </p:nvSpPr>
        <p:spPr>
          <a:xfrm>
            <a:off x="519500" y="472672"/>
            <a:ext cx="7274351" cy="4322848"/>
          </a:xfrm>
          <a:prstGeom prst="rect">
            <a:avLst/>
          </a:prstGeom>
          <a:solidFill>
            <a:srgbClr val="BAF8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ka-GE" sz="2400" b="1">
                <a:solidFill>
                  <a:schemeClr val="dk2"/>
                </a:solidFill>
              </a:rPr>
              <a:t>სექსუალური ორიენტაციის და პროფესიული საქმიანობის ნიშნით დისკრიმინაცია</a:t>
            </a:r>
            <a:r>
              <a:rPr lang="ka-GE" sz="2400">
                <a:solidFill>
                  <a:schemeClr val="dk2"/>
                </a:solidFill>
              </a:rPr>
              <a:t/>
            </a:r>
            <a:br>
              <a:rPr lang="ka-GE" sz="2400">
                <a:solidFill>
                  <a:schemeClr val="dk2"/>
                </a:solidFill>
              </a:rPr>
            </a:br>
            <a:r>
              <a:rPr lang="ka-GE" sz="2400">
                <a:solidFill>
                  <a:schemeClr val="dk2"/>
                </a:solidFill>
              </a:rPr>
              <a:t>შპს „კოპიპრინტ 2000-ს“, ორგანიზაცია „ევროპული ადამიანის უფლებათა ქსელის“ ბეჭდის ყალიბის დამზადების მიზნით მიმართა  x პირმ,  რაზეც, კომპანიის თანამშრომელმა, ჰომოფობიური მოტივით, უარი უთხრა. (ორგანიზაციის საქმიანობის ძირითადი მიმართულება სხვადასხვა დაუცველი ჯგუფების, მათ შორის, ლგბტ+ თემის წარმომადგენელთა უფლებების დაცვაა).</a:t>
            </a:r>
            <a:br>
              <a:rPr lang="ka-GE" sz="2400">
                <a:solidFill>
                  <a:schemeClr val="dk2"/>
                </a:solidFill>
              </a:rPr>
            </a:br>
            <a:endParaRPr sz="2400" dirty="0">
              <a:solidFill>
                <a:schemeClr val="dk2"/>
              </a:solidFill>
            </a:endParaRPr>
          </a:p>
        </p:txBody>
      </p:sp>
      <p:sp>
        <p:nvSpPr>
          <p:cNvPr id="368" name="Google Shape;368;p32"/>
          <p:cNvSpPr txBox="1">
            <a:spLocks noGrp="1"/>
          </p:cNvSpPr>
          <p:nvPr>
            <p:ph sz="half" idx="1"/>
          </p:nvPr>
        </p:nvSpPr>
        <p:spPr>
          <a:xfrm>
            <a:off x="519499" y="5364480"/>
            <a:ext cx="7274351" cy="4232158"/>
          </a:xfrm>
          <a:prstGeom prst="rect">
            <a:avLst/>
          </a:prstGeom>
          <a:solidFill>
            <a:srgbClr val="75F2FF"/>
          </a:solid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ka-GE" sz="2400" b="1" dirty="0"/>
              <a:t>სექსუალური შევიწროების შემთხვევა </a:t>
            </a:r>
            <a:endParaRPr dirty="0"/>
          </a:p>
          <a:p>
            <a:pPr marL="457200" lvl="0" indent="-342900" algn="l" rtl="0">
              <a:lnSpc>
                <a:spcPct val="115000"/>
              </a:lnSpc>
              <a:spcBef>
                <a:spcPts val="0"/>
              </a:spcBef>
              <a:spcAft>
                <a:spcPts val="0"/>
              </a:spcAft>
              <a:buSzPts val="1800"/>
              <a:buChar char="●"/>
            </a:pPr>
            <a:r>
              <a:rPr lang="ka-GE" sz="2400" dirty="0"/>
              <a:t>ორგანიზაციის მენეჯერი თანამშრომელს ემუქრებოდა,  კეროძდ მუქარის შემცველ და დამამცირებელ შეტყობინებებს უგზავნიდა [...] </a:t>
            </a:r>
            <a:r>
              <a:rPr lang="ka-GE" sz="2400" b="1" dirty="0"/>
              <a:t>მოგხედავ მე შენ , ხელითაც შეგეხები და მართლა ნაცემი რო იქნები მერე მიხვდები!</a:t>
            </a:r>
            <a:r>
              <a:rPr lang="ka-GE" sz="2400" dirty="0"/>
              <a:t> </a:t>
            </a:r>
            <a:r>
              <a:rPr lang="ka-GE" sz="2400" b="1" dirty="0"/>
              <a:t>მაიმუნო</a:t>
            </a:r>
            <a:r>
              <a:rPr lang="ka-GE" sz="2400" dirty="0"/>
              <a:t>  „ქუჩის </a:t>
            </a:r>
            <a:r>
              <a:rPr lang="ka-GE" sz="2400" b="1" dirty="0"/>
              <a:t>ქალო“ და „ნაგავო“ უწოდა; „ციყვო“</a:t>
            </a:r>
            <a:r>
              <a:rPr lang="ka-GE" sz="2400" dirty="0"/>
              <a:t> და გულის </a:t>
            </a:r>
            <a:r>
              <a:rPr lang="ka-GE" sz="2400" dirty="0" smtClean="0"/>
              <a:t>ემოჯები გაუგზავნა.</a:t>
            </a:r>
            <a:endParaRPr sz="2400" dirty="0"/>
          </a:p>
          <a:p>
            <a:pPr marL="457200" lvl="0" indent="-228600" algn="l" rtl="0">
              <a:lnSpc>
                <a:spcPct val="115000"/>
              </a:lnSpc>
              <a:spcBef>
                <a:spcPts val="0"/>
              </a:spcBef>
              <a:spcAft>
                <a:spcPts val="0"/>
              </a:spcAft>
              <a:buSzPts val="1800"/>
              <a:buNone/>
            </a:pPr>
            <a:endParaRPr sz="2400" dirty="0"/>
          </a:p>
        </p:txBody>
      </p:sp>
      <p:sp>
        <p:nvSpPr>
          <p:cNvPr id="369" name="Google Shape;369;p32"/>
          <p:cNvSpPr txBox="1">
            <a:spLocks noGrp="1"/>
          </p:cNvSpPr>
          <p:nvPr>
            <p:ph sz="half" idx="2"/>
          </p:nvPr>
        </p:nvSpPr>
        <p:spPr>
          <a:xfrm>
            <a:off x="7782560" y="3070389"/>
            <a:ext cx="7457440" cy="4976331"/>
          </a:xfrm>
          <a:prstGeom prst="rect">
            <a:avLst/>
          </a:prstGeom>
          <a:solidFill>
            <a:srgbClr val="31EAFE"/>
          </a:solid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ka-GE" sz="2400" b="1" dirty="0"/>
              <a:t>სამუშაო ადგილზე განსხვავებული მოსაზრების გამო შევიწროება </a:t>
            </a:r>
            <a:endParaRPr dirty="0"/>
          </a:p>
          <a:p>
            <a:pPr marL="457200" lvl="0" indent="-342900" algn="l" rtl="0">
              <a:lnSpc>
                <a:spcPct val="115000"/>
              </a:lnSpc>
              <a:spcBef>
                <a:spcPts val="0"/>
              </a:spcBef>
              <a:spcAft>
                <a:spcPts val="0"/>
              </a:spcAft>
              <a:buSzPts val="1800"/>
              <a:buChar char="●"/>
            </a:pPr>
            <a:r>
              <a:rPr lang="ka-GE" sz="2400" dirty="0"/>
              <a:t>დადგინდა, რომ სს „თელასის“ ფინანსური საქმიანობის სამმართველოს ეკონომიკისა და ფინანსების სამსახურის უფროსი არაეთიკური კომუნიკაციის ფორმებს იყენებდა მის დაქვემდებარებაში მყოფი განმცხადებლის მისამართით და, როგორც ძალაუფლების მქონე პირი, სხვადასხვა მექანიზმით განმცხადებლისთვის მტრულ და დამამცირებელ სამუშაო გარემოს ქმნიდა</a:t>
            </a:r>
            <a:r>
              <a:rPr lang="ka-GE" dirty="0"/>
              <a:t>. </a:t>
            </a:r>
            <a:endParaRPr dirty="0"/>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73"/>
        <p:cNvGrpSpPr/>
        <p:nvPr/>
      </p:nvGrpSpPr>
      <p:grpSpPr>
        <a:xfrm>
          <a:off x="0" y="0"/>
          <a:ext cx="0" cy="0"/>
          <a:chOff x="0" y="0"/>
          <a:chExt cx="0" cy="0"/>
        </a:xfrm>
      </p:grpSpPr>
      <p:sp>
        <p:nvSpPr>
          <p:cNvPr id="374" name="Google Shape;374;p30"/>
          <p:cNvSpPr/>
          <p:nvPr/>
        </p:nvSpPr>
        <p:spPr>
          <a:xfrm>
            <a:off x="4543013" y="1300635"/>
            <a:ext cx="5254965" cy="8617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ka-GE" sz="2500" b="1" i="0" u="none" strike="noStrike" cap="none">
                <a:solidFill>
                  <a:srgbClr val="000000"/>
                </a:solidFill>
                <a:latin typeface="Calibri"/>
                <a:ea typeface="Calibri"/>
                <a:cs typeface="Calibri"/>
                <a:sym typeface="Calibri"/>
              </a:rPr>
              <a:t>თქვენი აზრით რა არის  ბულინგი და როგორ ვებრძოლოთ მას?</a:t>
            </a:r>
            <a:endParaRPr sz="2500" b="1" i="0" u="none" strike="noStrike" cap="none" dirty="0">
              <a:solidFill>
                <a:srgbClr val="000000"/>
              </a:solidFill>
              <a:latin typeface="Calibri"/>
              <a:ea typeface="Calibri"/>
              <a:cs typeface="Calibri"/>
              <a:sym typeface="Calibri"/>
            </a:endParaRPr>
          </a:p>
        </p:txBody>
      </p:sp>
      <p:pic>
        <p:nvPicPr>
          <p:cNvPr id="375" name="Google Shape;375;p30"/>
          <p:cNvPicPr preferRelativeResize="0"/>
          <p:nvPr/>
        </p:nvPicPr>
        <p:blipFill rotWithShape="1">
          <a:blip r:embed="rId5">
            <a:alphaModFix/>
          </a:blip>
          <a:srcRect/>
          <a:stretch/>
        </p:blipFill>
        <p:spPr>
          <a:xfrm>
            <a:off x="2144212" y="3377928"/>
            <a:ext cx="9381519" cy="412344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80"/>
        <p:cNvGrpSpPr/>
        <p:nvPr/>
      </p:nvGrpSpPr>
      <p:grpSpPr>
        <a:xfrm>
          <a:off x="0" y="0"/>
          <a:ext cx="0" cy="0"/>
          <a:chOff x="0" y="0"/>
          <a:chExt cx="0" cy="0"/>
        </a:xfrm>
      </p:grpSpPr>
      <p:sp>
        <p:nvSpPr>
          <p:cNvPr id="381" name="Google Shape;381;p31"/>
          <p:cNvSpPr/>
          <p:nvPr/>
        </p:nvSpPr>
        <p:spPr>
          <a:xfrm>
            <a:off x="1645677" y="1622639"/>
            <a:ext cx="11722941" cy="12464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ka-GE" sz="2500" b="1" i="0" u="none" strike="noStrike" cap="none">
                <a:solidFill>
                  <a:srgbClr val="7F7F7F"/>
                </a:solidFill>
                <a:latin typeface="Calibri"/>
                <a:ea typeface="Calibri"/>
                <a:cs typeface="Calibri"/>
                <a:sym typeface="Calibri"/>
              </a:rPr>
              <a:t>ბულინგი არის შევიწროვების ნაირსახეობა, რომელსაც შეუძლია ძალზე უსიამოვნო სახე მიიიღოს. მისი  დამტკიცება ძნელია და ხშირად თანამშრომლები მალავენ მას.</a:t>
            </a:r>
            <a:endParaRPr sz="2500" b="1" i="0" u="none" strike="noStrike" cap="none" dirty="0">
              <a:solidFill>
                <a:srgbClr val="7F7F7F"/>
              </a:solidFill>
              <a:latin typeface="Calibri"/>
              <a:ea typeface="Calibri"/>
              <a:cs typeface="Calibri"/>
              <a:sym typeface="Calibri"/>
            </a:endParaRPr>
          </a:p>
        </p:txBody>
      </p:sp>
      <p:pic>
        <p:nvPicPr>
          <p:cNvPr id="382" name="Google Shape;382;p31"/>
          <p:cNvPicPr preferRelativeResize="0"/>
          <p:nvPr/>
        </p:nvPicPr>
        <p:blipFill rotWithShape="1">
          <a:blip r:embed="rId5">
            <a:alphaModFix/>
          </a:blip>
          <a:srcRect/>
          <a:stretch/>
        </p:blipFill>
        <p:spPr>
          <a:xfrm>
            <a:off x="3395382" y="3523076"/>
            <a:ext cx="6936329" cy="3901685"/>
          </a:xfrm>
          <a:prstGeom prst="rect">
            <a:avLst/>
          </a:prstGeom>
          <a:noFill/>
          <a:ln>
            <a:noFill/>
          </a:ln>
        </p:spPr>
      </p:pic>
      <p:sp>
        <p:nvSpPr>
          <p:cNvPr id="383" name="Google Shape;383;p31"/>
          <p:cNvSpPr/>
          <p:nvPr/>
        </p:nvSpPr>
        <p:spPr>
          <a:xfrm>
            <a:off x="1209271" y="7578259"/>
            <a:ext cx="12943759" cy="15277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109"/>
              <a:buFont typeface="Arial"/>
              <a:buNone/>
            </a:pPr>
            <a:r>
              <a:rPr lang="ka-GE" sz="3109" b="1" i="0" u="none" strike="noStrike" cap="none">
                <a:solidFill>
                  <a:srgbClr val="7F7F7F"/>
                </a:solidFill>
                <a:latin typeface="Calibri"/>
                <a:ea typeface="Calibri"/>
                <a:cs typeface="Calibri"/>
                <a:sym typeface="Calibri"/>
              </a:rPr>
              <a:t>ორგანიზაციაში  უნდა იყოს ბულინგის მართვის პრაქტიკა, სადაც თანამშრომელს არ შეეშინდება ქეისის გამხელა, ამ  პროცესებში  გადამწყვეტი როლი hr-ს როგორც ურთიერთობების ელჩს აქვს.</a:t>
            </a:r>
            <a:endParaRPr sz="3109" b="0" i="0" u="none" strike="noStrike" cap="none" dirty="0">
              <a:solidFill>
                <a:srgbClr val="7F7F7F"/>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492"/>
        <p:cNvGrpSpPr/>
        <p:nvPr/>
      </p:nvGrpSpPr>
      <p:grpSpPr>
        <a:xfrm>
          <a:off x="0" y="0"/>
          <a:ext cx="0" cy="0"/>
          <a:chOff x="0" y="0"/>
          <a:chExt cx="0" cy="0"/>
        </a:xfrm>
      </p:grpSpPr>
      <p:sp>
        <p:nvSpPr>
          <p:cNvPr id="493" name="Google Shape;493;p74"/>
          <p:cNvSpPr/>
          <p:nvPr/>
        </p:nvSpPr>
        <p:spPr>
          <a:xfrm>
            <a:off x="1595270" y="1974786"/>
            <a:ext cx="12367695" cy="5262979"/>
          </a:xfrm>
          <a:prstGeom prst="rect">
            <a:avLst/>
          </a:prstGeom>
          <a:solidFill>
            <a:srgbClr val="BAF8FF"/>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Arial"/>
              <a:buNone/>
            </a:pPr>
            <a:r>
              <a:rPr lang="ka-GE" sz="2400" b="0" i="0" u="none" strike="noStrike" cap="none" dirty="0">
                <a:solidFill>
                  <a:srgbClr val="000000"/>
                </a:solidFill>
                <a:latin typeface="Calibri"/>
                <a:ea typeface="Calibri"/>
                <a:cs typeface="Calibri"/>
                <a:sym typeface="Calibri"/>
              </a:rPr>
              <a:t>მაღალკვალიფიციური გამოცდილების მქონე ქალები თავიანთ საქმიანობაში ხშირად აწყდებიან  ე.წ. „შუშის ჭერის“ და ე.წ. „წებოვანი იატაკის“ პრაქტიკის ნეგატიურ შედეგებს. </a:t>
            </a:r>
            <a:endParaRPr sz="24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ka-GE" sz="2400" b="0" i="0" u="none" strike="noStrike" cap="none" dirty="0">
                <a:solidFill>
                  <a:srgbClr val="000000"/>
                </a:solidFill>
                <a:latin typeface="Calibri"/>
                <a:ea typeface="Calibri"/>
                <a:cs typeface="Calibri"/>
                <a:sym typeface="Calibri"/>
              </a:rPr>
              <a:t>ყველაზე დიდი გენდერული სხვაობა ანაზღაურებაში ტოპ მენეჯერულ პოზიციებზე გვხვდება, რადგან უხილავი ბარიერები ხელს უშლის ქალებს დაწინაურდნენ და წარმატებას მიაღწიონ კარიერაში. ამას ე.წ. „შუშის ჭერს“ უწოდებენ. გარდა ამისა, ტერმინი „წებოვანი იატაკი“ აღწერს დისკრიმინაციული დასაქმების სქემას, რომელიც ქალ დასაქმებულებს, კარიერული განვითარების გზაზე უხილავი ბარიერების წარმოქმნით, სამუშაოს დაბალ საფეხურზე ტოვებს. </a:t>
            </a:r>
            <a:endParaRPr sz="24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ka-GE" sz="2400" b="0" i="0" u="none" strike="noStrike" cap="none" dirty="0">
                <a:solidFill>
                  <a:srgbClr val="000000"/>
                </a:solidFill>
                <a:latin typeface="Calibri"/>
                <a:ea typeface="Calibri"/>
                <a:cs typeface="Calibri"/>
                <a:sym typeface="Calibri"/>
              </a:rPr>
              <a:t>კომპანიები უნდა იაზრებდნენ  დაწინაურების გამჭვირვალე პოლიტიკის საჭიროებას და უზრუნველყოფდნენ ქალებისა და კაცების თანაბრად ჩართულობას გადაწყვეტილების მიმღებ პოზიციებზე. </a:t>
            </a:r>
            <a:endParaRPr sz="24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88"/>
        <p:cNvGrpSpPr/>
        <p:nvPr/>
      </p:nvGrpSpPr>
      <p:grpSpPr>
        <a:xfrm>
          <a:off x="0" y="0"/>
          <a:ext cx="0" cy="0"/>
          <a:chOff x="0" y="0"/>
          <a:chExt cx="0" cy="0"/>
        </a:xfrm>
      </p:grpSpPr>
      <p:sp>
        <p:nvSpPr>
          <p:cNvPr id="389" name="Google Shape;389;p50"/>
          <p:cNvSpPr/>
          <p:nvPr/>
        </p:nvSpPr>
        <p:spPr>
          <a:xfrm>
            <a:off x="3874168" y="2622885"/>
            <a:ext cx="11044990" cy="954105"/>
          </a:xfrm>
          <a:prstGeom prst="rect">
            <a:avLst/>
          </a:prstGeom>
          <a:noFill/>
          <a:ln>
            <a:noFill/>
          </a:ln>
        </p:spPr>
        <p:txBody>
          <a:bodyPr spcFirstLastPara="1" wrap="square" lIns="91425" tIns="45700" rIns="91425" bIns="45700" anchor="t" anchorCtr="0">
            <a:spAutoFit/>
          </a:bodyPr>
          <a:lstStyle/>
          <a:p>
            <a:pPr marL="357179" marR="0" lvl="0" indent="-179379" algn="just" rtl="0">
              <a:lnSpc>
                <a:spcPct val="100000"/>
              </a:lnSpc>
              <a:spcBef>
                <a:spcPts val="0"/>
              </a:spcBef>
              <a:spcAft>
                <a:spcPts val="0"/>
              </a:spcAft>
              <a:buClr>
                <a:srgbClr val="000000"/>
              </a:buClr>
              <a:buSzPts val="2800"/>
              <a:buFont typeface="Noto Sans Symbols"/>
              <a:buNone/>
            </a:pPr>
            <a:endParaRPr sz="2800" b="1" i="0" u="none" strike="noStrike" cap="none" dirty="0">
              <a:solidFill>
                <a:srgbClr val="000000"/>
              </a:solidFill>
              <a:latin typeface="Calibri"/>
              <a:ea typeface="Calibri"/>
              <a:cs typeface="Calibri"/>
              <a:sym typeface="Calibri"/>
            </a:endParaRPr>
          </a:p>
          <a:p>
            <a:pPr marL="357179" marR="0" lvl="0" indent="-357179" algn="just"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Verdana"/>
              <a:ea typeface="Verdana"/>
              <a:cs typeface="Verdana"/>
              <a:sym typeface="Verdana"/>
            </a:endParaRPr>
          </a:p>
        </p:txBody>
      </p:sp>
      <p:sp>
        <p:nvSpPr>
          <p:cNvPr id="390" name="Google Shape;390;p50"/>
          <p:cNvSpPr/>
          <p:nvPr/>
        </p:nvSpPr>
        <p:spPr>
          <a:xfrm>
            <a:off x="1843392" y="2161222"/>
            <a:ext cx="11894344" cy="1415768"/>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ka-GE" sz="2800" b="1" i="0" u="none" strike="noStrike" cap="none" dirty="0">
                <a:solidFill>
                  <a:srgbClr val="000000"/>
                </a:solidFill>
                <a:latin typeface="Calibri"/>
                <a:ea typeface="Calibri"/>
                <a:cs typeface="Calibri"/>
                <a:sym typeface="Calibri"/>
              </a:rPr>
              <a:t>თქვენი აზრით იცავენ თუარა ადამიანები საკუთარ უფლებებს შრომით ურთიერთობებთან დაკავშირებული</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ka-GE" sz="2800" b="1" i="0" u="none" strike="noStrike" cap="none" dirty="0">
                <a:solidFill>
                  <a:srgbClr val="000000"/>
                </a:solidFill>
                <a:latin typeface="Calibri"/>
                <a:ea typeface="Calibri"/>
                <a:cs typeface="Calibri"/>
                <a:sym typeface="Calibri"/>
              </a:rPr>
              <a:t>სადავო </a:t>
            </a:r>
            <a:r>
              <a:rPr lang="ka-GE" sz="2800" b="1" i="0" u="none" strike="noStrike" cap="none" dirty="0" smtClean="0">
                <a:solidFill>
                  <a:srgbClr val="000000"/>
                </a:solidFill>
                <a:latin typeface="Calibri"/>
                <a:ea typeface="Calibri"/>
                <a:cs typeface="Calibri"/>
                <a:sym typeface="Calibri"/>
              </a:rPr>
              <a:t>საკითხებზე</a:t>
            </a:r>
            <a:endParaRPr sz="2800" b="1" i="0" u="none" strike="noStrike" cap="none" dirty="0">
              <a:solidFill>
                <a:srgbClr val="000000"/>
              </a:solidFill>
              <a:latin typeface="Calibri"/>
              <a:ea typeface="Calibri"/>
              <a:cs typeface="Calibri"/>
              <a:sym typeface="Calibri"/>
            </a:endParaRPr>
          </a:p>
        </p:txBody>
      </p:sp>
      <p:pic>
        <p:nvPicPr>
          <p:cNvPr id="5" name="Google Shape;157;p11" descr="C:\Users\pc-pc\Desktop\images.png"/>
          <p:cNvPicPr preferRelativeResize="0"/>
          <p:nvPr/>
        </p:nvPicPr>
        <p:blipFill rotWithShape="1">
          <a:blip r:embed="rId5">
            <a:alphaModFix/>
          </a:blip>
          <a:srcRect/>
          <a:stretch/>
        </p:blipFill>
        <p:spPr>
          <a:xfrm>
            <a:off x="6365066" y="4555114"/>
            <a:ext cx="3411141" cy="4042834"/>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96"/>
        <p:cNvGrpSpPr/>
        <p:nvPr/>
      </p:nvGrpSpPr>
      <p:grpSpPr>
        <a:xfrm>
          <a:off x="0" y="0"/>
          <a:ext cx="0" cy="0"/>
          <a:chOff x="0" y="0"/>
          <a:chExt cx="0" cy="0"/>
        </a:xfrm>
      </p:grpSpPr>
      <p:sp>
        <p:nvSpPr>
          <p:cNvPr id="397" name="Google Shape;397;p66"/>
          <p:cNvSpPr/>
          <p:nvPr/>
        </p:nvSpPr>
        <p:spPr>
          <a:xfrm>
            <a:off x="3874168" y="2622885"/>
            <a:ext cx="11044990" cy="954105"/>
          </a:xfrm>
          <a:prstGeom prst="rect">
            <a:avLst/>
          </a:prstGeom>
          <a:noFill/>
          <a:ln>
            <a:noFill/>
          </a:ln>
        </p:spPr>
        <p:txBody>
          <a:bodyPr spcFirstLastPara="1" wrap="square" lIns="91425" tIns="45700" rIns="91425" bIns="45700" anchor="t" anchorCtr="0">
            <a:spAutoFit/>
          </a:bodyPr>
          <a:lstStyle/>
          <a:p>
            <a:pPr marL="357179" marR="0" lvl="0" indent="-179379" algn="just" rtl="0">
              <a:lnSpc>
                <a:spcPct val="100000"/>
              </a:lnSpc>
              <a:spcBef>
                <a:spcPts val="0"/>
              </a:spcBef>
              <a:spcAft>
                <a:spcPts val="0"/>
              </a:spcAft>
              <a:buClr>
                <a:srgbClr val="000000"/>
              </a:buClr>
              <a:buSzPts val="2800"/>
              <a:buFont typeface="Noto Sans Symbols"/>
              <a:buNone/>
            </a:pPr>
            <a:endParaRPr sz="2800" b="1" i="0" u="none" strike="noStrike" cap="none" dirty="0">
              <a:solidFill>
                <a:srgbClr val="000000"/>
              </a:solidFill>
              <a:latin typeface="Calibri"/>
              <a:ea typeface="Calibri"/>
              <a:cs typeface="Calibri"/>
              <a:sym typeface="Calibri"/>
            </a:endParaRPr>
          </a:p>
          <a:p>
            <a:pPr marL="357179" marR="0" lvl="0" indent="-357179" algn="just"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Verdana"/>
              <a:ea typeface="Verdana"/>
              <a:cs typeface="Verdana"/>
              <a:sym typeface="Verdana"/>
            </a:endParaRPr>
          </a:p>
        </p:txBody>
      </p:sp>
      <p:sp>
        <p:nvSpPr>
          <p:cNvPr id="398" name="Google Shape;398;p66"/>
          <p:cNvSpPr/>
          <p:nvPr/>
        </p:nvSpPr>
        <p:spPr>
          <a:xfrm>
            <a:off x="1974691" y="1189153"/>
            <a:ext cx="11894344" cy="984881"/>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ka-GE" sz="2800" b="0" i="0" u="none" strike="noStrike" cap="none" dirty="0">
                <a:solidFill>
                  <a:srgbClr val="000000"/>
                </a:solidFill>
                <a:latin typeface="Calibri"/>
                <a:ea typeface="Calibri"/>
                <a:cs typeface="Calibri"/>
                <a:sym typeface="Calibri"/>
              </a:rPr>
              <a:t>შრომით ურთიერთობებთან დაკავშირებული</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ka-GE" sz="2800" b="0" i="0" u="none" strike="noStrike" cap="none" dirty="0">
                <a:solidFill>
                  <a:srgbClr val="000000"/>
                </a:solidFill>
                <a:latin typeface="Calibri"/>
                <a:ea typeface="Calibri"/>
                <a:cs typeface="Calibri"/>
                <a:sym typeface="Calibri"/>
              </a:rPr>
              <a:t>სადავო საკითხები</a:t>
            </a:r>
            <a:endParaRPr sz="2800" b="0" i="0" u="none" strike="noStrike" cap="none" dirty="0">
              <a:solidFill>
                <a:srgbClr val="000000"/>
              </a:solidFill>
              <a:latin typeface="Calibri"/>
              <a:ea typeface="Calibri"/>
              <a:cs typeface="Calibri"/>
              <a:sym typeface="Calibri"/>
            </a:endParaRPr>
          </a:p>
        </p:txBody>
      </p:sp>
      <p:sp>
        <p:nvSpPr>
          <p:cNvPr id="399" name="Google Shape;399;p66"/>
          <p:cNvSpPr/>
          <p:nvPr/>
        </p:nvSpPr>
        <p:spPr>
          <a:xfrm rot="20334316">
            <a:off x="300290" y="3965316"/>
            <a:ext cx="5584031" cy="2708414"/>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ka-GE" sz="2800" b="1" i="0" u="none" strike="noStrike" cap="none" dirty="0">
                <a:solidFill>
                  <a:srgbClr val="0070C0"/>
                </a:solidFill>
                <a:latin typeface="Calibri"/>
                <a:ea typeface="Calibri"/>
                <a:cs typeface="Calibri"/>
                <a:sym typeface="Calibri"/>
              </a:rPr>
              <a:t>შრომით დავებთან დაკავშირებით საქართველოს სასამართლოებში ყოველწლიურად ათასზე</a:t>
            </a:r>
            <a:endParaRPr sz="1400" b="1" i="0" u="none" strike="noStrike" cap="none" dirty="0">
              <a:solidFill>
                <a:srgbClr val="0070C0"/>
              </a:solidFill>
              <a:sym typeface="Arial"/>
            </a:endParaRPr>
          </a:p>
          <a:p>
            <a:pPr marL="0" marR="0" lvl="0" indent="0" algn="ctr" rtl="0">
              <a:lnSpc>
                <a:spcPct val="100000"/>
              </a:lnSpc>
              <a:spcBef>
                <a:spcPts val="0"/>
              </a:spcBef>
              <a:spcAft>
                <a:spcPts val="0"/>
              </a:spcAft>
              <a:buClr>
                <a:srgbClr val="000000"/>
              </a:buClr>
              <a:buSzPts val="2800"/>
              <a:buFont typeface="Arial"/>
              <a:buNone/>
            </a:pPr>
            <a:r>
              <a:rPr lang="ka-GE" sz="2800" b="1" i="0" u="none" strike="noStrike" cap="none" dirty="0">
                <a:solidFill>
                  <a:srgbClr val="0070C0"/>
                </a:solidFill>
                <a:latin typeface="Calibri"/>
                <a:ea typeface="Calibri"/>
                <a:cs typeface="Calibri"/>
                <a:sym typeface="Calibri"/>
              </a:rPr>
              <a:t>მეტი სარჩელი შედის:</a:t>
            </a:r>
            <a:endParaRPr sz="1400" b="1" i="0" u="none" strike="noStrike" cap="none" dirty="0">
              <a:solidFill>
                <a:srgbClr val="0070C0"/>
              </a:solidFil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dirty="0">
              <a:solidFill>
                <a:srgbClr val="0070C0"/>
              </a:solidFill>
              <a:latin typeface="Calibri"/>
              <a:ea typeface="Calibri"/>
              <a:cs typeface="Calibri"/>
              <a:sym typeface="Calibri"/>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7880" y="4454144"/>
            <a:ext cx="7971155" cy="415217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p:nvPr/>
        </p:nvSpPr>
        <p:spPr>
          <a:xfrm>
            <a:off x="3509971" y="1814382"/>
            <a:ext cx="8619110" cy="1600418"/>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a:solidFill>
                  <a:srgbClr val="000000"/>
                </a:solidFill>
                <a:latin typeface="Calibri"/>
                <a:ea typeface="Calibri"/>
                <a:cs typeface="Calibri"/>
                <a:sym typeface="Calibri"/>
              </a:rPr>
              <a:t>რომელი საკანონმდებლო და ნორმატიული აქტებით რეგულირდება შრომითი  ურთიერთობები</a:t>
            </a:r>
            <a:endParaRPr sz="3200" b="1" i="0" u="none" strike="noStrike" cap="none" dirty="0">
              <a:solidFill>
                <a:srgbClr val="000000"/>
              </a:solidFill>
              <a:latin typeface="Calibri"/>
              <a:ea typeface="Calibri"/>
              <a:cs typeface="Calibri"/>
              <a:sym typeface="Calibri"/>
            </a:endParaRPr>
          </a:p>
        </p:txBody>
      </p:sp>
      <p:pic>
        <p:nvPicPr>
          <p:cNvPr id="173" name="Google Shape;173;p13" descr="C:\Users\pc-pc\Desktop\images.png"/>
          <p:cNvPicPr preferRelativeResize="0"/>
          <p:nvPr/>
        </p:nvPicPr>
        <p:blipFill rotWithShape="1">
          <a:blip r:embed="rId3">
            <a:alphaModFix/>
          </a:blip>
          <a:srcRect/>
          <a:stretch/>
        </p:blipFill>
        <p:spPr>
          <a:xfrm>
            <a:off x="5517540" y="4433084"/>
            <a:ext cx="3411141" cy="4042834"/>
          </a:xfrm>
          <a:prstGeom prst="rect">
            <a:avLst/>
          </a:prstGeom>
          <a:noFill/>
          <a:ln>
            <a:noFill/>
          </a:ln>
        </p:spPr>
      </p:pic>
    </p:spTree>
    <p:extLst>
      <p:ext uri="{BB962C8B-B14F-4D97-AF65-F5344CB8AC3E}">
        <p14:creationId xmlns:p14="http://schemas.microsoft.com/office/powerpoint/2010/main" val="3771033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p:nvPr/>
        </p:nvSpPr>
        <p:spPr>
          <a:xfrm>
            <a:off x="3422021" y="2664073"/>
            <a:ext cx="7847559" cy="1169511"/>
          </a:xfrm>
          <a:prstGeom prst="rect">
            <a:avLst/>
          </a:prstGeom>
          <a:noFill/>
          <a:ln>
            <a:noFill/>
          </a:ln>
        </p:spPr>
        <p:txBody>
          <a:bodyPr spcFirstLastPara="1" wrap="square" lIns="91425" tIns="45700" rIns="91425" bIns="45700" anchor="t" anchorCtr="0">
            <a:spAutoFit/>
          </a:bodyPr>
          <a:lstStyle/>
          <a:p>
            <a:pPr marR="0" lvl="0" algn="ctr" rtl="0">
              <a:lnSpc>
                <a:spcPct val="100000"/>
              </a:lnSpc>
              <a:spcBef>
                <a:spcPts val="0"/>
              </a:spcBef>
              <a:spcAft>
                <a:spcPts val="0"/>
              </a:spcAft>
              <a:buClr>
                <a:srgbClr val="000000"/>
              </a:buClr>
              <a:buSzPts val="3500"/>
            </a:pPr>
            <a:r>
              <a:rPr lang="ka-GE" sz="3500" b="1" i="0" u="none" strike="noStrike" cap="none" dirty="0">
                <a:solidFill>
                  <a:srgbClr val="000000"/>
                </a:solidFill>
                <a:latin typeface="Calibri"/>
                <a:ea typeface="Calibri"/>
                <a:cs typeface="Calibri"/>
                <a:sym typeface="Calibri"/>
              </a:rPr>
              <a:t>თქვენი აზრით </a:t>
            </a:r>
            <a:r>
              <a:rPr lang="ka-GE" sz="3500" b="1" i="0" u="none" strike="noStrike" cap="none" dirty="0" smtClean="0">
                <a:solidFill>
                  <a:srgbClr val="000000"/>
                </a:solidFill>
                <a:latin typeface="Calibri"/>
                <a:ea typeface="Calibri"/>
                <a:cs typeface="Calibri"/>
                <a:sym typeface="Calibri"/>
              </a:rPr>
              <a:t>რა</a:t>
            </a:r>
            <a:r>
              <a:rPr lang="en-US" sz="3500" b="1" i="0" u="none" strike="noStrike" cap="none" dirty="0" smtClean="0">
                <a:solidFill>
                  <a:srgbClr val="000000"/>
                </a:solidFill>
                <a:latin typeface="Calibri"/>
                <a:ea typeface="Calibri"/>
                <a:cs typeface="Calibri"/>
                <a:sym typeface="Calibri"/>
              </a:rPr>
              <a:t> </a:t>
            </a:r>
            <a:r>
              <a:rPr lang="ka-GE" sz="3500" b="1" i="0" u="none" strike="noStrike" cap="none" dirty="0" smtClean="0">
                <a:solidFill>
                  <a:srgbClr val="000000"/>
                </a:solidFill>
                <a:latin typeface="Calibri"/>
                <a:ea typeface="Calibri"/>
                <a:cs typeface="Calibri"/>
                <a:sym typeface="Calibri"/>
              </a:rPr>
              <a:t>არის  პერსონალური  ინფორმაცია</a:t>
            </a:r>
            <a:endParaRPr sz="3500" b="0" i="0" u="none" strike="noStrike" cap="none" dirty="0">
              <a:solidFill>
                <a:srgbClr val="000000"/>
              </a:solidFill>
              <a:latin typeface="Arial"/>
              <a:ea typeface="Arial"/>
              <a:cs typeface="Arial"/>
              <a:sym typeface="Arial"/>
            </a:endParaRPr>
          </a:p>
        </p:txBody>
      </p:sp>
      <p:sp>
        <p:nvSpPr>
          <p:cNvPr id="230" name="Google Shape;230;p17" descr="Question mark png images | PNGEgg"/>
          <p:cNvSpPr/>
          <p:nvPr/>
        </p:nvSpPr>
        <p:spPr>
          <a:xfrm>
            <a:off x="194469" y="613172"/>
            <a:ext cx="381000" cy="381001"/>
          </a:xfrm>
          <a:prstGeom prst="rect">
            <a:avLst/>
          </a:prstGeom>
          <a:noFill/>
          <a:ln>
            <a:noFill/>
          </a:ln>
        </p:spPr>
        <p:txBody>
          <a:bodyPr spcFirstLastPara="1" wrap="square" lIns="114300" tIns="57150" rIns="114300" bIns="57150" anchor="t" anchorCtr="0">
            <a:noAutofit/>
          </a:bodyPr>
          <a:lstStyle/>
          <a:p>
            <a:pPr marL="0" marR="0" lvl="0" indent="0" algn="l" rtl="0">
              <a:lnSpc>
                <a:spcPct val="100000"/>
              </a:lnSpc>
              <a:spcBef>
                <a:spcPts val="0"/>
              </a:spcBef>
              <a:spcAft>
                <a:spcPts val="0"/>
              </a:spcAft>
              <a:buClr>
                <a:srgbClr val="000000"/>
              </a:buClr>
              <a:buSzPts val="3109"/>
              <a:buFont typeface="Arial"/>
              <a:buNone/>
            </a:pPr>
            <a:endParaRPr sz="3109" b="0" i="0" u="none" strike="noStrike" cap="none" dirty="0">
              <a:solidFill>
                <a:srgbClr val="000000"/>
              </a:solidFill>
              <a:latin typeface="Arial"/>
              <a:ea typeface="Arial"/>
              <a:cs typeface="Arial"/>
              <a:sym typeface="Arial"/>
            </a:endParaRPr>
          </a:p>
        </p:txBody>
      </p:sp>
      <p:pic>
        <p:nvPicPr>
          <p:cNvPr id="231" name="Google Shape;231;p17" descr="Free Question mark Stock Photo - FreeImages.com"/>
          <p:cNvPicPr preferRelativeResize="0"/>
          <p:nvPr/>
        </p:nvPicPr>
        <p:blipFill rotWithShape="1">
          <a:blip r:embed="rId3">
            <a:alphaModFix/>
          </a:blip>
          <a:srcRect/>
          <a:stretch/>
        </p:blipFill>
        <p:spPr>
          <a:xfrm>
            <a:off x="5484433" y="4656295"/>
            <a:ext cx="4458865" cy="3344148"/>
          </a:xfrm>
          <a:prstGeom prst="rect">
            <a:avLst/>
          </a:prstGeom>
          <a:noFill/>
          <a:ln>
            <a:noFill/>
          </a:ln>
        </p:spPr>
      </p:pic>
    </p:spTree>
    <p:extLst>
      <p:ext uri="{BB962C8B-B14F-4D97-AF65-F5344CB8AC3E}">
        <p14:creationId xmlns:p14="http://schemas.microsoft.com/office/powerpoint/2010/main" val="3451586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3640" y="1987530"/>
            <a:ext cx="12405360" cy="5632311"/>
          </a:xfrm>
          <a:prstGeom prst="rect">
            <a:avLst/>
          </a:prstGeom>
          <a:blipFill>
            <a:blip r:embed="rId2"/>
            <a:tile tx="0" ty="0" sx="100000" sy="100000" flip="none" algn="tl"/>
          </a:blipFill>
        </p:spPr>
        <p:txBody>
          <a:bodyPr wrap="square">
            <a:spAutoFit/>
          </a:bodyPr>
          <a:lstStyle/>
          <a:p>
            <a:pPr marL="342900" indent="-342900">
              <a:buFont typeface="Wingdings" panose="05000000000000000000" pitchFamily="2" charset="2"/>
              <a:buChar char="q"/>
            </a:pPr>
            <a:r>
              <a:rPr lang="ka-GE" sz="2400" b="1" dirty="0">
                <a:latin typeface="Calibri"/>
                <a:ea typeface="Calibri"/>
                <a:cs typeface="Calibri"/>
              </a:rPr>
              <a:t>განსაკუთრებული კატეგორიის მონაცემი − </a:t>
            </a:r>
            <a:r>
              <a:rPr lang="ka-GE" sz="2400" dirty="0">
                <a:latin typeface="Calibri"/>
                <a:ea typeface="Calibri"/>
                <a:cs typeface="Calibri"/>
              </a:rPr>
              <a:t>მონაცემი, რომელიც დაკავშირებულია პირის რასობრივ ან ეთნიკურ კუთვნილებასთან, პოლიტიკურ შეხედულებებთან, რელიგიურ ან ფილოსოფიურ მრწამსთან, პროფესიულ კავშირში გაწევრებასთან, ჯანმრთელობის მდგომარეობასთან, სქესობრივ ცხოვრებასთან, ნასამართლობასთან, ადმინისტრაციულ პატიმრობასთან, პირისთვის აღკვეთის ღონისძიების შეფარდებასთან, პირთან საპროცესო შეთანხმების დადებასთან, განრიდებასთან, დანაშაულის მსხვერპლად აღიარებასთან ან დაზარალებულად ცნობასთან, აგრეთვე ბიომეტრიული და გენეტიკური მონაცემები, რომლებიც ზემოაღნიშნული ნიშნებით ფიზიკური პირის იდენტიფიცირების საშუალებას იძლევა; </a:t>
            </a:r>
            <a:endParaRPr lang="ka-GE" sz="2400" dirty="0" smtClean="0">
              <a:latin typeface="Calibri"/>
              <a:ea typeface="Calibri"/>
              <a:cs typeface="Calibri"/>
            </a:endParaRPr>
          </a:p>
          <a:p>
            <a:pPr marL="342900" indent="-342900">
              <a:buFont typeface="Wingdings" panose="05000000000000000000" pitchFamily="2" charset="2"/>
              <a:buChar char="q"/>
            </a:pPr>
            <a:endParaRPr lang="ka-GE" sz="2400" b="1" dirty="0">
              <a:latin typeface="Calibri"/>
              <a:ea typeface="Calibri"/>
              <a:cs typeface="Calibri"/>
            </a:endParaRPr>
          </a:p>
          <a:p>
            <a:pPr marL="342900" indent="-342900">
              <a:buFont typeface="Wingdings" panose="05000000000000000000" pitchFamily="2" charset="2"/>
              <a:buChar char="q"/>
            </a:pPr>
            <a:r>
              <a:rPr lang="ka-GE" sz="2400" b="1" dirty="0" smtClean="0">
                <a:latin typeface="Calibri"/>
                <a:ea typeface="Calibri"/>
                <a:cs typeface="Calibri"/>
              </a:rPr>
              <a:t>• </a:t>
            </a:r>
            <a:r>
              <a:rPr lang="ka-GE" sz="2400" b="1" dirty="0">
                <a:latin typeface="Calibri"/>
                <a:ea typeface="Calibri"/>
                <a:cs typeface="Calibri"/>
              </a:rPr>
              <a:t>ბიომეტრიული მონაცემი − </a:t>
            </a:r>
            <a:r>
              <a:rPr lang="ka-GE" sz="2400" dirty="0">
                <a:latin typeface="Calibri"/>
                <a:ea typeface="Calibri"/>
                <a:cs typeface="Calibri"/>
              </a:rPr>
              <a:t>ფიზიკური, ფსიქიკური ან ქცევის მახასიათებელი, რომელიც უნიკალური და მუდმივია თითოეული ფიზიკური პირისათვის და რომლითაც შესაძლებელია ამ პირის იდენტიფიცირება (თითის ანაბეჭდი, ტერფის ანაბეჭდი, თვალის ფერადი გარსი, თვალის ბადურის გარსი (თვალის ბადურის გამოსახულება), სახის მახასიათებელი)</a:t>
            </a:r>
            <a:endParaRPr lang="en-US" sz="2400" dirty="0">
              <a:latin typeface="Calibri"/>
              <a:ea typeface="Calibri"/>
              <a:cs typeface="Calibri"/>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60894">
            <a:off x="617220" y="4229100"/>
            <a:ext cx="1648083" cy="1779930"/>
          </a:xfrm>
          <a:prstGeom prst="rect">
            <a:avLst/>
          </a:prstGeom>
        </p:spPr>
      </p:pic>
    </p:spTree>
    <p:extLst>
      <p:ext uri="{BB962C8B-B14F-4D97-AF65-F5344CB8AC3E}">
        <p14:creationId xmlns:p14="http://schemas.microsoft.com/office/powerpoint/2010/main" val="649951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p:nvPr/>
        </p:nvSpPr>
        <p:spPr>
          <a:xfrm>
            <a:off x="3422021" y="2046853"/>
            <a:ext cx="7847559" cy="1169511"/>
          </a:xfrm>
          <a:prstGeom prst="rect">
            <a:avLst/>
          </a:prstGeom>
          <a:noFill/>
          <a:ln>
            <a:noFill/>
          </a:ln>
        </p:spPr>
        <p:txBody>
          <a:bodyPr spcFirstLastPara="1" wrap="square" lIns="91425" tIns="45700" rIns="91425" bIns="45700" anchor="t" anchorCtr="0">
            <a:spAutoFit/>
          </a:bodyPr>
          <a:lstStyle/>
          <a:p>
            <a:pPr marL="571500" marR="0" lvl="0" indent="-571500" algn="ctr" rtl="0">
              <a:lnSpc>
                <a:spcPct val="100000"/>
              </a:lnSpc>
              <a:spcBef>
                <a:spcPts val="0"/>
              </a:spcBef>
              <a:spcAft>
                <a:spcPts val="0"/>
              </a:spcAft>
              <a:buClr>
                <a:srgbClr val="000000"/>
              </a:buClr>
              <a:buSzPts val="3500"/>
              <a:buFont typeface="Noto Sans"/>
              <a:buChar char="❑"/>
            </a:pPr>
            <a:r>
              <a:rPr lang="ka-GE" sz="3500" b="1" i="0" u="none" strike="noStrike" cap="none" dirty="0">
                <a:solidFill>
                  <a:srgbClr val="000000"/>
                </a:solidFill>
                <a:latin typeface="Calibri"/>
                <a:ea typeface="Calibri"/>
                <a:cs typeface="Calibri"/>
                <a:sym typeface="Calibri"/>
              </a:rPr>
              <a:t>თქვენი აზრით </a:t>
            </a:r>
            <a:r>
              <a:rPr lang="ka-GE" sz="3500" b="1" i="0" u="none" strike="noStrike" cap="none" dirty="0" smtClean="0">
                <a:solidFill>
                  <a:srgbClr val="000000"/>
                </a:solidFill>
                <a:latin typeface="Calibri"/>
                <a:ea typeface="Calibri"/>
                <a:cs typeface="Calibri"/>
                <a:sym typeface="Calibri"/>
              </a:rPr>
              <a:t>რა</a:t>
            </a:r>
            <a:r>
              <a:rPr lang="en-US" sz="3500" b="1" i="0" u="none" strike="noStrike" cap="none" dirty="0" smtClean="0">
                <a:solidFill>
                  <a:srgbClr val="000000"/>
                </a:solidFill>
                <a:latin typeface="Calibri"/>
                <a:ea typeface="Calibri"/>
                <a:cs typeface="Calibri"/>
                <a:sym typeface="Calibri"/>
              </a:rPr>
              <a:t> </a:t>
            </a:r>
            <a:r>
              <a:rPr lang="ka-GE" sz="3500" b="1" i="0" u="none" strike="noStrike" cap="none" dirty="0" smtClean="0">
                <a:solidFill>
                  <a:srgbClr val="000000"/>
                </a:solidFill>
                <a:latin typeface="Calibri"/>
                <a:ea typeface="Calibri"/>
                <a:cs typeface="Calibri"/>
                <a:sym typeface="Calibri"/>
              </a:rPr>
              <a:t>არის  მონაცემთა  დამუშავება</a:t>
            </a:r>
            <a:endParaRPr sz="3500" b="0" i="0" u="none" strike="noStrike" cap="none" dirty="0">
              <a:solidFill>
                <a:srgbClr val="000000"/>
              </a:solidFill>
              <a:latin typeface="Arial"/>
              <a:ea typeface="Arial"/>
              <a:cs typeface="Arial"/>
              <a:sym typeface="Arial"/>
            </a:endParaRPr>
          </a:p>
        </p:txBody>
      </p:sp>
      <p:sp>
        <p:nvSpPr>
          <p:cNvPr id="230" name="Google Shape;230;p17" descr="Question mark png images | PNGEgg"/>
          <p:cNvSpPr/>
          <p:nvPr/>
        </p:nvSpPr>
        <p:spPr>
          <a:xfrm>
            <a:off x="194469" y="613172"/>
            <a:ext cx="381000" cy="381001"/>
          </a:xfrm>
          <a:prstGeom prst="rect">
            <a:avLst/>
          </a:prstGeom>
          <a:noFill/>
          <a:ln>
            <a:noFill/>
          </a:ln>
        </p:spPr>
        <p:txBody>
          <a:bodyPr spcFirstLastPara="1" wrap="square" lIns="114300" tIns="57150" rIns="114300" bIns="57150" anchor="t" anchorCtr="0">
            <a:noAutofit/>
          </a:bodyPr>
          <a:lstStyle/>
          <a:p>
            <a:pPr marL="0" marR="0" lvl="0" indent="0" algn="l" rtl="0">
              <a:lnSpc>
                <a:spcPct val="100000"/>
              </a:lnSpc>
              <a:spcBef>
                <a:spcPts val="0"/>
              </a:spcBef>
              <a:spcAft>
                <a:spcPts val="0"/>
              </a:spcAft>
              <a:buClr>
                <a:srgbClr val="000000"/>
              </a:buClr>
              <a:buSzPts val="3109"/>
              <a:buFont typeface="Arial"/>
              <a:buNone/>
            </a:pPr>
            <a:endParaRPr sz="3109" b="0" i="0" u="none" strike="noStrike" cap="none" dirty="0">
              <a:solidFill>
                <a:srgbClr val="000000"/>
              </a:solidFill>
              <a:latin typeface="Arial"/>
              <a:ea typeface="Arial"/>
              <a:cs typeface="Arial"/>
              <a:sym typeface="Arial"/>
            </a:endParaRPr>
          </a:p>
        </p:txBody>
      </p:sp>
      <p:pic>
        <p:nvPicPr>
          <p:cNvPr id="231" name="Google Shape;231;p17" descr="Free Question mark Stock Photo - FreeImages.com"/>
          <p:cNvPicPr preferRelativeResize="0"/>
          <p:nvPr/>
        </p:nvPicPr>
        <p:blipFill rotWithShape="1">
          <a:blip r:embed="rId3">
            <a:alphaModFix/>
          </a:blip>
          <a:srcRect/>
          <a:stretch/>
        </p:blipFill>
        <p:spPr>
          <a:xfrm>
            <a:off x="4912933" y="3216364"/>
            <a:ext cx="4458865" cy="3344148"/>
          </a:xfrm>
          <a:prstGeom prst="rect">
            <a:avLst/>
          </a:prstGeom>
          <a:noFill/>
          <a:ln>
            <a:noFill/>
          </a:ln>
        </p:spPr>
      </p:pic>
    </p:spTree>
    <p:extLst>
      <p:ext uri="{BB962C8B-B14F-4D97-AF65-F5344CB8AC3E}">
        <p14:creationId xmlns:p14="http://schemas.microsoft.com/office/powerpoint/2010/main" val="418501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2940" y="1115983"/>
            <a:ext cx="11303000" cy="3539430"/>
          </a:xfrm>
          <a:prstGeom prst="rect">
            <a:avLst/>
          </a:prstGeom>
        </p:spPr>
        <p:txBody>
          <a:bodyPr wrap="square">
            <a:spAutoFit/>
          </a:bodyPr>
          <a:lstStyle/>
          <a:p>
            <a:pPr marL="457200" indent="-457200" algn="just">
              <a:buFont typeface="Wingdings" panose="05000000000000000000" pitchFamily="2" charset="2"/>
              <a:buChar char="q"/>
            </a:pPr>
            <a:r>
              <a:rPr lang="ka-GE" sz="2800" b="1" dirty="0">
                <a:latin typeface="Calibri"/>
                <a:ea typeface="Calibri"/>
                <a:cs typeface="Calibri"/>
              </a:rPr>
              <a:t>მონაცემთა დამუშავება − </a:t>
            </a:r>
            <a:r>
              <a:rPr lang="ka-GE" sz="2800" dirty="0">
                <a:latin typeface="Calibri"/>
                <a:ea typeface="Calibri"/>
                <a:cs typeface="Calibri"/>
              </a:rPr>
              <a:t>ავტომატური, ნახევრად ავტომატური ან არაავტომატური საშუალებების გამოყენებით მონაცემთა მიმართ შესრულებული ნებისმიერი მოქმედება, შეგროვება, ჩაწერა, ფოტოზე აღბეჭდვა, აუდიოჩაწერა, ვიდეოჩაწერა, ორგანიზება, შენახვა, შეცვლა, აღდგენა, გამოთხოვა, გამოყენება ან გამჟღავნება მონაცემთა გადაცემის, გავრცელების ან სხვაგვარად ხელმისაწვდომად გახდომის გზით, დაჯგუფება ან კომბინაცია, დაბლოკვა, წაშლა ან </a:t>
            </a:r>
            <a:r>
              <a:rPr lang="ka-GE" sz="2800" dirty="0" smtClean="0">
                <a:latin typeface="Calibri"/>
                <a:ea typeface="Calibri"/>
                <a:cs typeface="Calibri"/>
              </a:rPr>
              <a:t>განადგურება</a:t>
            </a:r>
            <a:endParaRPr lang="en-US" sz="2800" dirty="0">
              <a:latin typeface="Calibri"/>
              <a:ea typeface="Calibri"/>
              <a:cs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070" y="5317172"/>
            <a:ext cx="8572500" cy="3686175"/>
          </a:xfrm>
          <a:prstGeom prst="rect">
            <a:avLst/>
          </a:prstGeom>
        </p:spPr>
      </p:pic>
    </p:spTree>
    <p:extLst>
      <p:ext uri="{BB962C8B-B14F-4D97-AF65-F5344CB8AC3E}">
        <p14:creationId xmlns:p14="http://schemas.microsoft.com/office/powerpoint/2010/main" val="3820966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74"/>
          <p:cNvSpPr/>
          <p:nvPr/>
        </p:nvSpPr>
        <p:spPr>
          <a:xfrm>
            <a:off x="1480970" y="1547808"/>
            <a:ext cx="12367695" cy="6370934"/>
          </a:xfrm>
          <a:prstGeom prst="rect">
            <a:avLst/>
          </a:prstGeom>
          <a:solidFill>
            <a:srgbClr val="BAF8FF"/>
          </a:solidFill>
          <a:ln>
            <a:noFill/>
          </a:ln>
        </p:spPr>
        <p:txBody>
          <a:bodyPr spcFirstLastPara="1" wrap="square" lIns="91425" tIns="45700" rIns="91425" bIns="45700" anchor="ctr" anchorCtr="0">
            <a:spAutoFit/>
          </a:bodyPr>
          <a:lstStyle/>
          <a:p>
            <a:r>
              <a:rPr lang="ka-GE" sz="2400" b="1" dirty="0"/>
              <a:t>მონაცემთა დამუშავებისას დაცული უნდა იქნე ს შემდეგი პრინციპები:</a:t>
            </a:r>
          </a:p>
          <a:p>
            <a:r>
              <a:rPr lang="ka-GE" sz="2400" b="1" dirty="0"/>
              <a:t>ა) მონაცემები უნდა დამუშავდეს სამართლიანად და კანონიერად, მონაცემთა სუბიექტის ღირსების შეულახავად;</a:t>
            </a:r>
          </a:p>
          <a:p>
            <a:r>
              <a:rPr lang="ka-GE" sz="2400" b="1" dirty="0"/>
              <a:t>ბ) მონაცემები შეიძლება დამუშავდეს მხოლოდ კონკრეტული, მკაფიოდ განსაზღვრული, კანონიერი მიზნებისათვის. დაუშვებელია მონაცემთა შემდგომი დამუშავება სხვა, თავდაპირველ მიზანთან შეუთავსებელი მიზნით;</a:t>
            </a:r>
          </a:p>
          <a:p>
            <a:r>
              <a:rPr lang="ka-GE" sz="2400" b="1" dirty="0"/>
              <a:t>გ) მონაცემები შეიძლება დამუშავდეს მხოლოდ იმ მოცულობით, რომელი ც აუცილებელია შესაბამისი კანონიერი მიზნის მისაღწევად. მონაცემები უნდა იყოს იმ მიზნის ადეკვატური და პროპორციული, რომლის მისაღწევადაც მუშავდ ება ისინი;</a:t>
            </a:r>
          </a:p>
          <a:p>
            <a:r>
              <a:rPr lang="ka-GE" sz="2400" b="1" dirty="0"/>
              <a:t>დ) მონაცემები ნამდვილი და ზუსტი უნდა იყოს და, საჭიროების შემთხვევაში, უნდა განახლდეს. კანონიერი საფუძვლის გარეშე შეგროვებული და დამუშავების მიზნის შეუსაბამო მონაცემები უნდა დაიბლოკოს, წაიშალოს ან განადგურდეს;</a:t>
            </a:r>
          </a:p>
          <a:p>
            <a:r>
              <a:rPr lang="ka-GE" sz="2400" b="1" dirty="0"/>
              <a:t>ე) მონაცემები შეიძლება შენახულ იქნეს მხოლოდ იმ ვადით, რომელიც აუცილებელია მონაცემთა დამუშავების მიზნის მისაღწევად. იმ მიზნის მიღწევის შემდეგ, რომლისთვისაც მუშავდება მონაცემები, ისინი უნდა დაიბლოკოს, წაიშალოს ან განადგურდეს ან შენახული უნდა იქნეს პირის იდენტიფიცირების გამომრიცხავი ფორმით, თუ კანონით სხვა რამ არ არის დადგენილი</a:t>
            </a:r>
          </a:p>
        </p:txBody>
      </p:sp>
    </p:spTree>
    <p:extLst>
      <p:ext uri="{BB962C8B-B14F-4D97-AF65-F5344CB8AC3E}">
        <p14:creationId xmlns:p14="http://schemas.microsoft.com/office/powerpoint/2010/main" val="2981809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2" name="Rectangle 1"/>
          <p:cNvSpPr/>
          <p:nvPr/>
        </p:nvSpPr>
        <p:spPr>
          <a:xfrm>
            <a:off x="1549400" y="2478663"/>
            <a:ext cx="12578080" cy="6370975"/>
          </a:xfrm>
          <a:prstGeom prst="rect">
            <a:avLst/>
          </a:prstGeom>
        </p:spPr>
        <p:txBody>
          <a:bodyPr wrap="square">
            <a:spAutoFit/>
          </a:bodyPr>
          <a:lstStyle/>
          <a:p>
            <a:pPr marL="342900" indent="-342900">
              <a:buFont typeface="Wingdings" panose="05000000000000000000" pitchFamily="2" charset="2"/>
              <a:buChar char="q"/>
            </a:pPr>
            <a:r>
              <a:rPr lang="ka-GE" sz="2400" dirty="0" smtClean="0">
                <a:latin typeface="Calibri"/>
                <a:ea typeface="Calibri"/>
                <a:cs typeface="Calibri"/>
              </a:rPr>
              <a:t>ნასამართლობასთან </a:t>
            </a:r>
            <a:r>
              <a:rPr lang="ka-GE" sz="2400" dirty="0">
                <a:latin typeface="Calibri"/>
                <a:ea typeface="Calibri"/>
                <a:cs typeface="Calibri"/>
              </a:rPr>
              <a:t>და ჯანმრთელობის მდგომარეობასთან დაკავშირებული მონაცემების დამუშავება აუცილებელია შრომითი ვალდებულებების და ურთიერთობის ხასიათიდან გამომდინარე, მათ შორის, დასაქმების თაობაზე გადაწყვეტილების მისაღებად; </a:t>
            </a:r>
            <a:endParaRPr lang="ka-GE" sz="2400" dirty="0" smtClean="0">
              <a:latin typeface="Calibri"/>
              <a:ea typeface="Calibri"/>
              <a:cs typeface="Calibri"/>
            </a:endParaRPr>
          </a:p>
          <a:p>
            <a:pPr marL="342900" indent="-342900">
              <a:buFont typeface="Wingdings" panose="05000000000000000000" pitchFamily="2" charset="2"/>
              <a:buChar char="q"/>
            </a:pPr>
            <a:r>
              <a:rPr lang="ka-GE" sz="2400" dirty="0" smtClean="0">
                <a:latin typeface="Calibri"/>
                <a:ea typeface="Calibri"/>
                <a:cs typeface="Calibri"/>
              </a:rPr>
              <a:t>მონაცემები </a:t>
            </a:r>
            <a:r>
              <a:rPr lang="ka-GE" sz="2400" dirty="0">
                <a:latin typeface="Calibri"/>
                <a:ea typeface="Calibri"/>
                <a:cs typeface="Calibri"/>
              </a:rPr>
              <a:t>მუშავდება საზოგადოებრივი ჯანმრთელობის დაცვის, ჯანმრთელობის დაცვის ან დაწესებულების (მუშაკის) მიერ ფიზიკური პირის ჯანმრთელობის დაცვის მიზნით, აგრეთვე თუ ეს აუცილებელია ჯანმრთელობის დაცვის სისტემის მართვისათვის ან ფუნქციონირებისათვის; </a:t>
            </a:r>
            <a:endParaRPr lang="en-US" sz="2400" dirty="0">
              <a:latin typeface="Calibri"/>
              <a:ea typeface="Calibri"/>
              <a:cs typeface="Calibri"/>
            </a:endParaRPr>
          </a:p>
          <a:p>
            <a:pPr marL="342900" indent="-342900">
              <a:buFont typeface="Wingdings" panose="05000000000000000000" pitchFamily="2" charset="2"/>
              <a:buChar char="q"/>
            </a:pPr>
            <a:r>
              <a:rPr lang="ka-GE" sz="2400" dirty="0" smtClean="0">
                <a:latin typeface="Calibri"/>
                <a:ea typeface="Calibri"/>
                <a:cs typeface="Calibri"/>
              </a:rPr>
              <a:t> </a:t>
            </a:r>
            <a:r>
              <a:rPr lang="ka-GE" sz="2400" dirty="0">
                <a:latin typeface="Calibri"/>
                <a:ea typeface="Calibri"/>
                <a:cs typeface="Calibri"/>
              </a:rPr>
              <a:t>მონაცემთა სუბიექტმა საჯარო გახადა მის შესახებ მონაცემები მათი გამოყენების აშკარა აკრძალვის გარეშე</a:t>
            </a:r>
            <a:r>
              <a:rPr lang="ka-GE" sz="2400" dirty="0" smtClean="0">
                <a:latin typeface="Calibri"/>
                <a:ea typeface="Calibri"/>
                <a:cs typeface="Calibri"/>
              </a:rPr>
              <a:t>;</a:t>
            </a:r>
          </a:p>
          <a:p>
            <a:pPr marL="342900" indent="-342900">
              <a:buFont typeface="Wingdings" panose="05000000000000000000" pitchFamily="2" charset="2"/>
              <a:buChar char="q"/>
            </a:pPr>
            <a:r>
              <a:rPr lang="ka-GE" sz="2400" dirty="0" smtClean="0">
                <a:latin typeface="Calibri"/>
                <a:ea typeface="Calibri"/>
                <a:cs typeface="Calibri"/>
              </a:rPr>
              <a:t> მონაცემები </a:t>
            </a:r>
            <a:r>
              <a:rPr lang="ka-GE" sz="2400" dirty="0">
                <a:latin typeface="Calibri"/>
                <a:ea typeface="Calibri"/>
                <a:cs typeface="Calibri"/>
              </a:rPr>
              <a:t>მუშავდება პოლიტიკური, ფილოსოფიური, რელიგიური ან პროფესიული გაერთიანების ან არაკომერციული ორგანიზაციის მიერ ლეგიტიმური საქმიანობის განხორციელებისას. </a:t>
            </a:r>
            <a:r>
              <a:rPr lang="ka-GE" sz="2400" dirty="0">
                <a:latin typeface="Calibri"/>
                <a:ea typeface="Calibri"/>
                <a:cs typeface="Calibri"/>
              </a:rPr>
              <a:t>ასეთ შემთხვევაში მონაცემთა დამუშავება შეიძლება დაკავშირებული იყოს მხოლოდ ამ გაერთიანების/ორგანიზაციის წევრებთან ან პირებთან, რომლებსაც მუდმივი კავშირი აქვთ ამ გაერთიანებასთან/ორგანიზაციასთან; მონაცემთა დამუშავების შემთხვევაში დაუშვებელია მონაცემთა სუბიექტის თანხმობის გარეშე მონაცემთა გასაჯაროება და მესამე პირისათვის გამჟღავნებ</a:t>
            </a:r>
            <a:endParaRPr lang="en-US" sz="2400" dirty="0">
              <a:latin typeface="Calibri"/>
              <a:ea typeface="Calibri"/>
              <a:cs typeface="Calibri"/>
            </a:endParaRPr>
          </a:p>
        </p:txBody>
      </p:sp>
      <p:sp>
        <p:nvSpPr>
          <p:cNvPr id="3" name="Rectangle 2"/>
          <p:cNvSpPr/>
          <p:nvPr/>
        </p:nvSpPr>
        <p:spPr>
          <a:xfrm>
            <a:off x="2125980" y="961628"/>
            <a:ext cx="12001500" cy="1200329"/>
          </a:xfrm>
          <a:prstGeom prst="rect">
            <a:avLst/>
          </a:prstGeom>
        </p:spPr>
        <p:txBody>
          <a:bodyPr wrap="square">
            <a:spAutoFit/>
          </a:bodyPr>
          <a:lstStyle/>
          <a:p>
            <a:pPr marL="342900" indent="-342900">
              <a:buFont typeface="Wingdings" panose="05000000000000000000" pitchFamily="2" charset="2"/>
              <a:buChar char="q"/>
            </a:pPr>
            <a:r>
              <a:rPr lang="ka-GE" sz="2400" b="1" dirty="0">
                <a:latin typeface="Calibri"/>
                <a:ea typeface="Calibri"/>
                <a:cs typeface="Calibri"/>
              </a:rPr>
              <a:t>აკრძალულია განსაკუთრებული კატეგორიის მონაცემთა დამუშავება. მონაცემთა დამუშავება შესაძლებელია მონაცემთა სუბიექტის წერილობითი თანხმობით ან იმ შემთხვევებში, როცა:</a:t>
            </a:r>
          </a:p>
        </p:txBody>
      </p:sp>
    </p:spTree>
    <p:extLst>
      <p:ext uri="{BB962C8B-B14F-4D97-AF65-F5344CB8AC3E}">
        <p14:creationId xmlns:p14="http://schemas.microsoft.com/office/powerpoint/2010/main" val="3295019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5200" y="1674654"/>
            <a:ext cx="8910320" cy="7109639"/>
          </a:xfrm>
          <a:prstGeom prst="rect">
            <a:avLst/>
          </a:prstGeom>
        </p:spPr>
        <p:txBody>
          <a:bodyPr wrap="square">
            <a:spAutoFit/>
          </a:bodyPr>
          <a:lstStyle/>
          <a:p>
            <a:pPr marL="342900" indent="-342900">
              <a:buFont typeface="Wingdings" panose="05000000000000000000" pitchFamily="2" charset="2"/>
              <a:buChar char="v"/>
            </a:pPr>
            <a:r>
              <a:rPr lang="ka-GE" sz="2400" b="1" dirty="0">
                <a:latin typeface="Calibri"/>
                <a:ea typeface="Calibri"/>
                <a:cs typeface="Calibri"/>
              </a:rPr>
              <a:t>დასაქმების მიზნით დასაშვებია შეგროვდეს მხოლოდ ის მონაცემები, რომლებიც აუცილებელია კანდიდატის შესარჩევად და მისი კომპეტენციის </a:t>
            </a:r>
            <a:r>
              <a:rPr lang="ka-GE" sz="2400" b="1" dirty="0" smtClean="0">
                <a:latin typeface="Calibri"/>
                <a:ea typeface="Calibri"/>
                <a:cs typeface="Calibri"/>
              </a:rPr>
              <a:t>დასადგენად</a:t>
            </a:r>
          </a:p>
          <a:p>
            <a:pPr marL="342900" indent="-342900">
              <a:buFont typeface="Wingdings" panose="05000000000000000000" pitchFamily="2" charset="2"/>
              <a:buChar char="v"/>
            </a:pPr>
            <a:r>
              <a:rPr lang="ka-GE" sz="2400" dirty="0" smtClean="0">
                <a:latin typeface="Calibri"/>
                <a:ea typeface="Calibri"/>
                <a:cs typeface="Calibri"/>
              </a:rPr>
              <a:t> </a:t>
            </a:r>
            <a:r>
              <a:rPr lang="ka-GE" sz="2400" dirty="0">
                <a:latin typeface="Calibri"/>
                <a:ea typeface="Calibri"/>
                <a:cs typeface="Calibri"/>
              </a:rPr>
              <a:t>მონაცემების შეგროვებისას მხედველობაშია მისაღები სამუშაოს ტიპი და მის შესრულებასთან დაკავშირებული რეალური საჭიროებები </a:t>
            </a:r>
            <a:endParaRPr lang="ka-GE" sz="2400" dirty="0" smtClean="0">
              <a:latin typeface="Calibri"/>
              <a:ea typeface="Calibri"/>
              <a:cs typeface="Calibri"/>
            </a:endParaRPr>
          </a:p>
          <a:p>
            <a:pPr marL="342900" indent="-342900">
              <a:buFont typeface="Wingdings" panose="05000000000000000000" pitchFamily="2" charset="2"/>
              <a:buChar char="v"/>
            </a:pPr>
            <a:r>
              <a:rPr lang="ka-GE" sz="2400" dirty="0" smtClean="0">
                <a:latin typeface="Calibri"/>
                <a:ea typeface="Calibri"/>
                <a:cs typeface="Calibri"/>
              </a:rPr>
              <a:t>დასაქმების </a:t>
            </a:r>
            <a:r>
              <a:rPr lang="ka-GE" sz="2400" dirty="0">
                <a:latin typeface="Calibri"/>
                <a:ea typeface="Calibri"/>
                <a:cs typeface="Calibri"/>
              </a:rPr>
              <a:t>მიზნით მონაცემების მოპოვება დასაშვებია კანდიდატისგან. თუ აუცილებელია მესამე პირისგან მონაცემების მოპოვება/გადამოწმება, კანდიდატს წინასწარ უნდა ეცნობოს ამის </a:t>
            </a:r>
            <a:r>
              <a:rPr lang="ka-GE" sz="2400" dirty="0" smtClean="0">
                <a:latin typeface="Calibri"/>
                <a:ea typeface="Calibri"/>
                <a:cs typeface="Calibri"/>
              </a:rPr>
              <a:t>შესახებ</a:t>
            </a:r>
          </a:p>
          <a:p>
            <a:pPr marL="342900" indent="-342900">
              <a:buFont typeface="Wingdings" panose="05000000000000000000" pitchFamily="2" charset="2"/>
              <a:buChar char="v"/>
            </a:pPr>
            <a:r>
              <a:rPr lang="ka-GE" sz="2400" dirty="0" smtClean="0">
                <a:latin typeface="Calibri"/>
                <a:ea typeface="Calibri"/>
                <a:cs typeface="Calibri"/>
              </a:rPr>
              <a:t>ვაკანსიის </a:t>
            </a:r>
            <a:r>
              <a:rPr lang="ka-GE" sz="2400" dirty="0">
                <a:latin typeface="Calibri"/>
                <a:ea typeface="Calibri"/>
                <a:cs typeface="Calibri"/>
              </a:rPr>
              <a:t>განაცხადის გამოქვეყნებისას კანდიდატს ნათლად უნდა მიეწოდოს ინფორმაცია მონაცემთა კატეგორიის, დამუშავების მიზნების, ფორმებისა და მიღებული უსაფრთხოების ზომების </a:t>
            </a:r>
            <a:r>
              <a:rPr lang="ka-GE" sz="2400" dirty="0" smtClean="0">
                <a:latin typeface="Calibri"/>
                <a:ea typeface="Calibri"/>
                <a:cs typeface="Calibri"/>
              </a:rPr>
              <a:t>შესახებ</a:t>
            </a:r>
          </a:p>
          <a:p>
            <a:pPr marL="342900" indent="-342900">
              <a:buFont typeface="Wingdings" panose="05000000000000000000" pitchFamily="2" charset="2"/>
              <a:buChar char="v"/>
            </a:pPr>
            <a:r>
              <a:rPr lang="ka-GE" sz="2400" dirty="0" smtClean="0">
                <a:latin typeface="Calibri"/>
                <a:ea typeface="Calibri"/>
                <a:cs typeface="Calibri"/>
              </a:rPr>
              <a:t> </a:t>
            </a:r>
            <a:r>
              <a:rPr lang="ka-GE" sz="2400" dirty="0">
                <a:latin typeface="Calibri"/>
                <a:ea typeface="Calibri"/>
                <a:cs typeface="Calibri"/>
              </a:rPr>
              <a:t>კანდიდატისთვის ნათელი უნდა იყოს რომელი ინფორმაციის მიწოდებაა სავალდებულო და არასავალდებულო. </a:t>
            </a:r>
            <a:r>
              <a:rPr lang="ka-GE" sz="2400" dirty="0">
                <a:latin typeface="Calibri"/>
                <a:ea typeface="Calibri"/>
                <a:cs typeface="Calibri"/>
              </a:rPr>
              <a:t>არასავალდებულო ინფორმაციის მიუწოდებლობა არ შეიძლება გახდეს პირის შეზღუდვის საფუძველ</a:t>
            </a:r>
            <a:endParaRPr lang="en-US" sz="2400" dirty="0">
              <a:latin typeface="Calibri"/>
              <a:ea typeface="Calibri"/>
              <a:cs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0620" y="3575640"/>
            <a:ext cx="5185988" cy="3670980"/>
          </a:xfrm>
          <a:prstGeom prst="rect">
            <a:avLst/>
          </a:prstGeom>
        </p:spPr>
      </p:pic>
    </p:spTree>
    <p:extLst>
      <p:ext uri="{BB962C8B-B14F-4D97-AF65-F5344CB8AC3E}">
        <p14:creationId xmlns:p14="http://schemas.microsoft.com/office/powerpoint/2010/main" val="1713213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9440" y="931019"/>
            <a:ext cx="9601200" cy="4524315"/>
          </a:xfrm>
          <a:prstGeom prst="rect">
            <a:avLst/>
          </a:prstGeom>
        </p:spPr>
        <p:txBody>
          <a:bodyPr wrap="square">
            <a:spAutoFit/>
          </a:bodyPr>
          <a:lstStyle/>
          <a:p>
            <a:pPr marL="342900" indent="-342900">
              <a:buFont typeface="Wingdings" panose="05000000000000000000" pitchFamily="2" charset="2"/>
              <a:buChar char="q"/>
            </a:pPr>
            <a:r>
              <a:rPr lang="ka-GE" sz="2400" dirty="0">
                <a:latin typeface="Calibri"/>
                <a:ea typeface="Calibri"/>
                <a:cs typeface="Calibri"/>
              </a:rPr>
              <a:t>ელფოსტით ან აპლიკაციით მიღებული განაცხადი პირდაპირ უნდა გადაეცეს თანამშრომელს, რომელიც უშუალოდაა ჩართული შერჩევის პროცესში </a:t>
            </a:r>
            <a:endParaRPr lang="ka-GE" sz="2400" dirty="0" smtClean="0">
              <a:latin typeface="Calibri"/>
              <a:ea typeface="Calibri"/>
              <a:cs typeface="Calibri"/>
            </a:endParaRPr>
          </a:p>
          <a:p>
            <a:pPr marL="342900" indent="-342900">
              <a:buFont typeface="Wingdings" panose="05000000000000000000" pitchFamily="2" charset="2"/>
              <a:buChar char="q"/>
            </a:pPr>
            <a:r>
              <a:rPr lang="ka-GE" sz="2400" dirty="0" smtClean="0">
                <a:latin typeface="Calibri"/>
                <a:ea typeface="Calibri"/>
                <a:cs typeface="Calibri"/>
              </a:rPr>
              <a:t> </a:t>
            </a:r>
            <a:r>
              <a:rPr lang="ka-GE" sz="2400" dirty="0">
                <a:latin typeface="Calibri"/>
                <a:ea typeface="Calibri"/>
                <a:cs typeface="Calibri"/>
              </a:rPr>
              <a:t>ჯანმრთელობასა და ნასამართლეობასთან დაკავშირებული მონაცემების დასაქმების მიზნებისთვის დამუშავება დასაშვებია მხოლოდ გამონაკლის შემთხვევაში, როდესაც ეს აუცილებელია სამუშაოს სპეციფიკიდან გამომდინარე </a:t>
            </a:r>
            <a:endParaRPr lang="ka-GE" sz="2400" dirty="0" smtClean="0">
              <a:latin typeface="Calibri"/>
              <a:ea typeface="Calibri"/>
              <a:cs typeface="Calibri"/>
            </a:endParaRPr>
          </a:p>
          <a:p>
            <a:pPr marL="342900" indent="-342900">
              <a:buFont typeface="Wingdings" panose="05000000000000000000" pitchFamily="2" charset="2"/>
              <a:buChar char="q"/>
            </a:pPr>
            <a:r>
              <a:rPr lang="ka-GE" sz="2400" dirty="0" smtClean="0">
                <a:latin typeface="Calibri"/>
                <a:ea typeface="Calibri"/>
                <a:cs typeface="Calibri"/>
              </a:rPr>
              <a:t>დამსაქმებელმა </a:t>
            </a:r>
            <a:r>
              <a:rPr lang="ka-GE" sz="2400" dirty="0">
                <a:latin typeface="Calibri"/>
                <a:ea typeface="Calibri"/>
                <a:cs typeface="Calibri"/>
              </a:rPr>
              <a:t>უნდა შეაფასოს კანონიერი მიზნის მისაღწევად რა ვადით არის საჭირო და აუცილებელი კანდიდატის მონაცემების შენახვა და ვადის გასვლის/მიზნის მიღწევის შედეგად მონაცემების წაშლა, განადგურება ან იდენტიფიცირების გამომრიცხავი ფორმით </a:t>
            </a:r>
            <a:r>
              <a:rPr lang="ka-GE" sz="2400" dirty="0" smtClean="0">
                <a:latin typeface="Calibri"/>
                <a:ea typeface="Calibri"/>
                <a:cs typeface="Calibri"/>
              </a:rPr>
              <a:t>შენახვა</a:t>
            </a:r>
            <a:endParaRPr lang="en-US" sz="2400" dirty="0">
              <a:latin typeface="Calibri"/>
              <a:ea typeface="Calibri"/>
              <a:cs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150" y="5268594"/>
            <a:ext cx="6869308" cy="3578225"/>
          </a:xfrm>
          <a:prstGeom prst="rect">
            <a:avLst/>
          </a:prstGeom>
        </p:spPr>
      </p:pic>
    </p:spTree>
    <p:extLst>
      <p:ext uri="{BB962C8B-B14F-4D97-AF65-F5344CB8AC3E}">
        <p14:creationId xmlns:p14="http://schemas.microsoft.com/office/powerpoint/2010/main" val="13947200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7440" y="1392387"/>
            <a:ext cx="9519920" cy="2308324"/>
          </a:xfrm>
          <a:prstGeom prst="rect">
            <a:avLst/>
          </a:prstGeom>
        </p:spPr>
        <p:txBody>
          <a:bodyPr wrap="square">
            <a:spAutoFit/>
          </a:bodyPr>
          <a:lstStyle/>
          <a:p>
            <a:r>
              <a:rPr lang="ka-GE" sz="2400" dirty="0">
                <a:latin typeface="Calibri"/>
                <a:ea typeface="Calibri"/>
                <a:cs typeface="Calibri"/>
              </a:rPr>
              <a:t>სასურველია დამსაქმებელმა შეიმუშაოს შიდაორგანიზაციული რეგულაცია, რომელიც განსაზღვრავს: - მონაცემების მოპოვების პროცედურას - მონაცემებზე თანამშრომლების წვდომის უფლების პირთა წრეს - ქცევის წესებს - დარღვევის შემთხვევაში პასუხისმგებლობას - არასაჭირო ინფორმაციის განადგურების პროცედურა</a:t>
            </a:r>
            <a:endParaRPr lang="en-US" sz="2400" dirty="0">
              <a:latin typeface="Calibri"/>
              <a:ea typeface="Calibri"/>
              <a:cs typeface="Calibri"/>
            </a:endParaRPr>
          </a:p>
        </p:txBody>
      </p:sp>
      <p:sp>
        <p:nvSpPr>
          <p:cNvPr id="5" name="Rectangle 4"/>
          <p:cNvSpPr/>
          <p:nvPr/>
        </p:nvSpPr>
        <p:spPr>
          <a:xfrm>
            <a:off x="4389120" y="4354939"/>
            <a:ext cx="10099040" cy="4524315"/>
          </a:xfrm>
          <a:prstGeom prst="rect">
            <a:avLst/>
          </a:prstGeom>
        </p:spPr>
        <p:txBody>
          <a:bodyPr wrap="square">
            <a:spAutoFit/>
          </a:bodyPr>
          <a:lstStyle/>
          <a:p>
            <a:r>
              <a:rPr lang="ka-GE" dirty="0" smtClean="0"/>
              <a:t>• </a:t>
            </a:r>
            <a:r>
              <a:rPr lang="ka-GE" sz="2400" b="1" u="sng" dirty="0" smtClean="0">
                <a:latin typeface="Calibri"/>
                <a:ea typeface="Calibri"/>
                <a:cs typeface="Calibri"/>
              </a:rPr>
              <a:t>დასაქმებულს მისი მოთხოვნისას</a:t>
            </a:r>
            <a:r>
              <a:rPr lang="ka-GE" sz="2400" dirty="0" smtClean="0">
                <a:latin typeface="Calibri"/>
                <a:ea typeface="Calibri"/>
                <a:cs typeface="Calibri"/>
              </a:rPr>
              <a:t>, </a:t>
            </a:r>
            <a:r>
              <a:rPr lang="ka-GE" sz="2400" dirty="0">
                <a:latin typeface="Calibri"/>
                <a:ea typeface="Calibri"/>
                <a:cs typeface="Calibri"/>
              </a:rPr>
              <a:t>გონივრულ ვადაში, მაგრამ არაუგვიანეს 10 დღისა, </a:t>
            </a:r>
            <a:r>
              <a:rPr lang="ka-GE" sz="2400" b="1" u="sng" dirty="0" smtClean="0">
                <a:latin typeface="Calibri"/>
                <a:ea typeface="Calibri"/>
                <a:cs typeface="Calibri"/>
              </a:rPr>
              <a:t>უნდა </a:t>
            </a:r>
            <a:r>
              <a:rPr lang="ka-GE" sz="2400" b="1" u="sng" dirty="0">
                <a:latin typeface="Calibri"/>
                <a:ea typeface="Calibri"/>
                <a:cs typeface="Calibri"/>
              </a:rPr>
              <a:t>მიეწოდოს ინფორმაცია მისი პერსონალური ინფორმაციის დამუშავების </a:t>
            </a:r>
            <a:r>
              <a:rPr lang="ka-GE" sz="2400" b="1" u="sng" dirty="0" smtClean="0">
                <a:latin typeface="Calibri"/>
                <a:ea typeface="Calibri"/>
                <a:cs typeface="Calibri"/>
              </a:rPr>
              <a:t>შესახებ</a:t>
            </a:r>
          </a:p>
          <a:p>
            <a:r>
              <a:rPr lang="ka-GE" sz="2400" dirty="0" smtClean="0">
                <a:latin typeface="Calibri"/>
                <a:ea typeface="Calibri"/>
                <a:cs typeface="Calibri"/>
              </a:rPr>
              <a:t> </a:t>
            </a:r>
            <a:r>
              <a:rPr lang="ka-GE" sz="2400" dirty="0">
                <a:latin typeface="Calibri"/>
                <a:ea typeface="Calibri"/>
                <a:cs typeface="Calibri"/>
              </a:rPr>
              <a:t>• დამსაქმებელმა კონკრეტული ინფორმაცია უნდა გადასცეს: დამუშავებული ინფორმაციის ნუსხა, დამუშავების მიზნები, სამართლებრივი საფუძვლები, შეგროვების წყაროები </a:t>
            </a:r>
            <a:endParaRPr lang="ka-GE" sz="2400" dirty="0" smtClean="0">
              <a:latin typeface="Calibri"/>
              <a:ea typeface="Calibri"/>
              <a:cs typeface="Calibri"/>
            </a:endParaRPr>
          </a:p>
          <a:p>
            <a:r>
              <a:rPr lang="ka-GE" sz="2400" dirty="0" smtClean="0">
                <a:latin typeface="Calibri"/>
                <a:ea typeface="Calibri"/>
                <a:cs typeface="Calibri"/>
              </a:rPr>
              <a:t>• </a:t>
            </a:r>
            <a:r>
              <a:rPr lang="ka-GE" sz="2400" dirty="0">
                <a:latin typeface="Calibri"/>
                <a:ea typeface="Calibri"/>
                <a:cs typeface="Calibri"/>
              </a:rPr>
              <a:t>დასაქმებულს უფლება აქვს მოითხოვოს საკუთარი მონაცემების შეცვლა, დაბლოკვა, წაშლა თუ ისინი არაზუსტია, ან დამუშავებულია კანონის დარღვევით </a:t>
            </a:r>
            <a:endParaRPr lang="ka-GE" sz="2400" dirty="0" smtClean="0">
              <a:latin typeface="Calibri"/>
              <a:ea typeface="Calibri"/>
              <a:cs typeface="Calibri"/>
            </a:endParaRPr>
          </a:p>
          <a:p>
            <a:r>
              <a:rPr lang="ka-GE" sz="2400" dirty="0" smtClean="0">
                <a:latin typeface="Calibri"/>
                <a:ea typeface="Calibri"/>
                <a:cs typeface="Calibri"/>
              </a:rPr>
              <a:t>• </a:t>
            </a:r>
            <a:r>
              <a:rPr lang="ka-GE" sz="2400" dirty="0">
                <a:latin typeface="Calibri"/>
                <a:ea typeface="Calibri"/>
                <a:cs typeface="Calibri"/>
              </a:rPr>
              <a:t>დასაქმებულს უფლება აქვს გონივრულ ვადაში მიიღოს მისი მონაცემების შემცვლელი დოკუმენტების ასლები (პირადი საქმე, ხელშეკრულება, ბრძანებები, შეფასებები და </a:t>
            </a:r>
            <a:r>
              <a:rPr lang="ka-GE" sz="2400" dirty="0" smtClean="0">
                <a:latin typeface="Calibri"/>
                <a:ea typeface="Calibri"/>
                <a:cs typeface="Calibri"/>
              </a:rPr>
              <a:t>ა.შ.</a:t>
            </a:r>
            <a:endParaRPr lang="en-US" sz="2400" dirty="0">
              <a:latin typeface="Calibri"/>
              <a:ea typeface="Calibri"/>
              <a:cs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93326">
            <a:off x="908685" y="5314315"/>
            <a:ext cx="2952750" cy="1543050"/>
          </a:xfrm>
          <a:prstGeom prst="rect">
            <a:avLst/>
          </a:prstGeom>
        </p:spPr>
      </p:pic>
    </p:spTree>
    <p:extLst>
      <p:ext uri="{BB962C8B-B14F-4D97-AF65-F5344CB8AC3E}">
        <p14:creationId xmlns:p14="http://schemas.microsoft.com/office/powerpoint/2010/main" val="534242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24600" y="1918038"/>
            <a:ext cx="8465820" cy="5632311"/>
          </a:xfrm>
          <a:prstGeom prst="rect">
            <a:avLst/>
          </a:prstGeom>
        </p:spPr>
        <p:txBody>
          <a:bodyPr wrap="square">
            <a:spAutoFit/>
          </a:bodyPr>
          <a:lstStyle/>
          <a:p>
            <a:pPr marL="342900" indent="-342900">
              <a:buFont typeface="Wingdings" panose="05000000000000000000" pitchFamily="2" charset="2"/>
              <a:buChar char="v"/>
            </a:pPr>
            <a:r>
              <a:rPr lang="ka-GE" sz="2400" dirty="0">
                <a:latin typeface="Calibri"/>
                <a:ea typeface="Calibri"/>
                <a:cs typeface="Calibri"/>
              </a:rPr>
              <a:t>დაუშვებელია დასაქმებულთა მონიტორინგი არასამუშაო დროს. </a:t>
            </a:r>
            <a:r>
              <a:rPr lang="ka-GE" sz="2400" dirty="0">
                <a:latin typeface="Calibri"/>
                <a:ea typeface="Calibri"/>
                <a:cs typeface="Calibri"/>
              </a:rPr>
              <a:t>სამუშაო პროცესში მონიტორინგის ფორმა და მოცულობა შესაბამისობაში უნდა იყოს მონაცემთა დამუშავების კანონიერ მიზანთან </a:t>
            </a:r>
            <a:endParaRPr lang="ka-GE" sz="2400" dirty="0" smtClean="0">
              <a:latin typeface="Calibri"/>
              <a:ea typeface="Calibri"/>
              <a:cs typeface="Calibri"/>
            </a:endParaRPr>
          </a:p>
          <a:p>
            <a:pPr marL="342900" indent="-342900">
              <a:buFont typeface="Wingdings" panose="05000000000000000000" pitchFamily="2" charset="2"/>
              <a:buChar char="v"/>
            </a:pPr>
            <a:r>
              <a:rPr lang="ka-GE" sz="2400" dirty="0" smtClean="0">
                <a:latin typeface="Calibri"/>
                <a:ea typeface="Calibri"/>
                <a:cs typeface="Calibri"/>
              </a:rPr>
              <a:t>ტექნიკური </a:t>
            </a:r>
            <a:r>
              <a:rPr lang="ka-GE" sz="2400" dirty="0">
                <a:latin typeface="Calibri"/>
                <a:ea typeface="Calibri"/>
                <a:cs typeface="Calibri"/>
              </a:rPr>
              <a:t>საშუალებები, რომელიც ავტომატურად მოიპოვებს პირის ადგილსამყოფელის შესახებ ინფორმაციას, დამსაქმებელმა შეიძლება გამოიყენოს მხოლოდ იმ შემთხვევაში, თუ აუცილებელია ლეგიტიმური მიზნის მისაღწევად და არ ემსახურება მხოლოდ დასაქმებულის კონტროლის მიზანს </a:t>
            </a:r>
            <a:endParaRPr lang="ka-GE" sz="2400" dirty="0" smtClean="0">
              <a:latin typeface="Calibri"/>
              <a:ea typeface="Calibri"/>
              <a:cs typeface="Calibri"/>
            </a:endParaRPr>
          </a:p>
          <a:p>
            <a:pPr marL="342900" indent="-342900">
              <a:buFont typeface="Wingdings" panose="05000000000000000000" pitchFamily="2" charset="2"/>
              <a:buChar char="v"/>
            </a:pPr>
            <a:r>
              <a:rPr lang="ka-GE" sz="2400" dirty="0" smtClean="0">
                <a:latin typeface="Calibri"/>
                <a:ea typeface="Calibri"/>
                <a:cs typeface="Calibri"/>
              </a:rPr>
              <a:t>სამუშაო </a:t>
            </a:r>
            <a:r>
              <a:rPr lang="ka-GE" sz="2400" dirty="0">
                <a:latin typeface="Calibri"/>
                <a:ea typeface="Calibri"/>
                <a:cs typeface="Calibri"/>
              </a:rPr>
              <a:t>ადგილზე ვიდეოთვალთვალი დასაშვებია მხოლოდ განსაკუთრებული აუცილებლობის შემთხვევაში - უსაფრთხოების, საკუთრებისა და საიდუმლო ინფორმაციის დაცვის მიზნებისათვის, ყველა დასაქმებული პირის წერილობითი ინფორმირების შემდე</a:t>
            </a:r>
            <a:endParaRPr lang="en-US" sz="2400" dirty="0">
              <a:latin typeface="Calibri"/>
              <a:ea typeface="Calibri"/>
              <a:cs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474" y="3399423"/>
            <a:ext cx="4767036" cy="2669540"/>
          </a:xfrm>
          <a:prstGeom prst="rect">
            <a:avLst/>
          </a:prstGeom>
        </p:spPr>
      </p:pic>
    </p:spTree>
    <p:extLst>
      <p:ext uri="{BB962C8B-B14F-4D97-AF65-F5344CB8AC3E}">
        <p14:creationId xmlns:p14="http://schemas.microsoft.com/office/powerpoint/2010/main" val="316363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p:nvPr/>
        </p:nvSpPr>
        <p:spPr>
          <a:xfrm>
            <a:off x="2092206" y="1197961"/>
            <a:ext cx="11196213" cy="523220"/>
          </a:xfrm>
          <a:prstGeom prst="rect">
            <a:avLst/>
          </a:prstGeom>
          <a:solidFill>
            <a:srgbClr val="00FFFF"/>
          </a:solidFill>
          <a:ln>
            <a:noFill/>
          </a:ln>
          <a:effectLst>
            <a:outerShdw blurRad="190500" dist="228600" dir="2700000" algn="ctr">
              <a:srgbClr val="000000">
                <a:alpha val="27450"/>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ka-GE" sz="2800" b="1" i="0" u="none" strike="noStrike" cap="none">
                <a:solidFill>
                  <a:schemeClr val="dk1"/>
                </a:solidFill>
                <a:latin typeface="Calibri"/>
                <a:ea typeface="Calibri"/>
                <a:cs typeface="Calibri"/>
                <a:sym typeface="Calibri"/>
              </a:rPr>
              <a:t>HRM -ის მართვის სისტემის სამართლებრივი უზრუნველყოფა</a:t>
            </a:r>
            <a:endParaRPr sz="2800" b="1" i="0" u="none" strike="noStrike" cap="none" dirty="0">
              <a:solidFill>
                <a:schemeClr val="dk1"/>
              </a:solidFill>
              <a:latin typeface="Calibri"/>
              <a:ea typeface="Calibri"/>
              <a:cs typeface="Calibri"/>
              <a:sym typeface="Calibri"/>
            </a:endParaRPr>
          </a:p>
        </p:txBody>
      </p:sp>
      <p:sp>
        <p:nvSpPr>
          <p:cNvPr id="181" name="Google Shape;181;p14"/>
          <p:cNvSpPr/>
          <p:nvPr/>
        </p:nvSpPr>
        <p:spPr>
          <a:xfrm>
            <a:off x="897620" y="2821839"/>
            <a:ext cx="9932940" cy="5262939"/>
          </a:xfrm>
          <a:prstGeom prst="rect">
            <a:avLst/>
          </a:prstGeom>
          <a:noFill/>
          <a:ln>
            <a:noFill/>
          </a:ln>
        </p:spPr>
        <p:txBody>
          <a:bodyPr spcFirstLastPara="1" wrap="square" lIns="91425" tIns="45700" rIns="91425" bIns="45700" anchor="t" anchorCtr="0">
            <a:spAutoFit/>
          </a:bodyPr>
          <a:lstStyle/>
          <a:p>
            <a:pPr marL="357188" marR="0" lvl="0" indent="-357188" algn="l" rtl="0">
              <a:lnSpc>
                <a:spcPct val="100000"/>
              </a:lnSpc>
              <a:spcBef>
                <a:spcPts val="0"/>
              </a:spcBef>
              <a:spcAft>
                <a:spcPts val="0"/>
              </a:spcAft>
              <a:buClr>
                <a:srgbClr val="000000"/>
              </a:buClr>
              <a:buSzPts val="2800"/>
              <a:buFont typeface="Noto Sans"/>
              <a:buChar char="⮚"/>
            </a:pPr>
            <a:r>
              <a:rPr lang="ka-GE" sz="2800" b="1" dirty="0">
                <a:solidFill>
                  <a:schemeClr val="dk1"/>
                </a:solidFill>
                <a:latin typeface="Calibri"/>
                <a:ea typeface="Calibri"/>
                <a:cs typeface="Calibri"/>
                <a:sym typeface="Calibri"/>
              </a:rPr>
              <a:t>შრომის  </a:t>
            </a:r>
            <a:r>
              <a:rPr lang="ka-GE" sz="2800" b="1" dirty="0">
                <a:solidFill>
                  <a:schemeClr val="dk1"/>
                </a:solidFill>
                <a:latin typeface="Calibri"/>
                <a:ea typeface="Calibri"/>
                <a:cs typeface="Calibri"/>
                <a:sym typeface="Calibri"/>
              </a:rPr>
              <a:t>კოდექსი</a:t>
            </a:r>
          </a:p>
          <a:p>
            <a:pPr marL="357188" lvl="0" indent="-357188">
              <a:buSzPts val="2800"/>
              <a:buFont typeface="Noto Sans"/>
              <a:buChar char="⮚"/>
            </a:pPr>
            <a:r>
              <a:rPr lang="ka-GE" sz="2800" b="1" dirty="0">
                <a:solidFill>
                  <a:schemeClr val="dk1"/>
                </a:solidFill>
                <a:latin typeface="Calibri"/>
                <a:ea typeface="Calibri"/>
                <a:cs typeface="Calibri"/>
              </a:rPr>
              <a:t>დასაქმების ხელშეწყობის </a:t>
            </a:r>
            <a:r>
              <a:rPr lang="ka-GE" sz="2800" b="1" dirty="0">
                <a:solidFill>
                  <a:schemeClr val="dk1"/>
                </a:solidFill>
                <a:latin typeface="Calibri"/>
                <a:ea typeface="Calibri"/>
                <a:cs typeface="Calibri"/>
              </a:rPr>
              <a:t>შესახებ საქართველოს კანონი</a:t>
            </a:r>
            <a:endParaRPr sz="2800" b="1" dirty="0">
              <a:solidFill>
                <a:schemeClr val="dk1"/>
              </a:solidFill>
              <a:latin typeface="Calibri"/>
              <a:ea typeface="Calibri"/>
              <a:cs typeface="Calibri"/>
            </a:endParaRPr>
          </a:p>
          <a:p>
            <a:pPr marL="357188" marR="0" lvl="0" indent="-357188" algn="l" rtl="0">
              <a:lnSpc>
                <a:spcPct val="100000"/>
              </a:lnSpc>
              <a:spcBef>
                <a:spcPts val="0"/>
              </a:spcBef>
              <a:spcAft>
                <a:spcPts val="0"/>
              </a:spcAft>
              <a:buClr>
                <a:srgbClr val="000000"/>
              </a:buClr>
              <a:buSzPts val="2800"/>
              <a:buFont typeface="Noto Sans"/>
              <a:buChar char="⮚"/>
            </a:pPr>
            <a:r>
              <a:rPr lang="ka-GE" sz="2800" b="1" dirty="0">
                <a:solidFill>
                  <a:schemeClr val="dk1"/>
                </a:solidFill>
                <a:latin typeface="Calibri"/>
                <a:ea typeface="Calibri"/>
                <a:cs typeface="Calibri"/>
                <a:sym typeface="Calibri"/>
              </a:rPr>
              <a:t>პერსონალური მონაცემების დაცვის შესახებ საქართველოს კანონი</a:t>
            </a:r>
            <a:endParaRPr sz="2800" b="1" dirty="0">
              <a:solidFill>
                <a:schemeClr val="dk1"/>
              </a:solidFill>
              <a:latin typeface="Calibri"/>
              <a:ea typeface="Calibri"/>
              <a:cs typeface="Calibri"/>
            </a:endParaRPr>
          </a:p>
          <a:p>
            <a:pPr marL="357188" marR="0" lvl="0" indent="-357188" algn="l" rtl="0">
              <a:lnSpc>
                <a:spcPct val="100000"/>
              </a:lnSpc>
              <a:spcBef>
                <a:spcPts val="0"/>
              </a:spcBef>
              <a:spcAft>
                <a:spcPts val="0"/>
              </a:spcAft>
              <a:buClr>
                <a:srgbClr val="000000"/>
              </a:buClr>
              <a:buSzPts val="2800"/>
              <a:buFont typeface="Noto Sans"/>
              <a:buChar char="⮚"/>
            </a:pPr>
            <a:r>
              <a:rPr lang="ka-GE" sz="2800" b="1" dirty="0">
                <a:solidFill>
                  <a:schemeClr val="dk1"/>
                </a:solidFill>
                <a:latin typeface="Calibri"/>
                <a:ea typeface="Calibri"/>
                <a:cs typeface="Calibri"/>
                <a:sym typeface="Calibri"/>
              </a:rPr>
              <a:t>შრომის უსაფრთხოების შესახებ საქართველოს კანონი </a:t>
            </a:r>
            <a:endParaRPr lang="ka-GE" sz="2800" b="1" dirty="0">
              <a:solidFill>
                <a:schemeClr val="dk1"/>
              </a:solidFill>
              <a:latin typeface="Calibri"/>
              <a:ea typeface="Calibri"/>
              <a:cs typeface="Calibri"/>
              <a:sym typeface="Calibri"/>
            </a:endParaRPr>
          </a:p>
          <a:p>
            <a:pPr marL="357188" lvl="0" indent="-357188">
              <a:buSzPts val="2800"/>
              <a:buFont typeface="Noto Sans"/>
              <a:buChar char="⮚"/>
            </a:pPr>
            <a:r>
              <a:rPr lang="ka-GE" sz="2800" b="1" dirty="0">
                <a:solidFill>
                  <a:schemeClr val="dk1"/>
                </a:solidFill>
                <a:latin typeface="Calibri"/>
                <a:ea typeface="Calibri"/>
                <a:cs typeface="Calibri"/>
              </a:rPr>
              <a:t>შეზღუდული შესაძლებლობის მქონე პირთა უფლებების </a:t>
            </a:r>
            <a:r>
              <a:rPr lang="ka-GE" sz="2800" b="1" dirty="0">
                <a:solidFill>
                  <a:schemeClr val="dk1"/>
                </a:solidFill>
                <a:latin typeface="Calibri"/>
                <a:ea typeface="Calibri"/>
                <a:cs typeface="Calibri"/>
              </a:rPr>
              <a:t>შესახებ საქართველოს </a:t>
            </a:r>
            <a:r>
              <a:rPr lang="ka-GE" sz="2800" b="1" dirty="0" smtClean="0">
                <a:solidFill>
                  <a:schemeClr val="dk1"/>
                </a:solidFill>
                <a:latin typeface="Calibri"/>
                <a:ea typeface="Calibri"/>
                <a:cs typeface="Calibri"/>
              </a:rPr>
              <a:t>კანონი</a:t>
            </a:r>
          </a:p>
          <a:p>
            <a:pPr marL="357188" lvl="0" indent="-357188">
              <a:buSzPts val="2800"/>
              <a:buFont typeface="Noto Sans"/>
              <a:buChar char="⮚"/>
            </a:pPr>
            <a:r>
              <a:rPr lang="ka-GE" sz="2800" b="1" dirty="0" smtClean="0">
                <a:solidFill>
                  <a:schemeClr val="dk1"/>
                </a:solidFill>
                <a:latin typeface="Calibri"/>
                <a:ea typeface="Calibri"/>
                <a:cs typeface="Calibri"/>
                <a:sym typeface="Calibri"/>
              </a:rPr>
              <a:t>საქართველოს </a:t>
            </a:r>
            <a:r>
              <a:rPr lang="ka-GE" sz="2800" b="1" dirty="0">
                <a:solidFill>
                  <a:schemeClr val="dk1"/>
                </a:solidFill>
                <a:latin typeface="Calibri"/>
                <a:ea typeface="Calibri"/>
                <a:cs typeface="Calibri"/>
                <a:sym typeface="Calibri"/>
              </a:rPr>
              <a:t>სამოქალაქო კოდექსის </a:t>
            </a:r>
            <a:r>
              <a:rPr lang="ka-GE" sz="2800" b="1" dirty="0" smtClean="0">
                <a:solidFill>
                  <a:schemeClr val="dk1"/>
                </a:solidFill>
                <a:latin typeface="Calibri"/>
                <a:ea typeface="Calibri"/>
                <a:cs typeface="Calibri"/>
                <a:sym typeface="Calibri"/>
              </a:rPr>
              <a:t>ნორმები.</a:t>
            </a:r>
          </a:p>
          <a:p>
            <a:pPr marL="357188" lvl="0" indent="-357188">
              <a:buSzPts val="2800"/>
              <a:buFont typeface="Noto Sans"/>
              <a:buChar char="⮚"/>
            </a:pPr>
            <a:r>
              <a:rPr lang="ka-GE" sz="2800" b="1" dirty="0">
                <a:solidFill>
                  <a:schemeClr val="dk1"/>
                </a:solidFill>
                <a:latin typeface="Calibri"/>
                <a:ea typeface="Calibri"/>
                <a:cs typeface="Calibri"/>
                <a:sym typeface="Calibri"/>
              </a:rPr>
              <a:t>საქართველოს საერთაშორისო </a:t>
            </a:r>
            <a:r>
              <a:rPr lang="ka-GE" sz="2800" b="1" dirty="0" smtClean="0">
                <a:solidFill>
                  <a:schemeClr val="dk1"/>
                </a:solidFill>
                <a:latin typeface="Calibri"/>
                <a:ea typeface="Calibri"/>
                <a:cs typeface="Calibri"/>
                <a:sym typeface="Calibri"/>
              </a:rPr>
              <a:t>ხელშეკრულებები</a:t>
            </a:r>
            <a:endParaRPr sz="2800" b="1" dirty="0">
              <a:solidFill>
                <a:schemeClr val="dk1"/>
              </a:solidFill>
              <a:latin typeface="Calibri"/>
              <a:ea typeface="Calibri"/>
              <a:cs typeface="Calibri"/>
              <a:sym typeface="Calibri"/>
            </a:endParaRPr>
          </a:p>
          <a:p>
            <a:pPr marL="357188" marR="0" lvl="0" indent="-357188" algn="l" rtl="0">
              <a:lnSpc>
                <a:spcPct val="100000"/>
              </a:lnSpc>
              <a:spcBef>
                <a:spcPts val="0"/>
              </a:spcBef>
              <a:spcAft>
                <a:spcPts val="0"/>
              </a:spcAft>
              <a:buClr>
                <a:srgbClr val="000000"/>
              </a:buClr>
              <a:buSzPts val="2800"/>
              <a:buFont typeface="Noto Sans"/>
              <a:buChar char="⮚"/>
            </a:pPr>
            <a:r>
              <a:rPr lang="ka-GE" sz="2800" b="1" dirty="0">
                <a:solidFill>
                  <a:schemeClr val="dk1"/>
                </a:solidFill>
                <a:latin typeface="Calibri"/>
                <a:ea typeface="Calibri"/>
                <a:cs typeface="Calibri"/>
                <a:sym typeface="Calibri"/>
              </a:rPr>
              <a:t>ორგანიზაციის შინაგანაწესი და სხვა  ნორმატიული აქტები</a:t>
            </a:r>
            <a:r>
              <a:rPr lang="ka-GE" sz="2800" b="1" dirty="0" smtClean="0">
                <a:solidFill>
                  <a:schemeClr val="dk1"/>
                </a:solidFill>
                <a:latin typeface="Calibri"/>
                <a:ea typeface="Calibri"/>
                <a:cs typeface="Calibri"/>
                <a:sym typeface="Calibri"/>
              </a:rPr>
              <a:t>.</a:t>
            </a:r>
          </a:p>
          <a:p>
            <a:pPr marL="357188" marR="0" lvl="0" indent="-357188" algn="l" rtl="0">
              <a:lnSpc>
                <a:spcPct val="100000"/>
              </a:lnSpc>
              <a:spcBef>
                <a:spcPts val="0"/>
              </a:spcBef>
              <a:spcAft>
                <a:spcPts val="0"/>
              </a:spcAft>
              <a:buClr>
                <a:srgbClr val="000000"/>
              </a:buClr>
              <a:buSzPts val="2800"/>
              <a:buFont typeface="Noto Sans"/>
              <a:buChar char="⮚"/>
            </a:pPr>
            <a:r>
              <a:rPr lang="ka-GE" sz="2800" b="1" dirty="0" smtClean="0">
                <a:solidFill>
                  <a:schemeClr val="dk1"/>
                </a:solidFill>
                <a:latin typeface="Calibri"/>
                <a:ea typeface="Calibri"/>
                <a:cs typeface="Calibri"/>
                <a:sym typeface="Calibri"/>
              </a:rPr>
              <a:t>სხვა მეორადი საკანონმდებლო ნორმები</a:t>
            </a:r>
            <a:endParaRPr sz="2800" b="1" dirty="0">
              <a:solidFill>
                <a:schemeClr val="dk1"/>
              </a:solidFill>
              <a:latin typeface="Calibri"/>
              <a:ea typeface="Calibri"/>
              <a:cs typeface="Calibri"/>
            </a:endParaRPr>
          </a:p>
        </p:txBody>
      </p:sp>
    </p:spTree>
    <p:extLst>
      <p:ext uri="{BB962C8B-B14F-4D97-AF65-F5344CB8AC3E}">
        <p14:creationId xmlns:p14="http://schemas.microsoft.com/office/powerpoint/2010/main" val="3271945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3780" y="950427"/>
            <a:ext cx="8864600" cy="2308324"/>
          </a:xfrm>
          <a:prstGeom prst="rect">
            <a:avLst/>
          </a:prstGeom>
        </p:spPr>
        <p:txBody>
          <a:bodyPr wrap="square">
            <a:spAutoFit/>
          </a:bodyPr>
          <a:lstStyle/>
          <a:p>
            <a:pPr marL="342900" indent="-342900">
              <a:buFont typeface="Wingdings" panose="05000000000000000000" pitchFamily="2" charset="2"/>
              <a:buChar char="q"/>
            </a:pPr>
            <a:r>
              <a:rPr lang="ka-GE" sz="2400" b="1" dirty="0">
                <a:solidFill>
                  <a:srgbClr val="FF0000"/>
                </a:solidFill>
                <a:latin typeface="Calibri"/>
                <a:ea typeface="Calibri"/>
                <a:cs typeface="Calibri"/>
              </a:rPr>
              <a:t>ჰიგიენისთვის განკუთვნილი სივრცისა და გამოსაცვლელი ადგილების ვიდეოთვალთვალი დაუშვებელია ნებისმიერი მიზნითა და </a:t>
            </a:r>
            <a:r>
              <a:rPr lang="ka-GE" sz="2400" b="1" dirty="0" smtClean="0">
                <a:solidFill>
                  <a:srgbClr val="FF0000"/>
                </a:solidFill>
                <a:latin typeface="Calibri"/>
                <a:ea typeface="Calibri"/>
                <a:cs typeface="Calibri"/>
              </a:rPr>
              <a:t>საფუძვლით</a:t>
            </a:r>
            <a:r>
              <a:rPr lang="en-US" sz="2400" b="1" dirty="0" smtClean="0">
                <a:solidFill>
                  <a:srgbClr val="FF0000"/>
                </a:solidFill>
                <a:latin typeface="Calibri"/>
                <a:ea typeface="Calibri"/>
                <a:cs typeface="Calibri"/>
              </a:rPr>
              <a:t>!</a:t>
            </a:r>
            <a:endParaRPr lang="ka-GE" sz="2400" b="1" dirty="0" smtClean="0">
              <a:solidFill>
                <a:srgbClr val="FF0000"/>
              </a:solidFill>
              <a:latin typeface="Calibri"/>
              <a:ea typeface="Calibri"/>
              <a:cs typeface="Calibri"/>
            </a:endParaRPr>
          </a:p>
          <a:p>
            <a:pPr marL="342900" indent="-342900">
              <a:buFont typeface="Wingdings" panose="05000000000000000000" pitchFamily="2" charset="2"/>
              <a:buChar char="q"/>
            </a:pPr>
            <a:r>
              <a:rPr lang="ka-GE" sz="2400" dirty="0" smtClean="0">
                <a:latin typeface="Calibri"/>
                <a:ea typeface="Calibri"/>
                <a:cs typeface="Calibri"/>
              </a:rPr>
              <a:t> </a:t>
            </a:r>
            <a:r>
              <a:rPr lang="ka-GE" sz="2400" dirty="0">
                <a:latin typeface="Calibri"/>
                <a:ea typeface="Calibri"/>
                <a:cs typeface="Calibri"/>
              </a:rPr>
              <a:t>ვიდეო/აუდიო მონიტორინგის შედეგად შეგროვებული ინფორმაცია არ უნდა იყოს გამოყენებული მონიტორინგის თავდაპირველ მიზანთან შეუთავსებელი მიზნით </a:t>
            </a:r>
            <a:endParaRPr lang="en-US" sz="2400" dirty="0">
              <a:latin typeface="Calibri"/>
              <a:ea typeface="Calibri"/>
              <a:cs typeface="Calibri"/>
            </a:endParaRPr>
          </a:p>
        </p:txBody>
      </p:sp>
      <p:sp>
        <p:nvSpPr>
          <p:cNvPr id="5" name="Rectangle 4"/>
          <p:cNvSpPr/>
          <p:nvPr/>
        </p:nvSpPr>
        <p:spPr>
          <a:xfrm>
            <a:off x="690880" y="3806299"/>
            <a:ext cx="8224520" cy="4893647"/>
          </a:xfrm>
          <a:prstGeom prst="rect">
            <a:avLst/>
          </a:prstGeom>
        </p:spPr>
        <p:txBody>
          <a:bodyPr wrap="square">
            <a:spAutoFit/>
          </a:bodyPr>
          <a:lstStyle/>
          <a:p>
            <a:pPr marL="285750" indent="-285750">
              <a:buFont typeface="Wingdings" panose="05000000000000000000" pitchFamily="2" charset="2"/>
              <a:buChar char="q"/>
            </a:pPr>
            <a:r>
              <a:rPr lang="ka-GE" sz="2400" dirty="0" smtClean="0">
                <a:latin typeface="Calibri"/>
                <a:ea typeface="Calibri"/>
                <a:cs typeface="Calibri"/>
              </a:rPr>
              <a:t>სამუშაო </a:t>
            </a:r>
            <a:r>
              <a:rPr lang="ka-GE" sz="2400" dirty="0">
                <a:latin typeface="Calibri"/>
                <a:ea typeface="Calibri"/>
                <a:cs typeface="Calibri"/>
              </a:rPr>
              <a:t>დროს ელექტრონული კომუნკაციის საშუალებებით განხორციელებული მიმოწერის/საუბრის მონიტორინგის კანონიერებისთვის აუცილებელია დასაქმებულები ჯეროვნად იყვნენ ინფორმირებულები რა პერიოდულობით შეიძლება დაექვემდებარონ კონტროლს, ასევე მონიტორინგის ფორმის, ხასიათის, მიზნების და ფარგლების შესახებ </a:t>
            </a:r>
            <a:endParaRPr lang="en-US" sz="2400" dirty="0">
              <a:latin typeface="Calibri"/>
              <a:ea typeface="Calibri"/>
              <a:cs typeface="Calibri"/>
            </a:endParaRPr>
          </a:p>
          <a:p>
            <a:pPr marL="342900" indent="-342900">
              <a:buFont typeface="Wingdings" panose="05000000000000000000" pitchFamily="2" charset="2"/>
              <a:buChar char="q"/>
            </a:pPr>
            <a:r>
              <a:rPr lang="ka-GE" sz="2400" dirty="0">
                <a:latin typeface="Calibri"/>
                <a:ea typeface="Calibri"/>
                <a:cs typeface="Calibri"/>
              </a:rPr>
              <a:t> დაუშვებელია მიმოწერის/საუბრის შიგთავსზე წვდომა, როდესაც იმთავითვე შეცნობადია მისი პირადი ხასიათი </a:t>
            </a:r>
          </a:p>
          <a:p>
            <a:pPr marL="342900" indent="-342900">
              <a:buFont typeface="Wingdings" panose="05000000000000000000" pitchFamily="2" charset="2"/>
              <a:buChar char="q"/>
            </a:pPr>
            <a:r>
              <a:rPr lang="ka-GE" sz="2400" dirty="0">
                <a:latin typeface="Calibri"/>
                <a:ea typeface="Calibri"/>
                <a:cs typeface="Calibri"/>
              </a:rPr>
              <a:t>შრომითი ურთიერთობის შეწყვეტისას დამსაქმებელმა დაუყოვნებლივ უნდა მიიღოს ზომები ელექტრონული საკომუნიკაციო არხების დასახურად</a:t>
            </a:r>
            <a:r>
              <a:rPr lang="ka-GE" sz="2400" dirty="0" smtClean="0">
                <a:latin typeface="Calibri"/>
                <a:ea typeface="Calibri"/>
                <a:cs typeface="Calibri"/>
              </a:rPr>
              <a:t>, </a:t>
            </a:r>
            <a:r>
              <a:rPr lang="ka-GE" sz="2400" dirty="0">
                <a:latin typeface="Calibri"/>
                <a:ea typeface="Calibri"/>
                <a:cs typeface="Calibri"/>
              </a:rPr>
              <a:t>სასურველია განხორციელდეს დასაქმებულის თანდასწრებით </a:t>
            </a:r>
            <a:endParaRPr lang="en-US" sz="2400" dirty="0">
              <a:latin typeface="Calibri"/>
              <a:ea typeface="Calibri"/>
              <a:cs typeface="Calib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9850" y="5150126"/>
            <a:ext cx="3913255" cy="2347953"/>
          </a:xfrm>
          <a:prstGeom prst="rect">
            <a:avLst/>
          </a:prstGeom>
        </p:spPr>
      </p:pic>
    </p:spTree>
    <p:extLst>
      <p:ext uri="{BB962C8B-B14F-4D97-AF65-F5344CB8AC3E}">
        <p14:creationId xmlns:p14="http://schemas.microsoft.com/office/powerpoint/2010/main" val="21727546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7960" y="1133178"/>
            <a:ext cx="9936480" cy="4524315"/>
          </a:xfrm>
          <a:prstGeom prst="rect">
            <a:avLst/>
          </a:prstGeom>
          <a:solidFill>
            <a:srgbClr val="66FFFF"/>
          </a:solidFill>
        </p:spPr>
        <p:txBody>
          <a:bodyPr wrap="square">
            <a:spAutoFit/>
          </a:bodyPr>
          <a:lstStyle/>
          <a:p>
            <a:r>
              <a:rPr lang="ka-GE" sz="2400" b="1" dirty="0">
                <a:latin typeface="Calibri"/>
                <a:ea typeface="Calibri"/>
                <a:cs typeface="Calibri"/>
              </a:rPr>
              <a:t>შესვლა-გასვლის აღრიცხვის მიზნით კანონიერია მხოლოდ შემდეგი მონაცემების მოგროვება: სახელი, გვარი, საიდენტიფიკაციო დოკუმენტის ნომერი და სახე, დასაქმებულის მისამართი, შენობაში შესვლა-გასვლის თარიღები, დრო და </a:t>
            </a:r>
            <a:r>
              <a:rPr lang="ka-GE" sz="2400" b="1" dirty="0" smtClean="0">
                <a:latin typeface="Calibri"/>
                <a:ea typeface="Calibri"/>
                <a:cs typeface="Calibri"/>
              </a:rPr>
              <a:t>მიზეზი</a:t>
            </a:r>
            <a:endParaRPr lang="en-US" sz="2400" b="1" dirty="0" smtClean="0">
              <a:latin typeface="Calibri"/>
              <a:ea typeface="Calibri"/>
              <a:cs typeface="Calibri"/>
            </a:endParaRPr>
          </a:p>
          <a:p>
            <a:endParaRPr lang="ka-GE" sz="2400" b="1" dirty="0" smtClean="0">
              <a:latin typeface="Calibri"/>
              <a:ea typeface="Calibri"/>
              <a:cs typeface="Calibri"/>
            </a:endParaRPr>
          </a:p>
          <a:p>
            <a:r>
              <a:rPr lang="ka-GE" sz="2400" b="1" dirty="0" smtClean="0">
                <a:latin typeface="Calibri"/>
                <a:ea typeface="Calibri"/>
                <a:cs typeface="Calibri"/>
              </a:rPr>
              <a:t> </a:t>
            </a:r>
            <a:r>
              <a:rPr lang="ka-GE" sz="2400" b="1" dirty="0">
                <a:latin typeface="Calibri"/>
                <a:ea typeface="Calibri"/>
                <a:cs typeface="Calibri"/>
              </a:rPr>
              <a:t>• მონაცემების შენახვის ვადა არ უნდა აღემატებოდეს 3 წელს </a:t>
            </a:r>
            <a:endParaRPr lang="ka-GE" sz="2400" b="1" dirty="0" smtClean="0">
              <a:latin typeface="Calibri"/>
              <a:ea typeface="Calibri"/>
              <a:cs typeface="Calibri"/>
            </a:endParaRPr>
          </a:p>
          <a:p>
            <a:r>
              <a:rPr lang="ka-GE" sz="2400" b="1" dirty="0" smtClean="0">
                <a:latin typeface="Calibri"/>
                <a:ea typeface="Calibri"/>
                <a:cs typeface="Calibri"/>
              </a:rPr>
              <a:t>• </a:t>
            </a:r>
            <a:r>
              <a:rPr lang="ka-GE" sz="2400" b="1" dirty="0">
                <a:latin typeface="Calibri"/>
                <a:ea typeface="Calibri"/>
                <a:cs typeface="Calibri"/>
              </a:rPr>
              <a:t>თითის ანაბეჭდის და სხვა ბიომეტრიული მონაცემების გამოყენება შესვლა-გასვლის აღრიცხვისთვის </a:t>
            </a:r>
            <a:r>
              <a:rPr lang="ka-GE" sz="2400" b="1" dirty="0" smtClean="0">
                <a:latin typeface="Calibri"/>
                <a:ea typeface="Calibri"/>
                <a:cs typeface="Calibri"/>
              </a:rPr>
              <a:t>დაუშვებელია</a:t>
            </a:r>
          </a:p>
          <a:p>
            <a:r>
              <a:rPr lang="ka-GE" sz="2400" b="1" dirty="0" smtClean="0">
                <a:latin typeface="Calibri"/>
                <a:ea typeface="Calibri"/>
                <a:cs typeface="Calibri"/>
              </a:rPr>
              <a:t> </a:t>
            </a:r>
            <a:r>
              <a:rPr lang="ka-GE" sz="2400" b="1" dirty="0">
                <a:latin typeface="Calibri"/>
                <a:ea typeface="Calibri"/>
                <a:cs typeface="Calibri"/>
              </a:rPr>
              <a:t>• ბიომეტრიულ მონაცემთა დამუშავება დასაშვებია მხოლოდ უსაფრთხოებისა და საკუთრების, აგრეთვე საიდუმლო ინფორმაციის დაცვისთვის, თუ ამ მიზნის სხვა საშუალებით მიღწევა შეუძლებელია ან დაკავშირებულია არაპროპორციულად დიდ ძალისხმევასთან</a:t>
            </a:r>
            <a:r>
              <a:rPr lang="ka-GE" b="1" dirty="0"/>
              <a:t> </a:t>
            </a:r>
            <a:endParaRPr lang="en-US" b="1" dirty="0"/>
          </a:p>
        </p:txBody>
      </p:sp>
    </p:spTree>
    <p:extLst>
      <p:ext uri="{BB962C8B-B14F-4D97-AF65-F5344CB8AC3E}">
        <p14:creationId xmlns:p14="http://schemas.microsoft.com/office/powerpoint/2010/main" val="9034468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p:nvPr/>
        </p:nvSpPr>
        <p:spPr>
          <a:xfrm>
            <a:off x="3742875" y="1710633"/>
            <a:ext cx="7832565" cy="1600418"/>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a:solidFill>
                  <a:srgbClr val="000000"/>
                </a:solidFill>
                <a:latin typeface="Calibri"/>
                <a:ea typeface="Calibri"/>
                <a:cs typeface="Calibri"/>
                <a:sym typeface="Calibri"/>
              </a:rPr>
              <a:t>თქვენი აზრით </a:t>
            </a:r>
            <a:r>
              <a:rPr lang="ka-GE" sz="3200" b="1" i="0" u="none" strike="noStrike" cap="none" dirty="0" smtClean="0">
                <a:solidFill>
                  <a:srgbClr val="000000"/>
                </a:solidFill>
                <a:latin typeface="Calibri"/>
                <a:ea typeface="Calibri"/>
                <a:cs typeface="Calibri"/>
                <a:sym typeface="Calibri"/>
              </a:rPr>
              <a:t>როგორ  აკონტროლებს სახელმწიფო  შრომითი უფლებების დაცვის საკითხს</a:t>
            </a:r>
            <a:endParaRPr sz="3200" b="1" i="0" u="none" strike="noStrike" cap="none" dirty="0">
              <a:solidFill>
                <a:srgbClr val="000000"/>
              </a:solidFill>
              <a:latin typeface="Calibri"/>
              <a:ea typeface="Calibri"/>
              <a:cs typeface="Calibri"/>
              <a:sym typeface="Calibri"/>
            </a:endParaRPr>
          </a:p>
        </p:txBody>
      </p:sp>
      <p:pic>
        <p:nvPicPr>
          <p:cNvPr id="157" name="Google Shape;157;p11" descr="C:\Users\pc-pc\Desktop\images.png"/>
          <p:cNvPicPr preferRelativeResize="0"/>
          <p:nvPr/>
        </p:nvPicPr>
        <p:blipFill rotWithShape="1">
          <a:blip r:embed="rId3">
            <a:alphaModFix/>
          </a:blip>
          <a:srcRect/>
          <a:stretch/>
        </p:blipFill>
        <p:spPr>
          <a:xfrm>
            <a:off x="5953586" y="3731457"/>
            <a:ext cx="3411141" cy="4042834"/>
          </a:xfrm>
          <a:prstGeom prst="rect">
            <a:avLst/>
          </a:prstGeom>
          <a:noFill/>
          <a:ln>
            <a:noFill/>
          </a:ln>
        </p:spPr>
      </p:pic>
    </p:spTree>
    <p:extLst>
      <p:ext uri="{BB962C8B-B14F-4D97-AF65-F5344CB8AC3E}">
        <p14:creationId xmlns:p14="http://schemas.microsoft.com/office/powerpoint/2010/main" val="924664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8" name="Google Shape;198;p16"/>
          <p:cNvSpPr/>
          <p:nvPr/>
        </p:nvSpPr>
        <p:spPr>
          <a:xfrm>
            <a:off x="1280373" y="1805409"/>
            <a:ext cx="4521392" cy="954107"/>
          </a:xfrm>
          <a:prstGeom prst="rect">
            <a:avLst/>
          </a:prstGeom>
          <a:solidFill>
            <a:srgbClr val="92D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ka-GE" sz="2800" b="1" i="0" u="sng" strike="noStrike" cap="none" dirty="0">
                <a:solidFill>
                  <a:srgbClr val="0C0C0C"/>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შრომის ინსპექციის სამსახური</a:t>
            </a:r>
            <a:endParaRPr sz="1400" b="0" i="0" u="none" strike="noStrike" cap="none" dirty="0">
              <a:solidFill>
                <a:srgbClr val="000000"/>
              </a:solidFill>
              <a:latin typeface="Arial"/>
              <a:ea typeface="Arial"/>
              <a:cs typeface="Arial"/>
              <a:sym typeface="Arial"/>
            </a:endParaRPr>
          </a:p>
        </p:txBody>
      </p:sp>
      <p:sp>
        <p:nvSpPr>
          <p:cNvPr id="200" name="Google Shape;200;p16"/>
          <p:cNvSpPr/>
          <p:nvPr/>
        </p:nvSpPr>
        <p:spPr>
          <a:xfrm>
            <a:off x="677916" y="4131583"/>
            <a:ext cx="184731" cy="5707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109"/>
              <a:buFont typeface="Arial"/>
              <a:buNone/>
            </a:pPr>
            <a:endParaRPr sz="3109" b="1" i="0" u="sng" strike="noStrike" cap="none" dirty="0">
              <a:solidFill>
                <a:srgbClr val="428BCA"/>
              </a:solidFill>
              <a:latin typeface="Helvetica Neue"/>
              <a:ea typeface="Helvetica Neue"/>
              <a:cs typeface="Helvetica Neue"/>
              <a:sym typeface="Helvetica Neue"/>
            </a:endParaRPr>
          </a:p>
        </p:txBody>
      </p:sp>
      <p:sp>
        <p:nvSpPr>
          <p:cNvPr id="10" name="Google Shape;198;p16"/>
          <p:cNvSpPr/>
          <p:nvPr/>
        </p:nvSpPr>
        <p:spPr>
          <a:xfrm>
            <a:off x="3541069" y="3654549"/>
            <a:ext cx="4521392" cy="954067"/>
          </a:xfrm>
          <a:prstGeom prst="rect">
            <a:avLst/>
          </a:prstGeom>
          <a:solidFill>
            <a:srgbClr val="92D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ka-GE" sz="2800" b="1" i="0" u="sng" strike="noStrike" cap="none" dirty="0" smtClean="0">
                <a:solidFill>
                  <a:srgbClr val="0C0C0C"/>
                </a:solidFill>
                <a:latin typeface="Calibri"/>
                <a:ea typeface="Calibri"/>
                <a:cs typeface="Calibri"/>
                <a:sym typeface="Calibri"/>
              </a:rPr>
              <a:t>სახალხო დაცველის აპარატი</a:t>
            </a:r>
            <a:endParaRPr sz="1400" b="0" i="0" u="none" strike="noStrike" cap="none" dirty="0">
              <a:solidFill>
                <a:srgbClr val="000000"/>
              </a:solidFill>
              <a:latin typeface="Arial"/>
              <a:ea typeface="Arial"/>
              <a:cs typeface="Arial"/>
              <a:sym typeface="Arial"/>
            </a:endParaRPr>
          </a:p>
        </p:txBody>
      </p:sp>
      <p:sp>
        <p:nvSpPr>
          <p:cNvPr id="11" name="Google Shape;198;p16"/>
          <p:cNvSpPr/>
          <p:nvPr/>
        </p:nvSpPr>
        <p:spPr>
          <a:xfrm>
            <a:off x="6374492" y="5732032"/>
            <a:ext cx="4521392" cy="954067"/>
          </a:xfrm>
          <a:prstGeom prst="rect">
            <a:avLst/>
          </a:prstGeom>
          <a:solidFill>
            <a:srgbClr val="92D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ka-GE" sz="2800" b="1" i="0" u="sng" strike="noStrike" cap="none" dirty="0" smtClean="0">
                <a:solidFill>
                  <a:srgbClr val="0C0C0C"/>
                </a:solidFill>
                <a:latin typeface="Calibri"/>
                <a:ea typeface="Calibri"/>
                <a:cs typeface="Calibri"/>
                <a:sym typeface="Calibri"/>
              </a:rPr>
              <a:t>პერსონალრ მონაცემთა დაცვის სამსახური</a:t>
            </a:r>
            <a:endParaRPr sz="1400" b="0" i="0" u="none" strike="noStrike" cap="none" dirty="0">
              <a:solidFill>
                <a:srgbClr val="000000"/>
              </a:solidFill>
              <a:latin typeface="Arial"/>
              <a:ea typeface="Arial"/>
              <a:cs typeface="Arial"/>
              <a:sym typeface="Arial"/>
            </a:endParaRPr>
          </a:p>
        </p:txBody>
      </p:sp>
      <p:sp>
        <p:nvSpPr>
          <p:cNvPr id="12" name="Google Shape;198;p16"/>
          <p:cNvSpPr/>
          <p:nvPr/>
        </p:nvSpPr>
        <p:spPr>
          <a:xfrm>
            <a:off x="9737452" y="8054281"/>
            <a:ext cx="4521392" cy="523180"/>
          </a:xfrm>
          <a:prstGeom prst="rect">
            <a:avLst/>
          </a:prstGeom>
          <a:solidFill>
            <a:srgbClr val="92D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ka-GE" sz="2800" b="1" i="0" u="sng" strike="noStrike" cap="none" dirty="0" smtClean="0">
                <a:solidFill>
                  <a:srgbClr val="0C0C0C"/>
                </a:solidFill>
                <a:latin typeface="Calibri"/>
                <a:ea typeface="Calibri"/>
                <a:cs typeface="Calibri"/>
                <a:sym typeface="Calibri"/>
              </a:rPr>
              <a:t>სასამართლო</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44497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6772" y="1349792"/>
            <a:ext cx="2863284" cy="707886"/>
          </a:xfrm>
          <a:prstGeom prst="rect">
            <a:avLst/>
          </a:prstGeom>
        </p:spPr>
        <p:txBody>
          <a:bodyPr wrap="none">
            <a:spAutoFit/>
          </a:bodyPr>
          <a:lstStyle/>
          <a:p>
            <a:r>
              <a:rPr lang="ka-GE" sz="4000" b="1" dirty="0" smtClean="0">
                <a:latin typeface="Calibri"/>
                <a:ea typeface="Calibri"/>
                <a:cs typeface="Calibri"/>
              </a:rPr>
              <a:t>წყაროები:  </a:t>
            </a:r>
            <a:endParaRPr lang="en-US" sz="4000" b="1" dirty="0"/>
          </a:p>
        </p:txBody>
      </p:sp>
      <p:sp>
        <p:nvSpPr>
          <p:cNvPr id="5" name="Rectangle 4"/>
          <p:cNvSpPr/>
          <p:nvPr/>
        </p:nvSpPr>
        <p:spPr>
          <a:xfrm>
            <a:off x="702423" y="3031272"/>
            <a:ext cx="12131981" cy="3108543"/>
          </a:xfrm>
          <a:prstGeom prst="rect">
            <a:avLst/>
          </a:prstGeom>
        </p:spPr>
        <p:txBody>
          <a:bodyPr wrap="square">
            <a:spAutoFit/>
          </a:bodyPr>
          <a:lstStyle/>
          <a:p>
            <a:pPr marL="457200" indent="-457200">
              <a:buFont typeface="Wingdings" panose="05000000000000000000" pitchFamily="2" charset="2"/>
              <a:buChar char="v"/>
            </a:pPr>
            <a:r>
              <a:rPr lang="en-US" sz="2800" dirty="0">
                <a:hlinkClick r:id="rId2"/>
              </a:rPr>
              <a:t>https://</a:t>
            </a:r>
            <a:r>
              <a:rPr lang="en-US" sz="2800" dirty="0" smtClean="0">
                <a:hlinkClick r:id="rId2"/>
              </a:rPr>
              <a:t>matsne.gov.ge/ka/document/view/1155567?publication=23</a:t>
            </a:r>
            <a:endParaRPr lang="ka-GE" sz="2800" dirty="0" smtClean="0"/>
          </a:p>
          <a:p>
            <a:pPr marL="457200" indent="-457200">
              <a:buFont typeface="Wingdings" panose="05000000000000000000" pitchFamily="2" charset="2"/>
              <a:buChar char="v"/>
            </a:pPr>
            <a:r>
              <a:rPr lang="en-US" sz="2800" dirty="0">
                <a:hlinkClick r:id="rId3"/>
              </a:rPr>
              <a:t>https://matsne.gov.ge/ka/document/view/4923984?publication=1#DOCUMENT:1</a:t>
            </a:r>
            <a:r>
              <a:rPr lang="en-US" sz="2800" dirty="0" smtClean="0"/>
              <a:t>;</a:t>
            </a:r>
            <a:endParaRPr lang="ka-GE" sz="2800" dirty="0" smtClean="0"/>
          </a:p>
          <a:p>
            <a:pPr marL="457200" indent="-457200">
              <a:buFont typeface="Wingdings" panose="05000000000000000000" pitchFamily="2" charset="2"/>
              <a:buChar char="v"/>
            </a:pPr>
            <a:r>
              <a:rPr lang="en-US" sz="2800" dirty="0">
                <a:hlinkClick r:id="rId4"/>
              </a:rPr>
              <a:t>https://matsne.gov.ge/ka/document/view/4924109?publication=1#DOCUMENT:1</a:t>
            </a:r>
            <a:r>
              <a:rPr lang="en-US" sz="2800" dirty="0" smtClean="0"/>
              <a:t>;</a:t>
            </a:r>
            <a:endParaRPr lang="ka-GE" sz="2800" dirty="0" smtClean="0"/>
          </a:p>
          <a:p>
            <a:pPr marL="457200" indent="-457200">
              <a:buFont typeface="Wingdings" panose="05000000000000000000" pitchFamily="2" charset="2"/>
              <a:buChar char="v"/>
            </a:pPr>
            <a:r>
              <a:rPr lang="en-US" sz="2800" dirty="0">
                <a:hlinkClick r:id="rId5"/>
              </a:rPr>
              <a:t>https://</a:t>
            </a:r>
            <a:r>
              <a:rPr lang="en-US" sz="2800" dirty="0" smtClean="0">
                <a:hlinkClick r:id="rId5"/>
              </a:rPr>
              <a:t>matsne.gov.ge/ka/document/view/1561437?publication=25</a:t>
            </a:r>
            <a:endParaRPr lang="ka-GE" sz="2800" dirty="0" smtClean="0"/>
          </a:p>
          <a:p>
            <a:pPr marL="457200" indent="-457200">
              <a:buFont typeface="Wingdings" panose="05000000000000000000" pitchFamily="2" charset="2"/>
              <a:buChar char="v"/>
            </a:pPr>
            <a:endParaRPr lang="en-US" sz="2800" dirty="0"/>
          </a:p>
        </p:txBody>
      </p:sp>
    </p:spTree>
    <p:extLst>
      <p:ext uri="{BB962C8B-B14F-4D97-AF65-F5344CB8AC3E}">
        <p14:creationId xmlns:p14="http://schemas.microsoft.com/office/powerpoint/2010/main" val="42839663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498"/>
        <p:cNvGrpSpPr/>
        <p:nvPr/>
      </p:nvGrpSpPr>
      <p:grpSpPr>
        <a:xfrm>
          <a:off x="0" y="0"/>
          <a:ext cx="0" cy="0"/>
          <a:chOff x="0" y="0"/>
          <a:chExt cx="0" cy="0"/>
        </a:xfrm>
      </p:grpSpPr>
      <p:sp>
        <p:nvSpPr>
          <p:cNvPr id="499" name="Google Shape;499;p51"/>
          <p:cNvSpPr/>
          <p:nvPr/>
        </p:nvSpPr>
        <p:spPr>
          <a:xfrm>
            <a:off x="2784728" y="1863807"/>
            <a:ext cx="8783221"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ka-GE" sz="4000" b="1" i="0" u="none" strike="noStrike" cap="none">
                <a:solidFill>
                  <a:srgbClr val="000000"/>
                </a:solidFill>
                <a:latin typeface="Calibri"/>
                <a:ea typeface="Calibri"/>
                <a:cs typeface="Calibri"/>
                <a:sym typeface="Calibri"/>
              </a:rPr>
              <a:t>კითხვები</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r>
              <a:rPr lang="ka-GE" sz="4000" b="0" i="0" u="none" strike="noStrike" cap="none">
                <a:solidFill>
                  <a:srgbClr val="000000"/>
                </a:solidFill>
                <a:latin typeface="Arial"/>
                <a:ea typeface="Arial"/>
                <a:cs typeface="Arial"/>
                <a:sym typeface="Arial"/>
              </a:rPr>
              <a:t>Keso.sumbadze.hr@gmail.com</a:t>
            </a:r>
            <a:endParaRPr sz="4000" b="1" i="0" u="none" strike="noStrike" cap="none" dirty="0">
              <a:solidFill>
                <a:srgbClr val="000000"/>
              </a:solidFill>
              <a:latin typeface="Calibri"/>
              <a:ea typeface="Calibri"/>
              <a:cs typeface="Calibri"/>
              <a:sym typeface="Calibri"/>
            </a:endParaRPr>
          </a:p>
        </p:txBody>
      </p:sp>
      <p:sp>
        <p:nvSpPr>
          <p:cNvPr id="500" name="Google Shape;500;p51" descr="Question mark png images | PNGEgg"/>
          <p:cNvSpPr/>
          <p:nvPr/>
        </p:nvSpPr>
        <p:spPr>
          <a:xfrm>
            <a:off x="194469" y="613172"/>
            <a:ext cx="381000" cy="381001"/>
          </a:xfrm>
          <a:prstGeom prst="rect">
            <a:avLst/>
          </a:prstGeom>
          <a:noFill/>
          <a:ln>
            <a:noFill/>
          </a:ln>
        </p:spPr>
        <p:txBody>
          <a:bodyPr spcFirstLastPara="1" wrap="square" lIns="114300" tIns="57150" rIns="114300" bIns="57150" anchor="t" anchorCtr="0">
            <a:noAutofit/>
          </a:bodyPr>
          <a:lstStyle/>
          <a:p>
            <a:pPr marL="0" marR="0" lvl="0" indent="0" algn="l" rtl="0">
              <a:lnSpc>
                <a:spcPct val="100000"/>
              </a:lnSpc>
              <a:spcBef>
                <a:spcPts val="0"/>
              </a:spcBef>
              <a:spcAft>
                <a:spcPts val="0"/>
              </a:spcAft>
              <a:buClr>
                <a:srgbClr val="000000"/>
              </a:buClr>
              <a:buSzPts val="3109"/>
              <a:buFont typeface="Arial"/>
              <a:buNone/>
            </a:pPr>
            <a:endParaRPr sz="3109" b="0" i="0" u="none" strike="noStrike" cap="none" dirty="0">
              <a:solidFill>
                <a:srgbClr val="000000"/>
              </a:solidFill>
              <a:latin typeface="Arial"/>
              <a:ea typeface="Arial"/>
              <a:cs typeface="Arial"/>
              <a:sym typeface="Arial"/>
            </a:endParaRPr>
          </a:p>
        </p:txBody>
      </p:sp>
      <p:pic>
        <p:nvPicPr>
          <p:cNvPr id="501" name="Google Shape;501;p51" descr="Free Question mark Stock Photo - FreeImages.com"/>
          <p:cNvPicPr preferRelativeResize="0"/>
          <p:nvPr/>
        </p:nvPicPr>
        <p:blipFill rotWithShape="1">
          <a:blip r:embed="rId5">
            <a:alphaModFix/>
          </a:blip>
          <a:srcRect/>
          <a:stretch/>
        </p:blipFill>
        <p:spPr>
          <a:xfrm>
            <a:off x="3813366" y="3120366"/>
            <a:ext cx="7272730" cy="5454545"/>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p:nvPr/>
        </p:nvSpPr>
        <p:spPr>
          <a:xfrm>
            <a:off x="3857175" y="2053533"/>
            <a:ext cx="7832565" cy="2092860"/>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ka-GE" sz="3200" b="1" i="0" u="none" strike="noStrike" cap="none" dirty="0">
                <a:solidFill>
                  <a:srgbClr val="000000"/>
                </a:solidFill>
                <a:latin typeface="Calibri"/>
                <a:ea typeface="Calibri"/>
                <a:cs typeface="Calibri"/>
                <a:sym typeface="Calibri"/>
              </a:rPr>
              <a:t>თქვენი აზრით </a:t>
            </a:r>
            <a:r>
              <a:rPr lang="ka-GE" sz="3200" b="1" i="0" u="none" strike="noStrike" cap="none" dirty="0" smtClean="0">
                <a:solidFill>
                  <a:srgbClr val="000000"/>
                </a:solidFill>
                <a:latin typeface="Calibri"/>
                <a:ea typeface="Calibri"/>
                <a:cs typeface="Calibri"/>
                <a:sym typeface="Calibri"/>
              </a:rPr>
              <a:t>რომელი საკითხების მართვას </a:t>
            </a:r>
            <a:r>
              <a:rPr lang="ka-GE" sz="3200" b="1" i="0" u="none" strike="noStrike" cap="none" dirty="0">
                <a:solidFill>
                  <a:srgbClr val="000000"/>
                </a:solidFill>
                <a:latin typeface="Calibri"/>
                <a:ea typeface="Calibri"/>
                <a:cs typeface="Calibri"/>
                <a:sym typeface="Calibri"/>
              </a:rPr>
              <a:t>მოიცავს შრომითი ურთიერთობების  სამართლებრივი </a:t>
            </a:r>
            <a:r>
              <a:rPr lang="ka-GE" sz="3200" b="1" i="0" u="none" strike="noStrike" cap="none" dirty="0" smtClean="0">
                <a:solidFill>
                  <a:srgbClr val="000000"/>
                </a:solidFill>
                <a:latin typeface="Calibri"/>
                <a:ea typeface="Calibri"/>
                <a:cs typeface="Calibri"/>
                <a:sym typeface="Calibri"/>
              </a:rPr>
              <a:t>რეგულირება </a:t>
            </a:r>
            <a:endParaRPr sz="3200" b="1" i="0" u="none" strike="noStrike" cap="none" dirty="0">
              <a:solidFill>
                <a:srgbClr val="000000"/>
              </a:solidFill>
              <a:latin typeface="Calibri"/>
              <a:ea typeface="Calibri"/>
              <a:cs typeface="Calibri"/>
              <a:sym typeface="Calibri"/>
            </a:endParaRPr>
          </a:p>
        </p:txBody>
      </p:sp>
      <p:pic>
        <p:nvPicPr>
          <p:cNvPr id="157" name="Google Shape;157;p11" descr="C:\Users\pc-pc\Desktop\images.png"/>
          <p:cNvPicPr preferRelativeResize="0"/>
          <p:nvPr/>
        </p:nvPicPr>
        <p:blipFill rotWithShape="1">
          <a:blip r:embed="rId3">
            <a:alphaModFix/>
          </a:blip>
          <a:srcRect/>
          <a:stretch/>
        </p:blipFill>
        <p:spPr>
          <a:xfrm>
            <a:off x="6067886" y="4600137"/>
            <a:ext cx="3411141" cy="4042834"/>
          </a:xfrm>
          <a:prstGeom prst="rect">
            <a:avLst/>
          </a:prstGeom>
          <a:noFill/>
          <a:ln>
            <a:noFill/>
          </a:ln>
        </p:spPr>
      </p:pic>
    </p:spTree>
    <p:extLst>
      <p:ext uri="{BB962C8B-B14F-4D97-AF65-F5344CB8AC3E}">
        <p14:creationId xmlns:p14="http://schemas.microsoft.com/office/powerpoint/2010/main" val="348093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7"/>
          <p:cNvSpPr/>
          <p:nvPr/>
        </p:nvSpPr>
        <p:spPr>
          <a:xfrm>
            <a:off x="1957079" y="1294842"/>
            <a:ext cx="11196213" cy="523180"/>
          </a:xfrm>
          <a:prstGeom prst="rect">
            <a:avLst/>
          </a:prstGeom>
          <a:solidFill>
            <a:srgbClr val="00FFFF"/>
          </a:solidFill>
          <a:ln>
            <a:noFill/>
          </a:ln>
          <a:effectLst>
            <a:outerShdw blurRad="190500" dist="228600" dir="2700000" algn="ctr">
              <a:srgbClr val="000000">
                <a:alpha val="27450"/>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109"/>
              <a:buFont typeface="Arial"/>
              <a:buNone/>
            </a:pPr>
            <a:r>
              <a:rPr lang="ka-GE" sz="2800" b="1" i="0" u="none" strike="noStrike" cap="none">
                <a:solidFill>
                  <a:schemeClr val="dk1"/>
                </a:solidFill>
                <a:latin typeface="Calibri"/>
                <a:ea typeface="Calibri"/>
                <a:cs typeface="Calibri"/>
                <a:sym typeface="Calibri"/>
              </a:rPr>
              <a:t>შრომის კოდექსით გათვალისწინებული საკითხები</a:t>
            </a:r>
            <a:endParaRPr sz="2800" b="1" i="0" u="none" strike="noStrike" cap="none" dirty="0">
              <a:solidFill>
                <a:schemeClr val="dk1"/>
              </a:solidFill>
              <a:latin typeface="Calibri"/>
              <a:ea typeface="Calibri"/>
              <a:cs typeface="Calibri"/>
              <a:sym typeface="Calibri"/>
            </a:endParaRPr>
          </a:p>
        </p:txBody>
      </p:sp>
      <p:sp>
        <p:nvSpPr>
          <p:cNvPr id="210" name="Google Shape;210;p7"/>
          <p:cNvSpPr/>
          <p:nvPr/>
        </p:nvSpPr>
        <p:spPr>
          <a:xfrm>
            <a:off x="677916" y="4131583"/>
            <a:ext cx="184731" cy="5707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109"/>
              <a:buFont typeface="Arial"/>
              <a:buNone/>
            </a:pPr>
            <a:endParaRPr sz="3109" b="1" i="0" u="sng" strike="noStrike" cap="none" dirty="0">
              <a:solidFill>
                <a:srgbClr val="428BCA"/>
              </a:solidFill>
              <a:latin typeface="Helvetica Neue"/>
              <a:ea typeface="Helvetica Neue"/>
              <a:cs typeface="Helvetica Neue"/>
              <a:sym typeface="Helvetica Neue"/>
            </a:endParaRPr>
          </a:p>
        </p:txBody>
      </p:sp>
      <p:sp>
        <p:nvSpPr>
          <p:cNvPr id="211" name="Google Shape;211;p7"/>
          <p:cNvSpPr/>
          <p:nvPr/>
        </p:nvSpPr>
        <p:spPr>
          <a:xfrm>
            <a:off x="1659988" y="2985062"/>
            <a:ext cx="11493304" cy="5262939"/>
          </a:xfrm>
          <a:prstGeom prst="rect">
            <a:avLst/>
          </a:prstGeom>
          <a:solidFill>
            <a:srgbClr val="66FFFF"/>
          </a:solidFill>
          <a:ln>
            <a:noFill/>
          </a:ln>
          <a:scene3d>
            <a:camera prst="perspectiveRelaxedModerately"/>
            <a:lightRig rig="threePt" dir="t"/>
          </a:scene3d>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dirty="0">
              <a:solidFill>
                <a:schemeClr val="dk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წინასახელშეკრულებო ურთიერთობა და ინფორმაციის გაცვლა შრომითი ხელშეკრულების დადებამდე</a:t>
            </a:r>
            <a:r>
              <a:rPr lang="ka-GE" sz="2800" b="1" i="0" u="none" strike="noStrike" cap="none" dirty="0">
                <a:solidFill>
                  <a:schemeClr val="dk1"/>
                </a:solidFill>
                <a:latin typeface="Calibri"/>
                <a:ea typeface="Calibri"/>
                <a:cs typeface="Calibri"/>
                <a:sym typeface="Calibri"/>
              </a:rPr>
              <a:t>. </a:t>
            </a:r>
            <a:endParaRPr sz="2800" b="1" i="0" u="none" strike="noStrike" cap="none" dirty="0">
              <a:solidFill>
                <a:schemeClr val="dk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შრომითი ხელშეკრულების დადება</a:t>
            </a:r>
            <a:r>
              <a:rPr lang="ka-GE" sz="2800" b="1" i="0" u="none" strike="noStrike" cap="none" dirty="0">
                <a:solidFill>
                  <a:schemeClr val="dk1"/>
                </a:solidFill>
                <a:latin typeface="Calibri"/>
                <a:ea typeface="Calibri"/>
                <a:cs typeface="Calibri"/>
                <a:sym typeface="Calibri"/>
              </a:rPr>
              <a:t>.</a:t>
            </a:r>
            <a:endParaRPr sz="2800" b="1" i="0" u="none" strike="noStrike" cap="none" dirty="0">
              <a:solidFill>
                <a:schemeClr val="dk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u="none" strike="noStrike" cap="none" dirty="0">
                <a:solidFill>
                  <a:schemeClr val="dk1"/>
                </a:solidFill>
                <a:latin typeface="Calibri"/>
                <a:ea typeface="Calibri"/>
                <a:cs typeface="Calibri"/>
                <a:sym typeface="Calibri"/>
              </a:rPr>
              <a:t>არასრული სამუშაო  განაკვეთი.</a:t>
            </a:r>
            <a:endParaRPr sz="2800" b="1" i="0" u="none" strike="noStrike" cap="none" dirty="0">
              <a:solidFill>
                <a:schemeClr val="dk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u="none" strike="noStrike" cap="none" dirty="0">
                <a:solidFill>
                  <a:schemeClr val="dk1"/>
                </a:solidFill>
                <a:latin typeface="Calibri"/>
                <a:ea typeface="Calibri"/>
                <a:cs typeface="Calibri"/>
                <a:sym typeface="Calibri"/>
              </a:rPr>
              <a:t>გამოსაცდელი ვადა.</a:t>
            </a:r>
            <a:endParaRPr sz="2800" b="1" i="0" u="none" strike="noStrike" cap="none" dirty="0">
              <a:solidFill>
                <a:schemeClr val="dk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u="none" strike="noStrike" cap="none" dirty="0">
                <a:solidFill>
                  <a:schemeClr val="dk1"/>
                </a:solidFill>
                <a:latin typeface="Calibri"/>
                <a:ea typeface="Calibri"/>
                <a:cs typeface="Calibri"/>
                <a:sym typeface="Calibri"/>
              </a:rPr>
              <a:t>სტაჟირება.</a:t>
            </a:r>
            <a:endParaRPr sz="2800" b="1" i="0" u="none" strike="noStrike" cap="none" dirty="0">
              <a:solidFill>
                <a:schemeClr val="dk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u="none" strike="noStrike" cap="none" dirty="0">
                <a:solidFill>
                  <a:schemeClr val="dk1"/>
                </a:solidFill>
                <a:latin typeface="Calibri"/>
                <a:ea typeface="Calibri"/>
                <a:cs typeface="Calibri"/>
                <a:sym typeface="Calibri"/>
              </a:rPr>
              <a:t>შრომითი ხელშეკრულების  პირობების შეცვლა.</a:t>
            </a:r>
            <a:endParaRPr sz="2800" b="1" i="0" u="none" strike="noStrike" cap="none" dirty="0">
              <a:solidFill>
                <a:schemeClr val="dk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პროფესიული განვითარების ხელშეწყობა</a:t>
            </a:r>
            <a:r>
              <a:rPr lang="ka-GE" sz="2800" b="1" i="0" u="none" strike="noStrike" cap="none" dirty="0">
                <a:solidFill>
                  <a:schemeClr val="dk1"/>
                </a:solidFill>
                <a:latin typeface="Calibri"/>
                <a:ea typeface="Calibri"/>
                <a:cs typeface="Calibri"/>
                <a:sym typeface="Calibri"/>
              </a:rPr>
              <a:t>.</a:t>
            </a:r>
            <a:endParaRPr sz="2800" b="1" i="0" u="none" strike="noStrike" cap="none" dirty="0">
              <a:solidFill>
                <a:schemeClr val="dk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შრომის შინაგანაწესი</a:t>
            </a:r>
            <a:r>
              <a:rPr lang="ka-GE" sz="2800" b="1" i="0" u="none" strike="noStrike" cap="none" dirty="0">
                <a:solidFill>
                  <a:schemeClr val="dk1"/>
                </a:solidFill>
                <a:latin typeface="Calibri"/>
                <a:ea typeface="Calibri"/>
                <a:cs typeface="Calibri"/>
                <a:sym typeface="Calibri"/>
              </a:rPr>
              <a:t>.</a:t>
            </a:r>
            <a:endParaRPr sz="2800" b="1" i="0" u="none" strike="noStrike" cap="none" dirty="0">
              <a:solidFill>
                <a:schemeClr val="dk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სამუშაო დრო, შესვენების დრო და დასვენების დრო</a:t>
            </a:r>
            <a:r>
              <a:rPr lang="ka-GE" sz="2800" b="1" i="0" u="none" strike="noStrike" cap="none" dirty="0">
                <a:solidFill>
                  <a:schemeClr val="dk1"/>
                </a:solidFill>
                <a:latin typeface="Calibri"/>
                <a:ea typeface="Calibri"/>
                <a:cs typeface="Calibri"/>
                <a:sym typeface="Calibri"/>
              </a:rPr>
              <a:t>.</a:t>
            </a:r>
            <a:endParaRPr sz="2800" b="1" i="0" u="none" strike="noStrike" cap="none" dirty="0">
              <a:solidFill>
                <a:schemeClr val="dk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შვებულება</a:t>
            </a:r>
            <a:r>
              <a:rPr lang="ka-GE" sz="2800" b="1" i="0" u="none" strike="noStrike" cap="none" dirty="0" smtClean="0">
                <a:solidFill>
                  <a:schemeClr val="dk1"/>
                </a:solidFill>
                <a:latin typeface="Calibri"/>
                <a:ea typeface="Calibri"/>
                <a:cs typeface="Calibri"/>
                <a:sym typeface="Calibri"/>
              </a:rPr>
              <a:t>.</a:t>
            </a:r>
            <a:endParaRPr sz="28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67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
          <p:cNvSpPr/>
          <p:nvPr/>
        </p:nvSpPr>
        <p:spPr>
          <a:xfrm>
            <a:off x="1972992" y="1620820"/>
            <a:ext cx="11211951" cy="6771044"/>
          </a:xfrm>
          <a:prstGeom prst="rect">
            <a:avLst/>
          </a:prstGeom>
          <a:solidFill>
            <a:srgbClr val="66FFFF"/>
          </a:solidFill>
          <a:ln>
            <a:noFill/>
          </a:ln>
          <a:scene3d>
            <a:camera prst="isometricOffAxis1Right"/>
            <a:lightRig rig="threePt" dir="t"/>
          </a:scene3d>
          <a:sp3d>
            <a:bevelT/>
          </a:sp3d>
        </p:spPr>
        <p:txBody>
          <a:bodyPr spcFirstLastPara="1" wrap="square" lIns="91425" tIns="45700" rIns="91425" bIns="45700" anchor="ctr" anchorCtr="0">
            <a:spAutoFit/>
          </a:bodyPr>
          <a:lstStyle/>
          <a:p>
            <a:pPr indent="-177800" algn="just">
              <a:buClr>
                <a:schemeClr val="dk1"/>
              </a:buClr>
              <a:buSzPts val="2800"/>
              <a:buFont typeface="Arial"/>
              <a:buChar char="•"/>
            </a:pPr>
            <a:r>
              <a:rPr lang="ka-GE" sz="2800" b="1" dirty="0">
                <a:solidFill>
                  <a:schemeClr val="tx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lc="http://schemas.openxmlformats.org/drawingml/2006/lockedCanvas" val="tx"/>
                    </a:ext>
                  </a:extLst>
                </a:hlinkClick>
              </a:rPr>
              <a:t>შვებულება ორსულობისა და მშობიარობის გამო, შვებულება </a:t>
            </a:r>
            <a:r>
              <a:rPr lang="ka-GE" sz="2800" b="1" dirty="0">
                <a:solidFill>
                  <a:schemeClr val="tx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lc="http://schemas.openxmlformats.org/drawingml/2006/lockedCanvas" val="tx"/>
                    </a:ext>
                  </a:extLst>
                </a:hlinkClick>
              </a:rPr>
              <a:t>ბავშვის მოვლის გამო, შვებულება ახალშობილის შვილად აყვანის გამო და დამატებითი შვებულება ბავშვის მოვლის გამო</a:t>
            </a:r>
            <a:r>
              <a:rPr lang="ka-GE" sz="2800" b="1" dirty="0">
                <a:solidFill>
                  <a:schemeClr val="tx1"/>
                </a:solidFill>
                <a:latin typeface="Calibri"/>
                <a:ea typeface="Calibri"/>
                <a:cs typeface="Calibri"/>
                <a:sym typeface="Calibri"/>
              </a:rPr>
              <a:t>.</a:t>
            </a:r>
          </a:p>
          <a:p>
            <a:pPr indent="-177800" algn="just">
              <a:buClr>
                <a:schemeClr val="dk1"/>
              </a:buClr>
              <a:buSzPts val="2800"/>
              <a:buFont typeface="Arial"/>
              <a:buChar char="•"/>
            </a:pPr>
            <a:r>
              <a:rPr lang="ka-GE" sz="2800" b="1" dirty="0">
                <a:solidFill>
                  <a:schemeClr val="tx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lc="http://schemas.openxmlformats.org/drawingml/2006/lockedCanvas" val="tx"/>
                    </a:ext>
                  </a:extLst>
                </a:hlinkClick>
              </a:rPr>
              <a:t> შრომის ანაზღაურება</a:t>
            </a:r>
            <a:r>
              <a:rPr lang="ka-GE" sz="2800" b="1" dirty="0">
                <a:solidFill>
                  <a:schemeClr val="tx1"/>
                </a:solidFill>
                <a:latin typeface="Calibri"/>
                <a:ea typeface="Calibri"/>
                <a:cs typeface="Calibri"/>
                <a:sym typeface="Calibri"/>
              </a:rPr>
              <a:t>.</a:t>
            </a:r>
          </a:p>
          <a:p>
            <a:pPr indent="-177800" algn="just">
              <a:buClr>
                <a:schemeClr val="dk1"/>
              </a:buClr>
              <a:buSzPts val="2800"/>
              <a:buFont typeface="Arial"/>
              <a:buChar char="•"/>
            </a:pPr>
            <a:r>
              <a:rPr lang="ka-GE" sz="2800" b="1" dirty="0">
                <a:solidFill>
                  <a:schemeClr val="tx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lc="http://schemas.openxmlformats.org/drawingml/2006/lockedCanvas" val="tx"/>
                    </a:ext>
                  </a:extLst>
                </a:hlinkClick>
              </a:rPr>
              <a:t>შრომის პირობების დაცვა. </a:t>
            </a:r>
            <a:endParaRPr lang="ka-GE" sz="2800" b="1" dirty="0">
              <a:solidFill>
                <a:schemeClr val="tx1"/>
              </a:solidFill>
              <a:latin typeface="Calibri"/>
              <a:ea typeface="Calibri"/>
              <a:cs typeface="Calibri"/>
              <a:sym typeface="Calibri"/>
            </a:endParaRPr>
          </a:p>
          <a:p>
            <a:pPr indent="-177800" algn="just">
              <a:buClr>
                <a:schemeClr val="dk1"/>
              </a:buClr>
              <a:buSzPts val="2800"/>
              <a:buFont typeface="Arial"/>
              <a:buChar char="•"/>
            </a:pPr>
            <a:r>
              <a:rPr lang="ka-GE" sz="2800" b="1" dirty="0">
                <a:solidFill>
                  <a:schemeClr val="tx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შრომითი </a:t>
            </a:r>
            <a:r>
              <a:rPr lang="ka-GE" sz="2800" b="1" dirty="0">
                <a:solidFill>
                  <a:schemeClr val="tx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ურთიერთობის შეჩერება და შრომითი ხელშეკრულების შეწყვეტა</a:t>
            </a:r>
            <a:r>
              <a:rPr lang="ka-GE" sz="2800" b="1" dirty="0">
                <a:solidFill>
                  <a:schemeClr val="tx1"/>
                </a:solidFill>
                <a:latin typeface="Calibri"/>
                <a:ea typeface="Calibri"/>
                <a:cs typeface="Calibri"/>
                <a:sym typeface="Calibri"/>
              </a:rPr>
              <a:t>.</a:t>
            </a:r>
            <a:endParaRPr sz="2800" b="1" dirty="0">
              <a:solidFill>
                <a:schemeClr val="tx1"/>
              </a:solidFill>
              <a:latin typeface="Calibri"/>
              <a:ea typeface="Calibri"/>
              <a:cs typeface="Calibri"/>
              <a:sym typeface="Calibri"/>
            </a:endParaRPr>
          </a:p>
          <a:p>
            <a:pPr indent="-177800" algn="just">
              <a:buClr>
                <a:schemeClr val="dk1"/>
              </a:buClr>
              <a:buSzPts val="2800"/>
              <a:buFont typeface="Arial"/>
              <a:buChar char="•"/>
            </a:pPr>
            <a:r>
              <a:rPr lang="ka-GE" sz="2800" b="1" dirty="0">
                <a:solidFill>
                  <a:schemeClr val="tx1"/>
                </a:solidFill>
                <a:latin typeface="Calibri"/>
                <a:ea typeface="Calibri"/>
                <a:cs typeface="Calibri"/>
                <a:sym typeface="Calibri"/>
              </a:rPr>
              <a:t>კ</a:t>
            </a:r>
            <a:r>
              <a:rPr lang="ka-GE" sz="2800" b="1" dirty="0">
                <a:solidFill>
                  <a:schemeClr val="tx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ოლექტიური შრომითი ურთიერთობა</a:t>
            </a:r>
            <a:r>
              <a:rPr lang="ka-GE" sz="2800" b="1" dirty="0">
                <a:solidFill>
                  <a:schemeClr val="tx1"/>
                </a:solidFill>
                <a:latin typeface="Calibri"/>
                <a:ea typeface="Calibri"/>
                <a:cs typeface="Calibri"/>
                <a:sym typeface="Calibri"/>
              </a:rPr>
              <a:t>.</a:t>
            </a:r>
            <a:endParaRPr sz="2800" b="1" dirty="0">
              <a:solidFill>
                <a:schemeClr val="tx1"/>
              </a:solidFill>
              <a:latin typeface="Calibri"/>
              <a:ea typeface="Calibri"/>
              <a:cs typeface="Calibri"/>
              <a:sym typeface="Calibri"/>
            </a:endParaRPr>
          </a:p>
          <a:p>
            <a:pPr indent="-177800" algn="just">
              <a:buClr>
                <a:schemeClr val="dk1"/>
              </a:buClr>
              <a:buSzPts val="2800"/>
              <a:buFont typeface="Arial"/>
              <a:buChar char="•"/>
            </a:pPr>
            <a:r>
              <a:rPr lang="ka-GE" sz="2800" b="1" dirty="0">
                <a:solidFill>
                  <a:schemeClr val="tx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კოლექტიური ხელშეკრულება</a:t>
            </a:r>
            <a:r>
              <a:rPr lang="ka-GE" sz="2800" b="1" dirty="0">
                <a:solidFill>
                  <a:schemeClr val="tx1"/>
                </a:solidFill>
                <a:latin typeface="Calibri"/>
                <a:ea typeface="Calibri"/>
                <a:cs typeface="Calibri"/>
                <a:sym typeface="Calibri"/>
              </a:rPr>
              <a:t>.</a:t>
            </a:r>
            <a:endParaRPr sz="2800" b="1" dirty="0">
              <a:solidFill>
                <a:schemeClr val="tx1"/>
              </a:solidFill>
              <a:latin typeface="Calibri"/>
              <a:ea typeface="Calibri"/>
              <a:cs typeface="Calibri"/>
              <a:sym typeface="Calibri"/>
            </a:endParaRPr>
          </a:p>
          <a:p>
            <a:pPr indent="-177800" algn="just">
              <a:buClr>
                <a:schemeClr val="dk1"/>
              </a:buClr>
              <a:buSzPts val="2800"/>
              <a:buFont typeface="Arial"/>
              <a:buChar char="•"/>
            </a:pPr>
            <a:r>
              <a:rPr lang="ka-GE" sz="2800" b="1" dirty="0">
                <a:solidFill>
                  <a:schemeClr val="tx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პასუხისმგებლობა და დავა</a:t>
            </a:r>
            <a:r>
              <a:rPr lang="ka-GE" sz="2800" b="1" dirty="0">
                <a:solidFill>
                  <a:schemeClr val="tx1"/>
                </a:solidFill>
                <a:latin typeface="Calibri"/>
                <a:ea typeface="Calibri"/>
                <a:cs typeface="Calibri"/>
                <a:sym typeface="Calibri"/>
              </a:rPr>
              <a:t>.</a:t>
            </a:r>
            <a:endParaRPr sz="2800" b="1" dirty="0">
              <a:solidFill>
                <a:schemeClr val="tx1"/>
              </a:solidFill>
              <a:latin typeface="Calibri"/>
              <a:ea typeface="Calibri"/>
              <a:cs typeface="Calibri"/>
              <a:sym typeface="Calibri"/>
            </a:endParaRPr>
          </a:p>
          <a:p>
            <a:pPr indent="-177800" algn="just">
              <a:buClr>
                <a:schemeClr val="dk1"/>
              </a:buClr>
              <a:buSzPts val="2800"/>
              <a:buFont typeface="Arial"/>
              <a:buChar char="•"/>
            </a:pPr>
            <a:r>
              <a:rPr lang="ka-GE" sz="2800" b="1" dirty="0">
                <a:solidFill>
                  <a:schemeClr val="tx1"/>
                </a:solidFill>
                <a:latin typeface="Calibri"/>
                <a:ea typeface="Calibri"/>
                <a:cs typeface="Calibri"/>
                <a:sym typeface="Calibri"/>
              </a:rPr>
              <a:t>ინფორმაცია და კონსულტაცია </a:t>
            </a:r>
            <a:r>
              <a:rPr lang="ka-GE" sz="2800" b="1" i="0" strike="noStrike" cap="none" dirty="0">
                <a:solidFill>
                  <a:schemeClr val="tx1"/>
                </a:solidFill>
                <a:latin typeface="Calibri"/>
                <a:ea typeface="Calibri"/>
                <a:cs typeface="Calibri"/>
                <a:sym typeface="Calibri"/>
              </a:rPr>
              <a:t>სამუშაო ადგილზე.</a:t>
            </a:r>
            <a:endParaRPr sz="2800" b="1" i="0" strike="noStrike" cap="none" dirty="0">
              <a:solidFill>
                <a:schemeClr val="tx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strike="noStrike" cap="none" dirty="0">
                <a:solidFill>
                  <a:schemeClr val="tx1"/>
                </a:solidFill>
                <a:latin typeface="Calibri"/>
                <a:ea typeface="Calibri"/>
                <a:cs typeface="Calibri"/>
                <a:sym typeface="Calibri"/>
              </a:rPr>
              <a:t>სახელმწიფო ზედამხედველობა საქართველოს შრომის კანონმდებლობაზე.</a:t>
            </a:r>
            <a:endParaRPr sz="2800" b="1" i="0" strike="noStrike" cap="none" dirty="0">
              <a:solidFill>
                <a:schemeClr val="tx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u="none" strike="noStrike" cap="none" dirty="0">
                <a:solidFill>
                  <a:schemeClr val="dk1"/>
                </a:solidFill>
                <a:latin typeface="Calibri"/>
                <a:ea typeface="Calibri"/>
                <a:cs typeface="Calibri"/>
                <a:sym typeface="Calibri"/>
              </a:rPr>
              <a:t>დისკრიმინაციის აკრძალვის პრინციპის დარღვევა.</a:t>
            </a:r>
            <a:endParaRPr sz="2800" b="1" i="0" u="none" strike="noStrike" cap="none" dirty="0">
              <a:solidFill>
                <a:schemeClr val="dk1"/>
              </a:solidFill>
              <a:latin typeface="Calibri"/>
              <a:ea typeface="Calibri"/>
              <a:cs typeface="Calibri"/>
              <a:sym typeface="Calibri"/>
            </a:endParaRPr>
          </a:p>
          <a:p>
            <a:pPr marL="0" marR="0" lvl="0" indent="-177800" algn="just" rtl="0">
              <a:lnSpc>
                <a:spcPct val="100000"/>
              </a:lnSpc>
              <a:spcBef>
                <a:spcPts val="0"/>
              </a:spcBef>
              <a:spcAft>
                <a:spcPts val="0"/>
              </a:spcAft>
              <a:buClr>
                <a:schemeClr val="dk1"/>
              </a:buClr>
              <a:buSzPts val="2800"/>
              <a:buFont typeface="Arial"/>
              <a:buChar char="•"/>
            </a:pPr>
            <a:r>
              <a:rPr lang="ka-GE" sz="2800" b="1" i="0" u="none" strike="noStrike" cap="none" dirty="0">
                <a:solidFill>
                  <a:schemeClr val="dk1"/>
                </a:solidFill>
                <a:latin typeface="Calibri"/>
                <a:ea typeface="Calibri"/>
                <a:cs typeface="Calibri"/>
                <a:sym typeface="Calibri"/>
              </a:rPr>
              <a:t>იძულებითი შრომა.</a:t>
            </a:r>
            <a:endParaRPr sz="2800" b="1" i="0" u="none" strike="noStrike" cap="none" dirty="0">
              <a:solidFill>
                <a:schemeClr val="dk1"/>
              </a:solidFill>
              <a:latin typeface="Calibri"/>
              <a:ea typeface="Calibri"/>
              <a:cs typeface="Calibri"/>
              <a:sym typeface="Calibri"/>
            </a:endParaRPr>
          </a:p>
          <a:p>
            <a:pPr marR="0" lvl="0" algn="just" rtl="0">
              <a:lnSpc>
                <a:spcPct val="100000"/>
              </a:lnSpc>
              <a:spcBef>
                <a:spcPts val="0"/>
              </a:spcBef>
              <a:spcAft>
                <a:spcPts val="0"/>
              </a:spcAft>
              <a:buClr>
                <a:schemeClr val="dk1"/>
              </a:buClr>
              <a:buSzPts val="2800"/>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41258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7700" y="1765310"/>
            <a:ext cx="10800080" cy="1384995"/>
          </a:xfrm>
          <a:prstGeom prst="rect">
            <a:avLst/>
          </a:prstGeom>
        </p:spPr>
        <p:txBody>
          <a:bodyPr wrap="square">
            <a:spAutoFit/>
          </a:bodyPr>
          <a:lstStyle/>
          <a:p>
            <a:pPr marL="457200" indent="-457200" algn="ctr">
              <a:buFont typeface="Wingdings" panose="05000000000000000000" pitchFamily="2" charset="2"/>
              <a:buChar char="Ø"/>
            </a:pPr>
            <a:r>
              <a:rPr lang="ka-GE" sz="2800" b="1" dirty="0" smtClean="0">
                <a:solidFill>
                  <a:schemeClr val="dk1"/>
                </a:solidFill>
                <a:latin typeface="Calibri"/>
                <a:ea typeface="Calibri"/>
                <a:cs typeface="Calibri"/>
              </a:rPr>
              <a:t>თქვენი აზრით  რისი  უფლება აქვს  სამუშაოს მაძიებელს და როგორია დამსაქმებლის </a:t>
            </a:r>
            <a:r>
              <a:rPr lang="ka-GE" sz="2800" b="1" dirty="0">
                <a:solidFill>
                  <a:schemeClr val="dk1"/>
                </a:solidFill>
                <a:latin typeface="Calibri"/>
                <a:ea typeface="Calibri"/>
                <a:cs typeface="Calibri"/>
              </a:rPr>
              <a:t>წინასახელშეკრულებო </a:t>
            </a:r>
            <a:r>
              <a:rPr lang="ka-GE" sz="2800" b="1" dirty="0" smtClean="0">
                <a:solidFill>
                  <a:schemeClr val="dk1"/>
                </a:solidFill>
                <a:latin typeface="Calibri"/>
                <a:ea typeface="Calibri"/>
                <a:cs typeface="Calibri"/>
              </a:rPr>
              <a:t>ვალდებულებები</a:t>
            </a:r>
            <a:r>
              <a:rPr lang="ka-GE" sz="2800" b="1" dirty="0">
                <a:solidFill>
                  <a:schemeClr val="dk1"/>
                </a:solidFill>
                <a:latin typeface="Calibri"/>
                <a:ea typeface="Calibri"/>
                <a:cs typeface="Calibri"/>
              </a:rPr>
              <a:t>?</a:t>
            </a:r>
            <a:endParaRPr lang="en-US" sz="2800" b="1" dirty="0">
              <a:solidFill>
                <a:schemeClr val="dk1"/>
              </a:solidFill>
              <a:latin typeface="Calibri"/>
              <a:ea typeface="Calibri"/>
              <a:cs typeface="Calibri"/>
            </a:endParaRPr>
          </a:p>
        </p:txBody>
      </p:sp>
      <p:pic>
        <p:nvPicPr>
          <p:cNvPr id="5" name="Google Shape;157;p11" descr="C:\Users\pc-pc\Desktop\images.png"/>
          <p:cNvPicPr preferRelativeResize="0"/>
          <p:nvPr/>
        </p:nvPicPr>
        <p:blipFill rotWithShape="1">
          <a:blip r:embed="rId2">
            <a:alphaModFix/>
          </a:blip>
          <a:srcRect/>
          <a:stretch/>
        </p:blipFill>
        <p:spPr>
          <a:xfrm>
            <a:off x="6067886" y="4600137"/>
            <a:ext cx="3411141" cy="4042834"/>
          </a:xfrm>
          <a:prstGeom prst="rect">
            <a:avLst/>
          </a:prstGeom>
          <a:noFill/>
          <a:ln>
            <a:noFill/>
          </a:ln>
        </p:spPr>
      </p:pic>
    </p:spTree>
    <p:extLst>
      <p:ext uri="{BB962C8B-B14F-4D97-AF65-F5344CB8AC3E}">
        <p14:creationId xmlns:p14="http://schemas.microsoft.com/office/powerpoint/2010/main" val="1479584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867</TotalTime>
  <Words>2437</Words>
  <Application>Microsoft Office PowerPoint</Application>
  <PresentationFormat>Custom</PresentationFormat>
  <Paragraphs>251</Paragraphs>
  <Slides>55</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Calibri</vt:lpstr>
      <vt:lpstr>Calibri Light</vt:lpstr>
      <vt:lpstr>DejaVu Sans</vt:lpstr>
      <vt:lpstr>Noto Sans</vt:lpstr>
      <vt:lpstr>Sylfaen</vt:lpstr>
      <vt:lpstr>Helvetica Neue</vt:lpstr>
      <vt:lpstr>Arial</vt:lpstr>
      <vt:lpstr>Noto Sans Symbols</vt:lpstr>
      <vt:lpstr>Wingdings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სექსუალური ორიენტაციის და პროფესიული საქმიანობის ნიშნით დისკრიმინაცია შპს „კოპიპრინტ 2000-ს“, ორგანიზაცია „ევროპული ადამიანის უფლებათა ქსელის“ ბეჭდის ყალიბის დამზადების მიზნით მიმართა  x პირმ,  რაზეც, კომპანიის თანამშრომელმა, ჰომოფობიური მოტივით, უარი უთხრა. (ორგანიზაციის საქმიანობის ძირითადი მიმართულება სხვადასხვა დაუცველი ჯგუფების, მათ შორის, ლგბტ+ თემის წარმომადგენელთა უფლებების დაცვაა).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Asus</cp:lastModifiedBy>
  <cp:revision>30</cp:revision>
  <dcterms:modified xsi:type="dcterms:W3CDTF">2023-03-17T20:24:42Z</dcterms:modified>
</cp:coreProperties>
</file>