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331" r:id="rId2"/>
    <p:sldId id="400" r:id="rId3"/>
    <p:sldId id="401" r:id="rId4"/>
    <p:sldId id="344" r:id="rId5"/>
    <p:sldId id="319" r:id="rId6"/>
    <p:sldId id="374" r:id="rId7"/>
    <p:sldId id="375" r:id="rId8"/>
    <p:sldId id="377" r:id="rId9"/>
    <p:sldId id="392" r:id="rId10"/>
    <p:sldId id="359" r:id="rId11"/>
    <p:sldId id="385" r:id="rId12"/>
    <p:sldId id="369" r:id="rId13"/>
    <p:sldId id="370" r:id="rId14"/>
    <p:sldId id="393" r:id="rId15"/>
    <p:sldId id="387" r:id="rId16"/>
    <p:sldId id="388" r:id="rId17"/>
    <p:sldId id="389" r:id="rId18"/>
    <p:sldId id="390" r:id="rId19"/>
    <p:sldId id="356" r:id="rId20"/>
    <p:sldId id="357" r:id="rId21"/>
    <p:sldId id="358" r:id="rId22"/>
    <p:sldId id="378" r:id="rId23"/>
    <p:sldId id="381" r:id="rId24"/>
    <p:sldId id="379" r:id="rId25"/>
    <p:sldId id="380" r:id="rId26"/>
    <p:sldId id="31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ine" initials="M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EEEF8"/>
    <a:srgbClr val="FFFF00"/>
    <a:srgbClr val="2026A0"/>
    <a:srgbClr val="DEF4F8"/>
    <a:srgbClr val="00FFFF"/>
    <a:srgbClr val="FF0066"/>
    <a:srgbClr val="0F1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2DD40-6409-4A4B-9A4B-CB47B2AA55C7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CF400-1284-4A41-A733-84F4191C5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79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CF400-1284-4A41-A733-84F4191C5EC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3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3DBA-DF2B-4F45-987C-FFC11F950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733E3-D73A-514C-8080-026404A5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2E74-6BFE-AB48-B142-D0FFBDD0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4078-DAD2-DB4A-8B06-2E2A8784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73DA6-AF3E-234F-80B6-DA7FD431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A44-167B-A44B-B05F-AA5FEDC3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03D3-13A4-ED47-9627-5816D287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D9D2-4023-B14F-A513-65BA3AEE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BF4C-8CCA-AB4E-8EF1-26FBEC3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D98A-1568-9F4B-92F3-86CFFA8C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3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3E512-95E1-7D4A-93DE-8C58F6B94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1599-1C9E-F94E-AB39-5624FE102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50B-603B-0642-AB7A-CA70C340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555D2-BFCE-3C41-958E-9BD6A5F1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6981-57E7-AD42-A153-C93B4F4A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A810-663F-3C42-88E3-AA6ADF27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4CEF-4240-4D42-8645-22F16170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18BBE-84B0-424D-9C56-31DA3B12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4F96B-E831-B848-9D06-6F1F8B0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70F6E-E1BB-504E-A498-0A551509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6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FC56-774B-B247-B2AC-277A1CC5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F574-4E85-DE42-A23E-429EC4F35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7E851-989D-8A45-962A-AA62DBB8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2DB8-05D1-EA45-91A2-1C3EEFE9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E4A9C-8352-FA4F-8E57-5142269E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E5A2-94FE-F74B-A73E-69F797E3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F23EF-3EF9-6E41-982E-A91742E7F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D81EA-A2CA-C142-A576-3D636848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A7C62-82E5-BF4B-91A0-56FDBD37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E85FF-EEAB-784F-B672-BC83A802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C501E-E1E6-384E-82A9-6ABC8333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9547-13D4-E24C-A8E6-CE231947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1D77-9FE0-ED41-BD90-8DE2AD4E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ECB0E-C552-E440-9878-24CB44E0D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3E5D2-04A3-DD43-9CB9-69CCB4782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80742-3FFD-E440-A9CC-454BF8098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EAF7D-6F54-C84F-B0F2-492D45DA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81826-AD2D-CE47-9818-EC3FCC30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F9511-5C5A-3F4A-BC29-699DAB33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F426-DF0F-8846-852E-72F92D68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F8E96-AE5D-3E42-AEC6-222B3474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2DF59-6FF0-F04A-A7DA-437294B0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5AB1E-10F4-BA44-BEBD-AFD22B65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5CF62-97A6-C34C-81E8-0D9DA4FE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767A3-EB16-E845-BDA9-C5C3DB41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AA980-C4E5-514B-B3C2-9AE3C75A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2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825E-1355-6D4D-BD05-1AF530FA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A8F4-6502-FA41-B8FE-F95074F4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35BC-6363-924A-B581-173F059D4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8CE90-8E70-EA40-8F54-0E3A8BEC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FB6D2-88A3-DC45-A546-979F81E0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9F336-843C-144B-A346-0B0E2162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7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8D2A-16DA-534C-826B-B0EA586E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7A813-D28A-0A41-9F13-D8BAFD80A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20809-2225-8445-B4F7-B284ECEE1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25E7B-8265-8944-9FDC-8C8607D2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2AF67-760A-2845-8342-B599AF18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3F5E5-FECB-9743-B897-D8F405F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2D02D-660A-314D-8A95-E9AFD731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4F413-A9F8-2343-92B9-BAECFB91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9BBC-EC5F-0947-83DA-33FDD50A3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E623-5FB3-4EB5-B3E4-4E3776B12A75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9E26-FF96-FB42-B085-0A61AFF84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D2E6-E8AD-8940-BAF8-948085710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05CEE-7783-4803-98F5-E03F3459B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9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24.gif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5" Type="http://schemas.openxmlformats.org/officeDocument/2006/relationships/hyperlink" Target="mailto:keso.sumbadze@btu.edu.ge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6F445-2565-4A9A-8EB6-7104B5B1C5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2634" y="4929079"/>
            <a:ext cx="7925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საგანი: ადამიანური რესურსების მართვა 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(HRM)</a:t>
            </a:r>
            <a:endParaRPr lang="ka-GE" b="1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endParaRPr lang="ka-GE" dirty="0" smtClean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0339" y="5308486"/>
            <a:ext cx="3103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ლექტორი:    კესო სუმბაძე</a:t>
            </a:r>
            <a:endParaRPr lang="en-US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339" y="5718221"/>
            <a:ext cx="2783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თბილისი 20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2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2 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11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009" y="1332231"/>
            <a:ext cx="9183190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სტრატეგია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არის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მიდგომა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რომელსაც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ირჩევენ</a:t>
            </a:r>
            <a:r>
              <a:rPr lang="ka-GE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ka-GE" b="1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ადამიანური რესურსების მართვის მიმართულებით 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სამომავალოდ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დასახული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მიზნების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მისაღწევად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 </a:t>
            </a:r>
            <a:r>
              <a:rPr lang="ka-GE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სტრატეგიაში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განისაზღვრება</a:t>
            </a:r>
            <a:r>
              <a:rPr lang="ka-GE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ორგანიზაციის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გრძელვადიანი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მიზნები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და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ამოცანები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სამოქმედო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კურსი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ამ</a:t>
            </a:r>
            <a:r>
              <a:rPr lang="ka-GE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მიზნების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განხორციელებისთვის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საჭირო</a:t>
            </a:r>
            <a:r>
              <a:rPr lang="en-US" b="1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რესურსები</a:t>
            </a:r>
            <a:endParaRPr lang="en-US" b="1" dirty="0">
              <a:solidFill>
                <a:schemeClr val="tx1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573" y="5230258"/>
            <a:ext cx="1099085" cy="14523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31027" y="3522980"/>
            <a:ext cx="8513867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ადამიანური რესურსების მართვის სტრატეგიების შემუშავებისას საჭიროა მათი პირდაპირ დაკავშირება ორგანიზაციის სამოქმედო (კორპორაციულ) სტრატეგიასთან, ორგანიზაციის შიდა და გარე ფაქტორების 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გათვალისწინებით.</a:t>
            </a:r>
            <a:endParaRPr lang="en-US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192" y="249478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 </a:t>
            </a:r>
            <a:r>
              <a:rPr lang="ka-GE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სტრატეგიები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15916" y="61322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dirty="0" smtClean="0">
                <a:solidFill>
                  <a:srgbClr val="FF0000"/>
                </a:solidFill>
                <a:latin typeface="Maersk Text"/>
              </a:rPr>
              <a:t>როგორ ვაპირებთ  კონკრეტულ შედეგამდე მისვლას?</a:t>
            </a:r>
            <a:endParaRPr lang="ka-G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800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8531" y="509451"/>
            <a:ext cx="10380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a-GE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  </a:t>
            </a:r>
            <a:r>
              <a:rPr lang="ka-GE" b="1" dirty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სტრატეგიებთან  დაკავშირებით  შეგვიძლია განვიხილოთ  სამი მთავარი მიდგომა: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531" y="1564085"/>
            <a:ext cx="1047205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- </a:t>
            </a:r>
            <a:r>
              <a:rPr lang="ka-GE" b="1" dirty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სამუშაოს შესრულებაზე ორიენტირებული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ka-GE" b="1" dirty="0" smtClean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მენეჯმენტი 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–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სამუშაოს 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ეფექტიანი შესრულება ან ეფექტიანი მუშაობა გამიზნულია გავლენა მოახდინოს ორგანიზაციის მუშაობის ისეთ სფეროებზე, როგორიცაა პროდუქტიულობა, ხარისხი, მომსახურების სერვისის დონე, ზრდა და მოგება. </a:t>
            </a:r>
            <a:endParaRPr lang="ka-GE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7919" y="3726008"/>
            <a:ext cx="49312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sz="1600" b="1" i="1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სამუშაოს შესრულებაზე ორიენტირებული პრაქტიკა მოიცავს </a:t>
            </a:r>
            <a:r>
              <a:rPr lang="ka-GE" sz="1600" b="1" i="1" dirty="0" smtClean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რესურსების </a:t>
            </a:r>
            <a:r>
              <a:rPr lang="ka-GE" sz="1600" b="1" i="1" dirty="0">
                <a:solidFill>
                  <a:srgbClr val="00B05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მოზიდვისა და შერჩევის აქტიურ პროცედურებს, ხანგრძლივ და რელევანტურ ტრენინგს და მართვის განვითარების აქტივობებს, სახელფასო სისტემას, რომელიც წახალისების გზით მოტივაციის გაზრდაზეა ორიენტირებული და სამუშაოს მართვის პროცესებს</a:t>
            </a:r>
            <a:endParaRPr lang="ka-GE" sz="1600" b="1" i="1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06" y="3726008"/>
            <a:ext cx="3894909" cy="21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43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47" y="422094"/>
            <a:ext cx="726294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ka-GE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ვალდებულებაზე </a:t>
            </a:r>
            <a:r>
              <a:rPr lang="ka-GE" b="1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ორიენტირებული მენეჯმენტი </a:t>
            </a:r>
            <a:r>
              <a:rPr lang="ka-GE" b="1" dirty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- ადამიანური რესურსების მართვის ერთ-ერთი მთავარი მახასიათებელი არის ძირითადი აქცენტის გადატანა ერთობლივი ვალდებულების მნიშვნელობაზე. </a:t>
            </a:r>
            <a:r>
              <a:rPr lang="ka-GE" sz="1600" i="1" dirty="0">
                <a:solidFill>
                  <a:schemeClr val="bg1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ვალდებულებაზე ორიენტირებული მართვა შეიძლება განვმარტოთ, როგორც “მართვის ფორმა, რომელიც მიმართულია ვალდებულების გაზრდაზე ქცევის </a:t>
            </a:r>
            <a:r>
              <a:rPr lang="ka-GE" sz="1600" i="1" dirty="0" err="1">
                <a:solidFill>
                  <a:schemeClr val="bg1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თვითკონტროლით</a:t>
            </a:r>
            <a:r>
              <a:rPr lang="ka-GE" sz="1600" i="1" dirty="0">
                <a:solidFill>
                  <a:schemeClr val="bg1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და არა გარეშე სანქციებითა და ინდივიდზე ზეწოლით, ხოლო ორგანიზაციის შიგნით ურთიერთობები ეფუძნება ნდობის მაღალ დონეს</a:t>
            </a:r>
            <a:r>
              <a:rPr lang="ka-GE" dirty="0" smtClean="0">
                <a:solidFill>
                  <a:schemeClr val="bg1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”.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7211" y="3379822"/>
            <a:ext cx="66228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.</a:t>
            </a:r>
            <a:r>
              <a:rPr lang="ka-GE" b="1" dirty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 ჩართულობაზე ორიენტირებული მენეჯმენტი </a:t>
            </a:r>
            <a:r>
              <a:rPr lang="ka-GE" b="1" dirty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– </a:t>
            </a:r>
            <a:r>
              <a:rPr lang="ka-GE" dirty="0">
                <a:solidFill>
                  <a:schemeClr val="accent6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სამუშაოში ჩართულობაზე ორიენტირებული სამუშაო პრაქტიკა წარმოადგენს ადამიანური რესურსების მართვის პრაქტიკის განსაზღვრულ ერთობლიობას, რომელიც ფოკუსირებულია ისეთ ფაქტორებზე, როგორიცაა დასაქმებულთა გადაწყვეტილების მიღება, ძალაუფლება, ინფორმაციის წვდომა, ტრენინგი და წახალისება. </a:t>
            </a:r>
            <a:r>
              <a:rPr lang="ka-GE" sz="1600" i="1" dirty="0">
                <a:solidFill>
                  <a:schemeClr val="bg1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ძველი ბიუროკრატიული მოდელისაგან განსხვავებით, რომელიც კონტროლს ემყარებოდა, ეს არის ვალდებულებასა და ჩართულობაზე დაფუძნებული მენეჯმენტის სისტემა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5" y="619073"/>
            <a:ext cx="3188563" cy="2388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3379822"/>
            <a:ext cx="3484153" cy="278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83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0526" y="731521"/>
            <a:ext cx="9392194" cy="313932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ეფექტიანი </a:t>
            </a:r>
            <a:r>
              <a:rPr lang="en-US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hr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სტრატეგია უნდა აკმაყოფილებდეს</a:t>
            </a:r>
            <a:r>
              <a: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შემდეგ კრიტერიუმებს:</a:t>
            </a:r>
            <a:endParaRPr lang="en-US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1) პასუხობს ორგანიზაციის მოთხოვნებს;</a:t>
            </a:r>
            <a:endParaRPr lang="en-US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2) ეფუძნება დეტალურ ანალიზსა და კვლევას და არა - სასურველის სინამდვილედ აღქმას.</a:t>
            </a:r>
            <a:endParaRPr lang="en-US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3) შეიძლება გადაიზარდოს ქმედით პროგრამებში, რომლებიც მიმართული იქნება მოთხოვნების შესრულებისა და პრობლემების გადაჭრისკენ; </a:t>
            </a:r>
            <a:endParaRPr lang="en-US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4)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იყოს 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გასაგები და </a:t>
            </a:r>
            <a:r>
              <a:rPr lang="ka-GE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ინტერგრირებული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,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მოიცავდეს კომპონენტებს, 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რომლებიც აძლიერებენ და იმავდროულად კარგად ერგებიან ერთმანეთს;</a:t>
            </a:r>
            <a:endParaRPr lang="en-US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5) ითვალისწინებს ორგანიზაციის სხვა მიმართულებების ხელმძღვანელთა და თანამშრომელთა, ასევე თავად ორგანიზაციისა და სხვა დაინტერესებულ </a:t>
            </a:r>
            <a:r>
              <a:rPr lang="ka-GE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აქტორთა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მოთხოვნებსა და საჭიროებებს.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2412" y="4946829"/>
            <a:ext cx="6035040" cy="646331"/>
          </a:xfrm>
          <a:prstGeom prst="rect">
            <a:avLst/>
          </a:prstGeom>
          <a:solidFill>
            <a:srgbClr val="DEEEF8"/>
          </a:solidFill>
          <a:scene3d>
            <a:camera prst="isometricOffAxis1Right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ka-GE" dirty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ადამიანური რესურსების მართვის სტრატეგია ეფექტიანია, თუ იგი აღწევს დასახულ მიზანს. </a:t>
            </a:r>
            <a:endParaRPr lang="en-US" dirty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43" y="4536841"/>
            <a:ext cx="1955074" cy="14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15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526" y="683471"/>
            <a:ext cx="10772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ka-GE" sz="24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თქვენი აზრით რას არის </a:t>
            </a:r>
            <a:r>
              <a:rPr lang="en-US" sz="2400" b="1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sz="24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24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პოლიტიკა</a:t>
            </a:r>
            <a:endParaRPr lang="ka-GE" sz="2400" b="1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67" y="1956886"/>
            <a:ext cx="3550108" cy="389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8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67727" y="367918"/>
            <a:ext cx="2367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HR </a:t>
            </a:r>
            <a:r>
              <a:rPr lang="ka-GE" sz="2400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პოლიტიკა </a:t>
            </a:r>
            <a:endParaRPr lang="ka-GE" sz="2400" dirty="0"/>
          </a:p>
        </p:txBody>
      </p:sp>
      <p:sp>
        <p:nvSpPr>
          <p:cNvPr id="5" name="Rectangle 4"/>
          <p:cNvSpPr/>
          <p:nvPr/>
        </p:nvSpPr>
        <p:spPr>
          <a:xfrm>
            <a:off x="302954" y="1137385"/>
            <a:ext cx="592335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DejaVu Sans" panose="020B0603030804020204" pitchFamily="34" charset="0"/>
                <a:ea typeface="DejaVu Sans" panose="020B0603030804020204" pitchFamily="34" charset="0"/>
              </a:rPr>
              <a:t>HR </a:t>
            </a:r>
            <a:r>
              <a:rPr lang="ka-GE" sz="20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პოლიტიკა </a:t>
            </a:r>
            <a:r>
              <a:rPr lang="ka-GE" sz="2000" b="1" dirty="0"/>
              <a:t>  - 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</a:rPr>
              <a:t>ეს არის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მუშაობის 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</a:rPr>
              <a:t>ზოგადი მიმართულება, ორგანიზაციული მექანიზმის პრინციპების, მეთოდებისა და ფორმების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ერთობლიობა, 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</a:rPr>
              <a:t>რომლებიც მიმართულია პერსონალის პოტენციალის შენარჩუნების, განმტკიცებისა და განვითარებისკენ, გამოცდილი და მაღალპროდუქტიული, ერთიანი გუნდის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შექმნაზე.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ka-GE" dirty="0" smtClean="0"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პოლიტიკას </a:t>
            </a:r>
            <a:r>
              <a:rPr lang="ka-GE" dirty="0">
                <a:latin typeface="DejaVu Sans" panose="020B0603030804020204" pitchFamily="34" charset="0"/>
                <a:ea typeface="DejaVu Sans" panose="020B0603030804020204" pitchFamily="34" charset="0"/>
              </a:rPr>
              <a:t>შეუძლია დროულად უპასუხოს ბაზრის მოთხოვნების მუდმივად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შეცვლას. </a:t>
            </a:r>
            <a:endParaRPr lang="ka-GE" dirty="0"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ka-GE" dirty="0" smtClean="0"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HR </a:t>
            </a:r>
            <a:r>
              <a:rPr lang="ka-GE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პოლიტიკას ახორციელებენ  მიმართულების  მენეჯერები.</a:t>
            </a:r>
            <a:endParaRPr lang="ka-GE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45" y="1137385"/>
            <a:ext cx="4792133" cy="47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4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8083" y="422003"/>
            <a:ext cx="7324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პოლიტიკა უნდა  მოიცავდეს  ისეთ საკითხებს როგორიცაა:</a:t>
            </a:r>
            <a:endParaRPr lang="ka-GE" dirty="0"/>
          </a:p>
        </p:txBody>
      </p:sp>
      <p:sp>
        <p:nvSpPr>
          <p:cNvPr id="5" name="Rectangle 4"/>
          <p:cNvSpPr/>
          <p:nvPr/>
        </p:nvSpPr>
        <p:spPr>
          <a:xfrm>
            <a:off x="808752" y="1459495"/>
            <a:ext cx="6030818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ასაკისა და დასაქმების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ჩაგვრა-დაშინების  საწინააღმდეგო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დისციპლინური  </a:t>
            </a: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მრავალფეროვნებისა და </a:t>
            </a:r>
            <a:r>
              <a:rPr lang="ka-GE" sz="1400" dirty="0" err="1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ინკლუზიის</a:t>
            </a: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პოლიტიკა (</a:t>
            </a:r>
            <a:r>
              <a:rPr lang="ka-GE" sz="1400" dirty="0" err="1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კროსკულტურა</a:t>
            </a: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ელფოსტის და  ინტერნეტის გამოყენების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ზრდა-განვითარების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 ურთიერთობების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ხმის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თანაბარი შესაძლებლობების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ჩივილის გამოთქმის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ჯანმრთელობა და უსაფრთხოების 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ახალი ტექნოლოგიების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დაწინაურების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არ-ის შემცირების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err="1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დაჯილდვება</a:t>
            </a: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-წახალისების 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სექსუალური შევიწროვების 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დარღვევების შესახებ შეტყობინების პოლიტიკა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სამსახურსა და პირად ცხოვრებას შორის ბალანსის  პოლიტიკა</a:t>
            </a:r>
            <a:endParaRPr lang="ka-GE" sz="1400" dirty="0">
              <a:solidFill>
                <a:srgbClr val="00B0F0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26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029" y="1215471"/>
            <a:ext cx="7555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თქვენი აზრით რა არის და რისთვის გვჭირდება </a:t>
            </a:r>
            <a:r>
              <a:rPr lang="en-US" b="1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ანალიტიკა? </a:t>
            </a:r>
            <a:endParaRPr lang="ka-G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172" y="2424691"/>
            <a:ext cx="3008956" cy="300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0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54937" y="949541"/>
            <a:ext cx="1890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ანალიტიკა </a:t>
            </a:r>
            <a:endParaRPr lang="ka-GE" dirty="0"/>
          </a:p>
        </p:txBody>
      </p:sp>
      <p:sp>
        <p:nvSpPr>
          <p:cNvPr id="5" name="Rectangle 4"/>
          <p:cNvSpPr/>
          <p:nvPr/>
        </p:nvSpPr>
        <p:spPr>
          <a:xfrm>
            <a:off x="940636" y="1397949"/>
            <a:ext cx="4857420" cy="203132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ka-GE" sz="1400" dirty="0" smtClean="0"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ჩართულობის შეფასება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გაცდენების შემცირება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სწავლება-განვითარება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ეფექტიანობის შეფასება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საქმიანობის მართვის გაუმჯობესება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ორგანიზაციული განვითარების გასაუმჯობესებლად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უბედური შემთხვევების შემცირება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sz="1400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1400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სტრატეგიის გასაუმჯობესებლად</a:t>
            </a:r>
            <a:endParaRPr lang="ka-GE" sz="1400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8056" y="4369749"/>
            <a:ext cx="5363448" cy="2031325"/>
          </a:xfrm>
          <a:prstGeom prst="rect">
            <a:avLst/>
          </a:prstGeom>
          <a:solidFill>
            <a:srgbClr val="DEEEF8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ka-GE" sz="1400" dirty="0" smtClean="0">
              <a:solidFill>
                <a:srgbClr val="00B0F0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CC0066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1400" dirty="0" err="1" smtClean="0">
                <a:solidFill>
                  <a:srgbClr val="CC0066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თალსაჩინო</a:t>
            </a:r>
            <a:r>
              <a:rPr lang="ka-GE" sz="1400" dirty="0" smtClean="0">
                <a:solidFill>
                  <a:srgbClr val="CC0066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ანალიტიკა </a:t>
            </a: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 ადგენს რა მდგომარეობაა </a:t>
            </a:r>
            <a:r>
              <a:rPr lang="en-US" sz="1400" dirty="0" err="1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</a:t>
            </a: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ის კონკრეტული მიმართულებით  მაგალითად გაცდენა, დენადობა და სხვ.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CC0066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მრავალგანზომილებიანი ანალიტიკა </a:t>
            </a: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-მონაცემთა სხვადასხვა </a:t>
            </a:r>
            <a:r>
              <a:rPr lang="ka-GE" sz="1400" dirty="0" err="1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კატეგორიიის</a:t>
            </a: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თავმოყრით ადგენს მიზეზშედეგობრივ კავშირებს.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sz="1400" dirty="0" smtClean="0">
                <a:solidFill>
                  <a:srgbClr val="CC0066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პროგნოზული ანალიტიკა </a:t>
            </a:r>
            <a:r>
              <a:rPr lang="ka-GE" sz="1400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 შესაძლებლობას გვაძლევს სამომავლო ტენდენციების განსასაზღვრად.</a:t>
            </a:r>
            <a:endParaRPr lang="ka-GE" sz="1400" dirty="0">
              <a:solidFill>
                <a:srgbClr val="00B0F0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8056" y="3886145"/>
            <a:ext cx="3004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ანალიტიკის დონეები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3883220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47119" y="1058308"/>
            <a:ext cx="523091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</a:t>
            </a:r>
            <a:r>
              <a:rPr lang="ka-GE" sz="2400" b="1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ა  არის  ცოდნის  მენეჯმენტი</a:t>
            </a:r>
            <a:r>
              <a:rPr lang="en-US" sz="2400" b="1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? </a:t>
            </a:r>
            <a:endParaRPr lang="ka-GE" sz="2400" b="1" dirty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25" y="2018619"/>
            <a:ext cx="6722201" cy="33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30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3034" y="1105502"/>
            <a:ext cx="10772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ka-GE" sz="24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თქვენი აზრით  რომელია ის ძირითადი საკანონმდებლო რეგულაციები, რომლებიც  უზრუნველყოფს შრომითი ურთიერთობების სამართლებრივ რეგულირებას?</a:t>
            </a:r>
            <a:endParaRPr lang="ka-GE" sz="2400" b="1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516" y="2927433"/>
            <a:ext cx="1397667" cy="304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81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659" y="658782"/>
            <a:ext cx="5751581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a-GE" b="1" dirty="0" smtClean="0">
                <a:solidFill>
                  <a:schemeClr val="accent4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ცოდნის მენეჯმენტი არის ორგანიზაციებში  არსებული ცოდნის და დაგროვილი გამოცდილების  გამოყენების და მართვის ტექნიკა.</a:t>
            </a:r>
            <a:endParaRPr lang="ka-G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1211" y="4938094"/>
            <a:ext cx="53949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sz="1600" b="1" i="1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ჯერ  კიდევ  1998 წელს ულრიხი ამბობდა, რომ კომპანიებისთვის</a:t>
            </a:r>
            <a:r>
              <a:rPr lang="en-US" sz="1600" b="1" i="1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1600" b="1" i="1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ცოდნა</a:t>
            </a:r>
            <a:r>
              <a:rPr lang="en-US" sz="1600" b="1" i="1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1600" b="1" i="1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არის კონკურენტული  უპირატესობა, ისინი  ყიდიან  იდეებსა და ურთიერთობებს. </a:t>
            </a:r>
            <a:endParaRPr lang="ka-GE" sz="1600" b="1" i="1" dirty="0"/>
          </a:p>
        </p:txBody>
      </p:sp>
      <p:sp>
        <p:nvSpPr>
          <p:cNvPr id="3" name="Rectangle 2"/>
          <p:cNvSpPr/>
          <p:nvPr/>
        </p:nvSpPr>
        <p:spPr>
          <a:xfrm>
            <a:off x="842901" y="3526971"/>
            <a:ext cx="5751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a-GE" b="1" dirty="0" smtClean="0">
                <a:solidFill>
                  <a:schemeClr val="accent4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ეკონომიკა  ბუნებრივი  რესურსებიდან   ინტელექტუალურ  აქტივებზე გადავიდა, წარმატებული ორგანიზაციების  საქმიანობა ემყარება  ცოდნას და გამოცდილებას.</a:t>
            </a:r>
            <a:endParaRPr lang="ka-GE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58" y="4872721"/>
            <a:ext cx="2864259" cy="12079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578" y="776039"/>
            <a:ext cx="3539802" cy="2995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0659" y="1988513"/>
            <a:ext cx="4898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a-GE" b="1" dirty="0">
                <a:solidFill>
                  <a:schemeClr val="accent4">
                    <a:lumMod val="50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ცოდნის მართვა არის ცოდნის შექმნის შეძენისა და  გაზიარების პროცესი, რომელიც გამოიყენება მუშაობის გაუმჯობესებისთვის</a:t>
            </a:r>
            <a:endParaRPr lang="ka-GE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0926" y="448567"/>
            <a:ext cx="610243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ka-GE" sz="2000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ცოდნის  თეორია  დაკავშირებულია  ინტელექტუალური  კაპიტალის თეორიასთან და სწავლების  კონცეფციასთან.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ka-GE" sz="2000" b="1" dirty="0">
              <a:solidFill>
                <a:schemeClr val="accent1">
                  <a:lumMod val="75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ka-GE" sz="2000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ცოდნას  ფლობენ ორგანიზაციები და მათი  წარმომადგენლები, რომელსაც ერთმანეთში ცვლიან  ფორმალურად და არაფორმალურად. </a:t>
            </a:r>
          </a:p>
          <a:p>
            <a:endParaRPr lang="ka-GE" sz="2000" b="1" dirty="0" smtClean="0">
              <a:solidFill>
                <a:schemeClr val="accent1">
                  <a:lumMod val="75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ka-GE" sz="2000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ცოდნის მენეჯმენტი ხელს  უწყობს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2000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თანამშრომლებს შორის საჭირო  ცოდნის გაზიარებას.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ka-GE" sz="2000" b="1" dirty="0" smtClean="0">
              <a:solidFill>
                <a:schemeClr val="accent1">
                  <a:lumMod val="75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ka-GE" sz="2000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მენეჯმენტი აქტიურად  სწავლობს საჭირო  თანამშრომლის კატეგორიას და მათ  ცოდნას რათა არ მოხდეს მისი  დაკარგვა.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361" y="448567"/>
            <a:ext cx="5295824" cy="51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13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1052" y="143436"/>
            <a:ext cx="1531188" cy="584775"/>
          </a:xfrm>
          <a:prstGeom prst="rect">
            <a:avLst/>
          </a:prstGeom>
          <a:solidFill>
            <a:srgbClr val="2026A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ka-GE" sz="32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ცოდნა</a:t>
            </a:r>
            <a:endParaRPr lang="ka-GE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0146" y="1943333"/>
            <a:ext cx="4651800" cy="523220"/>
          </a:xfrm>
          <a:prstGeom prst="rect">
            <a:avLst/>
          </a:prstGeom>
          <a:solidFill>
            <a:schemeClr val="bg2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ka-GE" sz="2800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დამალული </a:t>
            </a:r>
            <a:endParaRPr lang="ka-GE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8018" y="1943333"/>
            <a:ext cx="4905205" cy="523220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ka-GE" sz="28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მკაფიო</a:t>
            </a:r>
            <a:endParaRPr lang="ka-GE" sz="2800" dirty="0">
              <a:solidFill>
                <a:schemeClr val="bg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3689663" flipH="1">
            <a:off x="4263598" y="305874"/>
            <a:ext cx="45719" cy="21360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9" name="Right Arrow 8"/>
          <p:cNvSpPr/>
          <p:nvPr/>
        </p:nvSpPr>
        <p:spPr>
          <a:xfrm rot="1470001" flipV="1">
            <a:off x="5938305" y="1372749"/>
            <a:ext cx="2528369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8" y="2506223"/>
            <a:ext cx="4905205" cy="34888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46" y="2506223"/>
            <a:ext cx="4651800" cy="34888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563" y="459377"/>
            <a:ext cx="768390" cy="7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7286" y="945271"/>
            <a:ext cx="6078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ცოდნის მენეჯმენტის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რომელ  მეთოდებს  იცნობთ</a:t>
            </a:r>
            <a:endParaRPr lang="ka-G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67" y="2201793"/>
            <a:ext cx="3432141" cy="35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4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69271" y="357442"/>
            <a:ext cx="947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ორგანიზაციები  ინდივიდუალურად  ნერგავენ  ცოდნის მენეჯმენტის სტრატეგიას.</a:t>
            </a:r>
            <a:endParaRPr lang="ka-GE" dirty="0"/>
          </a:p>
        </p:txBody>
      </p:sp>
      <p:sp>
        <p:nvSpPr>
          <p:cNvPr id="5" name="Rectangle 4"/>
          <p:cNvSpPr/>
          <p:nvPr/>
        </p:nvSpPr>
        <p:spPr>
          <a:xfrm>
            <a:off x="686392" y="1755168"/>
            <a:ext cx="51527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a-GE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ორგანიზაციის  მართვის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After Action Review-</a:t>
            </a:r>
            <a:r>
              <a:rPr lang="ka-GE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 მეთოდი - მისი  მიზანია  დასრულებულ  პროექტებზე და აქტივობებზე საუბრის საშუალებით ახალი ცოდნის მიღება. ჯგუფის  წევრები პასუხობენ  კითხვებს: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rgbClr val="7030A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რა  უნდა მომხდარიყო ?რატომ?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rgbClr val="7030A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რა მოხდა სინამდვილეში? რატომ?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rgbClr val="7030A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რა იყო განსხვავებული? რატომ?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rgbClr val="7030A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რა  მოხდა კარგი? რატომ?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rgbClr val="7030A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რა შეიძლება მომხდარიყო უკეთესად? რატომ?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rgbClr val="7030A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რა ვისწავლეთ გაკვეთილით?</a:t>
            </a:r>
          </a:p>
          <a:p>
            <a:endParaRPr lang="ka-G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06" y="1867989"/>
            <a:ext cx="5452532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29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6312" y="906082"/>
            <a:ext cx="75973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b="1" dirty="0" smtClean="0">
                <a:solidFill>
                  <a:srgbClr val="FFC00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2. გამოცდილების გათვალისწინების მეთოდი  (</a:t>
            </a:r>
            <a:r>
              <a:rPr lang="en-US" b="1" dirty="0" smtClean="0">
                <a:solidFill>
                  <a:srgbClr val="FFC00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storytelling)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ადამიანები მოყოლით უზიარებენ ერთმანეთს ცოდნასა და  გამოცდილებას, ხმამაღლა  ასახელებენ  იდეებს და მოსაზრებებს.</a:t>
            </a:r>
          </a:p>
          <a:p>
            <a:endParaRPr lang="ka-GE" b="1" dirty="0">
              <a:solidFill>
                <a:schemeClr val="accent1">
                  <a:lumMod val="75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pPr marL="342900" indent="-342900">
              <a:buAutoNum type="arabicPeriod" startAt="3"/>
            </a:pPr>
            <a:r>
              <a:rPr lang="ka-GE" b="1" dirty="0" smtClean="0">
                <a:solidFill>
                  <a:srgbClr val="FFC00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სწავლების  მეთოდი (</a:t>
            </a:r>
            <a:r>
              <a:rPr lang="en-US" b="1" dirty="0" smtClean="0">
                <a:solidFill>
                  <a:srgbClr val="FFC00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mentoring) </a:t>
            </a:r>
          </a:p>
          <a:p>
            <a:r>
              <a:rPr lang="ka-GE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ორ თანამშრომელს შორის   სასწავლო ურთიერთობა, სადაც  თანამშრომლები  ორ ნაწილად არიან  წარმოდგენილი  </a:t>
            </a:r>
            <a:r>
              <a:rPr lang="ka-GE" b="1" dirty="0" err="1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მენტორებად</a:t>
            </a:r>
            <a:r>
              <a:rPr lang="ka-GE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 და   მოსწავლეებად. </a:t>
            </a:r>
          </a:p>
          <a:p>
            <a:endParaRPr lang="ka-GE" b="1" dirty="0">
              <a:solidFill>
                <a:schemeClr val="accent1">
                  <a:lumMod val="75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  <a:p>
            <a:r>
              <a:rPr lang="ka-GE" b="1" dirty="0" smtClean="0">
                <a:solidFill>
                  <a:srgbClr val="FFC00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4. გაწვრთნის მეთოდი (</a:t>
            </a:r>
            <a:r>
              <a:rPr lang="en-US" b="1" dirty="0" smtClean="0">
                <a:solidFill>
                  <a:srgbClr val="FFC00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coaching</a:t>
            </a:r>
            <a:r>
              <a:rPr lang="ka-GE" b="1" dirty="0" smtClean="0">
                <a:solidFill>
                  <a:srgbClr val="FFC00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) მისი  მიზანია თანამშრომლებში  </a:t>
            </a:r>
            <a:r>
              <a:rPr lang="ka-GE" b="1" dirty="0" smtClean="0">
                <a:solidFill>
                  <a:schemeClr val="accent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განავითაროს  ახალი უნარები და  კვალიფიკაცია. აღნიშნული მეთოდი  გამოიყენება თანამშრომელთა  საჭიროებებიდან  გამომდინარე, თანამშრომლები  ხდებიან  მეტად თავდაჯერებულები და  წარმატებულები.</a:t>
            </a:r>
          </a:p>
          <a:p>
            <a:endParaRPr lang="ka-G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2560012"/>
            <a:ext cx="3657298" cy="30965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695869"/>
            <a:ext cx="32861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78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8737" y="687354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ka-GE" sz="2400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კითხვები</a:t>
            </a:r>
            <a:endParaRPr lang="en-US" sz="2400" dirty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15" y="2208295"/>
            <a:ext cx="6726906" cy="35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3541" y="2497016"/>
            <a:ext cx="5170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sz="2000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კონტაქტი: </a:t>
            </a:r>
            <a:r>
              <a:rPr lang="en-US" sz="2000" dirty="0" smtClean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  <a:hlinkClick r:id="rId5"/>
              </a:rPr>
              <a:t>keso.sumbadze@btu.edu.ge</a:t>
            </a:r>
            <a:endParaRPr lang="en-US" sz="2000" dirty="0" smtClean="0">
              <a:solidFill>
                <a:srgbClr val="FF0066"/>
              </a:solidFill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1718" y="1526370"/>
            <a:ext cx="443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dirty="0">
                <a:solidFill>
                  <a:srgbClr val="FF006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მადლობას გიხდით  ყურადღებისთვის!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24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3939384" y="838207"/>
            <a:ext cx="4901799" cy="39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712" tIns="30848" rIns="61712" bIns="30848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2160" b="1" i="1">
                <a:solidFill>
                  <a:srgbClr val="3D18D8"/>
                </a:solidFill>
                <a:latin typeface="Verdana"/>
                <a:ea typeface="Verdana"/>
                <a:cs typeface="Verdana"/>
                <a:sym typeface="Verdana"/>
              </a:rPr>
              <a:t>დღეს  ვისაუბრებთ  შემდეგ თემებზე: </a:t>
            </a:r>
            <a:endParaRPr sz="2160" i="1">
              <a:solidFill>
                <a:srgbClr val="3D1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915070" y="2099250"/>
            <a:ext cx="5685654" cy="233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712" tIns="30848" rIns="61712" bIns="30848" anchor="t" anchorCtr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ka-GE" sz="2000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ადამიანური </a:t>
            </a:r>
            <a:r>
              <a:rPr lang="ka-GE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რესურსების </a:t>
            </a:r>
            <a:r>
              <a:rPr lang="ka-GE" sz="2000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ka-GE" sz="2000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მართვის </a:t>
            </a:r>
            <a:r>
              <a:rPr lang="ka-GE" sz="2000" b="1" dirty="0" smtClean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პროცესები და პროცედურები </a:t>
            </a:r>
            <a:endParaRPr lang="en-US" sz="2000" b="1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marL="241102" indent="-241102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en-US" sz="2160" b="1" dirty="0" smtClean="0">
                <a:latin typeface="Verdana"/>
                <a:ea typeface="Verdana"/>
                <a:cs typeface="Verdana"/>
                <a:sym typeface="Verdana"/>
              </a:rPr>
              <a:t>HR </a:t>
            </a:r>
            <a:r>
              <a:rPr lang="ka-GE" sz="2160" b="1" dirty="0" smtClean="0">
                <a:latin typeface="Verdana"/>
                <a:ea typeface="Verdana"/>
                <a:cs typeface="Verdana"/>
                <a:sym typeface="Verdana"/>
              </a:rPr>
              <a:t>სტრატეგიები</a:t>
            </a:r>
          </a:p>
          <a:p>
            <a:pPr marL="241102" indent="-241102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en-US" sz="2160" b="1" dirty="0" smtClean="0">
                <a:latin typeface="Verdana"/>
                <a:ea typeface="Verdana"/>
                <a:cs typeface="Verdana"/>
                <a:sym typeface="Verdana"/>
              </a:rPr>
              <a:t>HRM </a:t>
            </a:r>
            <a:r>
              <a:rPr lang="ka-GE" sz="2160" b="1" dirty="0" smtClean="0">
                <a:latin typeface="Verdana"/>
                <a:ea typeface="Verdana"/>
                <a:cs typeface="Verdana"/>
                <a:sym typeface="Verdana"/>
              </a:rPr>
              <a:t>პოლიტიკა</a:t>
            </a:r>
          </a:p>
          <a:p>
            <a:pPr marL="241102" indent="-241102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en-US" sz="2160" b="1" dirty="0" smtClean="0">
                <a:latin typeface="Verdana"/>
                <a:ea typeface="Verdana"/>
                <a:cs typeface="Verdana"/>
                <a:sym typeface="Verdana"/>
              </a:rPr>
              <a:t>HR </a:t>
            </a:r>
            <a:r>
              <a:rPr lang="ka-GE" sz="2160" b="1" dirty="0" smtClean="0">
                <a:latin typeface="Verdana"/>
                <a:ea typeface="Verdana"/>
                <a:cs typeface="Verdana"/>
                <a:sym typeface="Verdana"/>
              </a:rPr>
              <a:t>ანალიტიკა და მისი  დონეები</a:t>
            </a:r>
            <a:endParaRPr lang="ka-GE" sz="2160" b="1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241102" indent="-241102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ka-GE" sz="2160" b="1" dirty="0" smtClean="0">
                <a:latin typeface="Verdana"/>
                <a:ea typeface="Verdana"/>
                <a:cs typeface="Verdana"/>
                <a:sym typeface="Verdana"/>
              </a:rPr>
              <a:t>ცოდნის მართვა</a:t>
            </a:r>
          </a:p>
          <a:p>
            <a:pPr marL="241102" indent="-241102"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lang="en-US" sz="2160" b="1" dirty="0" err="1" smtClean="0">
                <a:latin typeface="Verdana"/>
                <a:ea typeface="Verdana"/>
                <a:cs typeface="Verdana"/>
                <a:sym typeface="Verdana"/>
              </a:rPr>
              <a:t>პრაქტიკული</a:t>
            </a:r>
            <a:r>
              <a:rPr lang="en-US" sz="2160" b="1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ka-GE" sz="2160" b="1" dirty="0" smtClean="0">
                <a:latin typeface="Verdana"/>
                <a:ea typeface="Verdana"/>
                <a:cs typeface="Verdana"/>
                <a:sym typeface="Verdana"/>
              </a:rPr>
              <a:t>აქტივობა</a:t>
            </a:r>
            <a:r>
              <a:rPr lang="en-US" sz="2160" b="1" dirty="0" smtClean="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160"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8378737" y="2811782"/>
            <a:ext cx="1605596" cy="25205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16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526" y="683471"/>
            <a:ext cx="10772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ka-GE" sz="24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თქვენი აზრით რას მოიცავს  ადამიანური რესურსების მართვის პროცესები?</a:t>
            </a:r>
            <a:endParaRPr lang="ka-GE" sz="2400" b="1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852" y="2174557"/>
            <a:ext cx="4019413" cy="40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29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393" y="185310"/>
            <a:ext cx="113501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ka-GE" b="1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ადამიანური რესურსების </a:t>
            </a: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მენეჯმენტის  პროცესი არის 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-ის მიერ განხორციელებული აქტივობების  ჯაჭვი, რომელიც გახლავთ  გადამწყვეტი  ადამიანური რესურსის  ეფექტიანი მართვისთვის.</a:t>
            </a:r>
            <a:endParaRPr lang="ka-GE" b="1" dirty="0">
              <a:solidFill>
                <a:schemeClr val="accent5">
                  <a:lumMod val="75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178" y="5002056"/>
            <a:ext cx="11186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თუ </a:t>
            </a:r>
            <a:r>
              <a:rPr lang="ka-GE" b="1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კომპანიაში </a:t>
            </a: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ვერ ხდება </a:t>
            </a:r>
            <a:r>
              <a:rPr lang="ka-GE" b="1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ადამიანური რესურსების ეფექტიანი </a:t>
            </a: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მართვა, საჭიროა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HR </a:t>
            </a: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პროცესების გაწერა. იგი საშუალებას </a:t>
            </a:r>
            <a:r>
              <a:rPr lang="ka-GE" b="1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იძლევა </a:t>
            </a: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მოხდეს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HR </a:t>
            </a:r>
            <a:r>
              <a:rPr lang="ka-GE" b="1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მენეჯმენტის სისტემატიზაცია და </a:t>
            </a: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რესურსების დანაკარგების </a:t>
            </a:r>
            <a:r>
              <a:rPr lang="ka-GE" b="1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</a:t>
            </a: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ავიდან აცილება.</a:t>
            </a:r>
            <a:endParaRPr lang="ka-GE" b="1" dirty="0">
              <a:solidFill>
                <a:schemeClr val="accent5">
                  <a:lumMod val="75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75" y="1290501"/>
            <a:ext cx="6791178" cy="35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3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914147">
            <a:off x="8388881" y="5300802"/>
            <a:ext cx="3083114" cy="646331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ტალანტების მოზიდვა, შერჩევა, დაქირავება</a:t>
            </a:r>
            <a:endParaRPr lang="ka-GE" dirty="0"/>
          </a:p>
        </p:txBody>
      </p:sp>
      <p:sp>
        <p:nvSpPr>
          <p:cNvPr id="5" name="Rectangle 4"/>
          <p:cNvSpPr/>
          <p:nvPr/>
        </p:nvSpPr>
        <p:spPr>
          <a:xfrm rot="21124398">
            <a:off x="8405574" y="3360199"/>
            <a:ext cx="2967410" cy="369332"/>
          </a:xfrm>
          <a:prstGeom prst="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ნიჭის  მენეჯმენტი</a:t>
            </a:r>
            <a:endParaRPr lang="ka-GE" dirty="0"/>
          </a:p>
        </p:txBody>
      </p:sp>
      <p:sp>
        <p:nvSpPr>
          <p:cNvPr id="6" name="Rectangle 5"/>
          <p:cNvSpPr/>
          <p:nvPr/>
        </p:nvSpPr>
        <p:spPr>
          <a:xfrm rot="20929573">
            <a:off x="1130979" y="5776782"/>
            <a:ext cx="305530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შრომის </a:t>
            </a:r>
            <a:r>
              <a:rPr lang="ka-GE" b="1" dirty="0">
                <a:latin typeface="DejaVu Sans" panose="020B0603030804020204" pitchFamily="34" charset="0"/>
                <a:ea typeface="DejaVu Sans" panose="020B0603030804020204" pitchFamily="34" charset="0"/>
              </a:rPr>
              <a:t>ორგანიზება</a:t>
            </a:r>
          </a:p>
        </p:txBody>
      </p:sp>
      <p:sp>
        <p:nvSpPr>
          <p:cNvPr id="7" name="Rectangle 6"/>
          <p:cNvSpPr/>
          <p:nvPr/>
        </p:nvSpPr>
        <p:spPr>
          <a:xfrm rot="20663113">
            <a:off x="4156555" y="1842106"/>
            <a:ext cx="3038646" cy="923330"/>
          </a:xfrm>
          <a:prstGeom prst="rect">
            <a:avLst/>
          </a:prstGeom>
          <a:solidFill>
            <a:srgbClr val="FF0066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სწავლება და  განვითარება</a:t>
            </a:r>
            <a:endParaRPr lang="ka-GE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21170393">
            <a:off x="8169856" y="1781367"/>
            <a:ext cx="3169006" cy="923330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ცოდნისა და  ინტელექტუალური კაპიტალის მენეჯმენტი</a:t>
            </a:r>
            <a:endParaRPr lang="ka-GE" dirty="0"/>
          </a:p>
        </p:txBody>
      </p:sp>
      <p:sp>
        <p:nvSpPr>
          <p:cNvPr id="9" name="Rectangle 8"/>
          <p:cNvSpPr/>
          <p:nvPr/>
        </p:nvSpPr>
        <p:spPr>
          <a:xfrm rot="20441677">
            <a:off x="4617394" y="5358642"/>
            <a:ext cx="3182885" cy="646331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მოტივირება</a:t>
            </a:r>
            <a:endParaRPr lang="ka-GE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20900345">
            <a:off x="397684" y="1444846"/>
            <a:ext cx="3055301" cy="1200329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ჩართულობის, ვალდებულებების გრძნობისა და  მოტივაციის </a:t>
            </a:r>
            <a:r>
              <a:rPr lang="ka-GE" b="1" dirty="0" err="1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გაზდა</a:t>
            </a:r>
            <a:endParaRPr lang="ka-GE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20938080">
            <a:off x="670484" y="2954792"/>
            <a:ext cx="3055301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შორის  ურთიერთობების რეგულირება</a:t>
            </a:r>
            <a:endParaRPr lang="ka-GE" dirty="0"/>
          </a:p>
        </p:txBody>
      </p:sp>
      <p:sp>
        <p:nvSpPr>
          <p:cNvPr id="12" name="Rectangle 11"/>
          <p:cNvSpPr/>
          <p:nvPr/>
        </p:nvSpPr>
        <p:spPr>
          <a:xfrm rot="20650819">
            <a:off x="4404651" y="3242942"/>
            <a:ext cx="3055301" cy="369332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ka-GE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დაგეგმვა</a:t>
            </a:r>
            <a:endParaRPr lang="ka-GE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20864894">
            <a:off x="3932434" y="760834"/>
            <a:ext cx="3114461" cy="646331"/>
          </a:xfrm>
          <a:prstGeom prst="rect">
            <a:avLst/>
          </a:prstGeom>
          <a:solidFill>
            <a:srgbClr val="00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ტალანტების გაზრდა </a:t>
            </a:r>
            <a:r>
              <a:rPr lang="ka-GE" b="1" dirty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და შენარჩუნება</a:t>
            </a:r>
            <a:endParaRPr lang="ka-GE" dirty="0"/>
          </a:p>
        </p:txBody>
      </p:sp>
      <p:sp>
        <p:nvSpPr>
          <p:cNvPr id="14" name="Rectangle 13"/>
          <p:cNvSpPr/>
          <p:nvPr/>
        </p:nvSpPr>
        <p:spPr>
          <a:xfrm rot="21194013">
            <a:off x="8135870" y="1036889"/>
            <a:ext cx="3030916" cy="369332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ადაპტაცია</a:t>
            </a:r>
            <a:endParaRPr lang="ka-GE" dirty="0"/>
          </a:p>
        </p:txBody>
      </p:sp>
      <p:sp>
        <p:nvSpPr>
          <p:cNvPr id="15" name="Rectangle 14"/>
          <p:cNvSpPr/>
          <p:nvPr/>
        </p:nvSpPr>
        <p:spPr>
          <a:xfrm rot="21112903">
            <a:off x="8441094" y="4415780"/>
            <a:ext cx="2967410" cy="646331"/>
          </a:xfrm>
          <a:prstGeom prst="rect">
            <a:avLst/>
          </a:prstGeom>
          <a:solidFill>
            <a:srgbClr val="00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                             კარიერის მართვა</a:t>
            </a:r>
            <a:endParaRPr lang="ka-GE" dirty="0"/>
          </a:p>
        </p:txBody>
      </p:sp>
      <p:sp>
        <p:nvSpPr>
          <p:cNvPr id="16" name="Rectangle 15"/>
          <p:cNvSpPr/>
          <p:nvPr/>
        </p:nvSpPr>
        <p:spPr>
          <a:xfrm rot="20474215">
            <a:off x="4497017" y="4160624"/>
            <a:ext cx="2975951" cy="646331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თანამშრომელთა</a:t>
            </a:r>
          </a:p>
          <a:p>
            <a:pPr algn="ctr"/>
            <a:r>
              <a:rPr lang="ka-GE" b="1" dirty="0" smtClean="0">
                <a:solidFill>
                  <a:schemeClr val="accent5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შეფასება</a:t>
            </a:r>
            <a:endParaRPr lang="ka-GE" dirty="0"/>
          </a:p>
        </p:txBody>
      </p:sp>
      <p:sp>
        <p:nvSpPr>
          <p:cNvPr id="17" name="Rectangle 16"/>
          <p:cNvSpPr/>
          <p:nvPr/>
        </p:nvSpPr>
        <p:spPr>
          <a:xfrm rot="20997133">
            <a:off x="1000356" y="4499123"/>
            <a:ext cx="3055301" cy="923330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ემოციური  ინტელექტის განვითარება</a:t>
            </a:r>
            <a:endParaRPr lang="ka-GE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7633" y="381632"/>
            <a:ext cx="1821332" cy="369332"/>
          </a:xfrm>
          <a:prstGeom prst="rect">
            <a:avLst/>
          </a:prstGeom>
          <a:solidFill>
            <a:srgbClr val="DEF4F8"/>
          </a:solidFill>
          <a:effectLst>
            <a:glow rad="2286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HRM </a:t>
            </a:r>
            <a:r>
              <a:rPr lang="ka-GE" b="1" dirty="0" smtClean="0">
                <a:solidFill>
                  <a:srgbClr val="FF000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პროცესი</a:t>
            </a:r>
            <a:endParaRPr lang="ka-G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28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733" y="901245"/>
            <a:ext cx="107507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>
                <a:latin typeface="DejaVu Sans" panose="020B0603030804020204" pitchFamily="34" charset="0"/>
                <a:ea typeface="DejaVu Sans" panose="020B0603030804020204" pitchFamily="34" charset="0"/>
              </a:rPr>
              <a:t>Hr </a:t>
            </a:r>
            <a:r>
              <a:rPr lang="ka-GE" b="1" dirty="0">
                <a:latin typeface="DejaVu Sans" panose="020B0603030804020204" pitchFamily="34" charset="0"/>
                <a:ea typeface="DejaVu Sans" panose="020B0603030804020204" pitchFamily="34" charset="0"/>
              </a:rPr>
              <a:t>პროცედურები 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არის ყოველდღიური ოპერაციები  რასაც  </a:t>
            </a:r>
            <a:r>
              <a:rPr lang="ka-GE" b="1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ანხორციელებენ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en-US" b="1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–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ის თანამშრომლები</a:t>
            </a:r>
            <a:endParaRPr lang="ka-GE" b="1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6764" y="501135"/>
            <a:ext cx="3204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ka-GE" sz="2000" b="1" dirty="0">
              <a:solidFill>
                <a:srgbClr val="0F13B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2811" y="2264089"/>
            <a:ext cx="7052654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b="1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სამუშაო  პროცესების აღწერა და მათი განაწილება სტრუქტურულ ერთეულებს შორის;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b="1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სამუშაო  აღწერილობების შედგენა;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b="1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სამუშაო პოზიციისთვის საჭირო  კომპეტენციების  განსაზღვრა;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b="1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ხელფასთან დაკავშირებული  პროცედურები;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b="1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თანამშრომლის შერჩევის  პროცედურა;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b="1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თანამშრომლის დანიშვნა, დაწინაურება, გადაადგილება, განთავისუფლების პროცედურა;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b="1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დისციპლინური საჩივრის /დასჯის  პროცედურა;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b="1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წახალისების  პროცედურა;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b="1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შვებულების  პროცედურა;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a-GE" b="1" dirty="0" smtClean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ატესტაციების პროცედურა;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solidFill>
                <a:schemeClr val="tx1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22" y="2643187"/>
            <a:ext cx="1838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8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68193" y="3518471"/>
            <a:ext cx="5498654" cy="135421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გაწერილი  პროცედურები  </a:t>
            </a:r>
            <a:r>
              <a:rPr lang="ka-GE" sz="1600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თანამშრომლებს ეხმარება  ადვილად  გაერკვნენ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1600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პროცესში </a:t>
            </a:r>
            <a:r>
              <a:rPr lang="ka-GE" sz="1600" dirty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და ჰქონდეთ </a:t>
            </a:r>
            <a:r>
              <a:rPr lang="ka-GE" sz="1600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სახელმძღვანელო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1600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რომელიც</a:t>
            </a:r>
            <a:r>
              <a:rPr lang="ka-GE" sz="1600" dirty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 დაეხმარება </a:t>
            </a:r>
            <a:r>
              <a:rPr lang="ka-GE" sz="1600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მათ ნაბიჯ-ნაბიჯ </a:t>
            </a:r>
            <a:r>
              <a:rPr lang="ka-GE" sz="1600" dirty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მიყვნენ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1600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1600" dirty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პროცესების შესრულებას</a:t>
            </a:r>
          </a:p>
        </p:txBody>
      </p:sp>
      <p:sp>
        <p:nvSpPr>
          <p:cNvPr id="5" name="Rectangle 4"/>
          <p:cNvSpPr/>
          <p:nvPr/>
        </p:nvSpPr>
        <p:spPr>
          <a:xfrm>
            <a:off x="6179539" y="5333902"/>
            <a:ext cx="5384192" cy="1200329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ka-GE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ხშირად  ორგანიზაციებში  შემუშავებულია  </a:t>
            </a:r>
            <a:r>
              <a:rPr lang="en-US" b="1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 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პროცედურები</a:t>
            </a:r>
            <a:r>
              <a:rPr lang="ka-GE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ს</a:t>
            </a:r>
            <a:r>
              <a:rPr lang="ka-GE" b="1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dirty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შესაბამისი </a:t>
            </a:r>
            <a:r>
              <a:rPr lang="ka-GE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ფორმები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, </a:t>
            </a:r>
            <a:r>
              <a:rPr lang="ka-GE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რაც აადვილებს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 </a:t>
            </a:r>
            <a:r>
              <a:rPr lang="ka-GE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პროცესის  წარმატებით  მართვას.</a:t>
            </a:r>
            <a:endParaRPr lang="ka-GE" dirty="0">
              <a:solidFill>
                <a:schemeClr val="bg1">
                  <a:lumMod val="75000"/>
                </a:schemeClr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6848" y="1302931"/>
            <a:ext cx="552134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ka-GE" sz="1600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ორგანიზაციებში  შესაძლოა არსებობდეს </a:t>
            </a:r>
            <a:r>
              <a:rPr lang="en-US" b="1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ოპერაციების</a:t>
            </a:r>
            <a:r>
              <a:rPr lang="en-US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გზამკვლევი</a:t>
            </a:r>
            <a:r>
              <a:rPr lang="ka-GE" b="1" dirty="0" smtClean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b="1" dirty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 </a:t>
            </a:r>
            <a:r>
              <a:rPr lang="ka-GE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თანამშრომლებისთვის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,</a:t>
            </a:r>
            <a:r>
              <a:rPr lang="ka-GE" dirty="0" smtClean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dirty="0">
                <a:solidFill>
                  <a:schemeClr val="bg1">
                    <a:lumMod val="75000"/>
                  </a:schemeClr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რომელიც  ეხმარება მათ  იმუშაონ შესაბამისი წესების და რეგულაციების დაცვით</a:t>
            </a:r>
            <a:r>
              <a:rPr lang="ka-GE" dirty="0">
                <a:solidFill>
                  <a:srgbClr val="00B0F0"/>
                </a:solidFill>
                <a:latin typeface="DejaVu Sans" panose="020B0603030804020204" pitchFamily="34" charset="0"/>
                <a:ea typeface="DejaVu Sans" panose="020B0603030804020204" pitchFamily="34" charset="0"/>
              </a:rPr>
              <a:t>. </a:t>
            </a:r>
          </a:p>
          <a:p>
            <a:endParaRPr lang="ka-GE" b="1" dirty="0">
              <a:solidFill>
                <a:srgbClr val="00B0F0"/>
              </a:solidFill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" y="1075065"/>
            <a:ext cx="4838972" cy="440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13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526" y="683471"/>
            <a:ext cx="10772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ka-GE" sz="24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თქვენი აზრით რას არის და როგორი უნდა იყოს </a:t>
            </a:r>
            <a:r>
              <a:rPr lang="en-US" sz="2400" b="1" dirty="0" err="1" smtClean="0">
                <a:latin typeface="DejaVu Sans" panose="020B0603030804020204" pitchFamily="34" charset="0"/>
                <a:ea typeface="DejaVu Sans" panose="020B0603030804020204" pitchFamily="34" charset="0"/>
              </a:rPr>
              <a:t>hr</a:t>
            </a:r>
            <a:r>
              <a:rPr lang="en-US" sz="24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 </a:t>
            </a:r>
            <a:r>
              <a:rPr lang="ka-GE" sz="2400" b="1" dirty="0" smtClean="0">
                <a:latin typeface="DejaVu Sans" panose="020B0603030804020204" pitchFamily="34" charset="0"/>
                <a:ea typeface="DejaVu Sans" panose="020B0603030804020204" pitchFamily="34" charset="0"/>
              </a:rPr>
              <a:t>სტრატეგია</a:t>
            </a:r>
            <a:endParaRPr lang="ka-GE" sz="2400" b="1" dirty="0">
              <a:latin typeface="DejaVu Sans" panose="020B0603030804020204" pitchFamily="34" charset="0"/>
              <a:ea typeface="DejaVu Sans" panose="020B06030308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89" y="1957889"/>
            <a:ext cx="2702417" cy="348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05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3256</TotalTime>
  <Words>1053</Words>
  <Application>Microsoft Office PowerPoint</Application>
  <PresentationFormat>Widescreen</PresentationFormat>
  <Paragraphs>140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DejaVu Sans</vt:lpstr>
      <vt:lpstr>Maersk Text</vt:lpstr>
      <vt:lpstr>Noto Sans Symbols</vt:lpstr>
      <vt:lpstr>Sylfaen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კითხვები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Asus</cp:lastModifiedBy>
  <cp:revision>375</cp:revision>
  <dcterms:created xsi:type="dcterms:W3CDTF">2019-03-14T08:55:21Z</dcterms:created>
  <dcterms:modified xsi:type="dcterms:W3CDTF">2023-03-24T11:07:28Z</dcterms:modified>
</cp:coreProperties>
</file>