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498" r:id="rId2"/>
    <p:sldId id="507" r:id="rId3"/>
    <p:sldId id="508" r:id="rId4"/>
    <p:sldId id="509" r:id="rId5"/>
    <p:sldId id="525" r:id="rId6"/>
    <p:sldId id="526" r:id="rId7"/>
    <p:sldId id="527" r:id="rId8"/>
    <p:sldId id="528" r:id="rId9"/>
    <p:sldId id="473" r:id="rId10"/>
    <p:sldId id="494" r:id="rId11"/>
    <p:sldId id="499" r:id="rId12"/>
    <p:sldId id="493" r:id="rId13"/>
    <p:sldId id="458" r:id="rId14"/>
    <p:sldId id="496" r:id="rId15"/>
    <p:sldId id="501" r:id="rId16"/>
    <p:sldId id="531" r:id="rId17"/>
    <p:sldId id="530" r:id="rId18"/>
    <p:sldId id="511" r:id="rId19"/>
    <p:sldId id="512" r:id="rId20"/>
    <p:sldId id="513" r:id="rId21"/>
    <p:sldId id="514" r:id="rId22"/>
    <p:sldId id="515" r:id="rId23"/>
    <p:sldId id="529" r:id="rId24"/>
    <p:sldId id="517" r:id="rId25"/>
    <p:sldId id="518" r:id="rId26"/>
    <p:sldId id="502" r:id="rId27"/>
    <p:sldId id="478" r:id="rId28"/>
    <p:sldId id="477" r:id="rId29"/>
    <p:sldId id="503" r:id="rId30"/>
    <p:sldId id="519" r:id="rId31"/>
    <p:sldId id="520" r:id="rId32"/>
    <p:sldId id="504" r:id="rId33"/>
    <p:sldId id="449" r:id="rId34"/>
    <p:sldId id="479" r:id="rId35"/>
    <p:sldId id="435" r:id="rId36"/>
    <p:sldId id="436" r:id="rId37"/>
    <p:sldId id="500" r:id="rId38"/>
    <p:sldId id="521" r:id="rId39"/>
    <p:sldId id="522" r:id="rId40"/>
    <p:sldId id="523" r:id="rId41"/>
    <p:sldId id="524" r:id="rId42"/>
    <p:sldId id="476" r:id="rId43"/>
    <p:sldId id="440" r:id="rId44"/>
    <p:sldId id="439" r:id="rId45"/>
    <p:sldId id="510" r:id="rId46"/>
    <p:sldId id="437" r:id="rId47"/>
    <p:sldId id="438" r:id="rId48"/>
    <p:sldId id="441" r:id="rId49"/>
    <p:sldId id="505" r:id="rId50"/>
    <p:sldId id="316" r:id="rId51"/>
    <p:sldId id="497" r:id="rId52"/>
    <p:sldId id="28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e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2CF495"/>
    <a:srgbClr val="FFFF00"/>
    <a:srgbClr val="0F13B1"/>
    <a:srgbClr val="FF0066"/>
    <a:srgbClr val="DEF4F8"/>
    <a:srgbClr val="DEEEF8"/>
    <a:srgbClr val="CC0066"/>
    <a:srgbClr val="202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9CB04-A509-4B8B-814E-1D0219B10A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72A58-9001-4597-86EC-6BD2F167B0F9}">
      <dgm:prSet phldrT="[Text]" custT="1"/>
      <dgm:spPr>
        <a:solidFill>
          <a:srgbClr val="FF66CC"/>
        </a:solidFill>
      </dgm:spPr>
      <dgm:t>
        <a:bodyPr/>
        <a:lstStyle/>
        <a:p>
          <a:r>
            <a:rPr lang="en-US" sz="28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rPr>
            <a:t>HR </a:t>
          </a:r>
          <a:r>
            <a:rPr lang="ka-GE" sz="2800" b="1" i="0" u="none" strike="noStrike" cap="none" dirty="0" err="1" smtClea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rPr>
            <a:t>ბრენდინგი</a:t>
          </a:r>
          <a:endParaRPr lang="en-US" sz="2800" b="1" i="0" u="none" strike="noStrike" cap="none" dirty="0">
            <a:solidFill>
              <a:srgbClr val="000000"/>
            </a:solidFill>
            <a:latin typeface="Calibri"/>
            <a:ea typeface="Calibri"/>
            <a:cs typeface="Calibri"/>
            <a:sym typeface="Arial"/>
          </a:endParaRPr>
        </a:p>
      </dgm:t>
    </dgm:pt>
    <dgm:pt modelId="{C5FF1F1A-5029-4759-A11D-3DB5E0149C37}" type="parTrans" cxnId="{190AE48B-2334-4F85-9D92-EAFA3618DD40}">
      <dgm:prSet/>
      <dgm:spPr/>
      <dgm:t>
        <a:bodyPr/>
        <a:lstStyle/>
        <a:p>
          <a:endParaRPr lang="en-US"/>
        </a:p>
      </dgm:t>
    </dgm:pt>
    <dgm:pt modelId="{6EAC5C0C-B7F3-4CB2-B9AD-FAEE883FD2FE}" type="sibTrans" cxnId="{190AE48B-2334-4F85-9D92-EAFA3618DD40}">
      <dgm:prSet/>
      <dgm:spPr/>
      <dgm:t>
        <a:bodyPr/>
        <a:lstStyle/>
        <a:p>
          <a:endParaRPr lang="en-US"/>
        </a:p>
      </dgm:t>
    </dgm:pt>
    <dgm:pt modelId="{971C9DE0-6D9B-4101-B100-3173060A252D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ka-GE" sz="28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შიდა </a:t>
          </a:r>
          <a:r>
            <a:rPr lang="ka-GE" sz="2800" b="1" i="0" u="none" strike="noStrike" cap="none" dirty="0" err="1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ბრენდინგი</a:t>
          </a:r>
          <a:r>
            <a:rPr lang="ka-GE" sz="28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-</a:t>
          </a:r>
          <a:r>
            <a:rPr lang="ka-GE" sz="2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თანამშრომლების</a:t>
          </a:r>
          <a:r>
            <a:rPr lang="ka-GE" sz="28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 </a:t>
          </a:r>
          <a:r>
            <a:rPr lang="ka-GE" sz="2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მოსაზრება კომპანიის შესახებ </a:t>
          </a:r>
          <a:endParaRPr lang="en-US" sz="2800" b="0" i="0" u="none" strike="noStrike" cap="none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D2BE44D1-05F4-45AD-A600-9BFD22922C55}" type="parTrans" cxnId="{63586F5B-3280-44E3-9F33-7F3971D19A24}">
      <dgm:prSet/>
      <dgm:spPr/>
      <dgm:t>
        <a:bodyPr/>
        <a:lstStyle/>
        <a:p>
          <a:endParaRPr lang="en-US"/>
        </a:p>
      </dgm:t>
    </dgm:pt>
    <dgm:pt modelId="{3BBEEBB9-13B9-40DE-ABC8-02892E0639A5}" type="sibTrans" cxnId="{63586F5B-3280-44E3-9F33-7F3971D19A24}">
      <dgm:prSet/>
      <dgm:spPr/>
      <dgm:t>
        <a:bodyPr/>
        <a:lstStyle/>
        <a:p>
          <a:endParaRPr lang="en-US"/>
        </a:p>
      </dgm:t>
    </dgm:pt>
    <dgm:pt modelId="{4BB19872-9416-4DD7-BDFC-167FDDEBAC4D}">
      <dgm:prSet phldrT="[Text]" custT="1"/>
      <dgm:spPr>
        <a:solidFill>
          <a:srgbClr val="FFFF00"/>
        </a:solidFill>
      </dgm:spPr>
      <dgm:t>
        <a:bodyPr/>
        <a:lstStyle/>
        <a:p>
          <a:r>
            <a:rPr lang="ka-GE" sz="28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გარე </a:t>
          </a:r>
          <a:r>
            <a:rPr lang="ka-GE" sz="2800" b="1" i="0" u="none" strike="noStrike" cap="none" dirty="0" err="1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ბრენდინგი</a:t>
          </a:r>
          <a:r>
            <a:rPr lang="ka-GE" sz="28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-</a:t>
          </a:r>
          <a:r>
            <a:rPr lang="ka-GE" sz="2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პოტენციური თანამშრომლების მოსაზრებები კომპანიის შესახებ </a:t>
          </a:r>
          <a:endParaRPr lang="en-US" sz="2800" b="0" i="0" u="none" strike="noStrike" cap="none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047D4117-F1B0-495B-9511-77B62AE81A08}" type="parTrans" cxnId="{939779B5-E5F1-4294-93BC-E054FB8010DE}">
      <dgm:prSet/>
      <dgm:spPr/>
      <dgm:t>
        <a:bodyPr/>
        <a:lstStyle/>
        <a:p>
          <a:endParaRPr lang="en-US"/>
        </a:p>
      </dgm:t>
    </dgm:pt>
    <dgm:pt modelId="{1B1F8440-C981-40BF-AA78-2F3A71C2088F}" type="sibTrans" cxnId="{939779B5-E5F1-4294-93BC-E054FB8010DE}">
      <dgm:prSet/>
      <dgm:spPr/>
      <dgm:t>
        <a:bodyPr/>
        <a:lstStyle/>
        <a:p>
          <a:endParaRPr lang="en-US"/>
        </a:p>
      </dgm:t>
    </dgm:pt>
    <dgm:pt modelId="{66A589FB-F53A-46DF-ABDE-95B9D75A9E3A}" type="pres">
      <dgm:prSet presAssocID="{5E29CB04-A509-4B8B-814E-1D0219B10A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CEF2F6-33A8-4485-A94E-A43410CDC97C}" type="pres">
      <dgm:prSet presAssocID="{59A72A58-9001-4597-86EC-6BD2F167B0F9}" presName="hierRoot1" presStyleCnt="0">
        <dgm:presLayoutVars>
          <dgm:hierBranch val="init"/>
        </dgm:presLayoutVars>
      </dgm:prSet>
      <dgm:spPr/>
    </dgm:pt>
    <dgm:pt modelId="{F915D6A5-0BC1-465B-9E1C-BDEBE2129590}" type="pres">
      <dgm:prSet presAssocID="{59A72A58-9001-4597-86EC-6BD2F167B0F9}" presName="rootComposite1" presStyleCnt="0"/>
      <dgm:spPr/>
    </dgm:pt>
    <dgm:pt modelId="{4D40AA64-432F-40BC-A821-43D95A7FBBB5}" type="pres">
      <dgm:prSet presAssocID="{59A72A58-9001-4597-86EC-6BD2F167B0F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0865A-C20C-42A2-80A8-6E1FBFF94FE6}" type="pres">
      <dgm:prSet presAssocID="{59A72A58-9001-4597-86EC-6BD2F167B0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3AE7170-8C1B-441B-B99E-1A676C161911}" type="pres">
      <dgm:prSet presAssocID="{59A72A58-9001-4597-86EC-6BD2F167B0F9}" presName="hierChild2" presStyleCnt="0"/>
      <dgm:spPr/>
    </dgm:pt>
    <dgm:pt modelId="{D97040C7-ACF0-4E36-825F-528AEFCEFB85}" type="pres">
      <dgm:prSet presAssocID="{D2BE44D1-05F4-45AD-A600-9BFD22922C5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8C97760-A4A0-4605-BC97-D8860F322B10}" type="pres">
      <dgm:prSet presAssocID="{971C9DE0-6D9B-4101-B100-3173060A252D}" presName="hierRoot2" presStyleCnt="0">
        <dgm:presLayoutVars>
          <dgm:hierBranch val="init"/>
        </dgm:presLayoutVars>
      </dgm:prSet>
      <dgm:spPr/>
    </dgm:pt>
    <dgm:pt modelId="{E543BAA1-BF58-4FC5-9815-23B2154C20DF}" type="pres">
      <dgm:prSet presAssocID="{971C9DE0-6D9B-4101-B100-3173060A252D}" presName="rootComposite" presStyleCnt="0"/>
      <dgm:spPr/>
    </dgm:pt>
    <dgm:pt modelId="{A83E030F-2E99-4291-9444-FA9960B8EC94}" type="pres">
      <dgm:prSet presAssocID="{971C9DE0-6D9B-4101-B100-3173060A252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F6A1E-787E-46DA-97E1-122C9825E821}" type="pres">
      <dgm:prSet presAssocID="{971C9DE0-6D9B-4101-B100-3173060A252D}" presName="rootConnector" presStyleLbl="node2" presStyleIdx="0" presStyleCnt="2"/>
      <dgm:spPr/>
      <dgm:t>
        <a:bodyPr/>
        <a:lstStyle/>
        <a:p>
          <a:endParaRPr lang="en-US"/>
        </a:p>
      </dgm:t>
    </dgm:pt>
    <dgm:pt modelId="{0BCD8DAB-857D-4E43-BAC5-BBF4ECFFF0D3}" type="pres">
      <dgm:prSet presAssocID="{971C9DE0-6D9B-4101-B100-3173060A252D}" presName="hierChild4" presStyleCnt="0"/>
      <dgm:spPr/>
    </dgm:pt>
    <dgm:pt modelId="{4F6950D4-067E-49BA-884E-BFE79CD4D63B}" type="pres">
      <dgm:prSet presAssocID="{971C9DE0-6D9B-4101-B100-3173060A252D}" presName="hierChild5" presStyleCnt="0"/>
      <dgm:spPr/>
    </dgm:pt>
    <dgm:pt modelId="{5B265DE3-C480-48A8-BDBD-65919F1D6E35}" type="pres">
      <dgm:prSet presAssocID="{047D4117-F1B0-495B-9511-77B62AE81A0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0B96E6B1-790A-4FC1-B158-A152DA6B72DE}" type="pres">
      <dgm:prSet presAssocID="{4BB19872-9416-4DD7-BDFC-167FDDEBAC4D}" presName="hierRoot2" presStyleCnt="0">
        <dgm:presLayoutVars>
          <dgm:hierBranch val="init"/>
        </dgm:presLayoutVars>
      </dgm:prSet>
      <dgm:spPr/>
    </dgm:pt>
    <dgm:pt modelId="{82BA3A3C-E66B-4A61-B85E-9803E8C4D1E3}" type="pres">
      <dgm:prSet presAssocID="{4BB19872-9416-4DD7-BDFC-167FDDEBAC4D}" presName="rootComposite" presStyleCnt="0"/>
      <dgm:spPr/>
    </dgm:pt>
    <dgm:pt modelId="{A87F17AF-9F0D-4FD6-BCF0-E778FC593E1E}" type="pres">
      <dgm:prSet presAssocID="{4BB19872-9416-4DD7-BDFC-167FDDEBAC4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21349-A179-4DFF-8555-FC77E2AA8515}" type="pres">
      <dgm:prSet presAssocID="{4BB19872-9416-4DD7-BDFC-167FDDEBAC4D}" presName="rootConnector" presStyleLbl="node2" presStyleIdx="1" presStyleCnt="2"/>
      <dgm:spPr/>
      <dgm:t>
        <a:bodyPr/>
        <a:lstStyle/>
        <a:p>
          <a:endParaRPr lang="en-US"/>
        </a:p>
      </dgm:t>
    </dgm:pt>
    <dgm:pt modelId="{3414A6F8-B0B6-4310-9DD1-50CBA9DABABD}" type="pres">
      <dgm:prSet presAssocID="{4BB19872-9416-4DD7-BDFC-167FDDEBAC4D}" presName="hierChild4" presStyleCnt="0"/>
      <dgm:spPr/>
    </dgm:pt>
    <dgm:pt modelId="{455E1D05-C099-4908-9649-BF11C349C5D1}" type="pres">
      <dgm:prSet presAssocID="{4BB19872-9416-4DD7-BDFC-167FDDEBAC4D}" presName="hierChild5" presStyleCnt="0"/>
      <dgm:spPr/>
    </dgm:pt>
    <dgm:pt modelId="{B995FD25-6F7C-40A6-A1DE-8F0A45042641}" type="pres">
      <dgm:prSet presAssocID="{59A72A58-9001-4597-86EC-6BD2F167B0F9}" presName="hierChild3" presStyleCnt="0"/>
      <dgm:spPr/>
    </dgm:pt>
  </dgm:ptLst>
  <dgm:cxnLst>
    <dgm:cxn modelId="{81332833-42DF-4EFD-B32B-51F3E442DCE7}" type="presOf" srcId="{D2BE44D1-05F4-45AD-A600-9BFD22922C55}" destId="{D97040C7-ACF0-4E36-825F-528AEFCEFB85}" srcOrd="0" destOrd="0" presId="urn:microsoft.com/office/officeart/2005/8/layout/orgChart1"/>
    <dgm:cxn modelId="{939779B5-E5F1-4294-93BC-E054FB8010DE}" srcId="{59A72A58-9001-4597-86EC-6BD2F167B0F9}" destId="{4BB19872-9416-4DD7-BDFC-167FDDEBAC4D}" srcOrd="1" destOrd="0" parTransId="{047D4117-F1B0-495B-9511-77B62AE81A08}" sibTransId="{1B1F8440-C981-40BF-AA78-2F3A71C2088F}"/>
    <dgm:cxn modelId="{11DA91D7-8A56-4BBC-A231-37601803E83B}" type="presOf" srcId="{4BB19872-9416-4DD7-BDFC-167FDDEBAC4D}" destId="{E8321349-A179-4DFF-8555-FC77E2AA8515}" srcOrd="1" destOrd="0" presId="urn:microsoft.com/office/officeart/2005/8/layout/orgChart1"/>
    <dgm:cxn modelId="{A681BEDF-4FE5-4F02-A4E2-A665C14ECF86}" type="presOf" srcId="{59A72A58-9001-4597-86EC-6BD2F167B0F9}" destId="{44B0865A-C20C-42A2-80A8-6E1FBFF94FE6}" srcOrd="1" destOrd="0" presId="urn:microsoft.com/office/officeart/2005/8/layout/orgChart1"/>
    <dgm:cxn modelId="{D91B6E46-016E-4333-B760-4042AE3154BA}" type="presOf" srcId="{971C9DE0-6D9B-4101-B100-3173060A252D}" destId="{3DCF6A1E-787E-46DA-97E1-122C9825E821}" srcOrd="1" destOrd="0" presId="urn:microsoft.com/office/officeart/2005/8/layout/orgChart1"/>
    <dgm:cxn modelId="{63586F5B-3280-44E3-9F33-7F3971D19A24}" srcId="{59A72A58-9001-4597-86EC-6BD2F167B0F9}" destId="{971C9DE0-6D9B-4101-B100-3173060A252D}" srcOrd="0" destOrd="0" parTransId="{D2BE44D1-05F4-45AD-A600-9BFD22922C55}" sibTransId="{3BBEEBB9-13B9-40DE-ABC8-02892E0639A5}"/>
    <dgm:cxn modelId="{526F5E58-46C2-4606-9B63-0C96DC465F27}" type="presOf" srcId="{4BB19872-9416-4DD7-BDFC-167FDDEBAC4D}" destId="{A87F17AF-9F0D-4FD6-BCF0-E778FC593E1E}" srcOrd="0" destOrd="0" presId="urn:microsoft.com/office/officeart/2005/8/layout/orgChart1"/>
    <dgm:cxn modelId="{252C3683-34FB-420D-87EC-5B4CE4BCE246}" type="presOf" srcId="{5E29CB04-A509-4B8B-814E-1D0219B10AD3}" destId="{66A589FB-F53A-46DF-ABDE-95B9D75A9E3A}" srcOrd="0" destOrd="0" presId="urn:microsoft.com/office/officeart/2005/8/layout/orgChart1"/>
    <dgm:cxn modelId="{AA710EC5-B1C0-4278-B350-FBF995F8834A}" type="presOf" srcId="{59A72A58-9001-4597-86EC-6BD2F167B0F9}" destId="{4D40AA64-432F-40BC-A821-43D95A7FBBB5}" srcOrd="0" destOrd="0" presId="urn:microsoft.com/office/officeart/2005/8/layout/orgChart1"/>
    <dgm:cxn modelId="{7C3A9310-4768-4EE3-A2BD-18DC284BC364}" type="presOf" srcId="{971C9DE0-6D9B-4101-B100-3173060A252D}" destId="{A83E030F-2E99-4291-9444-FA9960B8EC94}" srcOrd="0" destOrd="0" presId="urn:microsoft.com/office/officeart/2005/8/layout/orgChart1"/>
    <dgm:cxn modelId="{190AE48B-2334-4F85-9D92-EAFA3618DD40}" srcId="{5E29CB04-A509-4B8B-814E-1D0219B10AD3}" destId="{59A72A58-9001-4597-86EC-6BD2F167B0F9}" srcOrd="0" destOrd="0" parTransId="{C5FF1F1A-5029-4759-A11D-3DB5E0149C37}" sibTransId="{6EAC5C0C-B7F3-4CB2-B9AD-FAEE883FD2FE}"/>
    <dgm:cxn modelId="{D4B6B755-140C-40A1-B6F8-E1EEC72DB79D}" type="presOf" srcId="{047D4117-F1B0-495B-9511-77B62AE81A08}" destId="{5B265DE3-C480-48A8-BDBD-65919F1D6E35}" srcOrd="0" destOrd="0" presId="urn:microsoft.com/office/officeart/2005/8/layout/orgChart1"/>
    <dgm:cxn modelId="{1E4A8C10-1C97-4A4E-ACD8-DA98201DF06F}" type="presParOf" srcId="{66A589FB-F53A-46DF-ABDE-95B9D75A9E3A}" destId="{E5CEF2F6-33A8-4485-A94E-A43410CDC97C}" srcOrd="0" destOrd="0" presId="urn:microsoft.com/office/officeart/2005/8/layout/orgChart1"/>
    <dgm:cxn modelId="{A317B0B0-921D-4E3F-AC66-0179F661D7A9}" type="presParOf" srcId="{E5CEF2F6-33A8-4485-A94E-A43410CDC97C}" destId="{F915D6A5-0BC1-465B-9E1C-BDEBE2129590}" srcOrd="0" destOrd="0" presId="urn:microsoft.com/office/officeart/2005/8/layout/orgChart1"/>
    <dgm:cxn modelId="{35F93DF5-B747-4148-B001-62EF239C1C9B}" type="presParOf" srcId="{F915D6A5-0BC1-465B-9E1C-BDEBE2129590}" destId="{4D40AA64-432F-40BC-A821-43D95A7FBBB5}" srcOrd="0" destOrd="0" presId="urn:microsoft.com/office/officeart/2005/8/layout/orgChart1"/>
    <dgm:cxn modelId="{96FD145A-1B33-4F1B-9BA2-588A1BEF418A}" type="presParOf" srcId="{F915D6A5-0BC1-465B-9E1C-BDEBE2129590}" destId="{44B0865A-C20C-42A2-80A8-6E1FBFF94FE6}" srcOrd="1" destOrd="0" presId="urn:microsoft.com/office/officeart/2005/8/layout/orgChart1"/>
    <dgm:cxn modelId="{BCF811B6-D4E7-41C7-B8F4-E7267DCF5B51}" type="presParOf" srcId="{E5CEF2F6-33A8-4485-A94E-A43410CDC97C}" destId="{13AE7170-8C1B-441B-B99E-1A676C161911}" srcOrd="1" destOrd="0" presId="urn:microsoft.com/office/officeart/2005/8/layout/orgChart1"/>
    <dgm:cxn modelId="{068D8822-B8C7-43F1-8B29-179BEB5242EC}" type="presParOf" srcId="{13AE7170-8C1B-441B-B99E-1A676C161911}" destId="{D97040C7-ACF0-4E36-825F-528AEFCEFB85}" srcOrd="0" destOrd="0" presId="urn:microsoft.com/office/officeart/2005/8/layout/orgChart1"/>
    <dgm:cxn modelId="{B523179E-4DF9-4B0F-A830-3D90E3D5BDFF}" type="presParOf" srcId="{13AE7170-8C1B-441B-B99E-1A676C161911}" destId="{38C97760-A4A0-4605-BC97-D8860F322B10}" srcOrd="1" destOrd="0" presId="urn:microsoft.com/office/officeart/2005/8/layout/orgChart1"/>
    <dgm:cxn modelId="{EE50FFB9-A9CC-4EC1-94DF-6FE44CC65B0F}" type="presParOf" srcId="{38C97760-A4A0-4605-BC97-D8860F322B10}" destId="{E543BAA1-BF58-4FC5-9815-23B2154C20DF}" srcOrd="0" destOrd="0" presId="urn:microsoft.com/office/officeart/2005/8/layout/orgChart1"/>
    <dgm:cxn modelId="{6C021662-C0F2-4C06-A3A4-77E0B2C658F6}" type="presParOf" srcId="{E543BAA1-BF58-4FC5-9815-23B2154C20DF}" destId="{A83E030F-2E99-4291-9444-FA9960B8EC94}" srcOrd="0" destOrd="0" presId="urn:microsoft.com/office/officeart/2005/8/layout/orgChart1"/>
    <dgm:cxn modelId="{1E984E14-FC4B-407F-B836-835EF3B2BB50}" type="presParOf" srcId="{E543BAA1-BF58-4FC5-9815-23B2154C20DF}" destId="{3DCF6A1E-787E-46DA-97E1-122C9825E821}" srcOrd="1" destOrd="0" presId="urn:microsoft.com/office/officeart/2005/8/layout/orgChart1"/>
    <dgm:cxn modelId="{0E689122-75B4-44FB-B7C1-F187650DB8A5}" type="presParOf" srcId="{38C97760-A4A0-4605-BC97-D8860F322B10}" destId="{0BCD8DAB-857D-4E43-BAC5-BBF4ECFFF0D3}" srcOrd="1" destOrd="0" presId="urn:microsoft.com/office/officeart/2005/8/layout/orgChart1"/>
    <dgm:cxn modelId="{EEC962FA-7CEB-4B1C-B1E1-BCDD6D07AF19}" type="presParOf" srcId="{38C97760-A4A0-4605-BC97-D8860F322B10}" destId="{4F6950D4-067E-49BA-884E-BFE79CD4D63B}" srcOrd="2" destOrd="0" presId="urn:microsoft.com/office/officeart/2005/8/layout/orgChart1"/>
    <dgm:cxn modelId="{78F9A03E-AC6A-446A-A375-BF66DB9E9831}" type="presParOf" srcId="{13AE7170-8C1B-441B-B99E-1A676C161911}" destId="{5B265DE3-C480-48A8-BDBD-65919F1D6E35}" srcOrd="2" destOrd="0" presId="urn:microsoft.com/office/officeart/2005/8/layout/orgChart1"/>
    <dgm:cxn modelId="{ADC9F5EA-0EB5-4509-BD62-1F93ABE3E983}" type="presParOf" srcId="{13AE7170-8C1B-441B-B99E-1A676C161911}" destId="{0B96E6B1-790A-4FC1-B158-A152DA6B72DE}" srcOrd="3" destOrd="0" presId="urn:microsoft.com/office/officeart/2005/8/layout/orgChart1"/>
    <dgm:cxn modelId="{EC6418DF-63A3-4286-8F22-0CDF705E53A3}" type="presParOf" srcId="{0B96E6B1-790A-4FC1-B158-A152DA6B72DE}" destId="{82BA3A3C-E66B-4A61-B85E-9803E8C4D1E3}" srcOrd="0" destOrd="0" presId="urn:microsoft.com/office/officeart/2005/8/layout/orgChart1"/>
    <dgm:cxn modelId="{D43BA5DA-A42A-4B9C-A194-7FC1CF10D706}" type="presParOf" srcId="{82BA3A3C-E66B-4A61-B85E-9803E8C4D1E3}" destId="{A87F17AF-9F0D-4FD6-BCF0-E778FC593E1E}" srcOrd="0" destOrd="0" presId="urn:microsoft.com/office/officeart/2005/8/layout/orgChart1"/>
    <dgm:cxn modelId="{DE5603AD-B74A-4179-9B4A-B4351DE54A6C}" type="presParOf" srcId="{82BA3A3C-E66B-4A61-B85E-9803E8C4D1E3}" destId="{E8321349-A179-4DFF-8555-FC77E2AA8515}" srcOrd="1" destOrd="0" presId="urn:microsoft.com/office/officeart/2005/8/layout/orgChart1"/>
    <dgm:cxn modelId="{00710AE5-ECC7-49F4-8B52-5BFD1EA36FEC}" type="presParOf" srcId="{0B96E6B1-790A-4FC1-B158-A152DA6B72DE}" destId="{3414A6F8-B0B6-4310-9DD1-50CBA9DABABD}" srcOrd="1" destOrd="0" presId="urn:microsoft.com/office/officeart/2005/8/layout/orgChart1"/>
    <dgm:cxn modelId="{88CBB321-7A80-48AC-8142-D5D3A3B3682C}" type="presParOf" srcId="{0B96E6B1-790A-4FC1-B158-A152DA6B72DE}" destId="{455E1D05-C099-4908-9649-BF11C349C5D1}" srcOrd="2" destOrd="0" presId="urn:microsoft.com/office/officeart/2005/8/layout/orgChart1"/>
    <dgm:cxn modelId="{4856A672-6220-4785-9CF8-3B2AA3E82DF1}" type="presParOf" srcId="{E5CEF2F6-33A8-4485-A94E-A43410CDC97C}" destId="{B995FD25-6F7C-40A6-A1DE-8F0A45042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65DE3-C480-48A8-BDBD-65919F1D6E35}">
      <dsp:nvSpPr>
        <dsp:cNvPr id="0" name=""/>
        <dsp:cNvSpPr/>
      </dsp:nvSpPr>
      <dsp:spPr>
        <a:xfrm>
          <a:off x="4064000" y="2009551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040C7-ACF0-4E36-825F-528AEFCEFB85}">
      <dsp:nvSpPr>
        <dsp:cNvPr id="0" name=""/>
        <dsp:cNvSpPr/>
      </dsp:nvSpPr>
      <dsp:spPr>
        <a:xfrm>
          <a:off x="1839986" y="2009551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0AA64-432F-40BC-A821-43D95A7FBBB5}">
      <dsp:nvSpPr>
        <dsp:cNvPr id="0" name=""/>
        <dsp:cNvSpPr/>
      </dsp:nvSpPr>
      <dsp:spPr>
        <a:xfrm>
          <a:off x="2225972" y="171524"/>
          <a:ext cx="3676054" cy="1838027"/>
        </a:xfrm>
        <a:prstGeom prst="rect">
          <a:avLst/>
        </a:prstGeom>
        <a:solidFill>
          <a:srgbClr val="FF66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rPr>
            <a:t>HR </a:t>
          </a:r>
          <a:r>
            <a:rPr lang="ka-GE" sz="2800" b="1" i="0" u="none" strike="noStrike" kern="1200" cap="none" dirty="0" err="1" smtClea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rPr>
            <a:t>ბრენდინგი</a:t>
          </a:r>
          <a:endParaRPr lang="en-US" sz="2800" b="1" i="0" u="none" strike="noStrike" kern="1200" cap="none" dirty="0">
            <a:solidFill>
              <a:srgbClr val="000000"/>
            </a:solidFill>
            <a:latin typeface="Calibri"/>
            <a:ea typeface="Calibri"/>
            <a:cs typeface="Calibri"/>
            <a:sym typeface="Arial"/>
          </a:endParaRPr>
        </a:p>
      </dsp:txBody>
      <dsp:txXfrm>
        <a:off x="2225972" y="171524"/>
        <a:ext cx="3676054" cy="1838027"/>
      </dsp:txXfrm>
    </dsp:sp>
    <dsp:sp modelId="{A83E030F-2E99-4291-9444-FA9960B8EC94}">
      <dsp:nvSpPr>
        <dsp:cNvPr id="0" name=""/>
        <dsp:cNvSpPr/>
      </dsp:nvSpPr>
      <dsp:spPr>
        <a:xfrm>
          <a:off x="1959" y="2781523"/>
          <a:ext cx="3676054" cy="183802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800" b="1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შიდა </a:t>
          </a:r>
          <a:r>
            <a:rPr lang="ka-GE" sz="2800" b="1" i="0" u="none" strike="noStrike" kern="1200" cap="none" dirty="0" err="1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ბრენდინგი</a:t>
          </a:r>
          <a:r>
            <a:rPr lang="ka-GE" sz="2800" b="1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-</a:t>
          </a:r>
          <a:r>
            <a:rPr lang="ka-GE" sz="2800" b="0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თანამშრომლების</a:t>
          </a:r>
          <a:r>
            <a:rPr lang="ka-GE" sz="2800" b="1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 </a:t>
          </a:r>
          <a:r>
            <a:rPr lang="ka-GE" sz="2800" b="0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მოსაზრება კომპანიის შესახებ </a:t>
          </a:r>
          <a:endParaRPr lang="en-US" sz="2800" b="0" i="0" u="none" strike="noStrike" kern="1200" cap="none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1959" y="2781523"/>
        <a:ext cx="3676054" cy="1838027"/>
      </dsp:txXfrm>
    </dsp:sp>
    <dsp:sp modelId="{A87F17AF-9F0D-4FD6-BCF0-E778FC593E1E}">
      <dsp:nvSpPr>
        <dsp:cNvPr id="0" name=""/>
        <dsp:cNvSpPr/>
      </dsp:nvSpPr>
      <dsp:spPr>
        <a:xfrm>
          <a:off x="4449985" y="2781523"/>
          <a:ext cx="3676054" cy="1838027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800" b="1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გარე </a:t>
          </a:r>
          <a:r>
            <a:rPr lang="ka-GE" sz="2800" b="1" i="0" u="none" strike="noStrike" kern="1200" cap="none" dirty="0" err="1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ბრენდინგი</a:t>
          </a:r>
          <a:r>
            <a:rPr lang="ka-GE" sz="2800" b="1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-</a:t>
          </a:r>
          <a:r>
            <a:rPr lang="ka-GE" sz="2800" b="0" i="0" u="none" strike="noStrike" kern="1200" cap="none" dirty="0" smtClean="0">
              <a:solidFill>
                <a:srgbClr val="000000"/>
              </a:solidFill>
              <a:latin typeface="Calibri"/>
              <a:ea typeface="Calibri"/>
              <a:cs typeface="Calibri"/>
            </a:rPr>
            <a:t>პოტენციური თანამშრომლების მოსაზრებები კომპანიის შესახებ </a:t>
          </a:r>
          <a:endParaRPr lang="en-US" sz="2800" b="0" i="0" u="none" strike="noStrike" kern="1200" cap="none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4449985" y="2781523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DD40-6409-4A4B-9A4B-CB47B2AA55C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F400-1284-4A41-A733-84F4191C5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DBA-DF2B-4F45-987C-FFC11F950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33E3-D73A-514C-8080-026404A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2E74-6BFE-AB48-B142-D0FFBDD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4078-DAD2-DB4A-8B06-2E2A8784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3DA6-AF3E-234F-80B6-DA7FD43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A44-167B-A44B-B05F-AA5FEDC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03D3-13A4-ED47-9627-5816D287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D9D2-4023-B14F-A513-65BA3AE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BF4C-8CCA-AB4E-8EF1-26FBEC3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D98A-1568-9F4B-92F3-86CFFA8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3E512-95E1-7D4A-93DE-8C58F6B9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1599-1C9E-F94E-AB39-5624FE10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50B-603B-0642-AB7A-CA70C340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55D2-BFCE-3C41-958E-9BD6A5F1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6981-57E7-AD42-A153-C93B4F4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A810-663F-3C42-88E3-AA6ADF27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CEF-4240-4D42-8645-22F16170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8BBE-84B0-424D-9C56-31DA3B12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F96B-E831-B848-9D06-6F1F8B0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0F6E-E1BB-504E-A498-0A55150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FC56-774B-B247-B2AC-277A1CC5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F574-4E85-DE42-A23E-429EC4F3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E851-989D-8A45-962A-AA62DBB8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2DB8-05D1-EA45-91A2-1C3EEFE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4A9C-8352-FA4F-8E57-5142269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E5A2-94FE-F74B-A73E-69F797E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23EF-3EF9-6E41-982E-A91742E7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81EA-A2CA-C142-A576-3D636848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7C62-82E5-BF4B-91A0-56FDBD3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85FF-EEAB-784F-B672-BC83A802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C501E-E1E6-384E-82A9-6ABC833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9547-13D4-E24C-A8E6-CE231947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1D77-9FE0-ED41-BD90-8DE2AD4E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CB0E-C552-E440-9878-24CB44E0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E5D2-04A3-DD43-9CB9-69CCB478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80742-3FFD-E440-A9CC-454BF809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EAF7D-6F54-C84F-B0F2-492D45D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81826-AD2D-CE47-9818-EC3FCC3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F9511-5C5A-3F4A-BC29-699DAB3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F426-DF0F-8846-852E-72F92D6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F8E96-AE5D-3E42-AEC6-222B347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DF59-6FF0-F04A-A7DA-437294B0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5AB1E-10F4-BA44-BEBD-AFD22B6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5CF62-97A6-C34C-81E8-0D9DA4F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767A3-EB16-E845-BDA9-C5C3DB4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A980-C4E5-514B-B3C2-9AE3C75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825E-1355-6D4D-BD05-1AF530F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A8F4-6502-FA41-B8FE-F95074F4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35BC-6363-924A-B581-173F059D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CE90-8E70-EA40-8F54-0E3A8BE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B6D2-88A3-DC45-A546-979F81E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9F336-843C-144B-A346-0B0E216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8D2A-16DA-534C-826B-B0EA586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A813-D28A-0A41-9F13-D8BAFD80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0809-2225-8445-B4F7-B284ECEE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5E7B-8265-8944-9FDC-8C8607D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AF67-760A-2845-8342-B599AF1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3F5E5-FECB-9743-B897-D8F405F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4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2D02D-660A-314D-8A95-E9AFD73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F413-A9F8-2343-92B9-BAECFB91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9BBC-EC5F-0947-83DA-33FDD50A3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E623-5FB3-4EB5-B3E4-4E3776B12A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9E26-FF96-FB42-B085-0A61AFF8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D2E6-E8AD-8940-BAF8-94808571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47.jpe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hyperlink" Target="mailto:keso.sumbadze@btu.edu.ge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6320" y="991886"/>
            <a:ext cx="567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საგანი: ადამიანური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რესურსების მართვა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HRM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  <a:endParaRPr lang="ka-GE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865" y="5147842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ლექტორი:    კესო სუმბაძე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0119" y="5978687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</a:rPr>
              <a:t>თბილისი 20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2</a:t>
            </a:r>
            <a:r>
              <a:rPr lang="ka-GE" smtClean="0">
                <a:latin typeface="DejaVu Sans" panose="020B0603030804020204" pitchFamily="34" charset="0"/>
                <a:ea typeface="DejaVu Sans" panose="020B0603030804020204" pitchFamily="34" charset="0"/>
              </a:rPr>
              <a:t>3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</a:rPr>
              <a:t>წ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34" y="1638065"/>
            <a:ext cx="457239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569" y="1884556"/>
            <a:ext cx="11071016" cy="176034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a-GE" sz="18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959" y="284388"/>
            <a:ext cx="5604419" cy="3539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a-GE" sz="17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ადამიანური რესურსების  დაგეგმვის არსი და მიზნები</a:t>
            </a:r>
            <a:endParaRPr lang="en-US" sz="1700" b="1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194" name="Picture 2" descr="C:\Users\pc-pc\Desktop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0960" y="3315446"/>
            <a:ext cx="2490905" cy="227807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4703673" y="11930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b="1" dirty="0">
                <a:solidFill>
                  <a:srgbClr val="FFC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მისი ხარისხობრივი და რაოდენობრივი შემადგენლობის განსაზღვრა მოკლე, საშუალო და  გრძელვადიან პერიოდში.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40200" y="2909124"/>
            <a:ext cx="5406017" cy="2463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ka-GE" sz="16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მოიძიოს და შეინარჩუნოს სათანადო კვალიფიკაციის  გამოცდილების და  კომპეტენციების მქონე მისთვის საჭირო ადამიანები.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ka-GE" sz="16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ეფექტიანად გამოიყენოს საკუთარი  ადამიანური რესურსი.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ka-GE" sz="16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გაერკვეს ადამიანური რესურსის სიჭარბისა და დეფიციტის პრობლემაში.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ka-GE" sz="16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ნაკლებად იყოს ორიენტირებული  გარედან დაქირავებაზე, სჯობია ორგანიზაციაში ჰყავდეს  ძირითადი კვალიფიციური სამუშაო ძალა.</a:t>
            </a:r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6971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415" y="875889"/>
            <a:ext cx="61825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თქვენი აზრით შესაძლებელია თუ არა წინასწარ დროის მიხედვით განვსაზღვროთ რა რაოდენობის ადამიანური რესურსია საჭირო ორგანიზაციისთვის?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2652962"/>
            <a:ext cx="3246521" cy="32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878" y="647194"/>
            <a:ext cx="10003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ორგანიზაციები ადამიანურ რესურსს დროზე დამოკიდებულების მიხედვით  მოკლე, საშუალო და გრძელვადიანი პერიოდით  გეგმავენ</a:t>
            </a:r>
            <a:endParaRPr lang="fr-FR" sz="20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6456" y="2427311"/>
            <a:ext cx="53696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მოკლევადიანი დაგეგმვა </a:t>
            </a:r>
            <a:r>
              <a:rPr lang="ka-GE" b="1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ვრცელდება ერთ წლამდე დროის შუალედზე (ოპერატიული)</a:t>
            </a:r>
          </a:p>
          <a:p>
            <a:endParaRPr lang="ka-GE" b="1" dirty="0" smtClean="0">
              <a:solidFill>
                <a:schemeClr val="dk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საშუალოვადიანი </a:t>
            </a:r>
            <a:r>
              <a:rPr lang="ka-GE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დაგეგმვა </a:t>
            </a:r>
            <a:r>
              <a:rPr lang="ka-GE" b="1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ითვალისწინებს გეგმების შედგენას  ერთიდან ხუთ წლამდე (ტაქტიკური)</a:t>
            </a:r>
          </a:p>
          <a:p>
            <a:endParaRPr lang="ka-GE" b="1" dirty="0" smtClean="0">
              <a:solidFill>
                <a:schemeClr val="dk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გრძელვადიანი  დაგეგმვა  </a:t>
            </a:r>
            <a:r>
              <a:rPr lang="ka-GE" b="1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მოიცავს ხუთ წელზე უფრო ხანგრძლივი  პერიოდისთვის გათვლილ გეგმებს.(სტრატეგიული)</a:t>
            </a:r>
            <a:endParaRPr lang="fr-FR" b="1" dirty="0">
              <a:solidFill>
                <a:schemeClr val="dk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5928">
            <a:off x="7382340" y="1900839"/>
            <a:ext cx="3743135" cy="2640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448379">
            <a:off x="6911867" y="4548220"/>
            <a:ext cx="3660436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დაგეგმარების  მიმართულებებია:</a:t>
            </a:r>
          </a:p>
          <a:p>
            <a:pPr>
              <a:buFont typeface="Wingdings" pitchFamily="2" charset="2"/>
              <a:buChar char="q"/>
            </a:pPr>
            <a:r>
              <a:rPr lang="ka-GE" sz="1400" b="1" dirty="0" smtClean="0"/>
              <a:t> </a:t>
            </a: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ჩანაცვლებ</a:t>
            </a: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 </a:t>
            </a: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მოქნილი </a:t>
            </a: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მუშაობა</a:t>
            </a:r>
          </a:p>
          <a:p>
            <a:pPr>
              <a:buFont typeface="Wingdings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მოთხოვნა მიწოდების პროგნოზირება</a:t>
            </a:r>
          </a:p>
          <a:p>
            <a:pPr>
              <a:buFont typeface="Wingdings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უნარ-ჩვევების შემოწმება/ხარვეზების ანალიზი</a:t>
            </a:r>
          </a:p>
          <a:p>
            <a:pPr>
              <a:buFont typeface="Wingdings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ტალანტების მართვა</a:t>
            </a:r>
            <a:endParaRPr lang="en-US" sz="14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8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1083" y="345281"/>
            <a:ext cx="6065838" cy="884419"/>
          </a:xfrm>
          <a:solidFill>
            <a:srgbClr val="DEF4F8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ka-GE" sz="2000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სტრატეგიული საკადრო  დაგეგმვისას  პასუხი  უნდა გაეცეს შემდეგ კითხვებს:</a:t>
            </a:r>
            <a:endParaRPr lang="en-US" sz="2000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 rot="322211">
            <a:off x="2297107" y="2326076"/>
            <a:ext cx="2516159" cy="2144912"/>
          </a:xfrm>
          <a:prstGeom prst="accentBorderCallout1">
            <a:avLst>
              <a:gd name="adj1" fmla="val 18750"/>
              <a:gd name="adj2" fmla="val -8333"/>
              <a:gd name="adj3" fmla="val -50902"/>
              <a:gd name="adj4" fmla="val 622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a-GE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რამდენი ადამიანია საჭირო კომპანიის  მოთხოვნილებების დასაკმაყოფილებლად?</a:t>
            </a:r>
          </a:p>
        </p:txBody>
      </p:sp>
      <p:sp>
        <p:nvSpPr>
          <p:cNvPr id="5" name="Line Callout 1 (Border and Accent Bar) 4"/>
          <p:cNvSpPr/>
          <p:nvPr/>
        </p:nvSpPr>
        <p:spPr>
          <a:xfrm rot="322211">
            <a:off x="5455985" y="3180018"/>
            <a:ext cx="2604120" cy="2144912"/>
          </a:xfrm>
          <a:prstGeom prst="accentBorderCallout1">
            <a:avLst>
              <a:gd name="adj1" fmla="val 18750"/>
              <a:gd name="adj2" fmla="val -8333"/>
              <a:gd name="adj3" fmla="val -79764"/>
              <a:gd name="adj4" fmla="val 47576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ka-GE" b="1" dirty="0" smtClean="0">
                <a:solidFill>
                  <a:srgbClr val="0F13B1"/>
                </a:solidFill>
              </a:rPr>
              <a:t>რა  უნარ-ჩვევები და ქცევებია საჭირო  კომპანიის საჭიროებების დასაკმაყოფილებლად?</a:t>
            </a:r>
          </a:p>
        </p:txBody>
      </p:sp>
      <p:sp>
        <p:nvSpPr>
          <p:cNvPr id="6" name="Line Callout 1 (Border and Accent Bar) 5"/>
          <p:cNvSpPr/>
          <p:nvPr/>
        </p:nvSpPr>
        <p:spPr>
          <a:xfrm rot="322211">
            <a:off x="8646243" y="4165213"/>
            <a:ext cx="2516159" cy="2144912"/>
          </a:xfrm>
          <a:prstGeom prst="accentBorderCallout1">
            <a:avLst>
              <a:gd name="adj1" fmla="val 18750"/>
              <a:gd name="adj2" fmla="val -8333"/>
              <a:gd name="adj3" fmla="val -115046"/>
              <a:gd name="adj4" fmla="val -10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ka-GE" b="1" dirty="0" smtClean="0">
                <a:solidFill>
                  <a:srgbClr val="0F13B1"/>
                </a:solidFill>
              </a:rPr>
              <a:t>რა გავლენას მოახდენს  დაგეგმვა ორგანიზაციიასა და  კულტურაზე?</a:t>
            </a:r>
          </a:p>
          <a:p>
            <a:endParaRPr lang="en-US" dirty="0"/>
          </a:p>
        </p:txBody>
      </p:sp>
      <p:pic>
        <p:nvPicPr>
          <p:cNvPr id="4098" name="Picture 2" descr="C:\Users\pc-pc\Desktop\images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956" y="2787058"/>
            <a:ext cx="2044169" cy="2752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971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038" y="209862"/>
            <a:ext cx="2765955" cy="46166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a-GE" sz="1200" b="1" dirty="0" smtClean="0">
                <a:latin typeface="Calibri" pitchFamily="34" charset="0"/>
                <a:cs typeface="Times New Roman" pitchFamily="18" charset="0"/>
              </a:rPr>
              <a:t>ადამიანური </a:t>
            </a:r>
            <a:r>
              <a:rPr lang="ka-GE" sz="1200" b="1" dirty="0" smtClean="0">
                <a:latin typeface="Calibri" pitchFamily="34" charset="0"/>
                <a:cs typeface="Times New Roman" pitchFamily="18" charset="0"/>
              </a:rPr>
              <a:t>რესურსების </a:t>
            </a:r>
            <a:r>
              <a:rPr lang="ka-GE" sz="1200" b="1" dirty="0" smtClean="0">
                <a:latin typeface="Calibri" pitchFamily="34" charset="0"/>
                <a:cs typeface="Times New Roman" pitchFamily="18" charset="0"/>
              </a:rPr>
              <a:t>სისტემური </a:t>
            </a:r>
            <a:r>
              <a:rPr lang="ka-GE" sz="1200" b="1" dirty="0" smtClean="0">
                <a:latin typeface="Calibri" pitchFamily="34" charset="0"/>
                <a:cs typeface="Times New Roman" pitchFamily="18" charset="0"/>
              </a:rPr>
              <a:t>დაგეგმარების დიაგრამა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42021" y="59960"/>
            <a:ext cx="2488366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ბიზნესგეგმა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04480" y="794478"/>
            <a:ext cx="2488366" cy="497174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ქმედებათა  დონეების  პროგნოზი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06978" y="1516506"/>
            <a:ext cx="2488366" cy="4971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ანალიზი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342027" y="1548982"/>
            <a:ext cx="2488366" cy="4971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მონაცემთა დაგროვება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11838" y="1519002"/>
            <a:ext cx="2488366" cy="4971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სცენარის დაგეგმარება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029324" y="2211051"/>
            <a:ext cx="2488366" cy="4971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მოთხოვნის  პროგნოზი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302054" y="2228538"/>
            <a:ext cx="2488366" cy="4971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მიწოდების პროგნოზი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585467" y="2467323"/>
            <a:ext cx="2488366" cy="4971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მომავალი მოთხოვნის პროგნოზი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092315" y="3297836"/>
            <a:ext cx="3492707" cy="2158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a-GE" sz="1600" dirty="0" smtClean="0"/>
              <a:t>ქმედებათა დაგეგმარება</a:t>
            </a:r>
          </a:p>
          <a:p>
            <a:pPr>
              <a:buFont typeface="Wingdings" pitchFamily="2" charset="2"/>
              <a:buChar char="§"/>
            </a:pPr>
            <a:r>
              <a:rPr lang="ka-GE" sz="1600" dirty="0" smtClean="0"/>
              <a:t>სამსახურში  მიღება</a:t>
            </a:r>
          </a:p>
          <a:p>
            <a:pPr>
              <a:buFont typeface="Wingdings" pitchFamily="2" charset="2"/>
              <a:buChar char="§"/>
            </a:pPr>
            <a:r>
              <a:rPr lang="ka-GE" sz="1600" dirty="0" smtClean="0"/>
              <a:t>დამაგრება</a:t>
            </a:r>
          </a:p>
          <a:p>
            <a:pPr>
              <a:buFont typeface="Wingdings" pitchFamily="2" charset="2"/>
              <a:buChar char="§"/>
            </a:pPr>
            <a:r>
              <a:rPr lang="ka-GE" sz="1600" dirty="0" smtClean="0"/>
              <a:t>ტალანტი</a:t>
            </a:r>
          </a:p>
          <a:p>
            <a:pPr>
              <a:buFont typeface="Wingdings" pitchFamily="2" charset="2"/>
              <a:buChar char="§"/>
            </a:pPr>
            <a:r>
              <a:rPr lang="ka-GE" sz="1600" dirty="0" smtClean="0"/>
              <a:t>მოქნილი მუშაობა</a:t>
            </a:r>
          </a:p>
          <a:p>
            <a:pPr>
              <a:buFont typeface="Wingdings" pitchFamily="2" charset="2"/>
              <a:buChar char="§"/>
            </a:pPr>
            <a:r>
              <a:rPr lang="ka-GE" sz="1600" dirty="0" smtClean="0"/>
              <a:t>სწავლა და ზრდა-განვითარება და სხვა</a:t>
            </a:r>
          </a:p>
          <a:p>
            <a:pPr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557008" y="5648796"/>
            <a:ext cx="2488366" cy="497174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განხორციელება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29527" y="6323349"/>
            <a:ext cx="2488366" cy="4971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600" dirty="0" smtClean="0"/>
              <a:t>გაკონტროლება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861155" y="434715"/>
            <a:ext cx="1" cy="17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63653" y="1306643"/>
            <a:ext cx="1" cy="17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713752" y="6148466"/>
            <a:ext cx="1" cy="17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821181" y="5431437"/>
            <a:ext cx="1" cy="17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08689" y="3050499"/>
            <a:ext cx="1" cy="17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796198" y="2108617"/>
            <a:ext cx="1" cy="17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67658" y="1798820"/>
            <a:ext cx="959371" cy="14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</p:cNvCxnSpPr>
          <p:nvPr/>
        </p:nvCxnSpPr>
        <p:spPr>
          <a:xfrm flipH="1">
            <a:off x="7165298" y="1797569"/>
            <a:ext cx="1176729" cy="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105338" y="1004340"/>
            <a:ext cx="24583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597639" y="2098623"/>
            <a:ext cx="2233536" cy="32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816183" y="2098623"/>
            <a:ext cx="2413417" cy="344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" idx="0"/>
          </p:cNvCxnSpPr>
          <p:nvPr/>
        </p:nvCxnSpPr>
        <p:spPr>
          <a:xfrm>
            <a:off x="9566225" y="1021830"/>
            <a:ext cx="19985" cy="527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7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5088" y="1562014"/>
            <a:ext cx="884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rgbClr val="0F13B1"/>
                </a:solidFill>
              </a:rPr>
              <a:t>თქვენი აზრით   </a:t>
            </a:r>
            <a:r>
              <a:rPr lang="ka-GE" sz="2000" b="1" dirty="0" smtClean="0">
                <a:solidFill>
                  <a:srgbClr val="0F13B1"/>
                </a:solidFill>
              </a:rPr>
              <a:t>რა შეიძლება იყოს დაგეგმარების  პრობლემა?</a:t>
            </a:r>
            <a:endParaRPr lang="en-US" sz="2000" dirty="0">
              <a:solidFill>
                <a:srgbClr val="0F13B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894" y="1986161"/>
            <a:ext cx="54241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8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გაუთვალისწინებელი </a:t>
            </a:r>
            <a:r>
              <a:rPr lang="ka-GE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რისკები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არაზუსტი </a:t>
            </a:r>
            <a:r>
              <a:rPr lang="ka-GE" sz="28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გადაწყვეტილებები</a:t>
            </a:r>
            <a:endParaRPr lang="en-US" sz="2800" dirty="0"/>
          </a:p>
        </p:txBody>
      </p:sp>
      <p:pic>
        <p:nvPicPr>
          <p:cNvPr id="4100" name="Picture 4" descr="11 Marketing Mistakes You Should Not Be MakingThe Work Smarter Guide –  Red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27" y="1986161"/>
            <a:ext cx="6290365" cy="405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9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1024" y="610292"/>
            <a:ext cx="8841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rgbClr val="0F13B1"/>
                </a:solidFill>
              </a:rPr>
              <a:t>თქვენი აზრით   რა არის  და რა  როლი აქვს  </a:t>
            </a:r>
            <a:r>
              <a:rPr lang="ka-GE" b="1" dirty="0" smtClean="0">
                <a:solidFill>
                  <a:srgbClr val="0F13B1"/>
                </a:solidFill>
              </a:rPr>
              <a:t>დამსაქმებლის</a:t>
            </a:r>
            <a:r>
              <a:rPr lang="ka-GE" sz="2000" b="1" dirty="0" smtClean="0">
                <a:solidFill>
                  <a:srgbClr val="0F13B1"/>
                </a:solidFill>
              </a:rPr>
              <a:t> ბრენდს  საჭირო რაოდენობის რესურსების  შევსებაში?</a:t>
            </a:r>
            <a:endParaRPr lang="en-US" sz="2000" dirty="0">
              <a:solidFill>
                <a:srgbClr val="0F13B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6" y="2350970"/>
            <a:ext cx="3826203" cy="30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743" y="1055569"/>
            <a:ext cx="10191482" cy="10387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/>
                <a:ea typeface="Calibri"/>
                <a:cs typeface="Calibri"/>
              </a:rPr>
              <a:t>HR </a:t>
            </a:r>
            <a:r>
              <a:rPr lang="ka-GE" sz="2100" dirty="0" err="1">
                <a:latin typeface="Calibri"/>
                <a:ea typeface="Calibri"/>
                <a:cs typeface="Calibri"/>
              </a:rPr>
              <a:t>ბრენდინგი</a:t>
            </a:r>
            <a:r>
              <a:rPr lang="ka-GE" sz="2100" dirty="0">
                <a:latin typeface="Calibri"/>
                <a:ea typeface="Calibri"/>
                <a:cs typeface="Calibri"/>
              </a:rPr>
              <a:t> – ეს არის ადამიანური რესურსების მართვის მარკეტინგი, რომლის ძირითადი მიზანია კონკურენტებისგან განცალკევება და ლოიალური მომხმარებლების შეძენა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6" y="2635557"/>
            <a:ext cx="6114011" cy="32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 flipV="1">
            <a:off x="867905" y="5234337"/>
            <a:ext cx="9805090" cy="5909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a-GE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დამსაქმებლის  ბრენდი  ორგანიზაციის მიერ  საკუთარი , როგორც  კარგი დამსაქმებლის  იმიჯის  წარმოჩენაა, რომელიც  გვეუბნება ,,ეს საუკეთესო  სამსახურია”</a:t>
            </a:r>
            <a:endParaRPr lang="ka-GE" b="1" dirty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8321" y="1005591"/>
            <a:ext cx="7675334" cy="3441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38" tIns="45719" rIns="91438" bIns="45719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b="1" dirty="0" smtClean="0">
                <a:latin typeface="Calibri" pitchFamily="34" charset="0"/>
                <a:cs typeface="Times New Roman" pitchFamily="18" charset="0"/>
              </a:rPr>
              <a:t>ბრენდი ეს არის  კომპანიის  სასიცოცხლო თავისებურება რომელიც  მოიცავს საუკეთესო  დამსაქმებლის რეპუტაციას, სადაც ადამიანებს სამართლიანად  ექცევიან, არსებობს  თანამშრომელთა  ზრდა-განვითარების რეალური შესაძლებლობა, ასევე შესაძლებელია  სამსახურსა და  პირად  ცხოვრებას  შორის ბალანსის  დაცვა და თანამშრომლებთან  კეთილი ურთიერთობა.</a:t>
            </a:r>
            <a:endParaRPr lang="en-US" b="1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დადებითი  ბრენდი  ხელს  უწყობს  კომპანიას იმაში, რომ გახდეს რჩეული დამსაქმებელი და მაშასადამე, უკეთესი სპეციალისტები  მოიზიდოს.</a:t>
            </a:r>
          </a:p>
          <a:p>
            <a:pPr algn="just"/>
            <a:endParaRPr lang="ka-GE" b="1" dirty="0" smtClean="0">
              <a:latin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7515" y="787966"/>
            <a:ext cx="8114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გაიხსენეთ 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hrm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-ის პროცესები და  პროცედურები?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61" y="1838537"/>
            <a:ext cx="3563347" cy="4230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744" y="781063"/>
            <a:ext cx="5091449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/>
                <a:ea typeface="Calibri"/>
                <a:cs typeface="Calibri"/>
              </a:rPr>
              <a:t>HR </a:t>
            </a:r>
            <a:r>
              <a:rPr lang="ka-GE" sz="2100" dirty="0">
                <a:latin typeface="Calibri"/>
                <a:ea typeface="Calibri"/>
                <a:cs typeface="Calibri"/>
              </a:rPr>
              <a:t>ბრენდი - არის ის, რასაც სინამდვილეში წარმოადგენს 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ორგანიზაცია </a:t>
            </a:r>
            <a:r>
              <a:rPr lang="ka-GE" sz="2100" dirty="0">
                <a:latin typeface="Calibri"/>
                <a:ea typeface="Calibri"/>
                <a:cs typeface="Calibri"/>
              </a:rPr>
              <a:t>და ის, თუ რას ფიქრობენ 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 ადამიანები მასზე</a:t>
            </a:r>
            <a:endParaRPr lang="ka-GE" sz="21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0980" y="4787474"/>
            <a:ext cx="5822968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/>
                <a:ea typeface="Calibri"/>
                <a:cs typeface="Calibri"/>
              </a:rPr>
              <a:t>HR </a:t>
            </a:r>
            <a:r>
              <a:rPr lang="ka-GE" sz="2100" dirty="0" err="1">
                <a:latin typeface="Calibri"/>
                <a:ea typeface="Calibri"/>
                <a:cs typeface="Calibri"/>
              </a:rPr>
              <a:t>ბრენდინგი</a:t>
            </a:r>
            <a:r>
              <a:rPr lang="ka-GE" sz="2100" dirty="0">
                <a:latin typeface="Calibri"/>
                <a:ea typeface="Calibri"/>
                <a:cs typeface="Calibri"/>
              </a:rPr>
              <a:t> უნდა იყოს ძალიან სწორედ, მიზნობრივად შერჩეული, გათვლილი  და დანერგილი ორგანიზაციაში. მას სჭირდება მუდმივი განვითარება და გადახალისება</a:t>
            </a:r>
            <a:r>
              <a:rPr lang="ka-GE" dirty="0">
                <a:latin typeface="Source Serif Pro"/>
              </a:rPr>
              <a:t>.</a:t>
            </a:r>
            <a:endParaRPr lang="ka-GE" dirty="0"/>
          </a:p>
        </p:txBody>
      </p:sp>
      <p:sp>
        <p:nvSpPr>
          <p:cNvPr id="6" name="Rectangle 5"/>
          <p:cNvSpPr/>
          <p:nvPr/>
        </p:nvSpPr>
        <p:spPr>
          <a:xfrm>
            <a:off x="6187252" y="2406315"/>
            <a:ext cx="5235692" cy="20082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/>
                <a:ea typeface="Calibri"/>
                <a:cs typeface="Calibri"/>
              </a:rPr>
              <a:t>HR </a:t>
            </a:r>
            <a:r>
              <a:rPr lang="ka-GE" sz="2100" dirty="0" err="1">
                <a:latin typeface="Calibri"/>
                <a:ea typeface="Calibri"/>
                <a:cs typeface="Calibri"/>
              </a:rPr>
              <a:t>ბრენდინგი</a:t>
            </a:r>
            <a:r>
              <a:rPr lang="ka-GE" sz="2100" dirty="0">
                <a:latin typeface="Calibri"/>
                <a:ea typeface="Calibri"/>
                <a:cs typeface="Calibri"/>
              </a:rPr>
              <a:t> არის კომპანიის </a:t>
            </a:r>
            <a:r>
              <a:rPr lang="ka-GE" sz="2100" dirty="0" err="1">
                <a:latin typeface="Calibri"/>
                <a:ea typeface="Calibri"/>
                <a:cs typeface="Calibri"/>
              </a:rPr>
              <a:t>პოზიციონირება</a:t>
            </a:r>
            <a:r>
              <a:rPr lang="ka-GE" sz="2100" dirty="0">
                <a:latin typeface="Calibri"/>
                <a:ea typeface="Calibri"/>
                <a:cs typeface="Calibri"/>
              </a:rPr>
              <a:t> სამუშაო ბაზარზე, მისი  იმიჯი და დამოკიდებულება, თუ როგორ უყურებენ მიმდინარე ან პოტენციური თანამშრომელები დამსაქმებელს.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14" y="2843872"/>
            <a:ext cx="2423160" cy="1022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6" y="5064633"/>
            <a:ext cx="1763406" cy="14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4350" y="434832"/>
            <a:ext cx="10021949" cy="10387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/>
                <a:ea typeface="Calibri"/>
                <a:cs typeface="Calibri"/>
              </a:rPr>
              <a:t>HR </a:t>
            </a:r>
            <a:r>
              <a:rPr lang="ka-GE" sz="2100" dirty="0">
                <a:latin typeface="Calibri"/>
                <a:ea typeface="Calibri"/>
                <a:cs typeface="Calibri"/>
              </a:rPr>
              <a:t>ბრენდი ასახავს ორგანიზაციის ფასეულობებს, მიზნებსა და შიდა კორპორატიულ კულტურას, რაც საბოლოო ჯამში აისახება, კომპანიის წარმატებაზე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506" y="5232161"/>
            <a:ext cx="10353209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100" dirty="0" smtClean="0">
                <a:latin typeface="Calibri"/>
                <a:ea typeface="Calibri"/>
                <a:cs typeface="Calibri"/>
              </a:rPr>
              <a:t>ძლიერი </a:t>
            </a:r>
            <a:r>
              <a:rPr lang="ka-GE" sz="2100" dirty="0">
                <a:latin typeface="Calibri"/>
                <a:ea typeface="Calibri"/>
                <a:cs typeface="Calibri"/>
              </a:rPr>
              <a:t>და სწორედ შექმნილი </a:t>
            </a:r>
            <a:r>
              <a:rPr lang="en-US" sz="2100" dirty="0">
                <a:latin typeface="Calibri"/>
                <a:ea typeface="Calibri"/>
                <a:cs typeface="Calibri"/>
              </a:rPr>
              <a:t>HR </a:t>
            </a:r>
            <a:r>
              <a:rPr lang="ka-GE" sz="2100" dirty="0">
                <a:latin typeface="Calibri"/>
                <a:ea typeface="Calibri"/>
                <a:cs typeface="Calibri"/>
              </a:rPr>
              <a:t>ბრენდის სტრატეგია 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ხელს  უწყობს გამორჩეული ტალანტების მოზიდვას.</a:t>
            </a:r>
            <a:endParaRPr lang="ka-GE" sz="2100" dirty="0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18" y="2046415"/>
            <a:ext cx="6188377" cy="29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318994"/>
              </p:ext>
            </p:extLst>
          </p:nvPr>
        </p:nvGraphicFramePr>
        <p:xfrm>
          <a:off x="2041525" y="1257299"/>
          <a:ext cx="81280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354016" y="214220"/>
            <a:ext cx="783207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HR </a:t>
            </a:r>
            <a:r>
              <a:rPr lang="ka-GE" sz="2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ბრენდინგი</a:t>
            </a:r>
            <a:r>
              <a:rPr lang="ka-GE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ორ ვექტორს მოიცავს: შიდა და გარე </a:t>
            </a:r>
            <a:r>
              <a:rPr lang="ka-GE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ბრენდინგი</a:t>
            </a:r>
            <a:endParaRPr lang="ka-G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744" y="781063"/>
            <a:ext cx="509144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ka-GE" sz="2100" b="1" dirty="0" smtClean="0">
                <a:latin typeface="Calibri"/>
                <a:ea typeface="Calibri"/>
                <a:cs typeface="Calibri"/>
              </a:rPr>
              <a:t>როგორ  ვზრუნავთ  </a:t>
            </a:r>
            <a:r>
              <a:rPr lang="en-US" sz="2100" b="1" dirty="0" smtClean="0">
                <a:latin typeface="Calibri"/>
                <a:ea typeface="Calibri"/>
                <a:cs typeface="Calibri"/>
              </a:rPr>
              <a:t>HR </a:t>
            </a:r>
            <a:r>
              <a:rPr lang="ka-GE" sz="2100" b="1" dirty="0" smtClean="0">
                <a:latin typeface="Calibri"/>
                <a:ea typeface="Calibri"/>
                <a:cs typeface="Calibri"/>
              </a:rPr>
              <a:t>ბრენდზე?</a:t>
            </a:r>
            <a:endParaRPr lang="ka-GE" sz="21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744" y="1767183"/>
            <a:ext cx="5822968" cy="36240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ორგანიზაციის მიმართ დადებითი აღქმის გაჩენა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საუკეთესო ტალანტების მოთხოვნების გათვალისწინება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ფასეული შეთავაზების მომზადება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კომპანიის გასაცნობად სოციალური მედიის გამოყენება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სამსახურში მიღების  ე.წ. კონტენტ მარკეტინგის გამოყენება (სოც.მედიისთვის  პრეზენტაციების შექმნა, ვიდეო და ფოტო მასალები ა.შ.)</a:t>
            </a:r>
            <a:endParaRPr lang="ka-GE" sz="2100" dirty="0">
              <a:latin typeface="Calibri"/>
              <a:ea typeface="Calibri"/>
              <a:cs typeface="Calibri"/>
            </a:endParaRPr>
          </a:p>
        </p:txBody>
      </p:sp>
      <p:pic>
        <p:nvPicPr>
          <p:cNvPr id="3074" name="Picture 2" descr="9 Great Employer Branding Examples to Inspire You - AIH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48" y="2593253"/>
            <a:ext cx="4529519" cy="23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948" y="1674562"/>
            <a:ext cx="7218639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ka-GE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რა სარგებელი მოაქვს  გამართულ </a:t>
            </a:r>
            <a:r>
              <a:rPr lang="en-US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HR  </a:t>
            </a:r>
            <a:r>
              <a:rPr lang="ka-GE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ბრენდინგს</a:t>
            </a:r>
            <a:endParaRPr lang="ka-GE" sz="2400" b="1" dirty="0" err="1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659152"/>
            <a:ext cx="2921244" cy="29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125" y="765931"/>
            <a:ext cx="6239204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ka-GE" sz="24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გამართული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HR  </a:t>
            </a:r>
            <a:r>
              <a:rPr lang="ka-GE" sz="24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ბრენდინგი განაპირობებს: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985" y="1752144"/>
            <a:ext cx="5328418" cy="422423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57175" indent="-257175" fontAlgn="base">
              <a:buFont typeface="Wingdings" panose="05000000000000000000" pitchFamily="2" charset="2"/>
              <a:buChar char="Ø"/>
            </a:pPr>
            <a:endParaRPr lang="ka-GE" dirty="0" smtClean="0">
              <a:solidFill>
                <a:schemeClr val="tx1"/>
              </a:solidFill>
              <a:latin typeface="Source Serif Pro"/>
            </a:endParaRP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ტალანტების  დენადობის შეჩერება,</a:t>
            </a: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თანამშრომელთა  მოტივაციის ზრდა</a:t>
            </a: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დადებითი 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დამსაქმებლის იმიჯი და რეპუტაციის ზრდა.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 თანამშრომლების ჩართულობის და კმაყოფილების ზრდა (წასული თანამშრომლებიც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).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 smtClean="0">
                <a:latin typeface="Calibri"/>
                <a:ea typeface="Calibri"/>
                <a:cs typeface="Calibri"/>
              </a:rPr>
              <a:t>ორგანიზაციაში </a:t>
            </a:r>
            <a:r>
              <a:rPr lang="ka-GE" sz="2100" dirty="0">
                <a:latin typeface="Calibri"/>
                <a:ea typeface="Calibri"/>
                <a:cs typeface="Calibri"/>
              </a:rPr>
              <a:t>დასაქმების მსურველთა ზრდა და დამოკიდებულების 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ცვლილება.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 smtClean="0">
                <a:latin typeface="Calibri"/>
                <a:ea typeface="Calibri"/>
                <a:cs typeface="Calibri"/>
              </a:rPr>
              <a:t>მოგების </a:t>
            </a:r>
            <a:r>
              <a:rPr lang="ka-GE" sz="2100" dirty="0">
                <a:latin typeface="Calibri"/>
                <a:ea typeface="Calibri"/>
                <a:cs typeface="Calibri"/>
              </a:rPr>
              <a:t>ზრდა გრძელვადიან პერსპექტივაში;</a:t>
            </a:r>
          </a:p>
          <a:p>
            <a:pPr marL="257175" indent="-257175" fontAlgn="base">
              <a:buFont typeface="Wingdings" panose="05000000000000000000" pitchFamily="2" charset="2"/>
              <a:buChar char="Ø"/>
            </a:pPr>
            <a:r>
              <a:rPr lang="ka-GE" sz="2100" dirty="0" smtClean="0">
                <a:latin typeface="Calibri"/>
                <a:ea typeface="Calibri"/>
                <a:cs typeface="Calibri"/>
              </a:rPr>
              <a:t>კონკურენტუნარიანობის ამაღლება.</a:t>
            </a:r>
            <a:endParaRPr lang="ka-GE" sz="2100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87" y="2115382"/>
            <a:ext cx="4739640" cy="33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4169" y="731074"/>
            <a:ext cx="9734805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ka-GE" sz="2400" b="1" dirty="0" smtClean="0">
                <a:latin typeface="Calibri" pitchFamily="34" charset="0"/>
                <a:cs typeface="Times New Roman" pitchFamily="18" charset="0"/>
              </a:rPr>
              <a:t>რომელი კომპანიაში  ისურვებდით მუშაობას  და  რატომ?</a:t>
            </a:r>
            <a:endParaRPr lang="ka-GE" sz="24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026" name="Picture 2" descr="C:\Users\lenovo\Desktop\download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684338"/>
            <a:ext cx="7191375" cy="4027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2255" y="706909"/>
            <a:ext cx="75683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რას შეიძლება  მოიცავდეს   თქვენთვის  როგორც  კანდიდატისთვის  ფასეული შეთავაზება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2114550"/>
            <a:ext cx="1743075" cy="2628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966335">
            <a:off x="19584" y="1306246"/>
            <a:ext cx="534686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ctr">
              <a:tabLst>
                <a:tab pos="2870200" algn="l"/>
              </a:tabLst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კანდიდატებისთვის  ფასეული შეთავაზება მოიცავს:</a:t>
            </a:r>
            <a:endParaRPr lang="ka-GE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9973" y="3692009"/>
            <a:ext cx="25170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კომპანიის რეპუტაცია</a:t>
            </a:r>
            <a:endParaRPr lang="en-US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299" y="4987409"/>
            <a:ext cx="194957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სამუშაო გარემო</a:t>
            </a:r>
            <a:endParaRPr lang="en-US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0000" y="1320284"/>
            <a:ext cx="554671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სამსახურსა და  პირად ცხოვრებას შორის ბალანსი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85114" y="3101459"/>
            <a:ext cx="356700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კარიერული   შესაძლებლობები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054964" y="4339709"/>
            <a:ext cx="228299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დგილმდებარეობა</a:t>
            </a:r>
            <a:endParaRPr lang="en-US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1880" y="1967984"/>
            <a:ext cx="535274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ახალი უნარ-ჩვევების შეძენის შესაძლებლობება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092593" y="2539484"/>
            <a:ext cx="37128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დასაქმების წესები და  პირობები </a:t>
            </a:r>
            <a:endParaRPr lang="en-US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2" name="AutoShape 4" descr="C:\Users\lenovo\Desktop\illustration-woman-man-offic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:\Users\lenovo\Desktop\illustration-woman-man-offic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lenovo\Desktop\images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36057">
            <a:off x="889407" y="2274047"/>
            <a:ext cx="4344488" cy="304762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-pc\Desktop\cae45a95096e557c59b6f316b40d81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999" y="705897"/>
            <a:ext cx="8306407" cy="536346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8" y="2063174"/>
            <a:ext cx="2203297" cy="3150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415" y="875889"/>
            <a:ext cx="970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400" b="1" dirty="0" smtClean="0">
                <a:latin typeface="Calibri" pitchFamily="34" charset="0"/>
                <a:cs typeface="Times New Roman" pitchFamily="18" charset="0"/>
              </a:rPr>
              <a:t>რა არის </a:t>
            </a:r>
            <a:r>
              <a:rPr lang="en-US" sz="2400" b="1" dirty="0" err="1" smtClean="0">
                <a:latin typeface="Calibri" pitchFamily="34" charset="0"/>
                <a:cs typeface="Times New Roman" pitchFamily="18" charset="0"/>
              </a:rPr>
              <a:t>hr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ka-GE" sz="2400" b="1" dirty="0" smtClean="0">
                <a:latin typeface="Calibri" pitchFamily="34" charset="0"/>
                <a:cs typeface="Times New Roman" pitchFamily="18" charset="0"/>
              </a:rPr>
              <a:t>ინსტრუქციები და რისთვის სჭირდება ის </a:t>
            </a:r>
            <a:r>
              <a:rPr lang="en-US" sz="2400" b="1" dirty="0" err="1" smtClean="0">
                <a:latin typeface="Calibri" pitchFamily="34" charset="0"/>
                <a:cs typeface="Times New Roman" pitchFamily="18" charset="0"/>
              </a:rPr>
              <a:t>hr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-</a:t>
            </a:r>
            <a:r>
              <a:rPr lang="ka-GE" sz="2400" b="1" dirty="0" smtClean="0">
                <a:latin typeface="Calibri" pitchFamily="34" charset="0"/>
                <a:cs typeface="Times New Roman" pitchFamily="18" charset="0"/>
              </a:rPr>
              <a:t>ს?</a:t>
            </a:r>
            <a:endParaRPr lang="en-US" sz="2400" b="1" dirty="0" smtClean="0">
              <a:latin typeface="Calibri" pitchFamily="34" charset="0"/>
              <a:cs typeface="Times New Roman" pitchFamily="18" charset="0"/>
            </a:endParaRPr>
          </a:p>
          <a:p>
            <a:endParaRPr lang="en-US" sz="2400" b="1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872289" cy="2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9979" y="2158484"/>
            <a:ext cx="873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შეგხვედრიათ თუ არა დისკრიმინაციული ვაკანსია?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629" y="133350"/>
            <a:ext cx="3578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დისკრიმინაციული ვაკანსიები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4375" y="1299686"/>
            <a:ext cx="5362575" cy="255454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>
            <a:spAutoFit/>
          </a:bodyPr>
          <a:lstStyle/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კომპანიას ესაჭიროება ბუღალტერი 50 წლამდე გოგონა სრულ განაკვეთზე სამუშაოდ. 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მოთხოვნები: 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1) მაღალი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2) გამხდარი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3) პროგრამა ფინაში მუშაობის გამოცდილება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4) წარმოებაში მუშაობის გამოცდილება 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ანაზღაურება 1500 ლარი </a:t>
            </a:r>
          </a:p>
          <a:p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გთხოვთ სივი სელფთან ერთად გადმოგვიგზავნოთ მეილზე: 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endorphingeorgia@gmail.com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6743700" y="2321689"/>
            <a:ext cx="4895850" cy="107721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q"/>
            </a:pP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,,ვაკანსია არ ეხება ჭარბწონიან აპლიკანტებს, რადგან მათ მიერ ვერ მოხდებოდა მომხმარებლებისათვის ხარისხიანი სერვისის მიწოდება”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574" y="4919960"/>
            <a:ext cx="5229226" cy="1077218"/>
          </a:xfrm>
          <a:prstGeom prst="rect">
            <a:avLst/>
          </a:prstGeom>
          <a:solidFill>
            <a:srgbClr val="2CF495"/>
          </a:solidFill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q"/>
            </a:pP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გაყიდვების კონსულტანტის პოზიციაზე განიხილება "სასიამოვნო გარეგნობის მდედრობითი სქესის" წარმომადგენლის კანდიდატურა;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910310"/>
            <a:ext cx="5257800" cy="83099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q"/>
            </a:pP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,,სამზარეულოს თანამშრომლის პოზიციაზე ვეძებთ — მდედრობითი სქესის წარმომადგენლის კანდიდატურას 18-50 წლის ჩათვლით”</a:t>
            </a:r>
          </a:p>
        </p:txBody>
      </p:sp>
      <p:pic>
        <p:nvPicPr>
          <p:cNvPr id="58370" name="Picture 2" descr="C:\Users\lenovo\Desktop\Red_X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99844">
            <a:off x="7937298" y="3985031"/>
            <a:ext cx="1815694" cy="1815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3655" y="539855"/>
            <a:ext cx="7568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000" b="1" dirty="0" smtClean="0">
                <a:solidFill>
                  <a:srgbClr val="0F13B1"/>
                </a:solidFill>
                <a:latin typeface="Calibri" pitchFamily="34" charset="0"/>
                <a:cs typeface="Times New Roman" pitchFamily="18" charset="0"/>
              </a:rPr>
              <a:t>რა იცით კანდიდატების მოზიდვის ეტაპებზე</a:t>
            </a:r>
            <a:r>
              <a:rPr lang="en-US" sz="2000" b="1" dirty="0" smtClean="0">
                <a:solidFill>
                  <a:srgbClr val="0F13B1"/>
                </a:solidFill>
                <a:latin typeface="Calibri" pitchFamily="34" charset="0"/>
                <a:cs typeface="Times New Roman" pitchFamily="18" charset="0"/>
              </a:rPr>
              <a:t>?</a:t>
            </a:r>
            <a:endParaRPr lang="ka-GE" sz="2000" b="1" dirty="0" smtClean="0">
              <a:solidFill>
                <a:srgbClr val="0F13B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00200"/>
            <a:ext cx="71437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57001" y="299804"/>
            <a:ext cx="636424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ტალანტების </a:t>
            </a: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მოზიდვისა </a:t>
            </a: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  სელექციის  პროცესის  ეტაპებია:</a:t>
            </a:r>
            <a:endParaRPr lang="en-US" sz="17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2252" y="1260466"/>
            <a:ext cx="5691266" cy="397031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მოთხოვნათა განსაზღვრის საკითხები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დამსაქმებლის ბრენდის ანალიზი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კანდიდატების მოზიდვის ხერხები და მეთოდები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კანდიდატის პროფაილის შექმნის საკითხები</a:t>
            </a: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ფასეული შეთავაზების მომზადების საკითხები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განაცხადის განთავსების საშუალებები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კანდიდატების შეფასების კრიტერიუმები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განაცხადების გადარჩევის ეტაპები და ვადები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გასაუბრების ტიპები და ვადები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ტესტირების ვადები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რეკომენდაციების მიღების საკითხი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სამუშაოს შეთავაზების საკითხები</a:t>
            </a:r>
            <a:endParaRPr lang="ka-GE" sz="1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lvl="0" indent="-380990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შემდგომი პერიოდზე დაკვირვება</a:t>
            </a:r>
            <a:endParaRPr lang="ka-GE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31" y="2278160"/>
            <a:ext cx="5381469" cy="38827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942" y="502319"/>
            <a:ext cx="10428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თქვენი აზრით რა  ცოდნა, უნარ-ჩვევები და შესაძლებლობები უნდა ჰქონდეს 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HR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შერჩევის   კონსულტანტს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73" y="1761874"/>
            <a:ext cx="5979695" cy="406707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4885" y="364357"/>
            <a:ext cx="10237562" cy="5878532"/>
          </a:xfrm>
          <a:prstGeom prst="rect">
            <a:avLst/>
          </a:prstGeom>
          <a:solidFill>
            <a:srgbClr val="2CF495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ka-GE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ცოდნა უნარ-ჩვევები და შესაძლებლობები  რომელსაც  შერჩევის   კონსულტანტი უნდა აკმაყოფილებდეს:</a:t>
            </a:r>
          </a:p>
          <a:p>
            <a:pPr marL="457200" indent="-457200">
              <a:buAutoNum type="arabicPeriod"/>
            </a:pPr>
            <a:r>
              <a:rPr lang="ka-GE" sz="2000" b="1" dirty="0" smtClean="0">
                <a:latin typeface="Calibri" pitchFamily="34" charset="0"/>
                <a:cs typeface="Times New Roman" pitchFamily="18" charset="0"/>
              </a:rPr>
              <a:t>ცოდნა:</a:t>
            </a:r>
            <a:r>
              <a:rPr lang="ka-GE" dirty="0"/>
              <a:t> </a:t>
            </a:r>
            <a:endParaRPr lang="ka-GE" dirty="0" smtClean="0"/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სამსახურში  მიღების  ყველა ასპექტი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კადრების შევსების წყაროები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კადრების შევსებისას გამოსაყენებელი სხვადასხვა  მედია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საშუალებები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ტესტირების შესაფერისი ინსტრუმენტები</a:t>
            </a:r>
          </a:p>
          <a:p>
            <a:pPr marL="457200" indent="-457200"/>
            <a:r>
              <a:rPr lang="ka-GE" sz="2000" b="1" dirty="0" smtClean="0">
                <a:latin typeface="Calibri" pitchFamily="34" charset="0"/>
                <a:cs typeface="Times New Roman" pitchFamily="18" charset="0"/>
              </a:rPr>
              <a:t>2. უნარ-ჩვევები და შესაძლებლობები: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გასაუბრების ხერხები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ტესტის ჩატარების უნარები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როლების ანალიზი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სოციალური მედიის გამოყენების შესაძლებლობები</a:t>
            </a:r>
          </a:p>
          <a:p>
            <a:pPr marL="457200" indent="-457200"/>
            <a:r>
              <a:rPr lang="ka-GE" sz="2000" b="1" dirty="0" smtClean="0">
                <a:latin typeface="Calibri" pitchFamily="34" charset="0"/>
                <a:cs typeface="Times New Roman" pitchFamily="18" charset="0"/>
              </a:rPr>
              <a:t>3. ქცევითი  კომპეტენციები: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ადამიანებთან  კარგი  ურთიერთობის დამყარების  უნარი და ამის გამოყენება  მიზნის მისაღწევად.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ადამიანთა ქცევასა და გადაწყვეტილებებზე ზეგავლენის  უნარი.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ცვლილებებთან შეგუების,მოქნილობისა და  გაუგებრობასთან  გამკლავების უნარი.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საკითხების  გააზრების, პრობლემების დადგენისა და  საკუთარი  პოზიციის  დაცვის უნარი.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შედეგის მიღწევაზე  კონცენტრირების უნარი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საჭირო  მიმართულებით ენერგიისა და ძალისხმევის  შენარჩუნების, თვითკონტრლისა და  ქცევის ახალი სახეობების ათვისების უნარი.</a:t>
            </a:r>
          </a:p>
          <a:p>
            <a:pPr marL="457200" indent="-457200">
              <a:buFontTx/>
              <a:buChar char="-"/>
            </a:pPr>
            <a:r>
              <a:rPr lang="ka-GE" sz="1600" b="1" dirty="0" smtClean="0">
                <a:latin typeface="Calibri" pitchFamily="34" charset="0"/>
                <a:cs typeface="Times New Roman" pitchFamily="18" charset="0"/>
              </a:rPr>
              <a:t>ზეპირი და  წერილობითი  ფორმით  ჯეროვანი  კომუნიკაციის უნარი.</a:t>
            </a:r>
          </a:p>
          <a:p>
            <a:pPr marL="457200" indent="-457200"/>
            <a:endParaRPr lang="ka-GE" sz="2000" b="1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5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05358" y="646052"/>
            <a:ext cx="5718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იცით  კანდიდატთა  მოზიდვის  წყაროებზე?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24" y="1891401"/>
            <a:ext cx="6139375" cy="34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30857" y="3040093"/>
            <a:ext cx="6145966" cy="2970044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კორპორაციული ვებგვერდი -ვაკანსიების  ,,დაპოსტვა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რეკლამები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დასაქმების სააგენტოები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სოციალური მედია</a:t>
            </a:r>
            <a:r>
              <a:rPr lang="en-US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en-US" sz="17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Facebook</a:t>
            </a:r>
            <a:r>
              <a:rPr lang="en-US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7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linkedIn,Twitter</a:t>
            </a:r>
            <a:r>
              <a:rPr lang="en-US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ან  ბლოგები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დასაქმების  კომერციული განცხადებები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ადგილობრივი  გაზეთების  რეკლამები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სპეციალიზებული ჟურნალები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დასაქმების  ორგანიზაციები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შერჩევის  დასაქმების კონსულტანტები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კავშირები სასწავლო დაწესებულებებთან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ცენტრალური გაზეთების რეკლამები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1880" y="364698"/>
            <a:ext cx="4400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კანდიდატთა  მოზიდვის  წყაროები:</a:t>
            </a:r>
          </a:p>
        </p:txBody>
      </p:sp>
      <p:pic>
        <p:nvPicPr>
          <p:cNvPr id="11266" name="Picture 2" descr="C:\Users\pc-pc\Desktop\source-job-candidates-featu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077" y="1259252"/>
            <a:ext cx="4566340" cy="358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7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>
            <a:off x="573287" y="590575"/>
            <a:ext cx="8589964" cy="124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3600"/>
              <a:buFont typeface="Noto Sans Symbols"/>
              <a:buChar char="❑"/>
            </a:pPr>
            <a:r>
              <a:rPr lang="ka-GE" sz="27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,,</a:t>
            </a:r>
            <a:r>
              <a:rPr lang="ka-GE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სამსახურში მიღება  ონლაინ </a:t>
            </a:r>
            <a:r>
              <a:rPr lang="ka-GE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,,ვაკანსიების დაპოსტვა”  და  დამსაქმებელსა და შორის  ინფორმაციის  ელექტრონული ფოსტით  გაცვლა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2252312" y="4959758"/>
            <a:ext cx="9711089" cy="156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 algn="ctr">
              <a:buClr>
                <a:srgbClr val="000000"/>
              </a:buClr>
              <a:buSzPts val="3200"/>
            </a:pP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lang="ka-GE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უპირატესობები: მაძიებელთა  ფართო წრე,  იაფი, და სწრაფი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lang="ka-GE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ნაკლოვანება: შეიძლება წააწყდეთ თქვენთვის არასაჭირო ინფორმაციას, ასვეე  ბევრი ადამიანი არ ეძებს  სამუშაოს ასე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4" descr="C:\Users\pc-pc\Desktop\images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238685" y="2024739"/>
            <a:ext cx="6040069" cy="2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1645092" y="1022753"/>
            <a:ext cx="9349602" cy="9540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 algn="ctr">
              <a:buClr>
                <a:srgbClr val="000000"/>
              </a:buClr>
              <a:buSzPts val="3700"/>
            </a:pPr>
            <a:r>
              <a:rPr lang="ka-GE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სოციალური  მედია WEB 2.0- მოიცავს  FACEBOOK, LINKDIN TWITTER -ს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956519" y="5009217"/>
            <a:ext cx="10944329" cy="155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2487"/>
            </a:pPr>
            <a:r>
              <a:rPr lang="ka-GE" sz="1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დასაქმების საიტებს შორის  ყველაზე პოპულარული  linkedIn , რომელიც გვთავაზობს  linkedin Recruiter-ს, რომლის საშუალებითაც  დამსაქმებელს შეუძლია ეძებოს პოტენციური კანდიდატების სექტორი, სამუშაო  დონის, სპეციალობისა და ადგილმდებარეობის მიხედვით და პირდაპირ დაუკავშირდეს.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87"/>
            </a:pPr>
            <a:endParaRPr sz="1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5" descr="Facebook Responds to Viral Netflix Doc 'The Social Dilemma'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517745" y="2550947"/>
            <a:ext cx="1565275" cy="15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 descr="LinkedIn integration — amoCRM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058926" y="2803786"/>
            <a:ext cx="3211398" cy="153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 descr="How Twitter Makes Money: advertising and data licensing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8991199" y="2963814"/>
            <a:ext cx="2027001" cy="134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415" y="875889"/>
            <a:ext cx="9415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400" b="1" dirty="0" smtClean="0">
                <a:latin typeface="Calibri" pitchFamily="34" charset="0"/>
                <a:cs typeface="Times New Roman" pitchFamily="18" charset="0"/>
              </a:rPr>
              <a:t>რისთვის არის საჭირო  ცოდნის მენეჯმენტი?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555">
            <a:off x="3797967" y="2342148"/>
            <a:ext cx="3144253" cy="31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/>
          <p:nvPr/>
        </p:nvSpPr>
        <p:spPr>
          <a:xfrm>
            <a:off x="940682" y="1398315"/>
            <a:ext cx="5098681" cy="2862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2700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კანდიდატთა წრის შემოხაზვა-მინიმალური დანახარჯით კჯანდიდატებიოს საჭირო რაოდენობის მოზიდვა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ყურადღების მიპყრობა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ინტერესის აღძვრა და შენარჩუნება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ბიძგი ქმედებისაკენ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649964" y="956932"/>
            <a:ext cx="6096000" cy="38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2487"/>
            </a:pPr>
            <a:r>
              <a:rPr lang="ka-GE" sz="1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რეკლამა</a:t>
            </a: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6" descr="Can HR Tech Solve Human Resources Problems? - HR Management Ap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noAutofit/>
          </a:bodyPr>
          <a:lstStyle/>
          <a:p>
            <a:pPr>
              <a:buClr>
                <a:srgbClr val="000000"/>
              </a:buClr>
              <a:buSzPts val="2487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 descr="Can HR Tech Solve Human Resources Problems? - HR Management Ap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noAutofit/>
          </a:bodyPr>
          <a:lstStyle/>
          <a:p>
            <a:pPr>
              <a:buClr>
                <a:srgbClr val="000000"/>
              </a:buClr>
              <a:buSzPts val="2487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6305494" y="2622746"/>
            <a:ext cx="5166360" cy="35855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რეკლამა უნდა იწყებოდეს შთამბეჭდავი დასახელებით და მოიცავდეს ინფორმაციას: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ორგანიზაციის შესახებ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სამუშაო პოზიციის შესახებ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სასურველი პიროვნების კვალიფიკაციის, გამოცდილების, და სხვათა შესახებ.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ხელფასისა და შეღავათების შესახებ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ადგილმდებარეობის შესახებ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6" descr="market segmentation in advertisement, works because it's simple | by s2s  softsys | Medium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306472" y="4712460"/>
            <a:ext cx="1811503" cy="103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/>
          <p:nvPr/>
        </p:nvSpPr>
        <p:spPr>
          <a:xfrm>
            <a:off x="1116530" y="1275262"/>
            <a:ext cx="10379146" cy="4816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2700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,,ხელფასი დამოკიდებულია ასაკსა და გამოცდილებაზე”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700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,,ანაზღაურება შეთანხმებით”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700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,,აუცილებელია ფლობდეს საქმის გაძღოლის უნარს” იყოს გაბედული და ინიციატივიანი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700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,,მიღწევების ნუსხა”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დაუშვებელია დისკრიმინაციული განცხადებები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მათ შორის  სექსისტური  განცხადებები ,,გამყიდველი მამაკაცი”  სტიუარდესა ან სტიუარდი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>
              <a:buClr>
                <a:srgbClr val="000000"/>
              </a:buClr>
              <a:buSzPts val="2700"/>
              <a:buFont typeface="Noto Sans Symbols"/>
              <a:buChar char="⮚"/>
            </a:pPr>
            <a:r>
              <a:rPr lang="ka-GE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ქართულ რეალობაშ ხშირია შემთხვევები  როცა  პროფესიებს ანიჭებენ სქესს და მიაჩნიათ  რომ  ეს საქმე  მხოლოდ კაცის ან ქალისაა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700"/>
            </a:pPr>
            <a:endParaRPr sz="2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2337020" y="314764"/>
            <a:ext cx="7795953" cy="83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ka-GE" sz="2400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დაუშვებელია  რეკლამაში  და განაცხადში მსგავსი  ინფორმაციის გაჟღერება:</a:t>
            </a:r>
            <a:endParaRPr sz="2400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 descr="Can HR Tech Solve Human Resources Problems? - HR Management Ap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noAutofit/>
          </a:bodyPr>
          <a:lstStyle/>
          <a:p>
            <a:pPr>
              <a:buClr>
                <a:srgbClr val="000000"/>
              </a:buClr>
              <a:buSzPts val="2487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 descr="Can HR Tech Solve Human Resources Problems? - HR Management Ap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t" anchorCtr="0">
            <a:noAutofit/>
          </a:bodyPr>
          <a:lstStyle/>
          <a:p>
            <a:pPr>
              <a:buClr>
                <a:srgbClr val="000000"/>
              </a:buClr>
              <a:buSzPts val="2487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97907" y="2491267"/>
            <a:ext cx="441659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განაცხადების  დამუშავება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განაცხადების დახარისხება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გასაუბრების  პროგრამის შედგენა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შერჩევის  პროგრამის  ადმინისტრირება</a:t>
            </a:r>
          </a:p>
          <a:p>
            <a:endParaRPr lang="en-US" sz="17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9739" y="232475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კანდიდატებისგან მიღებული  ინფორმაციის შესწავლა </a:t>
            </a:r>
          </a:p>
        </p:txBody>
      </p:sp>
      <p:pic>
        <p:nvPicPr>
          <p:cNvPr id="12290" name="Picture 2" descr="C:\Users\pc-pc\Desktop\iStock_000010380990Large-1080x67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000" y="1095054"/>
            <a:ext cx="5719947" cy="425186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8361" y="1427337"/>
            <a:ext cx="51936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ინტელექტის  ტესტები და სტრუქტურირებული გასაუბრებები.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ინტელექტის  ტესტები და არასტრუქტურირებული გასაუბრებები</a:t>
            </a:r>
            <a:r>
              <a:rPr lang="en-US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შეფასების  ცენტრები და  სტრუქტურირებული  გასაუბრებები</a:t>
            </a:r>
            <a:r>
              <a:rPr lang="en-US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მხოლოდ  ინტელექტის  ტესტები</a:t>
            </a:r>
            <a:r>
              <a:rPr lang="en-US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მხოლოდ  სტრუქტურირებული გასაუბრებები</a:t>
            </a:r>
            <a:r>
              <a:rPr lang="en-US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მხოლოდ არასტრუქტურირებული გასაუბრებები</a:t>
            </a:r>
            <a:r>
              <a:rPr lang="en-US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endParaRPr lang="ka-GE" sz="17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7671" y="5506800"/>
            <a:ext cx="78098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1700" b="1" i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შმიდტმა   და  ჰანტერმა  დაადგინეს, რომ  საუკეთესო შედეგს  ინტელექტის ტესტებისა და სტრუქტურირებული გასაუბრების ნაზავი იძლევა </a:t>
            </a:r>
            <a:endParaRPr lang="en-US" sz="1700" b="1" i="1" dirty="0">
              <a:solidFill>
                <a:srgbClr val="00B05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4338" name="Picture 2" descr="C:\Users\pc-pc\Desktop\recruitment-4009327_1280-e1553542385484-1280x7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022" y="1522981"/>
            <a:ext cx="3922922" cy="244234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4599" y="299804"/>
            <a:ext cx="8329535" cy="3693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ka-GE" b="1" dirty="0" smtClean="0">
                <a:solidFill>
                  <a:srgbClr val="FFC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შმიდტი და  ჰანტერი გვთავაზობენ შემდეგ  სასელექციო ხერხებს</a:t>
            </a: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lang="ka-GE" b="1" dirty="0" smtClean="0">
              <a:solidFill>
                <a:srgbClr val="FFC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4339" name="Picture 3" descr="C:\Users\pc-pc\Desktop\owl-reading-book-scout-vector-852035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6866" y="4658991"/>
            <a:ext cx="1765010" cy="1989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957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2198" y="1341197"/>
            <a:ext cx="485742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სტრუქტურირებული გასაუბრება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არასტრუქტურირებული გასაუბრება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სასელექციო ტესტირება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ინტელექტის ტესტები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პიროვნული ტესტები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შესაძლებლობათა ტესტები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ka-GE" sz="2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უნარების ტესტები</a:t>
            </a:r>
            <a:endParaRPr lang="ka-GE" sz="20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8594" y="405584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17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შერჩევის ხერხები</a:t>
            </a:r>
            <a:endParaRPr lang="ka-GE" sz="1700" b="1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315" name="Picture 3" descr="C:\Users\pc-pc\Desktop\0761efc6-a5e2-491d-b759-c6dae59a8a3d-l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0662" y="3762295"/>
            <a:ext cx="4407108" cy="2929409"/>
          </a:xfrm>
          <a:prstGeom prst="rect">
            <a:avLst/>
          </a:prstGeom>
          <a:noFill/>
        </p:spPr>
      </p:pic>
      <p:pic>
        <p:nvPicPr>
          <p:cNvPr id="13316" name="Picture 4" descr="C:\Users\pc-pc\Desktop\200-Plus-HR-Job-Interview-Questions-and-Answers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5653" y="787607"/>
            <a:ext cx="4355203" cy="2903469"/>
          </a:xfrm>
          <a:prstGeom prst="rect">
            <a:avLst/>
          </a:prstGeom>
          <a:noFill/>
        </p:spPr>
      </p:pic>
      <p:pic>
        <p:nvPicPr>
          <p:cNvPr id="13317" name="Picture 5" descr="C:\Users\pc-pc\Desktop\images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9138" y="3906838"/>
            <a:ext cx="4616265" cy="2617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457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9109" y="330799"/>
            <a:ext cx="957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b="1" dirty="0" smtClean="0">
                <a:solidFill>
                  <a:srgbClr val="0F13B1"/>
                </a:solidFill>
              </a:rPr>
              <a:t>  </a:t>
            </a:r>
            <a:r>
              <a:rPr lang="ka-GE" sz="20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შეიძლება  იყოს გასაუბრების  დროს ყველაზე ხშირად დაშვებული შეცდომა</a:t>
            </a:r>
            <a:endParaRPr lang="ka-GE" sz="2000" b="1" dirty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1747837"/>
            <a:ext cx="4135605" cy="4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9109" y="330799"/>
            <a:ext cx="8643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b="1" dirty="0" smtClean="0">
                <a:solidFill>
                  <a:srgbClr val="002060"/>
                </a:solidFill>
              </a:rPr>
              <a:t>  </a:t>
            </a:r>
            <a:r>
              <a:rPr lang="ka-GE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შეიძლება  იყოს გასაუბრების  დადებითი და  უარყოფითი მხარეები</a:t>
            </a:r>
            <a:endParaRPr lang="ka-GE" sz="20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5362" name="Picture 2" descr="C:\Users\pc-pc\Desktop\high-resolution-question-mark-1920367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5159" y="1400175"/>
            <a:ext cx="3993666" cy="3993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73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9449" y="253739"/>
          <a:ext cx="10962807" cy="6281972"/>
        </p:xfrm>
        <a:graphic>
          <a:graphicData uri="http://schemas.openxmlformats.org/drawingml/2006/table">
            <a:tbl>
              <a:tblPr/>
              <a:tblGrid>
                <a:gridCol w="5101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149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დადებითი მხარეები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უარყოფითი მხარეები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628"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ინტერვიუერს შესაძლებლბას აძლევს  დასვას  მაპროვოცირებელი  კითხვები, რომლევბიც დაეხმარება კანდიდატის გამოცდილების დადგენასადა  იმის  გარკვევაში, თუ რამდენად შეესაბამება მუსუ  კომპეტენციები სამიზნე სამუშაო  ადგილს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შესაძლოა ვერ შექმნას  რეალური წარმოდგენა მომავალი საქმიანობის შესახებ და ნაკლებად  საიმედო აღმოჩნდეს სხვადასხვა  კანდიდატისთვის ერთიდაიმავე  მიდგომით  ურთიერთობა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საშუალებას აძლევს  ინტერვიუერს, ახსნას სამუშაოს არსი და მასთან  დაკავშირებული  მოთხოვნები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დამოკიდებულია  ინტერვიუერის  უნარებზე-ბევრი ადამიანი არცთუ ისე ძლიერია  როგორც   ინტერვიუერი,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877"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კანდიდატს  შესაძლებლობა აქვს  დასვას კითხვები სამუშაოს  შესახებ, კარიერული  წინსვლის, კვალიფიკაციის ამაღლების შესაძლებლობებისა და სხვათა შესახებ.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არსებითად  ვერ გვაძლევს კონკრეტული  სამუშაო  პოზიციის მოთხოვნებთან  კანდიდატის შესაბამისობის  შეფასების შესაძლებლობას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877"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პირისპირ შეხვედრა  ინტერვიუერს აცნობს  კანდიდატს და აძლევს შესაძლებლობას შეაფასოს  მოახერხებს  თუ არა  კანდიდატიო ორგანიზაციასთან შეწყობას.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შესაძლოა გასაუბრება  ინტერვიუერის მიკერძოებული  და სუბიექტური  განსჯით დასრუ,დეს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1283"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ka-GE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კანდიდატს შესაძლებლობა აქვს  შეაფასოს  ორგანიზაცია, ინტერვიუერი და  სამუსაო ადგილი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Wingdings" pitchFamily="2" charset="2"/>
                        <a:buChar char="q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6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404" y="511444"/>
            <a:ext cx="484570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17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გადაწყვეტილების მიღება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838" y="1172933"/>
            <a:ext cx="54939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გადაწყვეტილების მიღებისას  უპირველესად  უნდა გამოვყოთ  კანდიდატები, რომელთა შესაძლებლობები და ინდივიდუალური თვისებები ყველაზე მეტად შეესაბამება სამუშაო  ადგილს. </a:t>
            </a:r>
            <a:r>
              <a:rPr lang="ka-GE" sz="17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ka-GE" sz="17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პიროვნება-სამუშაოს  თანხვედრა)  </a:t>
            </a: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უნდა  გავითვალისწინოთ ასევე რამდენად  შეესაბამება  კანდიდატის ინდივიდუალობა და ფასეულობები ორგანიზაციის საჭიროებას </a:t>
            </a:r>
            <a:r>
              <a:rPr lang="ka-GE" sz="17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ka-GE" sz="17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პიროვნება-ორგანიზაციის თანხვედრა</a:t>
            </a:r>
            <a:endParaRPr lang="ka-GE" sz="1700" b="1" dirty="0">
              <a:solidFill>
                <a:srgbClr val="FF0066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6403" y="3790332"/>
            <a:ext cx="369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17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რეკომენდაციები და შეთავაზებები</a:t>
            </a:r>
            <a:endParaRPr lang="en-US" sz="1700" b="1" dirty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9321" y="4202434"/>
            <a:ext cx="554610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გასაუბრებისა და  ტესტირებების  პროცედურების შემდეგ შეგვიძლია  დავუკავშირდეთ  კანდიდატს შეთავაზებით,  ტელეფონით ან  წერილობით. ეს  ჩვეულებრივ  ,,დამაკმაყოფილებელი  რეკმენდაციების საკითხე გადასვლას  ნიშნავს,</a:t>
            </a:r>
          </a:p>
          <a:p>
            <a:pPr>
              <a:buFont typeface="Wingdings" pitchFamily="2" charset="2"/>
              <a:buChar char="q"/>
            </a:pPr>
            <a:endParaRPr lang="ka-GE" sz="17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sz="17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მიზანშეწონილია საკუთარი კვალიფიკაციისა და  სამუშო გამოცდილების შესახებ კანდიდატების მიერ წარმოდგენილი   ინფორმაციის  გადამოწმება.  </a:t>
            </a:r>
            <a:endParaRPr lang="en-US" sz="17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6386" name="Picture 2" descr="C:\Users\pc-pc\Desktop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2760" y="1148488"/>
            <a:ext cx="4297497" cy="2075571"/>
          </a:xfrm>
          <a:prstGeom prst="rect">
            <a:avLst/>
          </a:prstGeom>
          <a:noFill/>
        </p:spPr>
      </p:pic>
      <p:pic>
        <p:nvPicPr>
          <p:cNvPr id="16387" name="Picture 3" descr="C:\Users\pc-pc\Desktop\call-centre-agent-computer-7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4868" y="3964983"/>
            <a:ext cx="4341170" cy="2513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358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63210" y="735298"/>
            <a:ext cx="214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თავსატეხები: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425" y="1524023"/>
            <a:ext cx="49468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a-GE" b="1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ka-GE" b="1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ka-GE" b="1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ოთხი ადამიანი ლანჩზე ერთ  დიდ  პიცას  იყოფს. ისინი მას  ხუთ თანაბარ  ნაწილად   ყოფენ, რის შედეგადაც  თითოეულს სამი ნაჭერი  ხვდება როგორ?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74753" name="Picture 1" descr="C:\Users\pc-pc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319" y="1078960"/>
            <a:ext cx="2619994" cy="4798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694" y="1914619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ადამიანური რესურსებით უზრუნველყოფა: სტრატეგიული შევსება. 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სტრატეგიული ადამიანური </a:t>
            </a:r>
            <a:r>
              <a:rPr lang="ka-GE" sz="2100" dirty="0">
                <a:latin typeface="Calibri"/>
                <a:ea typeface="Calibri"/>
                <a:cs typeface="Calibri"/>
              </a:rPr>
              <a:t>რესურსების მართვის მიდგომა ადამიანური რესურსების მიმართ. 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დამსაქმებლის </a:t>
            </a:r>
            <a:r>
              <a:rPr lang="ka-GE" sz="2100" dirty="0">
                <a:latin typeface="Calibri"/>
                <a:ea typeface="Calibri"/>
                <a:cs typeface="Calibri"/>
              </a:rPr>
              <a:t>ბრენდი. 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ფასეული </a:t>
            </a:r>
            <a:r>
              <a:rPr lang="ka-GE" sz="2100" dirty="0">
                <a:latin typeface="Calibri"/>
                <a:ea typeface="Calibri"/>
                <a:cs typeface="Calibri"/>
              </a:rPr>
              <a:t>შეთავაზება აპლიკანტისთვის</a:t>
            </a:r>
            <a:r>
              <a:rPr lang="ka-GE" sz="21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 </a:t>
            </a:r>
            <a:r>
              <a:rPr lang="ka-GE" sz="2100" dirty="0">
                <a:latin typeface="Calibri"/>
                <a:ea typeface="Calibri"/>
                <a:cs typeface="Calibri"/>
              </a:rPr>
              <a:t>ადამიანური რესურსების დაგეგმვის არსი და დაგეგმარების სიხშირე. </a:t>
            </a:r>
            <a:endParaRPr lang="ka-GE" sz="21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დაგეგმარების </a:t>
            </a:r>
            <a:r>
              <a:rPr lang="ka-GE" sz="2100" dirty="0">
                <a:latin typeface="Calibri"/>
                <a:ea typeface="Calibri"/>
                <a:cs typeface="Calibri"/>
              </a:rPr>
              <a:t>მიზეზები და პრობლემები</a:t>
            </a:r>
            <a:r>
              <a:rPr lang="ka-GE" sz="21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 </a:t>
            </a:r>
            <a:r>
              <a:rPr lang="ka-GE" sz="2100" dirty="0">
                <a:latin typeface="Calibri"/>
                <a:ea typeface="Calibri"/>
                <a:cs typeface="Calibri"/>
              </a:rPr>
              <a:t>არმ-ის სისტემური დაგეგმარება.</a:t>
            </a:r>
            <a:endParaRPr lang="en-US" sz="21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1114" y="1055317"/>
            <a:ext cx="46394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100" b="1" dirty="0">
                <a:latin typeface="Calibri"/>
                <a:ea typeface="Calibri"/>
                <a:cs typeface="Calibri"/>
              </a:rPr>
              <a:t>დღეს ვისაუბრებთ შემდეგ თემებზე:</a:t>
            </a:r>
            <a:endParaRPr lang="en-US" sz="21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1026" name="Picture 2" descr="Exclamation Mark | Object Shows Community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15" y="2430461"/>
            <a:ext cx="1291435" cy="33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62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4857" y="897249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4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კითხვები</a:t>
            </a:r>
            <a:endParaRPr lang="en-US" sz="4000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423">
            <a:off x="3889367" y="2201793"/>
            <a:ext cx="3432141" cy="35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6646" y="2284963"/>
            <a:ext cx="477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http://myprofession.gov.ge/person-research-test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660" y="1715338"/>
            <a:ext cx="596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 smtClean="0"/>
              <a:t>პიროვნების საკვლევი კითხვარის ლინკი :</a:t>
            </a:r>
            <a:endParaRPr lang="ka-GE" sz="24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3541" y="2497016"/>
            <a:ext cx="5170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კონტაქტი: </a:t>
            </a:r>
            <a:r>
              <a:rPr lang="en-US" sz="2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keso.sumbadze@btu.edu.ge</a:t>
            </a:r>
            <a:endParaRPr lang="en-US" sz="2000" dirty="0" smtClean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1718" y="1526370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მადლობას გიხდით  ყურადღებისთვის!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699" y="1476371"/>
            <a:ext cx="80910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sz="2100" b="1" dirty="0">
                <a:latin typeface="Calibri"/>
                <a:ea typeface="Calibri"/>
                <a:cs typeface="Calibri"/>
              </a:rPr>
              <a:t>როგორ გესმით ადამიანური </a:t>
            </a:r>
            <a:r>
              <a:rPr lang="ka-GE" sz="2100" b="1" dirty="0">
                <a:latin typeface="Calibri"/>
                <a:ea typeface="Calibri"/>
                <a:cs typeface="Calibri"/>
              </a:rPr>
              <a:t>რესურსებით </a:t>
            </a:r>
            <a:r>
              <a:rPr lang="ka-GE" sz="2100" b="1" dirty="0">
                <a:latin typeface="Calibri"/>
                <a:ea typeface="Calibri"/>
                <a:cs typeface="Calibri"/>
              </a:rPr>
              <a:t>უზრუნველყოფა </a:t>
            </a:r>
            <a:r>
              <a:rPr lang="ka-GE" sz="2100" b="1" dirty="0">
                <a:latin typeface="Calibri"/>
                <a:ea typeface="Calibri"/>
                <a:cs typeface="Calibri"/>
              </a:rPr>
              <a:t>/</a:t>
            </a:r>
            <a:r>
              <a:rPr lang="ka-GE" sz="2100" b="1" dirty="0">
                <a:latin typeface="Calibri"/>
                <a:ea typeface="Calibri"/>
                <a:cs typeface="Calibri"/>
              </a:rPr>
              <a:t> </a:t>
            </a:r>
            <a:r>
              <a:rPr lang="ka-GE" sz="2100" b="1" dirty="0">
                <a:latin typeface="Calibri"/>
                <a:ea typeface="Calibri"/>
                <a:cs typeface="Calibri"/>
              </a:rPr>
              <a:t>სტრატეგიული </a:t>
            </a:r>
            <a:r>
              <a:rPr lang="ka-GE" sz="2100" b="1" dirty="0" smtClean="0">
                <a:latin typeface="Calibri"/>
                <a:ea typeface="Calibri"/>
                <a:cs typeface="Calibri"/>
              </a:rPr>
              <a:t>შევსება</a:t>
            </a:r>
            <a:endParaRPr lang="ka-GE" sz="2100" b="1" dirty="0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ka-GE" sz="21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43" y="26767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1817" y="473471"/>
            <a:ext cx="89638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b="1" dirty="0">
                <a:latin typeface="Calibri"/>
                <a:ea typeface="Calibri"/>
                <a:cs typeface="Calibri"/>
              </a:rPr>
              <a:t>ადამიანური </a:t>
            </a:r>
            <a:r>
              <a:rPr lang="ka-GE" sz="2100" b="1" dirty="0">
                <a:latin typeface="Calibri"/>
                <a:ea typeface="Calibri"/>
                <a:cs typeface="Calibri"/>
              </a:rPr>
              <a:t>რესურსებით </a:t>
            </a:r>
            <a:r>
              <a:rPr lang="ka-GE" sz="2100" b="1" dirty="0">
                <a:latin typeface="Calibri"/>
                <a:ea typeface="Calibri"/>
                <a:cs typeface="Calibri"/>
              </a:rPr>
              <a:t>უზრუნველყოფა  გულისხმობს</a:t>
            </a:r>
            <a:r>
              <a:rPr lang="ka-GE" b="1" dirty="0" smtClean="0"/>
              <a:t>:</a:t>
            </a:r>
            <a:endParaRPr lang="ka-GE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966338" y="1623352"/>
            <a:ext cx="5937844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არ-ის სტრატეგიულ შევსება.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არ-ის დაგეგმარება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ტალანტების შევსება და სელექცია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ტალანტების მართვა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ორგანიზაციაში წარდგენა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ორგანიზაციიდან  დათხოვნა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თანამშრომლის შენარჩუნების მართვა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გაცდენების მართვა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მრავალფეროვნების და ინკლუზიის მართვა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2100" dirty="0">
                <a:latin typeface="Calibri"/>
                <a:ea typeface="Calibri"/>
                <a:cs typeface="Calibri"/>
              </a:rPr>
              <a:t>მართვის მოქნილობა</a:t>
            </a:r>
            <a:endParaRPr lang="en-US" sz="2100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62" y="2255674"/>
            <a:ext cx="5068570" cy="28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1817" y="473471"/>
            <a:ext cx="89638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b="1" dirty="0">
                <a:latin typeface="Calibri"/>
                <a:ea typeface="Calibri"/>
                <a:cs typeface="Calibri"/>
              </a:rPr>
              <a:t>სტრატეგიული შევსება:</a:t>
            </a:r>
          </a:p>
        </p:txBody>
      </p:sp>
      <p:sp>
        <p:nvSpPr>
          <p:cNvPr id="2" name="Rectangle 1"/>
          <p:cNvSpPr/>
          <p:nvPr/>
        </p:nvSpPr>
        <p:spPr>
          <a:xfrm>
            <a:off x="779300" y="2025793"/>
            <a:ext cx="558686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არ-ის უზრუნველყოფის სტრატეგიების შემუშავება და განხორციელება.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2100" dirty="0">
                <a:latin typeface="Calibri"/>
                <a:ea typeface="Calibri"/>
                <a:cs typeface="Calibri"/>
              </a:rPr>
              <a:t>დადებითი  ფსიქოლოგიური  კონტრაქტის უზრუნველყოფა (ორმხრივი </a:t>
            </a:r>
            <a:r>
              <a:rPr lang="ka-GE" sz="2100" dirty="0" smtClean="0">
                <a:latin typeface="Calibri"/>
                <a:ea typeface="Calibri"/>
                <a:cs typeface="Calibri"/>
              </a:rPr>
              <a:t>მოლოდინების დაუწერელი  </a:t>
            </a:r>
            <a:r>
              <a:rPr lang="ka-GE" sz="2100" dirty="0">
                <a:latin typeface="Calibri"/>
                <a:ea typeface="Calibri"/>
                <a:cs typeface="Calibri"/>
              </a:rPr>
              <a:t>კანონი, რომელიც დამსაქმებელსა და დასაქმებულს შორის არსებობს</a:t>
            </a:r>
            <a:r>
              <a:rPr lang="ka-GE" dirty="0" smtClean="0"/>
              <a:t>)</a:t>
            </a:r>
            <a:endParaRPr lang="en-US" dirty="0"/>
          </a:p>
        </p:txBody>
      </p:sp>
      <p:pic>
        <p:nvPicPr>
          <p:cNvPr id="2054" name="Picture 6" descr="How to Write a Work Plan: 8 Steps (with Pictures) - wiki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4" y="2178193"/>
            <a:ext cx="4093729" cy="307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415" y="875889"/>
            <a:ext cx="6182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მნიშვნელობა აქვს  ორგანიზაციისთვის  ადამიანებით  დაკომპლექტებას?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63" y="2245895"/>
            <a:ext cx="3837476" cy="35453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4764</TotalTime>
  <Words>1555</Words>
  <Application>Microsoft Office PowerPoint</Application>
  <PresentationFormat>Widescreen</PresentationFormat>
  <Paragraphs>262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Calibri Light</vt:lpstr>
      <vt:lpstr>DejaVu Sans</vt:lpstr>
      <vt:lpstr>Noto Sans Symbols</vt:lpstr>
      <vt:lpstr>Source Serif Pro</vt:lpstr>
      <vt:lpstr>Sylfaen</vt:lpstr>
      <vt:lpstr>Times New Roman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სტრატეგიული საკადრო  დაგეგმვისას  პასუხი  უნდა გაეცეს შემდეგ კითხვებს: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კითხვები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Asus</cp:lastModifiedBy>
  <cp:revision>549</cp:revision>
  <dcterms:created xsi:type="dcterms:W3CDTF">2019-03-14T08:55:21Z</dcterms:created>
  <dcterms:modified xsi:type="dcterms:W3CDTF">2023-03-31T19:08:25Z</dcterms:modified>
</cp:coreProperties>
</file>