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04" r:id="rId2"/>
    <p:sldId id="405" r:id="rId3"/>
    <p:sldId id="418" r:id="rId4"/>
    <p:sldId id="408" r:id="rId5"/>
    <p:sldId id="417" r:id="rId6"/>
    <p:sldId id="332" r:id="rId7"/>
    <p:sldId id="364" r:id="rId8"/>
    <p:sldId id="319" r:id="rId9"/>
    <p:sldId id="378" r:id="rId10"/>
    <p:sldId id="398" r:id="rId11"/>
    <p:sldId id="412" r:id="rId12"/>
    <p:sldId id="410" r:id="rId13"/>
    <p:sldId id="409" r:id="rId14"/>
    <p:sldId id="411" r:id="rId15"/>
    <p:sldId id="390" r:id="rId16"/>
    <p:sldId id="382" r:id="rId17"/>
    <p:sldId id="414" r:id="rId18"/>
    <p:sldId id="419" r:id="rId19"/>
    <p:sldId id="416" r:id="rId20"/>
    <p:sldId id="346" r:id="rId21"/>
    <p:sldId id="420" r:id="rId22"/>
    <p:sldId id="31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e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FF33"/>
    <a:srgbClr val="FF9900"/>
    <a:srgbClr val="DEF4F8"/>
    <a:srgbClr val="FF99FF"/>
    <a:srgbClr val="66FFFF"/>
    <a:srgbClr val="FC0C34"/>
    <a:srgbClr val="0F13B1"/>
    <a:srgbClr val="DE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D0FB7-8881-4290-967B-D2C17F083E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13BAF-8786-45F0-A2AA-A2D89876AFAE}">
      <dgm:prSet phldrT="[Text]" custT="1"/>
      <dgm:spPr>
        <a:solidFill>
          <a:srgbClr val="FFFF00"/>
        </a:solidFill>
      </dgm:spPr>
      <dgm:t>
        <a:bodyPr/>
        <a:lstStyle/>
        <a:p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მიზნის</a:t>
          </a:r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 </a:t>
          </a:r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თეორია (ლეთამი და ლოკი)</a:t>
          </a:r>
        </a:p>
      </dgm:t>
    </dgm:pt>
    <dgm:pt modelId="{FE795119-BFE2-405E-BBE9-395313461813}" type="parTrans" cxnId="{2AC5B438-818C-40B2-8F01-51F023CB53B5}">
      <dgm:prSet/>
      <dgm:spPr/>
      <dgm:t>
        <a:bodyPr/>
        <a:lstStyle/>
        <a:p>
          <a:endParaRPr lang="en-US"/>
        </a:p>
      </dgm:t>
    </dgm:pt>
    <dgm:pt modelId="{F522C773-03B3-4C97-AF21-B0A6F21BBF19}" type="sibTrans" cxnId="{2AC5B438-818C-40B2-8F01-51F023CB53B5}">
      <dgm:prSet/>
      <dgm:spPr/>
      <dgm:t>
        <a:bodyPr/>
        <a:lstStyle/>
        <a:p>
          <a:endParaRPr lang="en-US"/>
        </a:p>
      </dgm:t>
    </dgm:pt>
    <dgm:pt modelId="{84C86763-D7B5-4D61-9D99-DE659DBE1011}">
      <dgm:prSet phldrT="[Text]" custT="1"/>
      <dgm:spPr>
        <a:solidFill>
          <a:srgbClr val="FC0C34"/>
        </a:solidFill>
      </dgm:spPr>
      <dgm:t>
        <a:bodyPr/>
        <a:lstStyle/>
        <a:p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კონტროლის თეორია</a:t>
          </a:r>
          <a:endParaRPr lang="en-US" sz="18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053E0B43-3614-4096-94E1-808C65A5F49E}" type="parTrans" cxnId="{DC2914BE-050D-4AE0-9D30-9CFFBD390E76}">
      <dgm:prSet/>
      <dgm:spPr/>
      <dgm:t>
        <a:bodyPr/>
        <a:lstStyle/>
        <a:p>
          <a:endParaRPr lang="en-US"/>
        </a:p>
      </dgm:t>
    </dgm:pt>
    <dgm:pt modelId="{C455B054-887D-494F-959C-4DCDF8EFCBCB}" type="sibTrans" cxnId="{DC2914BE-050D-4AE0-9D30-9CFFBD390E76}">
      <dgm:prSet/>
      <dgm:spPr/>
      <dgm:t>
        <a:bodyPr/>
        <a:lstStyle/>
        <a:p>
          <a:endParaRPr lang="en-US"/>
        </a:p>
      </dgm:t>
    </dgm:pt>
    <dgm:pt modelId="{2850BD52-50CD-4152-9807-E832B18A530A}">
      <dgm:prSet phldrT="[Text]" custT="1"/>
      <dgm:spPr>
        <a:solidFill>
          <a:srgbClr val="FC0C34">
            <a:alpha val="90000"/>
          </a:srgbClr>
        </a:solidFill>
      </dgm:spPr>
      <dgm:t>
        <a:bodyPr/>
        <a:lstStyle/>
        <a:p>
          <a:pPr algn="ctr"/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 ყურადღება გამახვილებულია  უკუკავშირზე, უკუკავშირის საფუძველზე ადამიანები  მეტი ყურადღებით ეკიდებიან იმას რასაც მათგან მოელიან და შედეგების  გაუმჯობესებისთვის იბრძვიან.</a:t>
          </a:r>
          <a:endParaRPr lang="en-US" sz="16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82BD3854-47E2-4B9E-9185-4C680D3F971D}" type="parTrans" cxnId="{25250F07-D32D-419B-B15B-0E9B25F4BA57}">
      <dgm:prSet/>
      <dgm:spPr/>
      <dgm:t>
        <a:bodyPr/>
        <a:lstStyle/>
        <a:p>
          <a:endParaRPr lang="en-US"/>
        </a:p>
      </dgm:t>
    </dgm:pt>
    <dgm:pt modelId="{A724FED3-13B5-4196-8058-B830B228A946}" type="sibTrans" cxnId="{25250F07-D32D-419B-B15B-0E9B25F4BA57}">
      <dgm:prSet/>
      <dgm:spPr/>
      <dgm:t>
        <a:bodyPr/>
        <a:lstStyle/>
        <a:p>
          <a:endParaRPr lang="en-US"/>
        </a:p>
      </dgm:t>
    </dgm:pt>
    <dgm:pt modelId="{DEE8B17B-0A91-4FAC-A529-F27E54D6263A}">
      <dgm:prSet phldrT="[Text]" custT="1"/>
      <dgm:spPr>
        <a:solidFill>
          <a:srgbClr val="66FFFF"/>
        </a:solidFill>
      </dgm:spPr>
      <dgm:t>
        <a:bodyPr/>
        <a:lstStyle/>
        <a:p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სოციალური კოგნიტური  თეორია</a:t>
          </a:r>
          <a:endParaRPr lang="en-US" sz="18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8D31E407-A42D-4827-B484-F199A4D5F64F}" type="parTrans" cxnId="{7D079F84-E8C1-42FB-A4E1-50CA408EFED3}">
      <dgm:prSet/>
      <dgm:spPr/>
      <dgm:t>
        <a:bodyPr/>
        <a:lstStyle/>
        <a:p>
          <a:endParaRPr lang="en-US"/>
        </a:p>
      </dgm:t>
    </dgm:pt>
    <dgm:pt modelId="{9DA1E700-BED8-4B93-B72D-6FB5FA730F78}" type="sibTrans" cxnId="{7D079F84-E8C1-42FB-A4E1-50CA408EFED3}">
      <dgm:prSet/>
      <dgm:spPr/>
      <dgm:t>
        <a:bodyPr/>
        <a:lstStyle/>
        <a:p>
          <a:endParaRPr lang="en-US"/>
        </a:p>
      </dgm:t>
    </dgm:pt>
    <dgm:pt modelId="{63826C3B-5DB4-4C2A-96C9-B72EA799E50B}">
      <dgm:prSet phldrT="[Text]" custT="1"/>
      <dgm:spPr>
        <a:solidFill>
          <a:srgbClr val="66FFFF">
            <a:alpha val="90000"/>
          </a:srgbClr>
        </a:solidFill>
      </dgm:spPr>
      <dgm:t>
        <a:bodyPr/>
        <a:lstStyle/>
        <a:p>
          <a:pPr algn="ctr"/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ადამიანების ეფექტიანობაზე გავლენას ახდენს მათი რწმენა თუ რისი გაკეთება შეუძლიათ მათ. ამდენად თანამშრომელთა თავდაჯერებულობის გაზრდა მათი წარმატების გარანტიაა</a:t>
          </a:r>
          <a:r>
            <a:rPr lang="ka-GE" sz="1900" kern="1200" dirty="0"/>
            <a:t>.</a:t>
          </a:r>
          <a:endParaRPr lang="en-US" sz="1900" kern="1200" dirty="0"/>
        </a:p>
      </dgm:t>
    </dgm:pt>
    <dgm:pt modelId="{6DA91B28-D2E5-4ED2-B159-49BC368C517B}" type="parTrans" cxnId="{48C1EDFF-D0E9-4CA3-84FA-267B8874E8A3}">
      <dgm:prSet/>
      <dgm:spPr/>
      <dgm:t>
        <a:bodyPr/>
        <a:lstStyle/>
        <a:p>
          <a:endParaRPr lang="en-US"/>
        </a:p>
      </dgm:t>
    </dgm:pt>
    <dgm:pt modelId="{51A2EB7E-DA93-424A-9A1C-1E19C41752EF}" type="sibTrans" cxnId="{48C1EDFF-D0E9-4CA3-84FA-267B8874E8A3}">
      <dgm:prSet/>
      <dgm:spPr/>
      <dgm:t>
        <a:bodyPr/>
        <a:lstStyle/>
        <a:p>
          <a:endParaRPr lang="en-US"/>
        </a:p>
      </dgm:t>
    </dgm:pt>
    <dgm:pt modelId="{3C8B33F6-93B4-46B9-93C0-4B6932D5B0C4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 ყურადღება გამახვილებულია პრიორიტეტებზე,ძალისხმევის გაძლიერებაზე,თანამშრომელთათვის ბიძგის მიცემასა  და რთული ამოცანის დასმაზე. </a:t>
          </a:r>
        </a:p>
      </dgm:t>
    </dgm:pt>
    <dgm:pt modelId="{260A78A2-23C1-43BE-A7F2-3D1052D08A0D}" type="sibTrans" cxnId="{DAC64CBB-BD94-47C2-89AE-C84412882530}">
      <dgm:prSet/>
      <dgm:spPr/>
      <dgm:t>
        <a:bodyPr/>
        <a:lstStyle/>
        <a:p>
          <a:endParaRPr lang="en-US"/>
        </a:p>
      </dgm:t>
    </dgm:pt>
    <dgm:pt modelId="{6A66E74B-9839-40C9-ABCA-2270CF50100D}" type="parTrans" cxnId="{DAC64CBB-BD94-47C2-89AE-C84412882530}">
      <dgm:prSet/>
      <dgm:spPr/>
      <dgm:t>
        <a:bodyPr/>
        <a:lstStyle/>
        <a:p>
          <a:endParaRPr lang="en-US"/>
        </a:p>
      </dgm:t>
    </dgm:pt>
    <dgm:pt modelId="{161B0707-35F6-4DDB-A36B-50E364485BBA}" type="pres">
      <dgm:prSet presAssocID="{9B6D0FB7-8881-4290-967B-D2C17F083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A14921-4FDF-4375-BCB1-A512936178BE}" type="pres">
      <dgm:prSet presAssocID="{9A913BAF-8786-45F0-A2AA-A2D89876AFAE}" presName="composite" presStyleCnt="0"/>
      <dgm:spPr/>
    </dgm:pt>
    <dgm:pt modelId="{62109B78-2204-4A6A-A365-F031893EADA6}" type="pres">
      <dgm:prSet presAssocID="{9A913BAF-8786-45F0-A2AA-A2D89876AFAE}" presName="parTx" presStyleLbl="alignNode1" presStyleIdx="0" presStyleCnt="3" custLinFactNeighborX="897" custLinFactNeighborY="-12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25324-D026-4296-A0A7-735A658CA0A3}" type="pres">
      <dgm:prSet presAssocID="{9A913BAF-8786-45F0-A2AA-A2D89876AFAE}" presName="desTx" presStyleLbl="alignAccFollowNode1" presStyleIdx="0" presStyleCnt="3" custLinFactNeighborX="-602" custLinFactNeighborY="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74DAE-C36A-442B-BD04-BDADDBE2DAAF}" type="pres">
      <dgm:prSet presAssocID="{F522C773-03B3-4C97-AF21-B0A6F21BBF19}" presName="space" presStyleCnt="0"/>
      <dgm:spPr/>
    </dgm:pt>
    <dgm:pt modelId="{C067EBFD-C99C-41A5-8956-F47B8E3C507F}" type="pres">
      <dgm:prSet presAssocID="{84C86763-D7B5-4D61-9D99-DE659DBE1011}" presName="composite" presStyleCnt="0"/>
      <dgm:spPr/>
    </dgm:pt>
    <dgm:pt modelId="{88B4F6E4-2F7C-4A68-8BF4-65A8EF307D46}" type="pres">
      <dgm:prSet presAssocID="{84C86763-D7B5-4D61-9D99-DE659DBE10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6ACD2-E610-463F-84AA-34223094203C}" type="pres">
      <dgm:prSet presAssocID="{84C86763-D7B5-4D61-9D99-DE659DBE101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D86C7-04BA-4026-BFC7-6013F12FA6D1}" type="pres">
      <dgm:prSet presAssocID="{C455B054-887D-494F-959C-4DCDF8EFCBCB}" presName="space" presStyleCnt="0"/>
      <dgm:spPr/>
    </dgm:pt>
    <dgm:pt modelId="{C1D5FF56-DAAE-474C-8793-5E673310C7FF}" type="pres">
      <dgm:prSet presAssocID="{DEE8B17B-0A91-4FAC-A529-F27E54D6263A}" presName="composite" presStyleCnt="0"/>
      <dgm:spPr/>
    </dgm:pt>
    <dgm:pt modelId="{99825C9F-D5DB-4B20-B9B6-55234CEF37D8}" type="pres">
      <dgm:prSet presAssocID="{DEE8B17B-0A91-4FAC-A529-F27E54D626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DD3F7-58D3-4CA9-B699-849CF157DF65}" type="pres">
      <dgm:prSet presAssocID="{DEE8B17B-0A91-4FAC-A529-F27E54D6263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50F07-D32D-419B-B15B-0E9B25F4BA57}" srcId="{84C86763-D7B5-4D61-9D99-DE659DBE1011}" destId="{2850BD52-50CD-4152-9807-E832B18A530A}" srcOrd="0" destOrd="0" parTransId="{82BD3854-47E2-4B9E-9185-4C680D3F971D}" sibTransId="{A724FED3-13B5-4196-8058-B830B228A946}"/>
    <dgm:cxn modelId="{F10EA056-51D3-49CD-880A-4DE3A4ECCF0A}" type="presOf" srcId="{84C86763-D7B5-4D61-9D99-DE659DBE1011}" destId="{88B4F6E4-2F7C-4A68-8BF4-65A8EF307D46}" srcOrd="0" destOrd="0" presId="urn:microsoft.com/office/officeart/2005/8/layout/hList1"/>
    <dgm:cxn modelId="{7D079F84-E8C1-42FB-A4E1-50CA408EFED3}" srcId="{9B6D0FB7-8881-4290-967B-D2C17F083E84}" destId="{DEE8B17B-0A91-4FAC-A529-F27E54D6263A}" srcOrd="2" destOrd="0" parTransId="{8D31E407-A42D-4827-B484-F199A4D5F64F}" sibTransId="{9DA1E700-BED8-4B93-B72D-6FB5FA730F78}"/>
    <dgm:cxn modelId="{C0A336B4-469E-4EA9-BDFC-7078E480C170}" type="presOf" srcId="{9B6D0FB7-8881-4290-967B-D2C17F083E84}" destId="{161B0707-35F6-4DDB-A36B-50E364485BBA}" srcOrd="0" destOrd="0" presId="urn:microsoft.com/office/officeart/2005/8/layout/hList1"/>
    <dgm:cxn modelId="{AC06691D-46EA-4090-BFE8-315E35616006}" type="presOf" srcId="{3C8B33F6-93B4-46B9-93C0-4B6932D5B0C4}" destId="{D7425324-D026-4296-A0A7-735A658CA0A3}" srcOrd="0" destOrd="0" presId="urn:microsoft.com/office/officeart/2005/8/layout/hList1"/>
    <dgm:cxn modelId="{DC2914BE-050D-4AE0-9D30-9CFFBD390E76}" srcId="{9B6D0FB7-8881-4290-967B-D2C17F083E84}" destId="{84C86763-D7B5-4D61-9D99-DE659DBE1011}" srcOrd="1" destOrd="0" parTransId="{053E0B43-3614-4096-94E1-808C65A5F49E}" sibTransId="{C455B054-887D-494F-959C-4DCDF8EFCBCB}"/>
    <dgm:cxn modelId="{2AC5B438-818C-40B2-8F01-51F023CB53B5}" srcId="{9B6D0FB7-8881-4290-967B-D2C17F083E84}" destId="{9A913BAF-8786-45F0-A2AA-A2D89876AFAE}" srcOrd="0" destOrd="0" parTransId="{FE795119-BFE2-405E-BBE9-395313461813}" sibTransId="{F522C773-03B3-4C97-AF21-B0A6F21BBF19}"/>
    <dgm:cxn modelId="{48C1EDFF-D0E9-4CA3-84FA-267B8874E8A3}" srcId="{DEE8B17B-0A91-4FAC-A529-F27E54D6263A}" destId="{63826C3B-5DB4-4C2A-96C9-B72EA799E50B}" srcOrd="0" destOrd="0" parTransId="{6DA91B28-D2E5-4ED2-B159-49BC368C517B}" sibTransId="{51A2EB7E-DA93-424A-9A1C-1E19C41752EF}"/>
    <dgm:cxn modelId="{FBBD9A4C-440C-4032-BE90-55C1AE6F74C8}" type="presOf" srcId="{63826C3B-5DB4-4C2A-96C9-B72EA799E50B}" destId="{2E5DD3F7-58D3-4CA9-B699-849CF157DF65}" srcOrd="0" destOrd="0" presId="urn:microsoft.com/office/officeart/2005/8/layout/hList1"/>
    <dgm:cxn modelId="{317D9935-817A-4048-8529-5852B08F2945}" type="presOf" srcId="{2850BD52-50CD-4152-9807-E832B18A530A}" destId="{86F6ACD2-E610-463F-84AA-34223094203C}" srcOrd="0" destOrd="0" presId="urn:microsoft.com/office/officeart/2005/8/layout/hList1"/>
    <dgm:cxn modelId="{DAC64CBB-BD94-47C2-89AE-C84412882530}" srcId="{9A913BAF-8786-45F0-A2AA-A2D89876AFAE}" destId="{3C8B33F6-93B4-46B9-93C0-4B6932D5B0C4}" srcOrd="0" destOrd="0" parTransId="{6A66E74B-9839-40C9-ABCA-2270CF50100D}" sibTransId="{260A78A2-23C1-43BE-A7F2-3D1052D08A0D}"/>
    <dgm:cxn modelId="{8A857A22-0941-4073-9BDD-898AABE4E0F4}" type="presOf" srcId="{9A913BAF-8786-45F0-A2AA-A2D89876AFAE}" destId="{62109B78-2204-4A6A-A365-F031893EADA6}" srcOrd="0" destOrd="0" presId="urn:microsoft.com/office/officeart/2005/8/layout/hList1"/>
    <dgm:cxn modelId="{D0AB0479-FCA1-4CB3-96C4-EED482AE85C5}" type="presOf" srcId="{DEE8B17B-0A91-4FAC-A529-F27E54D6263A}" destId="{99825C9F-D5DB-4B20-B9B6-55234CEF37D8}" srcOrd="0" destOrd="0" presId="urn:microsoft.com/office/officeart/2005/8/layout/hList1"/>
    <dgm:cxn modelId="{DB803E65-906E-4D38-ADE9-BFC5EB973B76}" type="presParOf" srcId="{161B0707-35F6-4DDB-A36B-50E364485BBA}" destId="{79A14921-4FDF-4375-BCB1-A512936178BE}" srcOrd="0" destOrd="0" presId="urn:microsoft.com/office/officeart/2005/8/layout/hList1"/>
    <dgm:cxn modelId="{FBD2F448-9593-4025-8898-0A9225641434}" type="presParOf" srcId="{79A14921-4FDF-4375-BCB1-A512936178BE}" destId="{62109B78-2204-4A6A-A365-F031893EADA6}" srcOrd="0" destOrd="0" presId="urn:microsoft.com/office/officeart/2005/8/layout/hList1"/>
    <dgm:cxn modelId="{F3584489-1C8C-434F-BCE2-50CA64D364C0}" type="presParOf" srcId="{79A14921-4FDF-4375-BCB1-A512936178BE}" destId="{D7425324-D026-4296-A0A7-735A658CA0A3}" srcOrd="1" destOrd="0" presId="urn:microsoft.com/office/officeart/2005/8/layout/hList1"/>
    <dgm:cxn modelId="{04D92973-3EA9-4B32-A75A-84A7D1614E5B}" type="presParOf" srcId="{161B0707-35F6-4DDB-A36B-50E364485BBA}" destId="{86D74DAE-C36A-442B-BD04-BDADDBE2DAAF}" srcOrd="1" destOrd="0" presId="urn:microsoft.com/office/officeart/2005/8/layout/hList1"/>
    <dgm:cxn modelId="{D984C10E-CD0E-4BA7-8B2A-8EE5D85EBF7B}" type="presParOf" srcId="{161B0707-35F6-4DDB-A36B-50E364485BBA}" destId="{C067EBFD-C99C-41A5-8956-F47B8E3C507F}" srcOrd="2" destOrd="0" presId="urn:microsoft.com/office/officeart/2005/8/layout/hList1"/>
    <dgm:cxn modelId="{1E56AC66-FA21-457E-A284-94570FEACA35}" type="presParOf" srcId="{C067EBFD-C99C-41A5-8956-F47B8E3C507F}" destId="{88B4F6E4-2F7C-4A68-8BF4-65A8EF307D46}" srcOrd="0" destOrd="0" presId="urn:microsoft.com/office/officeart/2005/8/layout/hList1"/>
    <dgm:cxn modelId="{0FAACFC2-9EA4-4296-A44A-A8FCC1D2E2A7}" type="presParOf" srcId="{C067EBFD-C99C-41A5-8956-F47B8E3C507F}" destId="{86F6ACD2-E610-463F-84AA-34223094203C}" srcOrd="1" destOrd="0" presId="urn:microsoft.com/office/officeart/2005/8/layout/hList1"/>
    <dgm:cxn modelId="{E135EF7B-6F56-4CB5-BC33-7270380D6326}" type="presParOf" srcId="{161B0707-35F6-4DDB-A36B-50E364485BBA}" destId="{7E9D86C7-04BA-4026-BFC7-6013F12FA6D1}" srcOrd="3" destOrd="0" presId="urn:microsoft.com/office/officeart/2005/8/layout/hList1"/>
    <dgm:cxn modelId="{38D89669-5E54-4AF9-B4D7-D3D75D6235DA}" type="presParOf" srcId="{161B0707-35F6-4DDB-A36B-50E364485BBA}" destId="{C1D5FF56-DAAE-474C-8793-5E673310C7FF}" srcOrd="4" destOrd="0" presId="urn:microsoft.com/office/officeart/2005/8/layout/hList1"/>
    <dgm:cxn modelId="{6B1E4BCB-DAA8-4621-A02C-233F4FED509C}" type="presParOf" srcId="{C1D5FF56-DAAE-474C-8793-5E673310C7FF}" destId="{99825C9F-D5DB-4B20-B9B6-55234CEF37D8}" srcOrd="0" destOrd="0" presId="urn:microsoft.com/office/officeart/2005/8/layout/hList1"/>
    <dgm:cxn modelId="{908908B8-30A8-4746-95DB-62E6320AA5A0}" type="presParOf" srcId="{C1D5FF56-DAAE-474C-8793-5E673310C7FF}" destId="{2E5DD3F7-58D3-4CA9-B699-849CF157DF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09B78-2204-4A6A-A365-F031893EADA6}">
      <dsp:nvSpPr>
        <dsp:cNvPr id="0" name=""/>
        <dsp:cNvSpPr/>
      </dsp:nvSpPr>
      <dsp:spPr>
        <a:xfrm>
          <a:off x="31010" y="307066"/>
          <a:ext cx="3102445" cy="124097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მიზნის</a:t>
          </a:r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 </a:t>
          </a:r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თეორია (ლეთამი და ლოკი)</a:t>
          </a:r>
        </a:p>
      </dsp:txBody>
      <dsp:txXfrm>
        <a:off x="31010" y="307066"/>
        <a:ext cx="3102445" cy="1240978"/>
      </dsp:txXfrm>
    </dsp:sp>
    <dsp:sp modelId="{D7425324-D026-4296-A0A7-735A658CA0A3}">
      <dsp:nvSpPr>
        <dsp:cNvPr id="0" name=""/>
        <dsp:cNvSpPr/>
      </dsp:nvSpPr>
      <dsp:spPr>
        <a:xfrm>
          <a:off x="0" y="1576137"/>
          <a:ext cx="3102445" cy="2810880"/>
        </a:xfrm>
        <a:prstGeom prst="rect">
          <a:avLst/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 ყურადღება გამახვილებულია პრიორიტეტებზე,ძალისხმევის გაძლიერებაზე,თანამშრომელთათვის ბიძგის მიცემასა  და რთული ამოცანის დასმაზე. </a:t>
          </a:r>
        </a:p>
      </dsp:txBody>
      <dsp:txXfrm>
        <a:off x="0" y="1576137"/>
        <a:ext cx="3102445" cy="2810880"/>
      </dsp:txXfrm>
    </dsp:sp>
    <dsp:sp modelId="{88B4F6E4-2F7C-4A68-8BF4-65A8EF307D46}">
      <dsp:nvSpPr>
        <dsp:cNvPr id="0" name=""/>
        <dsp:cNvSpPr/>
      </dsp:nvSpPr>
      <dsp:spPr>
        <a:xfrm>
          <a:off x="3539970" y="322566"/>
          <a:ext cx="3102445" cy="1240978"/>
        </a:xfrm>
        <a:prstGeom prst="rect">
          <a:avLst/>
        </a:prstGeom>
        <a:solidFill>
          <a:srgbClr val="FC0C3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კონტროლის თეორია</a:t>
          </a:r>
          <a:endParaRPr lang="en-US" sz="18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539970" y="322566"/>
        <a:ext cx="3102445" cy="1240978"/>
      </dsp:txXfrm>
    </dsp:sp>
    <dsp:sp modelId="{86F6ACD2-E610-463F-84AA-34223094203C}">
      <dsp:nvSpPr>
        <dsp:cNvPr id="0" name=""/>
        <dsp:cNvSpPr/>
      </dsp:nvSpPr>
      <dsp:spPr>
        <a:xfrm>
          <a:off x="3539970" y="1563544"/>
          <a:ext cx="3102445" cy="2810880"/>
        </a:xfrm>
        <a:prstGeom prst="rect">
          <a:avLst/>
        </a:prstGeom>
        <a:solidFill>
          <a:srgbClr val="FC0C3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 ყურადღება გამახვილებულია  უკუკავშირზე, უკუკავშირის საფუძველზე ადამიანები  მეტი ყურადღებით ეკიდებიან იმას რასაც მათგან მოელიან და შედეგების  გაუმჯობესებისთვის იბრძვიან.</a:t>
          </a:r>
          <a:endParaRPr lang="en-US" sz="16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539970" y="1563544"/>
        <a:ext cx="3102445" cy="2810880"/>
      </dsp:txXfrm>
    </dsp:sp>
    <dsp:sp modelId="{99825C9F-D5DB-4B20-B9B6-55234CEF37D8}">
      <dsp:nvSpPr>
        <dsp:cNvPr id="0" name=""/>
        <dsp:cNvSpPr/>
      </dsp:nvSpPr>
      <dsp:spPr>
        <a:xfrm>
          <a:off x="7076758" y="322566"/>
          <a:ext cx="3102445" cy="1240978"/>
        </a:xfrm>
        <a:prstGeom prst="rect">
          <a:avLst/>
        </a:prstGeom>
        <a:solidFill>
          <a:srgbClr val="66FF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სოციალური კოგნიტური  თეორია</a:t>
          </a:r>
          <a:endParaRPr lang="en-US" sz="1800" b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7076758" y="322566"/>
        <a:ext cx="3102445" cy="1240978"/>
      </dsp:txXfrm>
    </dsp:sp>
    <dsp:sp modelId="{2E5DD3F7-58D3-4CA9-B699-849CF157DF65}">
      <dsp:nvSpPr>
        <dsp:cNvPr id="0" name=""/>
        <dsp:cNvSpPr/>
      </dsp:nvSpPr>
      <dsp:spPr>
        <a:xfrm>
          <a:off x="7076758" y="1563544"/>
          <a:ext cx="3102445" cy="2810880"/>
        </a:xfrm>
        <a:prstGeom prst="rect">
          <a:avLst/>
        </a:prstGeom>
        <a:solidFill>
          <a:srgbClr val="66FFFF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600" b="1" kern="12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აღნიშნული თეორიის მიხედვით ადამიანების ეფექტიანობაზე გავლენას ახდენს მათი რწმენა თუ რისი გაკეთება შეუძლიათ მათ. ამდენად თანამშრომელთა თავდაჯერებულობის გაზრდა მათი წარმატების გარანტიაა</a:t>
          </a:r>
          <a:r>
            <a:rPr lang="ka-GE" sz="1900" kern="1200" dirty="0"/>
            <a:t>.</a:t>
          </a:r>
          <a:endParaRPr lang="en-US" sz="1900" kern="1200" dirty="0"/>
        </a:p>
      </dsp:txBody>
      <dsp:txXfrm>
        <a:off x="7076758" y="1563544"/>
        <a:ext cx="3102445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DD40-6409-4A4B-9A4B-CB47B2AA55C7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F400-1284-4A41-A733-84F4191C5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DBA-DF2B-4F45-987C-FFC11F950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33E3-D73A-514C-8080-026404A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2E74-6BFE-AB48-B142-D0FFBDD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4078-DAD2-DB4A-8B06-2E2A8784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3DA6-AF3E-234F-80B6-DA7FD4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A44-167B-A44B-B05F-AA5FEDC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03D3-13A4-ED47-9627-5816D287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D9D2-4023-B14F-A513-65BA3AE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BF4C-8CCA-AB4E-8EF1-26FBEC3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D98A-1568-9F4B-92F3-86CFFA8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3E512-95E1-7D4A-93DE-8C58F6B9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1599-1C9E-F94E-AB39-5624FE10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50B-603B-0642-AB7A-CA70C340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55D2-BFCE-3C41-958E-9BD6A5F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6981-57E7-AD42-A153-C93B4F4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810-663F-3C42-88E3-AA6ADF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CEF-4240-4D42-8645-22F16170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BBE-84B0-424D-9C56-31DA3B12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F96B-E831-B848-9D06-6F1F8B0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0F6E-E1BB-504E-A498-0A5515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C56-774B-B247-B2AC-277A1CC5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F574-4E85-DE42-A23E-429EC4F3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E851-989D-8A45-962A-AA62DBB8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2DB8-05D1-EA45-91A2-1C3EEFE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4A9C-8352-FA4F-8E57-5142269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E5A2-94FE-F74B-A73E-69F797E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23EF-3EF9-6E41-982E-A91742E7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81EA-A2CA-C142-A576-3D636848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7C62-82E5-BF4B-91A0-56FDBD3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85FF-EEAB-784F-B672-BC83A80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501E-E1E6-384E-82A9-6ABC83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547-13D4-E24C-A8E6-CE231947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D77-9FE0-ED41-BD90-8DE2AD4E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CB0E-C552-E440-9878-24CB44E0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E5D2-04A3-DD43-9CB9-69CCB47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80742-3FFD-E440-A9CC-454BF809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EAF7D-6F54-C84F-B0F2-492D45D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1826-AD2D-CE47-9818-EC3FCC3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F9511-5C5A-3F4A-BC29-699DAB3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F426-DF0F-8846-852E-72F92D6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F8E96-AE5D-3E42-AEC6-222B347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DF59-6FF0-F04A-A7DA-437294B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AB1E-10F4-BA44-BEBD-AFD22B6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5CF62-97A6-C34C-81E8-0D9DA4F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767A3-EB16-E845-BDA9-C5C3DB4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A980-C4E5-514B-B3C2-9AE3C75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825E-1355-6D4D-BD05-1AF530F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A8F4-6502-FA41-B8FE-F95074F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35BC-6363-924A-B581-173F059D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CE90-8E70-EA40-8F54-0E3A8BE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B6D2-88A3-DC45-A546-979F81E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336-843C-144B-A346-0B0E216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D2A-16DA-534C-826B-B0EA586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A813-D28A-0A41-9F13-D8BAFD80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0809-2225-8445-B4F7-B284ECEE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5E7B-8265-8944-9FDC-8C8607D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AF67-760A-2845-8342-B599AF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F5E5-FECB-9743-B897-D8F405F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2D02D-660A-314D-8A95-E9AFD73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F413-A9F8-2343-92B9-BAECFB91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9BBC-EC5F-0947-83DA-33FDD50A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E623-5FB3-4EB5-B3E4-4E3776B12A7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9E26-FF96-FB42-B085-0A61AFF8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2E6-E8AD-8940-BAF8-94808571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hyperlink" Target="mailto:keso.sumbadze@btu.edu.g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3440" y="676002"/>
            <a:ext cx="6841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საგანი: ადამიანური რესურსების მართვა</a:t>
            </a:r>
            <a:r>
              <a:rPr lang="en-US" sz="2400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(HRM)</a:t>
            </a:r>
            <a:endParaRPr lang="ka-GE" sz="2400" b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5371" y="556347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ლექტორი: კესო სუმბაძე</a:t>
            </a:r>
            <a:endParaRPr lang="en-US" b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2876" y="5962063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თბილისი 20</a:t>
            </a:r>
            <a:r>
              <a:rPr lang="en-US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2</a:t>
            </a:r>
            <a:r>
              <a:rPr lang="ka-GE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3 </a:t>
            </a:r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წ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27" name="Picture 3" descr="C:\Users\pc-pc\Desktop\360_F_284046358_xFSfxtd82cPOQijgflp1jqhjABTVyE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873" y="1376362"/>
            <a:ext cx="7455307" cy="372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563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0821" y="422379"/>
            <a:ext cx="10701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ka-GE" sz="20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ცნობილი მეცნიერი  ეგანი ამტკიცებს, რომ  ადამიანებისთვის მთავარია მხარდაჭერა  სოლიდარობა,  კონსულტაციები,  ქოუჩინგი და მათი ხელშეწყობა რათა  განვითარდნენ და მნიშვნელოვანი საქმეები  აკეთონ.</a:t>
            </a:r>
          </a:p>
          <a:p>
            <a:pPr algn="ctr">
              <a:buFont typeface="Wingdings" pitchFamily="2" charset="2"/>
              <a:buChar char="q"/>
            </a:pPr>
            <a:endParaRPr lang="ka-GE" sz="2000" b="1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098" name="Picture 2" descr="C:\Users\pc-pc\Desktop\european_financial_response_corona_crisis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0" y="1914525"/>
            <a:ext cx="8534400" cy="361713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372" y="261328"/>
            <a:ext cx="8874178" cy="3693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/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რას  გვეუბნება  კვლევები :  -ეფექტიანობის მართვის გავლენა საქმიანობაზე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6678" y="1278590"/>
            <a:ext cx="9035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ხეტყის  კომპანიაში ჩატარებული   საველე   კვლევის თანახმად  (892 სუპერვაიზერი) საუკეთესო  პროდუქტიულობას იმ თანამშრომლებმა მიაღწიეს, ვისაც კონკრეტული მიზნები ჰქონდათ დასახული.</a:t>
            </a:r>
          </a:p>
          <a:p>
            <a:pPr>
              <a:buFont typeface="Wingdings" pitchFamily="2" charset="2"/>
              <a:buChar char="q"/>
            </a:pPr>
            <a:endParaRPr lang="ka-GE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გარდა ამისა  </a:t>
            </a:r>
            <a:r>
              <a:rPr lang="ka-GE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სატვირთო მანქანების  დატირთვის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შესასწავლად ტყისმჭრელებს  უთხრეს, რომ  ამოცანის შესრულების შემთხვევაში  დამატებით გასამრჯელოს არ მიიღებდნენ, ხოლო მათ ვინც ვერ შეასრულებდა არ დასჯიდნენ, თუმცა  კვლევამ აჩვენა რომ მათი შედეგები 27%-ით გაუმჯობესდა.</a:t>
            </a:r>
          </a:p>
          <a:p>
            <a:endParaRPr lang="ka-GE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მაკდონალდმა და  სმითმა გამოიკვლიეს 437 კომპანია, და აღმოჩნდა რომ ვისაც აქვს ეფექტიანობის  მართვის სისტემა  ბევრად  მაღალი,  გაყიდვები და მოგება აქვთ. </a:t>
            </a:r>
          </a:p>
          <a:p>
            <a:endParaRPr lang="ka-GE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pc-pc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508" y="1943051"/>
            <a:ext cx="1857375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4542" y="108449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i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ემხრობით  თუ არა  თანამშრომლეთა  ეფექტიანობის შეფასებას</a:t>
            </a:r>
            <a:endParaRPr lang="en-US" sz="2400" b="1" i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050" name="Picture 2" descr="C:\Users\pc-pc\Desktop\1200px-Blue_question_mark_(italic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872" y="2394066"/>
            <a:ext cx="2781993" cy="278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445" y="700777"/>
            <a:ext cx="10069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24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ადამიანური რესურსების  მართვის საზოგადოების მიერ  ჩატარებული  კვლევით დადგინდა რომ თანამშრომელთა (მათ შორის მენეჯერთა) 60%-90% ოფიციალურ შეფასებებს არ  ემხრობა.</a:t>
            </a:r>
          </a:p>
        </p:txBody>
      </p:sp>
      <p:pic>
        <p:nvPicPr>
          <p:cNvPr id="3074" name="Picture 2" descr="C:\Users\pc-pc\Desktop\1470x684x1-1.png.pagespeed.ic.VPaapIq9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2541588"/>
            <a:ext cx="6904038" cy="3212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4542" y="108449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i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თქვენი აზრით  რომელი ფაქტორები ახდენს  გავლენას   თანამშრომლეთა  ეფექტიანობაზე </a:t>
            </a:r>
            <a:endParaRPr lang="en-US" sz="2400" b="1" i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050" name="Picture 2" descr="C:\Users\pc-pc\Desktop\1200px-Blue_question_mark_(italic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872" y="2394066"/>
            <a:ext cx="2781993" cy="278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87448"/>
              </p:ext>
            </p:extLst>
          </p:nvPr>
        </p:nvGraphicFramePr>
        <p:xfrm>
          <a:off x="1357620" y="1049888"/>
          <a:ext cx="10401300" cy="513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1388">
                  <a:extLst>
                    <a:ext uri="{9D8B030D-6E8A-4147-A177-3AD203B41FA5}">
                      <a16:colId xmlns:a16="http://schemas.microsoft.com/office/drawing/2014/main" val="3056249526"/>
                    </a:ext>
                  </a:extLst>
                </a:gridCol>
                <a:gridCol w="7249912">
                  <a:extLst>
                    <a:ext uri="{9D8B030D-6E8A-4147-A177-3AD203B41FA5}">
                      <a16:colId xmlns:a16="http://schemas.microsoft.com/office/drawing/2014/main" val="2907140784"/>
                    </a:ext>
                  </a:extLst>
                </a:gridCol>
              </a:tblGrid>
              <a:tr h="548769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8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ფაქტორები</a:t>
                      </a:r>
                    </a:p>
                  </a:txBody>
                  <a:tcPr marL="7464" marR="7464" marT="746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8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ფაქტორების შინაარსი</a:t>
                      </a:r>
                    </a:p>
                  </a:txBody>
                  <a:tcPr marL="7464" marR="7464" marT="7464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55322"/>
                  </a:ext>
                </a:extLst>
              </a:tr>
              <a:tr h="737152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ბუნებრივ-ბიოლოგიური</a:t>
                      </a:r>
                    </a:p>
                  </a:txBody>
                  <a:tcPr marL="7464" marR="7464" marT="7464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სქესი, ასაკი, ჯანმრთელობის მდგომარეობა, გონებრივი და  ფიზიკური შესაძლებლობები, კლიმატი, გეოგრაფიული  გარემო</a:t>
                      </a:r>
                    </a:p>
                  </a:txBody>
                  <a:tcPr marL="7464" marR="7464" marT="746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70053"/>
                  </a:ext>
                </a:extLst>
              </a:tr>
              <a:tr h="1178885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სოციალურ-ეკონომიკური</a:t>
                      </a:r>
                    </a:p>
                  </a:txBody>
                  <a:tcPr marL="7464" marR="7464" marT="7464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მოტივაცია. ცხოვრების დონე. სოციაალური</a:t>
                      </a:r>
                      <a:r>
                        <a:rPr lang="ka-GE" sz="1600" b="1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დაცვის დონე ეკონომიკური  მდგომარეობა,. მომუშავეების კვალიფიკაცია. და სხვა.</a:t>
                      </a:r>
                    </a:p>
                  </a:txBody>
                  <a:tcPr marL="7464" marR="7464" marT="746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52455"/>
                  </a:ext>
                </a:extLst>
              </a:tr>
              <a:tr h="944746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ტექნიკურ-ორგანიზაციული</a:t>
                      </a:r>
                    </a:p>
                  </a:txBody>
                  <a:tcPr marL="7464" marR="7464" marT="7464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გადასაწყვეტი ამოცანის ხასიათი, შრომის სირთულე, წარმოებისა და  შრომის  ორგანიზაციის  მდგომარეობა, შრომის პირობები, მისაღები ინფორმაციის მოცულობა და ხარისხი.</a:t>
                      </a:r>
                    </a:p>
                  </a:txBody>
                  <a:tcPr marL="7464" marR="7464" marT="746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98611"/>
                  </a:ext>
                </a:extLst>
              </a:tr>
              <a:tr h="761724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სოციალურ-ფსიქოლოგიური</a:t>
                      </a:r>
                    </a:p>
                  </a:txBody>
                  <a:tcPr marL="7464" marR="7464" marT="7464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სამსახურისადმი დამოკიდებულება, მომუშავის  ფსიქო-ფიზიოლოგიური  მდგომარეობა, სტაფში არსებული მორალური  კლიმატი.</a:t>
                      </a:r>
                    </a:p>
                  </a:txBody>
                  <a:tcPr marL="7464" marR="7464" marT="746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45519"/>
                  </a:ext>
                </a:extLst>
              </a:tr>
              <a:tr h="963431">
                <a:tc>
                  <a:txBody>
                    <a:bodyPr/>
                    <a:lstStyle/>
                    <a:p>
                      <a:pPr algn="ctr" fontAlgn="ctr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საბაზრო</a:t>
                      </a:r>
                    </a:p>
                  </a:txBody>
                  <a:tcPr marL="7464" marR="7464" marT="7464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უმუშევრობა, კონკურენცია, ინფლაცია, ფასების  ლიბერალიზაცია,</a:t>
                      </a:r>
                      <a:r>
                        <a:rPr lang="ka-GE" sz="1600" b="1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ka-GE" sz="16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ეკონომიკური განვითარება, მეწარმეობის განვითარება, პრივატიზაციის დონე</a:t>
                      </a:r>
                      <a:r>
                        <a:rPr lang="ka-GE" sz="1600" b="1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და სხვ.</a:t>
                      </a:r>
                      <a:endParaRPr lang="ka-GE" sz="16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7464" marR="7464" marT="746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9133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50359" y="237364"/>
            <a:ext cx="791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თანამშრომელთ  შრომის შედეგებსა და  შინაარსზე მოქმედი ფაქტორები</a:t>
            </a:r>
          </a:p>
        </p:txBody>
      </p:sp>
    </p:spTree>
    <p:extLst>
      <p:ext uri="{BB962C8B-B14F-4D97-AF65-F5344CB8AC3E}">
        <p14:creationId xmlns:p14="http://schemas.microsoft.com/office/powerpoint/2010/main" val="360963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1206" y="201479"/>
            <a:ext cx="593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მართვის  ციკლი</a:t>
            </a:r>
            <a:endParaRPr lang="en-US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2204" y="774914"/>
            <a:ext cx="6013342" cy="182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a-GE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გეგმა</a:t>
            </a:r>
            <a:endParaRPr lang="en-US" b="1" dirty="0">
              <a:solidFill>
                <a:srgbClr val="FF0066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lang="ka-GE" sz="16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ეფექტიანობისა და  განვითარების დაგეგმვა,-შეთანხმება ეფექტიანობის თაობაზე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როლების განსაზღვრა,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მიზნები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კომპეტენციები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განვითარების  გეგმა</a:t>
            </a:r>
            <a:endParaRPr lang="en-US" sz="1600" b="1" dirty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2760" y="2833607"/>
            <a:ext cx="5127356" cy="1815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a-GE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მოქმედება</a:t>
            </a:r>
          </a:p>
          <a:p>
            <a:pPr lvl="0"/>
            <a:r>
              <a:rPr lang="ka-GE" sz="16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უზრუნველყოფის ღონისძიებები.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როლების შესრულება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განვითარების გეგმის განხორციელება</a:t>
            </a:r>
            <a:endParaRPr lang="en-US" sz="1600" b="1" dirty="0">
              <a:solidFill>
                <a:srgbClr val="0070C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5497" y="4817390"/>
            <a:ext cx="4977540" cy="182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a-GE" sz="1600" b="1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ctr"/>
            <a:r>
              <a:rPr lang="ka-GE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კონტროლი</a:t>
            </a:r>
          </a:p>
          <a:p>
            <a:pPr lvl="0"/>
            <a:r>
              <a:rPr lang="ka-GE" sz="16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მართვა წლის განმავლობაში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 კონტროლი,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უწყვეტი უკუკავშირის  უზრუნველყოფა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ქოუჩინგის უზრუნველყოფა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ჩამორჩენილებთან ურთიერთობა</a:t>
            </a:r>
            <a:endParaRPr lang="en-US" sz="1600" b="1" dirty="0">
              <a:solidFill>
                <a:srgbClr val="0070C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475" y="2728675"/>
            <a:ext cx="4525504" cy="205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a-GE" sz="1600" b="1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ctr"/>
            <a:r>
              <a:rPr lang="ka-GE" b="1" dirty="0">
                <a:solidFill>
                  <a:srgbClr val="FC0C34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მიმოხილვა</a:t>
            </a:r>
          </a:p>
          <a:p>
            <a:pPr lvl="0"/>
            <a:r>
              <a:rPr lang="ka-GE" sz="16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ერთობლივი ანალიზი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დიალოგი და უკუკავშირი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ძლიერ მხარეებზე შეთანხმება</a:t>
            </a:r>
          </a:p>
          <a:p>
            <a:pPr lvl="0">
              <a:buFont typeface="Wingdings" pitchFamily="2" charset="2"/>
              <a:buChar char="Ø"/>
            </a:pPr>
            <a:r>
              <a:rPr lang="ka-GE" sz="1600" b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გაუმჯობესების მიმართულებებზე შეთანხმება</a:t>
            </a:r>
            <a:endParaRPr lang="en-US" sz="1600" b="1" dirty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Block Arc 14"/>
          <p:cNvSpPr/>
          <p:nvPr/>
        </p:nvSpPr>
        <p:spPr>
          <a:xfrm rot="3116696">
            <a:off x="8264793" y="1071305"/>
            <a:ext cx="2050467" cy="1993638"/>
          </a:xfrm>
          <a:prstGeom prst="blockArc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7562509">
            <a:off x="8450646" y="4640230"/>
            <a:ext cx="1961701" cy="1559689"/>
          </a:xfrm>
          <a:prstGeom prst="blockArc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 rot="13583025">
            <a:off x="1674261" y="4464093"/>
            <a:ext cx="2486932" cy="1986272"/>
          </a:xfrm>
          <a:prstGeom prst="blockArc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/>
          <p:cNvSpPr/>
          <p:nvPr/>
        </p:nvSpPr>
        <p:spPr>
          <a:xfrm rot="18792668">
            <a:off x="1163755" y="1276260"/>
            <a:ext cx="1937450" cy="1589325"/>
          </a:xfrm>
          <a:prstGeom prst="blockArc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1913" y="1204899"/>
            <a:ext cx="10649403" cy="92333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ka-GE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მართვამ თუ ის  ჯეროვნად  ხორციელდება ,  შეიძლება ადამიანებს ჯილდო მოუტანოს, უკუკავშირის  შედეგად  აღიარების, ახალ შესაძლებლობათა აღმოჩენის, უნარ-ჩვევების  დიაპაზონის გაფართოვების ან  კარიერული წინსვლის გზების  ჩვენების  სახით. 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014749" y="329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a-GE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 მართვა  როგორც სარგებლის მომტანი  პროცესი</a:t>
            </a:r>
          </a:p>
        </p:txBody>
      </p:sp>
      <p:pic>
        <p:nvPicPr>
          <p:cNvPr id="5122" name="Picture 2" descr="C:\Users\pc-pc\Desktop\164575-1280x7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6550" y="2419351"/>
            <a:ext cx="6648450" cy="3739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4542" y="108449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i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თქვენი აზრით  რამ შეიძლება შეაფეხროს ეფექტიაობის შეფასების პროცესი</a:t>
            </a:r>
            <a:endParaRPr lang="en-US" sz="2400" b="1" i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050" name="Picture 2" descr="C:\Users\pc-pc\Desktop\1200px-Blue_question_mark_(italic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872" y="2394066"/>
            <a:ext cx="2781993" cy="278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8464" y="272186"/>
            <a:ext cx="10234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მართვის პროგრამების  წარუმატებლობის მთავარი მიზეზი ხშირად  მენეჯერის ნაკლები დაინტერესება ან არასაკმარისი უნარ-ჩვევებია.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639" y="5369514"/>
            <a:ext cx="9660913" cy="1077218"/>
          </a:xfrm>
          <a:prstGeom prst="rect">
            <a:avLst/>
          </a:prstGeom>
          <a:solidFill>
            <a:srgbClr val="DEF4F8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ტერმინი “შეფასების კრიტერიუმი “ ხშირად  არის ფსიქოლოგიური ბარიერი, რომელიც არც თუ ისე მამოტივირებლად მოქმედებს მენეჯერებზე და მისი გუნდის წევრებზე - ორივე მხარეს აქვს მოლოდინი, რომ ნიშანი უნდა დაიწეროს, უნდა “შეფასდეს” ქულით, რაღაც კრიტერიუმი და არა შედეგი.</a:t>
            </a:r>
          </a:p>
        </p:txBody>
      </p:sp>
      <p:pic>
        <p:nvPicPr>
          <p:cNvPr id="9" name="Picture 4" descr="Uninterested Manager Images, Stock Photos &amp; Vectors | Shutter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1231115"/>
            <a:ext cx="4133850" cy="3786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0150" y="455744"/>
            <a:ext cx="974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ka-GE" sz="2400" b="1" i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რა არის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დ</a:t>
            </a:r>
            <a:r>
              <a:rPr lang="ka-GE" sz="2400" b="1" i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ა რისთვის სჭირდება  ორგანიზაციას  ადამიანური რესურსების  დაგეგმვა?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76" y="1611824"/>
            <a:ext cx="4618495" cy="46184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5350" y="574385"/>
            <a:ext cx="4457700" cy="1938992"/>
          </a:xfrm>
          <a:prstGeom prst="rect">
            <a:avLst/>
          </a:prstGeom>
          <a:solidFill>
            <a:srgbClr val="DEF4F8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endParaRPr lang="ka-GE" sz="16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r>
              <a:rPr lang="ka-GE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ქართულ რეალობაში  სირთულეები საკმაოდ ბევრია, მათ შორის ბუნდოვანი შედეგების ძირითადი მაჩვენებელი), რომლები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KPI (key performance indicator/</a:t>
            </a:r>
            <a:r>
              <a:rPr lang="ka-GE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ც “შეფასების კრიტერიუმებითაა “ცნობილი. </a:t>
            </a:r>
            <a:endParaRPr lang="en-US" sz="16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7300" y="5091413"/>
            <a:ext cx="6019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,,შეფასების  კრიტერიუმი უნდა  ჩაანაცვლდეს “შეფასების მიზნებით” ან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KPI/</a:t>
            </a:r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შესრულების ძირითადი ინდიკატორით,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benchmark-</a:t>
            </a:r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ით, რადგან ეს სამივე ტერმინი პროგრესის მოტივაციას ქმნის.</a:t>
            </a:r>
            <a:endParaRPr lang="en-US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 descr="C:\Users\pc-pc\Desktop\KP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235200"/>
            <a:ext cx="5670550" cy="268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4542" y="108449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i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თქვენი აზრით  შეფასების შედგები უნდა იყოს თუ არა კონფიდენციალური</a:t>
            </a:r>
            <a:endParaRPr lang="en-US" sz="2400" b="1" i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050" name="Picture 2" descr="C:\Users\pc-pc\Desktop\1200px-Blue_question_mark_(italic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872" y="2394066"/>
            <a:ext cx="2781993" cy="278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8164" y="851737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dirty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კითხვები</a:t>
            </a:r>
            <a:endParaRPr lang="en-US" sz="2400" b="1" dirty="0">
              <a:solidFill>
                <a:srgbClr val="7030A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4339" name="Picture 3" descr="C:\Users\pc-pc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034" y="2198015"/>
            <a:ext cx="3164291" cy="3164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541" y="2497016"/>
            <a:ext cx="517058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კონტაქტი: </a:t>
            </a:r>
            <a:r>
              <a:rPr lang="en-US" sz="2000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keso.sumbadze@btu.edu.ge</a:t>
            </a:r>
            <a:endParaRPr lang="en-US" sz="2000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endParaRPr lang="ka-GE" sz="2000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sz="1100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ბიზნესის ადმინისტრირების დოქტორი</a:t>
            </a:r>
          </a:p>
          <a:p>
            <a:r>
              <a:rPr lang="ka-GE" sz="1100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კესო სუმბაძე</a:t>
            </a:r>
            <a:endParaRPr lang="en-US" sz="1100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2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1154" y="1222583"/>
            <a:ext cx="6614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ka-GE" sz="2400" b="1" i="1" dirty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რა იცით კანდიდატების მოზიდვის ეტაპებზე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89" y="2183453"/>
            <a:ext cx="3459828" cy="34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268" y="431111"/>
            <a:ext cx="6791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ka-GE" sz="2400" b="1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რას შეიძლება  მოიცავდეს   კანდიდატისთვის  ფასეული შეთავაზება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63" y="2434928"/>
            <a:ext cx="3695942" cy="36959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605" y="748081"/>
            <a:ext cx="645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2400" b="1" i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რას მოიცავს  ცოდნის მენეჯმენტი?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61" y="2323367"/>
            <a:ext cx="3077498" cy="34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718" y="662866"/>
            <a:ext cx="10706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2400" b="1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 მნიშვნელობა აქვს  ორგანიზაციაში   შესრულების ეფექტიანობის შეფასებას?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1" y="1972967"/>
            <a:ext cx="6588071" cy="38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3149" y="1344883"/>
            <a:ext cx="599782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2400" b="1" i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როგორც  პულაკოსი ამბობს </a:t>
            </a:r>
            <a:r>
              <a:rPr lang="ka-GE" sz="24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,,შესრულების მართვა არის  პროცესი, რომლის წყალობითაც საქმე  კეთდება, ასევე ის თუ  როგორ ადგენენ  კომპანიები  უუნარო   შემსრულებების  ვინაობას”</a:t>
            </a:r>
          </a:p>
          <a:p>
            <a:endParaRPr lang="ka-GE" sz="2400" b="1" i="1" dirty="0">
              <a:solidFill>
                <a:schemeClr val="tx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156" y="4283761"/>
            <a:ext cx="646347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sz="2400" b="1" i="1" dirty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კაპელი  კი თავის ერთ-ერთ სტატიაში წერს: </a:t>
            </a:r>
            <a:r>
              <a:rPr lang="ka-GE" sz="2400" b="1" i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,,როცა დასაქმებული თავის სამუშაოს  ვერ  უმკლავდება, ორგანიზაციის  ნაწილშიც იგივე ხდება.</a:t>
            </a:r>
          </a:p>
          <a:p>
            <a:endParaRPr lang="ka-GE" sz="2400" b="1" i="1" dirty="0">
              <a:solidFill>
                <a:schemeClr val="tx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3075" name="Picture 3" descr="C:\Users\pc-pc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51325">
            <a:off x="1449582" y="1016344"/>
            <a:ext cx="3141663" cy="2912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540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265" y="999437"/>
            <a:ext cx="10521249" cy="1631216"/>
          </a:xfrm>
          <a:prstGeom prst="rect">
            <a:avLst/>
          </a:prstGeom>
          <a:solidFill>
            <a:srgbClr val="DEEEF8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მართვა  ნიშნავს ეფექტიანობის ზრდის  უწყვეტ  პროცესს,  რომელიც მოიცავს: ინდივიდუალური და გუნდური მიზნების დასახვასა და  ორგანიზაციის სტრატეგიულ მიზანთან შეჯერებას, ასევე ამ მიზნების მისაღწეავდ საჭირო  ეფექტიანობის დაგეგმვას,  პროგრესის გაკონტროლებას და  ადამიანთა ცოდნის, უნარ-ჩვევებისა და შესაძლებლობათა  გაძლიერებას.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3868" y="302675"/>
            <a:ext cx="8139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>
                <a:latin typeface="Calibri" pitchFamily="34" charset="0"/>
                <a:cs typeface="Times New Roman" pitchFamily="18" charset="0"/>
              </a:rPr>
              <a:t>ეფექტიანობის მართვა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164900" y="3825664"/>
            <a:ext cx="38954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თანამშრომლის ეფექტიანობის შეფასებისას  გასათვალისწინებელია  რა გააკეთა და  როგორ გააკეთა</a:t>
            </a:r>
          </a:p>
        </p:txBody>
      </p:sp>
      <p:pic>
        <p:nvPicPr>
          <p:cNvPr id="4098" name="Picture 2" descr="C:\Users\pc-pc\Desktop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5363" y="3129204"/>
            <a:ext cx="5025999" cy="2642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885" y="558553"/>
            <a:ext cx="1069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ეფექტიანობის მართვასთან დაკავშირებით არსებობს შემდეგი თეორიები  :</a:t>
            </a:r>
            <a:endParaRPr lang="en-US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991892" y="1441342"/>
          <a:ext cx="10182386" cy="46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712</Words>
  <Application>Microsoft Office PowerPoint</Application>
  <PresentationFormat>Widescreen</PresentationFormat>
  <Paragraphs>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Times New Roman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ემხრობით  თუ არა  თანამშრომლეთა  ეფექტიანობის შეფასებას</vt:lpstr>
      <vt:lpstr>PowerPoint Presentation</vt:lpstr>
      <vt:lpstr>თქვენი აზრით  რომელი ფაქტორები ახდენს  გავლენას   თანამშრომლეთა  ეფექტიანობაზე </vt:lpstr>
      <vt:lpstr>PowerPoint Presentation</vt:lpstr>
      <vt:lpstr>PowerPoint Presentation</vt:lpstr>
      <vt:lpstr>PowerPoint Presentation</vt:lpstr>
      <vt:lpstr>თქვენი აზრით  რამ შეიძლება შეაფეხროს ეფექტიაობის შეფასების პროცესი</vt:lpstr>
      <vt:lpstr>PowerPoint Presentation</vt:lpstr>
      <vt:lpstr>PowerPoint Presentation</vt:lpstr>
      <vt:lpstr>თქვენი აზრით  შეფასების შედგები უნდა იყოს თუ არა კონფიდენციალური</vt:lpstr>
      <vt:lpstr>კითხვები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Asus</cp:lastModifiedBy>
  <cp:revision>417</cp:revision>
  <dcterms:created xsi:type="dcterms:W3CDTF">2019-03-14T08:55:21Z</dcterms:created>
  <dcterms:modified xsi:type="dcterms:W3CDTF">2023-04-07T18:49:12Z</dcterms:modified>
</cp:coreProperties>
</file>