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A1A1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323273"/>
            <a:ext cx="471404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Kotlin Basic Types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4350901"/>
            <a:ext cx="4356854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374"/>
              </a:lnSpc>
              <a:buNone/>
            </a:pPr>
            <a:r>
              <a:rPr lang="en-US" sz="3499" b="1" spc="-105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Type Checks &amp; Casts</a:t>
            </a:r>
            <a:endParaRPr lang="en-US" sz="3499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254562"/>
            <a:ext cx="3878699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374"/>
              </a:lnSpc>
              <a:buNone/>
            </a:pPr>
            <a:r>
              <a:rPr lang="en-US" sz="3499" b="1" spc="-105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is and !is operators﻿</a:t>
            </a:r>
            <a:endParaRPr lang="en-US" sz="3499" dirty="0"/>
          </a:p>
        </p:txBody>
      </p:sp>
      <p:sp>
        <p:nvSpPr>
          <p:cNvPr id="7" name="Text 4"/>
          <p:cNvSpPr/>
          <p:nvPr/>
        </p:nvSpPr>
        <p:spPr>
          <a:xfrm>
            <a:off x="2037993" y="2059900"/>
            <a:ext cx="10554414" cy="7336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the 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is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operator or its negated form 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!is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perform a runtime check that identifies whether an object conforms to a given type: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2037993" y="3043476"/>
            <a:ext cx="10554414" cy="3931444"/>
          </a:xfrm>
          <a:prstGeom prst="roundRect">
            <a:avLst>
              <a:gd name="adj" fmla="val 2543"/>
            </a:avLst>
          </a:prstGeom>
          <a:solidFill>
            <a:srgbClr val="ECEDF8"/>
          </a:solidFill>
          <a:ln/>
        </p:spPr>
      </p:sp>
      <p:sp>
        <p:nvSpPr>
          <p:cNvPr id="9" name="Shape 6"/>
          <p:cNvSpPr/>
          <p:nvPr/>
        </p:nvSpPr>
        <p:spPr>
          <a:xfrm>
            <a:off x="2026920" y="3043476"/>
            <a:ext cx="10576560" cy="3931444"/>
          </a:xfrm>
          <a:prstGeom prst="roundRect">
            <a:avLst>
              <a:gd name="adj" fmla="val 848"/>
            </a:avLst>
          </a:prstGeom>
          <a:solidFill>
            <a:srgbClr val="ECEDF8"/>
          </a:solidFill>
          <a:ln/>
        </p:spPr>
      </p:sp>
      <p:sp>
        <p:nvSpPr>
          <p:cNvPr id="10" name="Text 7"/>
          <p:cNvSpPr/>
          <p:nvPr/>
        </p:nvSpPr>
        <p:spPr>
          <a:xfrm>
            <a:off x="2249091" y="3210044"/>
            <a:ext cx="10132219" cy="35983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if (obj is String) {</a:t>
            </a: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print(obj.length)</a:t>
            </a: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if (obj !is String) { // Same as !(obj is String)</a:t>
            </a: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print("Not a String")</a:t>
            </a: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 else {</a:t>
            </a: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print(obj.length)</a:t>
            </a:r>
            <a:endParaRPr lang="en-US" sz="1750" dirty="0"/>
          </a:p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750" dirty="0"/>
          </a:p>
        </p:txBody>
      </p:sp>
      <p:pic>
        <p:nvPicPr>
          <p:cNvPr id="1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70991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1070991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1070991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3621167" y="427673"/>
            <a:ext cx="248852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62"/>
              </a:lnSpc>
              <a:buNone/>
            </a:pPr>
            <a:r>
              <a:rPr lang="en-US" sz="2449" b="1" spc="-73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Smart Casts﻿</a:t>
            </a:r>
            <a:endParaRPr lang="en-US" sz="2449" dirty="0"/>
          </a:p>
        </p:txBody>
      </p:sp>
      <p:sp>
        <p:nvSpPr>
          <p:cNvPr id="7" name="Text 4"/>
          <p:cNvSpPr/>
          <p:nvPr/>
        </p:nvSpPr>
        <p:spPr>
          <a:xfrm>
            <a:off x="3621167" y="991433"/>
            <a:ext cx="7388066" cy="5126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most cases, you don't need to use explicit cast operators in Kotlin because the compiler tracks the 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is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-checks and explicit casts for immutable values and inserts (safe) casts automatically when necessary:</a:t>
            </a:r>
            <a:endParaRPr lang="en-US" sz="1225" dirty="0"/>
          </a:p>
        </p:txBody>
      </p:sp>
      <p:sp>
        <p:nvSpPr>
          <p:cNvPr id="8" name="Shape 5"/>
          <p:cNvSpPr/>
          <p:nvPr/>
        </p:nvSpPr>
        <p:spPr>
          <a:xfrm>
            <a:off x="3621167" y="1679019"/>
            <a:ext cx="7388066" cy="1632109"/>
          </a:xfrm>
          <a:prstGeom prst="roundRect">
            <a:avLst>
              <a:gd name="adj" fmla="val 4288"/>
            </a:avLst>
          </a:prstGeom>
          <a:solidFill>
            <a:srgbClr val="ECEDF8"/>
          </a:solidFill>
          <a:ln/>
        </p:spPr>
      </p:sp>
      <p:sp>
        <p:nvSpPr>
          <p:cNvPr id="9" name="Shape 6"/>
          <p:cNvSpPr/>
          <p:nvPr/>
        </p:nvSpPr>
        <p:spPr>
          <a:xfrm>
            <a:off x="3613428" y="1679019"/>
            <a:ext cx="7403544" cy="1632109"/>
          </a:xfrm>
          <a:prstGeom prst="roundRect">
            <a:avLst>
              <a:gd name="adj" fmla="val 1429"/>
            </a:avLst>
          </a:prstGeom>
          <a:solidFill>
            <a:srgbClr val="ECEDF8"/>
          </a:solidFill>
          <a:ln/>
        </p:spPr>
      </p:sp>
      <p:sp>
        <p:nvSpPr>
          <p:cNvPr id="10" name="Text 7"/>
          <p:cNvSpPr/>
          <p:nvPr/>
        </p:nvSpPr>
        <p:spPr>
          <a:xfrm>
            <a:off x="3768923" y="1795582"/>
            <a:ext cx="7092553" cy="13989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fun demo(x: Any) {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if (x is String) {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print(x.length) // x is automatically cast to String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225" dirty="0"/>
          </a:p>
        </p:txBody>
      </p:sp>
      <p:sp>
        <p:nvSpPr>
          <p:cNvPr id="11" name="Text 8"/>
          <p:cNvSpPr/>
          <p:nvPr/>
        </p:nvSpPr>
        <p:spPr>
          <a:xfrm>
            <a:off x="3621167" y="3486031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compiler is smart enough to know that a cast is safe if a negative check leads to a return:</a:t>
            </a:r>
            <a:endParaRPr lang="en-US" sz="1225" dirty="0"/>
          </a:p>
        </p:txBody>
      </p:sp>
      <p:sp>
        <p:nvSpPr>
          <p:cNvPr id="12" name="Shape 9"/>
          <p:cNvSpPr/>
          <p:nvPr/>
        </p:nvSpPr>
        <p:spPr>
          <a:xfrm>
            <a:off x="3621167" y="3909655"/>
            <a:ext cx="7388066" cy="1072515"/>
          </a:xfrm>
          <a:prstGeom prst="roundRect">
            <a:avLst>
              <a:gd name="adj" fmla="val 6526"/>
            </a:avLst>
          </a:prstGeom>
          <a:solidFill>
            <a:srgbClr val="ECEDF8"/>
          </a:solidFill>
          <a:ln/>
        </p:spPr>
      </p:sp>
      <p:sp>
        <p:nvSpPr>
          <p:cNvPr id="13" name="Shape 10"/>
          <p:cNvSpPr/>
          <p:nvPr/>
        </p:nvSpPr>
        <p:spPr>
          <a:xfrm>
            <a:off x="3613428" y="3909655"/>
            <a:ext cx="7403544" cy="1072515"/>
          </a:xfrm>
          <a:prstGeom prst="roundRect">
            <a:avLst>
              <a:gd name="adj" fmla="val 2175"/>
            </a:avLst>
          </a:prstGeom>
          <a:solidFill>
            <a:srgbClr val="ECEDF8"/>
          </a:solidFill>
          <a:ln/>
        </p:spPr>
      </p:sp>
      <p:sp>
        <p:nvSpPr>
          <p:cNvPr id="14" name="Text 11"/>
          <p:cNvSpPr/>
          <p:nvPr/>
        </p:nvSpPr>
        <p:spPr>
          <a:xfrm>
            <a:off x="3768923" y="4026218"/>
            <a:ext cx="7092553" cy="8393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if (x !is String) return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print(x.length) // x is automatically cast to String</a:t>
            </a:r>
            <a:endParaRPr lang="en-US" sz="1225" dirty="0"/>
          </a:p>
        </p:txBody>
      </p:sp>
      <p:sp>
        <p:nvSpPr>
          <p:cNvPr id="15" name="Text 12"/>
          <p:cNvSpPr/>
          <p:nvPr/>
        </p:nvSpPr>
        <p:spPr>
          <a:xfrm>
            <a:off x="3621167" y="5157073"/>
            <a:ext cx="7388066" cy="5126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 if it is on the right-hand side of 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&amp;&amp;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or 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||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the proper check (regular or negative) is on the left-hand side:</a:t>
            </a:r>
            <a:endParaRPr lang="en-US" sz="1225" dirty="0"/>
          </a:p>
        </p:txBody>
      </p:sp>
      <p:sp>
        <p:nvSpPr>
          <p:cNvPr id="16" name="Shape 13"/>
          <p:cNvSpPr/>
          <p:nvPr/>
        </p:nvSpPr>
        <p:spPr>
          <a:xfrm>
            <a:off x="3621167" y="5844659"/>
            <a:ext cx="7388066" cy="2191703"/>
          </a:xfrm>
          <a:prstGeom prst="roundRect">
            <a:avLst>
              <a:gd name="adj" fmla="val 3194"/>
            </a:avLst>
          </a:prstGeom>
          <a:solidFill>
            <a:srgbClr val="ECEDF8"/>
          </a:solidFill>
          <a:ln/>
        </p:spPr>
      </p:sp>
      <p:sp>
        <p:nvSpPr>
          <p:cNvPr id="17" name="Shape 14"/>
          <p:cNvSpPr/>
          <p:nvPr/>
        </p:nvSpPr>
        <p:spPr>
          <a:xfrm>
            <a:off x="3613428" y="5844659"/>
            <a:ext cx="7403544" cy="2191703"/>
          </a:xfrm>
          <a:prstGeom prst="roundRect">
            <a:avLst>
              <a:gd name="adj" fmla="val 1065"/>
            </a:avLst>
          </a:prstGeom>
          <a:solidFill>
            <a:srgbClr val="ECEDF8"/>
          </a:solidFill>
          <a:ln/>
        </p:spPr>
      </p:sp>
      <p:sp>
        <p:nvSpPr>
          <p:cNvPr id="18" name="Text 15"/>
          <p:cNvSpPr/>
          <p:nvPr/>
        </p:nvSpPr>
        <p:spPr>
          <a:xfrm>
            <a:off x="3768923" y="5961221"/>
            <a:ext cx="7092553" cy="19585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// x is automatically cast to String on the right-hand side of `||`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if (x !is String || x.length == 0) return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// x is automatically cast to String on the right-hand side of `&amp;&amp;`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if (x is String &amp;&amp; x.length &gt; 0) {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print(x.length) // x is automatically cast to String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225" dirty="0"/>
          </a:p>
        </p:txBody>
      </p:sp>
      <p:sp>
        <p:nvSpPr>
          <p:cNvPr id="19" name="Text 16"/>
          <p:cNvSpPr/>
          <p:nvPr/>
        </p:nvSpPr>
        <p:spPr>
          <a:xfrm>
            <a:off x="3621167" y="8211264"/>
            <a:ext cx="7388066" cy="2639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Smart casts work for 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when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expressions and 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while</a:t>
            </a:r>
            <a:pPr indent="0" marL="0">
              <a:lnSpc>
                <a:spcPts val="1960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loops as well:</a:t>
            </a:r>
            <a:endParaRPr lang="en-US" sz="1225" dirty="0"/>
          </a:p>
        </p:txBody>
      </p:sp>
      <p:sp>
        <p:nvSpPr>
          <p:cNvPr id="20" name="Shape 17"/>
          <p:cNvSpPr/>
          <p:nvPr/>
        </p:nvSpPr>
        <p:spPr>
          <a:xfrm>
            <a:off x="3621167" y="8650129"/>
            <a:ext cx="7388066" cy="1632109"/>
          </a:xfrm>
          <a:prstGeom prst="roundRect">
            <a:avLst>
              <a:gd name="adj" fmla="val 4288"/>
            </a:avLst>
          </a:prstGeom>
          <a:solidFill>
            <a:srgbClr val="ECEDF8"/>
          </a:solidFill>
          <a:ln/>
        </p:spPr>
      </p:sp>
      <p:sp>
        <p:nvSpPr>
          <p:cNvPr id="21" name="Shape 18"/>
          <p:cNvSpPr/>
          <p:nvPr/>
        </p:nvSpPr>
        <p:spPr>
          <a:xfrm>
            <a:off x="3613428" y="8650129"/>
            <a:ext cx="7403544" cy="1632109"/>
          </a:xfrm>
          <a:prstGeom prst="roundRect">
            <a:avLst>
              <a:gd name="adj" fmla="val 1429"/>
            </a:avLst>
          </a:prstGeom>
          <a:solidFill>
            <a:srgbClr val="ECEDF8"/>
          </a:solidFill>
          <a:ln/>
        </p:spPr>
      </p:sp>
      <p:sp>
        <p:nvSpPr>
          <p:cNvPr id="22" name="Text 19"/>
          <p:cNvSpPr/>
          <p:nvPr/>
        </p:nvSpPr>
        <p:spPr>
          <a:xfrm>
            <a:off x="3768923" y="8766691"/>
            <a:ext cx="7092553" cy="13989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when (x) {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is Int -&gt; print(x + 1)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is String -&gt; print(x.length + 1)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is IntArray -&gt; print(x.sum())</a:t>
            </a:r>
            <a:endParaRPr lang="en-US" sz="1225" dirty="0"/>
          </a:p>
          <a:p>
            <a:pPr indent="0" marL="0">
              <a:lnSpc>
                <a:spcPts val="2204"/>
              </a:lnSpc>
              <a:buNone/>
            </a:pPr>
            <a:r>
              <a:rPr lang="en-US" sz="1225" spc="-24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225" dirty="0"/>
          </a:p>
        </p:txBody>
      </p:sp>
      <p:pic>
        <p:nvPicPr>
          <p:cNvPr id="23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692950"/>
            <a:ext cx="4789289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374"/>
              </a:lnSpc>
              <a:buNone/>
            </a:pPr>
            <a:r>
              <a:rPr lang="en-US" sz="3499" b="1" spc="-105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"Unsafe" Cast Operator﻿</a:t>
            </a:r>
            <a:endParaRPr lang="en-US" sz="3499" dirty="0"/>
          </a:p>
        </p:txBody>
      </p:sp>
      <p:sp>
        <p:nvSpPr>
          <p:cNvPr id="7" name="Text 4"/>
          <p:cNvSpPr/>
          <p:nvPr/>
        </p:nvSpPr>
        <p:spPr>
          <a:xfrm>
            <a:off x="2037993" y="2498288"/>
            <a:ext cx="10554414" cy="7336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Usually, the cast operator throws an exception if the cast isn't possible. Thus, it's called </a:t>
            </a:r>
            <a:pPr indent="0" marL="0">
              <a:lnSpc>
                <a:spcPts val="2799"/>
              </a:lnSpc>
              <a:buNone/>
            </a:pPr>
            <a:r>
              <a:rPr lang="en-US" sz="1750" b="1" i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unsafe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The unsafe cast in Kotlin is done by the infix operator 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as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2037993" y="3481864"/>
            <a:ext cx="10554414" cy="732949"/>
          </a:xfrm>
          <a:prstGeom prst="roundRect">
            <a:avLst>
              <a:gd name="adj" fmla="val 13642"/>
            </a:avLst>
          </a:prstGeom>
          <a:solidFill>
            <a:srgbClr val="ECEDF8"/>
          </a:solidFill>
          <a:ln/>
        </p:spPr>
      </p:sp>
      <p:sp>
        <p:nvSpPr>
          <p:cNvPr id="9" name="Shape 6"/>
          <p:cNvSpPr/>
          <p:nvPr/>
        </p:nvSpPr>
        <p:spPr>
          <a:xfrm>
            <a:off x="2026920" y="3481864"/>
            <a:ext cx="10576560" cy="732949"/>
          </a:xfrm>
          <a:prstGeom prst="roundRect">
            <a:avLst>
              <a:gd name="adj" fmla="val 4547"/>
            </a:avLst>
          </a:prstGeom>
          <a:solidFill>
            <a:srgbClr val="ECEDF8"/>
          </a:solidFill>
          <a:ln/>
        </p:spPr>
      </p:sp>
      <p:sp>
        <p:nvSpPr>
          <p:cNvPr id="10" name="Text 7"/>
          <p:cNvSpPr/>
          <p:nvPr/>
        </p:nvSpPr>
        <p:spPr>
          <a:xfrm>
            <a:off x="2249091" y="3648432"/>
            <a:ext cx="10132219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val x: String = y as String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2037993" y="4464725"/>
            <a:ext cx="10554414" cy="10890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Note that 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null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cannot be cast to 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String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as this type is not nullable. If 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y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is null, the code above throws an exception. To make code like this correct for null values, use the nullable type on the right-hand side of the cast: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037993" y="5803702"/>
            <a:ext cx="10554414" cy="732949"/>
          </a:xfrm>
          <a:prstGeom prst="roundRect">
            <a:avLst>
              <a:gd name="adj" fmla="val 13642"/>
            </a:avLst>
          </a:prstGeom>
          <a:solidFill>
            <a:srgbClr val="ECEDF8"/>
          </a:solidFill>
          <a:ln/>
        </p:spPr>
      </p:sp>
      <p:sp>
        <p:nvSpPr>
          <p:cNvPr id="13" name="Shape 10"/>
          <p:cNvSpPr/>
          <p:nvPr/>
        </p:nvSpPr>
        <p:spPr>
          <a:xfrm>
            <a:off x="2026920" y="5803702"/>
            <a:ext cx="10576560" cy="732949"/>
          </a:xfrm>
          <a:prstGeom prst="roundRect">
            <a:avLst>
              <a:gd name="adj" fmla="val 4547"/>
            </a:avLst>
          </a:prstGeom>
          <a:solidFill>
            <a:srgbClr val="ECEDF8"/>
          </a:solidFill>
          <a:ln/>
        </p:spPr>
      </p:sp>
      <p:sp>
        <p:nvSpPr>
          <p:cNvPr id="14" name="Text 11"/>
          <p:cNvSpPr/>
          <p:nvPr/>
        </p:nvSpPr>
        <p:spPr>
          <a:xfrm>
            <a:off x="2249091" y="5970270"/>
            <a:ext cx="10132219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val x: String? = y as String?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551152"/>
            <a:ext cx="6277094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374"/>
              </a:lnSpc>
              <a:buNone/>
            </a:pPr>
            <a:r>
              <a:rPr lang="en-US" sz="3499" b="1" spc="-105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"Safe" (nullable) Cast Operator﻿</a:t>
            </a:r>
            <a:endParaRPr lang="en-US" sz="3499" dirty="0"/>
          </a:p>
        </p:txBody>
      </p:sp>
      <p:sp>
        <p:nvSpPr>
          <p:cNvPr id="7" name="Text 4"/>
          <p:cNvSpPr/>
          <p:nvPr/>
        </p:nvSpPr>
        <p:spPr>
          <a:xfrm>
            <a:off x="2037993" y="3356491"/>
            <a:ext cx="10554414" cy="3782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avoid exceptions, use the </a:t>
            </a:r>
            <a:pPr indent="0" marL="0">
              <a:lnSpc>
                <a:spcPts val="2799"/>
              </a:lnSpc>
              <a:buNone/>
            </a:pPr>
            <a:r>
              <a:rPr lang="en-US" sz="1750" b="1" i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safe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cast operator 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as?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which returns 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null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on failure.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2037993" y="3984665"/>
            <a:ext cx="10554414" cy="732949"/>
          </a:xfrm>
          <a:prstGeom prst="roundRect">
            <a:avLst>
              <a:gd name="adj" fmla="val 13642"/>
            </a:avLst>
          </a:prstGeom>
          <a:solidFill>
            <a:srgbClr val="ECEDF8"/>
          </a:solidFill>
          <a:ln/>
        </p:spPr>
      </p:sp>
      <p:sp>
        <p:nvSpPr>
          <p:cNvPr id="9" name="Shape 6"/>
          <p:cNvSpPr/>
          <p:nvPr/>
        </p:nvSpPr>
        <p:spPr>
          <a:xfrm>
            <a:off x="2026920" y="3984665"/>
            <a:ext cx="10576560" cy="732949"/>
          </a:xfrm>
          <a:prstGeom prst="roundRect">
            <a:avLst>
              <a:gd name="adj" fmla="val 4547"/>
            </a:avLst>
          </a:prstGeom>
          <a:solidFill>
            <a:srgbClr val="ECEDF8"/>
          </a:solidFill>
          <a:ln/>
        </p:spPr>
      </p:sp>
      <p:sp>
        <p:nvSpPr>
          <p:cNvPr id="10" name="Text 7"/>
          <p:cNvSpPr/>
          <p:nvPr/>
        </p:nvSpPr>
        <p:spPr>
          <a:xfrm>
            <a:off x="2249091" y="4151233"/>
            <a:ext cx="10132219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val x: String? = y as? String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2037993" y="4967526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Note that despite the fact that the right-hand side of as? is a non-nullable type String, the result of the cast is nullable.</a:t>
            </a:r>
            <a:endParaRPr lang="en-US" sz="1750" dirty="0"/>
          </a:p>
        </p:txBody>
      </p:sp>
      <p:pic>
        <p:nvPicPr>
          <p:cNvPr id="1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2024-01-14T13:27:43Z</dcterms:created>
  <dcterms:modified xsi:type="dcterms:W3CDTF">2024-01-14T13:27:43Z</dcterms:modified>
</cp:coreProperties>
</file>