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23273"/>
            <a:ext cx="4714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Kotlin Basic Types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350901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Booleans﻿</a:t>
            </a:r>
            <a:endParaRPr lang="en-US" sz="3499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6246" y="782836"/>
            <a:ext cx="9937909" cy="3499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type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Boolean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represents boolean objects that can have two values: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true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false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47" dirty="0"/>
          </a:p>
        </p:txBody>
      </p:sp>
      <p:sp>
        <p:nvSpPr>
          <p:cNvPr id="7" name="Text 4"/>
          <p:cNvSpPr/>
          <p:nvPr/>
        </p:nvSpPr>
        <p:spPr>
          <a:xfrm>
            <a:off x="2346246" y="1368028"/>
            <a:ext cx="9937909" cy="3499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Boolean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has a nullable counterpart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Boolean?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also has the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null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value.</a:t>
            </a:r>
            <a:endParaRPr lang="en-US" sz="1647" dirty="0"/>
          </a:p>
        </p:txBody>
      </p:sp>
      <p:sp>
        <p:nvSpPr>
          <p:cNvPr id="8" name="Text 5"/>
          <p:cNvSpPr/>
          <p:nvPr/>
        </p:nvSpPr>
        <p:spPr>
          <a:xfrm>
            <a:off x="2346246" y="1953220"/>
            <a:ext cx="9937909" cy="334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Built-in operations on booleans include:</a:t>
            </a:r>
            <a:endParaRPr lang="en-US" sz="1647" dirty="0"/>
          </a:p>
        </p:txBody>
      </p:sp>
      <p:sp>
        <p:nvSpPr>
          <p:cNvPr id="9" name="Text 6"/>
          <p:cNvSpPr/>
          <p:nvPr/>
        </p:nvSpPr>
        <p:spPr>
          <a:xfrm>
            <a:off x="2680811" y="2523172"/>
            <a:ext cx="9603343" cy="3917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65"/>
              </a:lnSpc>
              <a:buSzPct val="100000"/>
              <a:buChar char="•"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||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disjunction (logical </a:t>
            </a:r>
            <a:pPr algn="l" indent="0" marL="0">
              <a:lnSpc>
                <a:spcPts val="2965"/>
              </a:lnSpc>
              <a:buNone/>
            </a:pPr>
            <a:r>
              <a:rPr lang="en-US" sz="1647" b="1" i="1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1647" dirty="0"/>
          </a:p>
        </p:txBody>
      </p:sp>
      <p:sp>
        <p:nvSpPr>
          <p:cNvPr id="10" name="Text 7"/>
          <p:cNvSpPr/>
          <p:nvPr/>
        </p:nvSpPr>
        <p:spPr>
          <a:xfrm>
            <a:off x="2680811" y="2998470"/>
            <a:ext cx="9603343" cy="3917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65"/>
              </a:lnSpc>
              <a:buSzPct val="100000"/>
              <a:buChar char="•"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&amp;&amp;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conjunction (logical </a:t>
            </a:r>
            <a:pPr algn="l" indent="0" marL="0">
              <a:lnSpc>
                <a:spcPts val="2965"/>
              </a:lnSpc>
              <a:buNone/>
            </a:pPr>
            <a:r>
              <a:rPr lang="en-US" sz="1647" b="1" i="1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1647" dirty="0"/>
          </a:p>
        </p:txBody>
      </p:sp>
      <p:sp>
        <p:nvSpPr>
          <p:cNvPr id="11" name="Text 8"/>
          <p:cNvSpPr/>
          <p:nvPr/>
        </p:nvSpPr>
        <p:spPr>
          <a:xfrm>
            <a:off x="2680811" y="3473767"/>
            <a:ext cx="9603343" cy="3917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65"/>
              </a:lnSpc>
              <a:buSzPct val="100000"/>
              <a:buChar char="•"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negation (logical </a:t>
            </a:r>
            <a:pPr algn="l" indent="0" marL="0">
              <a:lnSpc>
                <a:spcPts val="2965"/>
              </a:lnSpc>
              <a:buNone/>
            </a:pPr>
            <a:r>
              <a:rPr lang="en-US" sz="1647" b="1" i="1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</a:t>
            </a:r>
            <a:pPr algn="l"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1647" dirty="0"/>
          </a:p>
        </p:txBody>
      </p:sp>
      <p:sp>
        <p:nvSpPr>
          <p:cNvPr id="12" name="Text 9"/>
          <p:cNvSpPr/>
          <p:nvPr/>
        </p:nvSpPr>
        <p:spPr>
          <a:xfrm>
            <a:off x="2346246" y="4100751"/>
            <a:ext cx="9937909" cy="3499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||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&amp;&amp;</a:t>
            </a:r>
            <a:pPr indent="0" marL="0">
              <a:lnSpc>
                <a:spcPts val="2636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work lazily.</a:t>
            </a:r>
            <a:endParaRPr lang="en-US" sz="1647" dirty="0"/>
          </a:p>
        </p:txBody>
      </p:sp>
      <p:sp>
        <p:nvSpPr>
          <p:cNvPr id="13" name="Shape 10"/>
          <p:cNvSpPr/>
          <p:nvPr/>
        </p:nvSpPr>
        <p:spPr>
          <a:xfrm>
            <a:off x="2346246" y="4685943"/>
            <a:ext cx="9937909" cy="2948940"/>
          </a:xfrm>
          <a:prstGeom prst="roundRect">
            <a:avLst>
              <a:gd name="adj" fmla="val 3193"/>
            </a:avLst>
          </a:prstGeom>
          <a:solidFill>
            <a:srgbClr val="ECEDF8"/>
          </a:solidFill>
          <a:ln/>
        </p:spPr>
      </p:sp>
      <p:sp>
        <p:nvSpPr>
          <p:cNvPr id="14" name="Shape 11"/>
          <p:cNvSpPr/>
          <p:nvPr/>
        </p:nvSpPr>
        <p:spPr>
          <a:xfrm>
            <a:off x="2335887" y="4685943"/>
            <a:ext cx="9958626" cy="2948940"/>
          </a:xfrm>
          <a:prstGeom prst="roundRect">
            <a:avLst>
              <a:gd name="adj" fmla="val 1064"/>
            </a:avLst>
          </a:prstGeom>
          <a:solidFill>
            <a:srgbClr val="ECEDF8"/>
          </a:solidFill>
          <a:ln/>
        </p:spPr>
      </p:sp>
      <p:sp>
        <p:nvSpPr>
          <p:cNvPr id="15" name="Text 12"/>
          <p:cNvSpPr/>
          <p:nvPr/>
        </p:nvSpPr>
        <p:spPr>
          <a:xfrm>
            <a:off x="2545080" y="4842748"/>
            <a:ext cx="9540240" cy="263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myTrue: Boolean = true</a:t>
            </a: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myFalse: Boolean = false</a:t>
            </a: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boolNull: Boolean? = null</a:t>
            </a: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println(myTrue || myFalse) // true</a:t>
            </a: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println(myTrue &amp;&amp; myFalse) // false</a:t>
            </a:r>
            <a:endParaRPr lang="en-US" sz="1647" dirty="0"/>
          </a:p>
          <a:p>
            <a:pPr indent="0" marL="0">
              <a:lnSpc>
                <a:spcPts val="2965"/>
              </a:lnSpc>
              <a:buNone/>
            </a:pPr>
            <a:r>
              <a:rPr lang="en-US" sz="1647" spc="-33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println(!myTrue) // false</a:t>
            </a:r>
            <a:endParaRPr lang="en-US" sz="1647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037993" y="749737"/>
            <a:ext cx="10554414" cy="6730127"/>
          </a:xfrm>
          <a:prstGeom prst="roundRect">
            <a:avLst>
              <a:gd name="adj" fmla="val 1486"/>
            </a:avLst>
          </a:prstGeom>
          <a:solidFill>
            <a:srgbClr val="ECEDF8"/>
          </a:solidFill>
          <a:ln/>
        </p:spPr>
      </p:sp>
      <p:sp>
        <p:nvSpPr>
          <p:cNvPr id="7" name="Shape 4"/>
          <p:cNvSpPr/>
          <p:nvPr/>
        </p:nvSpPr>
        <p:spPr>
          <a:xfrm>
            <a:off x="2026920" y="749737"/>
            <a:ext cx="10576560" cy="6730127"/>
          </a:xfrm>
          <a:prstGeom prst="roundRect">
            <a:avLst>
              <a:gd name="adj" fmla="val 495"/>
            </a:avLst>
          </a:prstGeom>
          <a:solidFill>
            <a:srgbClr val="ECEDF8"/>
          </a:solidFill>
          <a:ln/>
        </p:spPr>
      </p:sp>
      <p:sp>
        <p:nvSpPr>
          <p:cNvPr id="8" name="Text 5"/>
          <p:cNvSpPr/>
          <p:nvPr/>
        </p:nvSpPr>
        <p:spPr>
          <a:xfrm>
            <a:off x="2249091" y="916305"/>
            <a:ext cx="10132219" cy="6396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main()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isSunny = true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isWarm = false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Using logical AND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isSunnyAndWarm = isSunny &amp;&amp; isWarm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println("Is it sunny and warm? $isSunnyAndWarm")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Using logical OR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isSunnyOrWarm = isSunny || isWarm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println("Is it either sunny or warm? $isSunnyOrWarm")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Using logical NOT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isNotSunny = !isSunny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println("Is it not sunny? $isNotSunny")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4650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Functions can also return boolean values.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2151817"/>
            <a:ext cx="10554414" cy="4731068"/>
          </a:xfrm>
          <a:prstGeom prst="roundRect">
            <a:avLst>
              <a:gd name="adj" fmla="val 2113"/>
            </a:avLst>
          </a:prstGeom>
          <a:solidFill>
            <a:srgbClr val="ECEDF8"/>
          </a:solidFill>
          <a:ln/>
        </p:spPr>
      </p:sp>
      <p:sp>
        <p:nvSpPr>
          <p:cNvPr id="8" name="Shape 5"/>
          <p:cNvSpPr/>
          <p:nvPr/>
        </p:nvSpPr>
        <p:spPr>
          <a:xfrm>
            <a:off x="2026920" y="2151817"/>
            <a:ext cx="10576560" cy="4731068"/>
          </a:xfrm>
          <a:prstGeom prst="roundRect">
            <a:avLst>
              <a:gd name="adj" fmla="val 704"/>
            </a:avLst>
          </a:prstGeom>
          <a:solidFill>
            <a:srgbClr val="ECEDF8"/>
          </a:solidFill>
          <a:ln/>
        </p:spPr>
      </p:sp>
      <p:sp>
        <p:nvSpPr>
          <p:cNvPr id="9" name="Text 6"/>
          <p:cNvSpPr/>
          <p:nvPr/>
        </p:nvSpPr>
        <p:spPr>
          <a:xfrm>
            <a:off x="2249091" y="2318385"/>
            <a:ext cx="10132219" cy="4397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isEven(number: Int): Boolean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number % 2 == 0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main()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num1 = 10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val num2 = 7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println("$num1 is even: ${isEven(num1)}")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println("$num2 is even: ${isEven(num2)}")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2024-01-14T13:27:12Z</dcterms:created>
  <dcterms:modified xsi:type="dcterms:W3CDTF">2024-01-14T13:27:12Z</dcterms:modified>
</cp:coreProperties>
</file>