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EE4BD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323273"/>
            <a:ext cx="47140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Kotlin Basic Types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350901"/>
            <a:ext cx="3555087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74"/>
              </a:lnSpc>
              <a:buNone/>
            </a:pPr>
            <a:r>
              <a:rPr lang="en-US" sz="3499" b="1" spc="-105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Characters</a:t>
            </a:r>
            <a:endParaRPr lang="en-US" sz="3499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924294" y="705683"/>
            <a:ext cx="8781812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29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Characters are represented by the type </a:t>
            </a:r>
            <a:pPr indent="0" marL="0">
              <a:lnSpc>
                <a:spcPts val="2329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Char</a:t>
            </a:r>
            <a:pPr indent="0" marL="0">
              <a:lnSpc>
                <a:spcPts val="2329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Character literals go in single quotes: </a:t>
            </a:r>
            <a:pPr indent="0" marL="0">
              <a:lnSpc>
                <a:spcPts val="2329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'1'</a:t>
            </a:r>
            <a:pPr indent="0" marL="0">
              <a:lnSpc>
                <a:spcPts val="2329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456" dirty="0"/>
          </a:p>
        </p:txBody>
      </p:sp>
      <p:sp>
        <p:nvSpPr>
          <p:cNvPr id="7" name="Text 4"/>
          <p:cNvSpPr/>
          <p:nvPr/>
        </p:nvSpPr>
        <p:spPr>
          <a:xfrm>
            <a:off x="2924294" y="1216938"/>
            <a:ext cx="8781812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29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Special characters start from an escaping backslash </a:t>
            </a:r>
            <a:pPr indent="0" marL="0">
              <a:lnSpc>
                <a:spcPts val="2329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\</a:t>
            </a:r>
            <a:pPr indent="0" marL="0">
              <a:lnSpc>
                <a:spcPts val="2329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The following escape sequences are supported:</a:t>
            </a:r>
            <a:endParaRPr lang="en-US" sz="1456" dirty="0"/>
          </a:p>
        </p:txBody>
      </p:sp>
      <p:sp>
        <p:nvSpPr>
          <p:cNvPr id="8" name="Text 5"/>
          <p:cNvSpPr/>
          <p:nvPr/>
        </p:nvSpPr>
        <p:spPr>
          <a:xfrm>
            <a:off x="3220045" y="1728192"/>
            <a:ext cx="8486061" cy="3480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0"/>
              </a:lnSpc>
              <a:buSzPct val="100000"/>
              <a:buChar char="•"/>
            </a:pPr>
            <a:r>
              <a:rPr lang="en-US" sz="1456" spc="-29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\t</a:t>
            </a:r>
            <a:pPr algn="l" indent="0" marL="0">
              <a:lnSpc>
                <a:spcPts val="2620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tab</a:t>
            </a:r>
            <a:endParaRPr lang="en-US" sz="1456" dirty="0"/>
          </a:p>
        </p:txBody>
      </p:sp>
      <p:sp>
        <p:nvSpPr>
          <p:cNvPr id="9" name="Text 6"/>
          <p:cNvSpPr/>
          <p:nvPr/>
        </p:nvSpPr>
        <p:spPr>
          <a:xfrm>
            <a:off x="3220045" y="2150150"/>
            <a:ext cx="8486061" cy="3480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0"/>
              </a:lnSpc>
              <a:buSzPct val="100000"/>
              <a:buChar char="•"/>
            </a:pPr>
            <a:r>
              <a:rPr lang="en-US" sz="1456" spc="-29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\b</a:t>
            </a:r>
            <a:pPr algn="l" indent="0" marL="0">
              <a:lnSpc>
                <a:spcPts val="2620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backspace</a:t>
            </a:r>
            <a:endParaRPr lang="en-US" sz="1456" dirty="0"/>
          </a:p>
        </p:txBody>
      </p:sp>
      <p:sp>
        <p:nvSpPr>
          <p:cNvPr id="10" name="Text 7"/>
          <p:cNvSpPr/>
          <p:nvPr/>
        </p:nvSpPr>
        <p:spPr>
          <a:xfrm>
            <a:off x="3220045" y="2572107"/>
            <a:ext cx="8486061" cy="3480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0"/>
              </a:lnSpc>
              <a:buSzPct val="100000"/>
              <a:buChar char="•"/>
            </a:pPr>
            <a:r>
              <a:rPr lang="en-US" sz="1456" spc="-29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\n</a:t>
            </a:r>
            <a:pPr algn="l" indent="0" marL="0">
              <a:lnSpc>
                <a:spcPts val="2620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new line (LF)</a:t>
            </a:r>
            <a:endParaRPr lang="en-US" sz="1456" dirty="0"/>
          </a:p>
        </p:txBody>
      </p:sp>
      <p:sp>
        <p:nvSpPr>
          <p:cNvPr id="11" name="Text 8"/>
          <p:cNvSpPr/>
          <p:nvPr/>
        </p:nvSpPr>
        <p:spPr>
          <a:xfrm>
            <a:off x="3220045" y="2994065"/>
            <a:ext cx="8486061" cy="3480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0"/>
              </a:lnSpc>
              <a:buSzPct val="100000"/>
              <a:buChar char="•"/>
            </a:pPr>
            <a:r>
              <a:rPr lang="en-US" sz="1456" spc="-29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\r</a:t>
            </a:r>
            <a:pPr algn="l" indent="0" marL="0">
              <a:lnSpc>
                <a:spcPts val="2620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carriage return (CR)</a:t>
            </a:r>
            <a:endParaRPr lang="en-US" sz="1456" dirty="0"/>
          </a:p>
        </p:txBody>
      </p:sp>
      <p:sp>
        <p:nvSpPr>
          <p:cNvPr id="12" name="Text 9"/>
          <p:cNvSpPr/>
          <p:nvPr/>
        </p:nvSpPr>
        <p:spPr>
          <a:xfrm>
            <a:off x="3220045" y="3416022"/>
            <a:ext cx="8486061" cy="3480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0"/>
              </a:lnSpc>
              <a:buSzPct val="100000"/>
              <a:buChar char="•"/>
            </a:pPr>
            <a:r>
              <a:rPr lang="en-US" sz="1456" spc="-29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\'</a:t>
            </a:r>
            <a:pPr algn="l" indent="0" marL="0">
              <a:lnSpc>
                <a:spcPts val="2620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single quotation mark</a:t>
            </a:r>
            <a:endParaRPr lang="en-US" sz="1456" dirty="0"/>
          </a:p>
        </p:txBody>
      </p:sp>
      <p:sp>
        <p:nvSpPr>
          <p:cNvPr id="13" name="Text 10"/>
          <p:cNvSpPr/>
          <p:nvPr/>
        </p:nvSpPr>
        <p:spPr>
          <a:xfrm>
            <a:off x="3220045" y="3837980"/>
            <a:ext cx="8486061" cy="3480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0"/>
              </a:lnSpc>
              <a:buSzPct val="100000"/>
              <a:buChar char="•"/>
            </a:pPr>
            <a:r>
              <a:rPr lang="en-US" sz="1456" spc="-29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\"</a:t>
            </a:r>
            <a:pPr algn="l" indent="0" marL="0">
              <a:lnSpc>
                <a:spcPts val="2620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double quotation mark</a:t>
            </a:r>
            <a:endParaRPr lang="en-US" sz="1456" dirty="0"/>
          </a:p>
        </p:txBody>
      </p:sp>
      <p:sp>
        <p:nvSpPr>
          <p:cNvPr id="14" name="Text 11"/>
          <p:cNvSpPr/>
          <p:nvPr/>
        </p:nvSpPr>
        <p:spPr>
          <a:xfrm>
            <a:off x="3220045" y="4259937"/>
            <a:ext cx="8486061" cy="3480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0"/>
              </a:lnSpc>
              <a:buSzPct val="100000"/>
              <a:buChar char="•"/>
            </a:pPr>
            <a:r>
              <a:rPr lang="en-US" sz="1456" spc="-29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\\</a:t>
            </a:r>
            <a:pPr algn="l" indent="0" marL="0">
              <a:lnSpc>
                <a:spcPts val="2620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backslash</a:t>
            </a:r>
            <a:endParaRPr lang="en-US" sz="1456" dirty="0"/>
          </a:p>
        </p:txBody>
      </p:sp>
      <p:sp>
        <p:nvSpPr>
          <p:cNvPr id="15" name="Text 12"/>
          <p:cNvSpPr/>
          <p:nvPr/>
        </p:nvSpPr>
        <p:spPr>
          <a:xfrm>
            <a:off x="3220045" y="4681895"/>
            <a:ext cx="8486061" cy="3480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0"/>
              </a:lnSpc>
              <a:buSzPct val="100000"/>
              <a:buChar char="•"/>
            </a:pPr>
            <a:r>
              <a:rPr lang="en-US" sz="1456" spc="-29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\$</a:t>
            </a:r>
            <a:pPr algn="l" indent="0" marL="0">
              <a:lnSpc>
                <a:spcPts val="2620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dollar sign</a:t>
            </a:r>
            <a:endParaRPr lang="en-US" sz="1456" dirty="0"/>
          </a:p>
        </p:txBody>
      </p:sp>
      <p:sp>
        <p:nvSpPr>
          <p:cNvPr id="16" name="Text 13"/>
          <p:cNvSpPr/>
          <p:nvPr/>
        </p:nvSpPr>
        <p:spPr>
          <a:xfrm>
            <a:off x="2924294" y="5237798"/>
            <a:ext cx="8781812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29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encode any other character, use the Unicode escape sequence syntax: </a:t>
            </a:r>
            <a:pPr indent="0" marL="0">
              <a:lnSpc>
                <a:spcPts val="2329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'\uFF00'</a:t>
            </a:r>
            <a:pPr indent="0" marL="0">
              <a:lnSpc>
                <a:spcPts val="2329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456" dirty="0"/>
          </a:p>
        </p:txBody>
      </p:sp>
      <p:sp>
        <p:nvSpPr>
          <p:cNvPr id="17" name="Shape 14"/>
          <p:cNvSpPr/>
          <p:nvPr/>
        </p:nvSpPr>
        <p:spPr>
          <a:xfrm>
            <a:off x="2924294" y="5749052"/>
            <a:ext cx="8781812" cy="1941076"/>
          </a:xfrm>
          <a:prstGeom prst="roundRect">
            <a:avLst>
              <a:gd name="adj" fmla="val 4286"/>
            </a:avLst>
          </a:prstGeom>
          <a:solidFill>
            <a:srgbClr val="ECEDF8"/>
          </a:solidFill>
          <a:ln/>
        </p:spPr>
      </p:sp>
      <p:sp>
        <p:nvSpPr>
          <p:cNvPr id="18" name="Shape 15"/>
          <p:cNvSpPr/>
          <p:nvPr/>
        </p:nvSpPr>
        <p:spPr>
          <a:xfrm>
            <a:off x="2915126" y="5749052"/>
            <a:ext cx="8800148" cy="1941076"/>
          </a:xfrm>
          <a:prstGeom prst="roundRect">
            <a:avLst>
              <a:gd name="adj" fmla="val 1429"/>
            </a:avLst>
          </a:prstGeom>
          <a:solidFill>
            <a:srgbClr val="ECEDF8"/>
          </a:solidFill>
          <a:ln/>
        </p:spPr>
      </p:sp>
      <p:sp>
        <p:nvSpPr>
          <p:cNvPr id="19" name="Text 16"/>
          <p:cNvSpPr/>
          <p:nvPr/>
        </p:nvSpPr>
        <p:spPr>
          <a:xfrm>
            <a:off x="3099911" y="5887641"/>
            <a:ext cx="8430578" cy="16638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0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aChar: Char = 'a'</a:t>
            </a:r>
            <a:endParaRPr lang="en-US" sz="1456" dirty="0"/>
          </a:p>
          <a:p>
            <a:pPr indent="0" marL="0">
              <a:lnSpc>
                <a:spcPts val="2620"/>
              </a:lnSpc>
              <a:buNone/>
            </a:pPr>
            <a:endParaRPr lang="en-US" sz="1456" dirty="0"/>
          </a:p>
          <a:p>
            <a:pPr indent="0" marL="0">
              <a:lnSpc>
                <a:spcPts val="2620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println(aChar)</a:t>
            </a:r>
            <a:endParaRPr lang="en-US" sz="1456" dirty="0"/>
          </a:p>
          <a:p>
            <a:pPr indent="0" marL="0">
              <a:lnSpc>
                <a:spcPts val="2620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println('\n') // Prints an extra newline character</a:t>
            </a:r>
            <a:endParaRPr lang="en-US" sz="1456" dirty="0"/>
          </a:p>
          <a:p>
            <a:pPr indent="0" marL="0">
              <a:lnSpc>
                <a:spcPts val="2620"/>
              </a:lnSpc>
              <a:buNone/>
            </a:pPr>
            <a:r>
              <a:rPr lang="en-US" sz="1456" spc="-29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println('\uFF00')</a:t>
            </a:r>
            <a:endParaRPr lang="en-US" sz="1456" dirty="0"/>
          </a:p>
        </p:txBody>
      </p:sp>
      <p:pic>
        <p:nvPicPr>
          <p:cNvPr id="2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3172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3172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33172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3118247" y="485894"/>
            <a:ext cx="8393787" cy="7261384"/>
          </a:xfrm>
          <a:prstGeom prst="roundRect">
            <a:avLst>
              <a:gd name="adj" fmla="val 1095"/>
            </a:avLst>
          </a:prstGeom>
          <a:solidFill>
            <a:srgbClr val="ECEDF8"/>
          </a:solidFill>
          <a:ln/>
        </p:spPr>
      </p:sp>
      <p:sp>
        <p:nvSpPr>
          <p:cNvPr id="7" name="Shape 4"/>
          <p:cNvSpPr/>
          <p:nvPr/>
        </p:nvSpPr>
        <p:spPr>
          <a:xfrm>
            <a:off x="3109436" y="485894"/>
            <a:ext cx="8411408" cy="7261384"/>
          </a:xfrm>
          <a:prstGeom prst="roundRect">
            <a:avLst>
              <a:gd name="adj" fmla="val 365"/>
            </a:avLst>
          </a:prstGeom>
          <a:solidFill>
            <a:srgbClr val="ECEDF8"/>
          </a:solidFill>
          <a:ln/>
        </p:spPr>
      </p:sp>
      <p:sp>
        <p:nvSpPr>
          <p:cNvPr id="8" name="Text 5"/>
          <p:cNvSpPr/>
          <p:nvPr/>
        </p:nvSpPr>
        <p:spPr>
          <a:xfrm>
            <a:off x="3286125" y="618411"/>
            <a:ext cx="8058031" cy="6996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05"/>
              </a:lnSpc>
              <a:buNone/>
            </a:pPr>
            <a:r>
              <a:rPr lang="en-US" sz="1391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 main() {</a:t>
            </a: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r>
              <a:rPr lang="en-US" sz="1391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Declare a Char variable</a:t>
            </a: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r>
              <a:rPr lang="en-US" sz="1391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firstLetter: Char = 'A'</a:t>
            </a: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r>
              <a:rPr lang="en-US" sz="1391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Print the value of the Char variable</a:t>
            </a: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r>
              <a:rPr lang="en-US" sz="1391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println("First letter of the alphabet: $firstLetter")</a:t>
            </a: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r>
              <a:rPr lang="en-US" sz="1391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Using Char in strings</a:t>
            </a: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r>
              <a:rPr lang="en-US" sz="1391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myName = "John"</a:t>
            </a: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r>
              <a:rPr lang="en-US" sz="1391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lastInitial: Char = 'D'</a:t>
            </a: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r>
              <a:rPr lang="en-US" sz="1391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println("My name is $myName and my last initial is $lastInitial")</a:t>
            </a: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r>
              <a:rPr lang="en-US" sz="1391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Char comparison</a:t>
            </a: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r>
              <a:rPr lang="en-US" sz="1391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char1: Char = 'a'</a:t>
            </a: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r>
              <a:rPr lang="en-US" sz="1391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char2: Char = 'A'</a:t>
            </a: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r>
              <a:rPr lang="en-US" sz="1391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println("Are char1 and char2 equal? ${char1 == char2}")</a:t>
            </a: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r>
              <a:rPr lang="en-US" sz="1391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Char operations</a:t>
            </a: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r>
              <a:rPr lang="en-US" sz="1391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nextChar = firstLetter + 1</a:t>
            </a: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r>
              <a:rPr lang="en-US" sz="1391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println("The next letter in the alphabet: $nextChar")</a:t>
            </a:r>
            <a:endParaRPr lang="en-US" sz="1391" dirty="0"/>
          </a:p>
          <a:p>
            <a:pPr indent="0" marL="0">
              <a:lnSpc>
                <a:spcPts val="2505"/>
              </a:lnSpc>
              <a:buNone/>
            </a:pPr>
            <a:r>
              <a:rPr lang="en-US" sz="1391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391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557338"/>
            <a:ext cx="10554414" cy="733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Kotlin, you can represent characters using character literals. Character literals are written inside single quotes (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'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). Additionally, you can use escape sequences for special characters.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037993" y="2540913"/>
            <a:ext cx="10554414" cy="4331256"/>
          </a:xfrm>
          <a:prstGeom prst="roundRect">
            <a:avLst>
              <a:gd name="adj" fmla="val 2309"/>
            </a:avLst>
          </a:prstGeom>
          <a:solidFill>
            <a:srgbClr val="ECEDF8"/>
          </a:solidFill>
          <a:ln/>
        </p:spPr>
      </p:sp>
      <p:sp>
        <p:nvSpPr>
          <p:cNvPr id="8" name="Shape 5"/>
          <p:cNvSpPr/>
          <p:nvPr/>
        </p:nvSpPr>
        <p:spPr>
          <a:xfrm>
            <a:off x="2026920" y="2540913"/>
            <a:ext cx="10576560" cy="4331256"/>
          </a:xfrm>
          <a:prstGeom prst="roundRect">
            <a:avLst>
              <a:gd name="adj" fmla="val 770"/>
            </a:avLst>
          </a:prstGeom>
          <a:solidFill>
            <a:srgbClr val="ECEDF8"/>
          </a:solidFill>
          <a:ln/>
        </p:spPr>
      </p:sp>
      <p:sp>
        <p:nvSpPr>
          <p:cNvPr id="9" name="Text 6"/>
          <p:cNvSpPr/>
          <p:nvPr/>
        </p:nvSpPr>
        <p:spPr>
          <a:xfrm>
            <a:off x="2249091" y="2707481"/>
            <a:ext cx="10132219" cy="3998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 main() {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Character literal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specialChar: Char = '%'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println("Special character: $specialChar")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Escape sequences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newline: Char = '\n'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tab: Char = '\t'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println("This is a $newline new line and a $tab tab.")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750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133957" y="800457"/>
            <a:ext cx="10362486" cy="3642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48"/>
              </a:lnSpc>
              <a:buNone/>
            </a:pPr>
            <a:r>
              <a:rPr lang="en-US" sz="1718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Kotlin provides some useful functions for working with </a:t>
            </a:r>
            <a:pPr indent="0" marL="0">
              <a:lnSpc>
                <a:spcPts val="2748"/>
              </a:lnSpc>
              <a:buNone/>
            </a:pPr>
            <a:r>
              <a:rPr lang="en-US" sz="1718" spc="-3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Char</a:t>
            </a:r>
            <a:pPr indent="0" marL="0">
              <a:lnSpc>
                <a:spcPts val="2748"/>
              </a:lnSpc>
              <a:buNone/>
            </a:pPr>
            <a:r>
              <a:rPr lang="en-US" sz="1718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values:</a:t>
            </a:r>
            <a:endParaRPr lang="en-US" sz="1718" dirty="0"/>
          </a:p>
        </p:txBody>
      </p:sp>
      <p:sp>
        <p:nvSpPr>
          <p:cNvPr id="7" name="Shape 4"/>
          <p:cNvSpPr/>
          <p:nvPr/>
        </p:nvSpPr>
        <p:spPr>
          <a:xfrm>
            <a:off x="2133957" y="1410057"/>
            <a:ext cx="10362486" cy="6215420"/>
          </a:xfrm>
          <a:prstGeom prst="roundRect">
            <a:avLst>
              <a:gd name="adj" fmla="val 1579"/>
            </a:avLst>
          </a:prstGeom>
          <a:solidFill>
            <a:srgbClr val="ECEDF8"/>
          </a:solidFill>
          <a:ln/>
        </p:spPr>
      </p:sp>
      <p:sp>
        <p:nvSpPr>
          <p:cNvPr id="8" name="Shape 5"/>
          <p:cNvSpPr/>
          <p:nvPr/>
        </p:nvSpPr>
        <p:spPr>
          <a:xfrm>
            <a:off x="2123123" y="1410057"/>
            <a:ext cx="10384155" cy="6215420"/>
          </a:xfrm>
          <a:prstGeom prst="roundRect">
            <a:avLst>
              <a:gd name="adj" fmla="val 526"/>
            </a:avLst>
          </a:prstGeom>
          <a:solidFill>
            <a:srgbClr val="ECEDF8"/>
          </a:solidFill>
          <a:ln/>
        </p:spPr>
      </p:sp>
      <p:sp>
        <p:nvSpPr>
          <p:cNvPr id="9" name="Text 6"/>
          <p:cNvSpPr/>
          <p:nvPr/>
        </p:nvSpPr>
        <p:spPr>
          <a:xfrm>
            <a:off x="2341245" y="1573649"/>
            <a:ext cx="9947910" cy="58882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92"/>
              </a:lnSpc>
              <a:buNone/>
            </a:pPr>
            <a:r>
              <a:rPr lang="en-US" sz="1718" spc="-3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 main() {</a:t>
            </a:r>
            <a:endParaRPr lang="en-US" sz="1718" dirty="0"/>
          </a:p>
          <a:p>
            <a:pPr indent="0" marL="0">
              <a:lnSpc>
                <a:spcPts val="3092"/>
              </a:lnSpc>
              <a:buNone/>
            </a:pPr>
            <a:r>
              <a:rPr lang="en-US" sz="1718" spc="-3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digitChar: Char = '5'</a:t>
            </a:r>
            <a:endParaRPr lang="en-US" sz="1718" dirty="0"/>
          </a:p>
          <a:p>
            <a:pPr indent="0" marL="0">
              <a:lnSpc>
                <a:spcPts val="3092"/>
              </a:lnSpc>
              <a:buNone/>
            </a:pPr>
            <a:endParaRPr lang="en-US" sz="1718" dirty="0"/>
          </a:p>
          <a:p>
            <a:pPr indent="0" marL="0">
              <a:lnSpc>
                <a:spcPts val="3092"/>
              </a:lnSpc>
              <a:buNone/>
            </a:pPr>
            <a:r>
              <a:rPr lang="en-US" sz="1718" spc="-3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Check if the character is a digit</a:t>
            </a:r>
            <a:endParaRPr lang="en-US" sz="1718" dirty="0"/>
          </a:p>
          <a:p>
            <a:pPr indent="0" marL="0">
              <a:lnSpc>
                <a:spcPts val="3092"/>
              </a:lnSpc>
              <a:buNone/>
            </a:pPr>
            <a:r>
              <a:rPr lang="en-US" sz="1718" spc="-3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println("Is $digitChar a digit? ${digitChar.isDigit()}")</a:t>
            </a:r>
            <a:endParaRPr lang="en-US" sz="1718" dirty="0"/>
          </a:p>
          <a:p>
            <a:pPr indent="0" marL="0">
              <a:lnSpc>
                <a:spcPts val="3092"/>
              </a:lnSpc>
              <a:buNone/>
            </a:pPr>
            <a:endParaRPr lang="en-US" sz="1718" dirty="0"/>
          </a:p>
          <a:p>
            <a:pPr indent="0" marL="0">
              <a:lnSpc>
                <a:spcPts val="3092"/>
              </a:lnSpc>
              <a:buNone/>
            </a:pPr>
            <a:r>
              <a:rPr lang="en-US" sz="1718" spc="-3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Convert Char to Int</a:t>
            </a:r>
            <a:endParaRPr lang="en-US" sz="1718" dirty="0"/>
          </a:p>
          <a:p>
            <a:pPr indent="0" marL="0">
              <a:lnSpc>
                <a:spcPts val="3092"/>
              </a:lnSpc>
              <a:buNone/>
            </a:pPr>
            <a:r>
              <a:rPr lang="en-US" sz="1718" spc="-3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digitValue: Int = digitChar.toString().toInt()</a:t>
            </a:r>
            <a:endParaRPr lang="en-US" sz="1718" dirty="0"/>
          </a:p>
          <a:p>
            <a:pPr indent="0" marL="0">
              <a:lnSpc>
                <a:spcPts val="3092"/>
              </a:lnSpc>
              <a:buNone/>
            </a:pPr>
            <a:r>
              <a:rPr lang="en-US" sz="1718" spc="-3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println("Digit value as Int: $digitValue")</a:t>
            </a:r>
            <a:endParaRPr lang="en-US" sz="1718" dirty="0"/>
          </a:p>
          <a:p>
            <a:pPr indent="0" marL="0">
              <a:lnSpc>
                <a:spcPts val="3092"/>
              </a:lnSpc>
              <a:buNone/>
            </a:pPr>
            <a:endParaRPr lang="en-US" sz="1718" dirty="0"/>
          </a:p>
          <a:p>
            <a:pPr indent="0" marL="0">
              <a:lnSpc>
                <a:spcPts val="3092"/>
              </a:lnSpc>
              <a:buNone/>
            </a:pPr>
            <a:r>
              <a:rPr lang="en-US" sz="1718" spc="-3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Uppercase and lowercase conversion</a:t>
            </a:r>
            <a:endParaRPr lang="en-US" sz="1718" dirty="0"/>
          </a:p>
          <a:p>
            <a:pPr indent="0" marL="0">
              <a:lnSpc>
                <a:spcPts val="3092"/>
              </a:lnSpc>
              <a:buNone/>
            </a:pPr>
            <a:r>
              <a:rPr lang="en-US" sz="1718" spc="-3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upperChar: Char = 'b'</a:t>
            </a:r>
            <a:endParaRPr lang="en-US" sz="1718" dirty="0"/>
          </a:p>
          <a:p>
            <a:pPr indent="0" marL="0">
              <a:lnSpc>
                <a:spcPts val="3092"/>
              </a:lnSpc>
              <a:buNone/>
            </a:pPr>
            <a:r>
              <a:rPr lang="en-US" sz="1718" spc="-3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lowerChar: Char = upperChar.toUpperCase()</a:t>
            </a:r>
            <a:endParaRPr lang="en-US" sz="1718" dirty="0"/>
          </a:p>
          <a:p>
            <a:pPr indent="0" marL="0">
              <a:lnSpc>
                <a:spcPts val="3092"/>
              </a:lnSpc>
              <a:buNone/>
            </a:pPr>
            <a:r>
              <a:rPr lang="en-US" sz="1718" spc="-3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println("Uppercase of $upperChar: $lowerChar")</a:t>
            </a:r>
            <a:endParaRPr lang="en-US" sz="1718" dirty="0"/>
          </a:p>
          <a:p>
            <a:pPr indent="0" marL="0">
              <a:lnSpc>
                <a:spcPts val="3092"/>
              </a:lnSpc>
              <a:buNone/>
            </a:pPr>
            <a:r>
              <a:rPr lang="en-US" sz="1718" spc="-3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718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2024-01-14T13:27:19Z</dcterms:created>
  <dcterms:modified xsi:type="dcterms:W3CDTF">2024-01-14T13:27:19Z</dcterms:modified>
</cp:coreProperties>
</file>