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grammar.html#identifiers" TargetMode="External"/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image" Target="../media/image-4-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Formatter.html#summary" TargetMode="External"/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image" Target="../media/image-5-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FCBF8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323273"/>
            <a:ext cx="47140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Kotlin Basic Types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350901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Strings</a:t>
            </a:r>
            <a:endParaRPr lang="en-US" sz="3499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69478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9694783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9694783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621167" y="567571"/>
            <a:ext cx="7388066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Generally, a string value is a sequence of characters in double quotes (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):</a:t>
            </a:r>
            <a:endParaRPr lang="en-US" sz="1225" dirty="0"/>
          </a:p>
        </p:txBody>
      </p:sp>
      <p:sp>
        <p:nvSpPr>
          <p:cNvPr id="7" name="Shape 4"/>
          <p:cNvSpPr/>
          <p:nvPr/>
        </p:nvSpPr>
        <p:spPr>
          <a:xfrm>
            <a:off x="3621167" y="1006435"/>
            <a:ext cx="7388066" cy="512921"/>
          </a:xfrm>
          <a:prstGeom prst="roundRect">
            <a:avLst>
              <a:gd name="adj" fmla="val 13646"/>
            </a:avLst>
          </a:prstGeom>
          <a:solidFill>
            <a:srgbClr val="ECEDF8"/>
          </a:solidFill>
          <a:ln/>
        </p:spPr>
      </p:sp>
      <p:sp>
        <p:nvSpPr>
          <p:cNvPr id="8" name="Shape 5"/>
          <p:cNvSpPr/>
          <p:nvPr/>
        </p:nvSpPr>
        <p:spPr>
          <a:xfrm>
            <a:off x="3613428" y="1006435"/>
            <a:ext cx="7403544" cy="512921"/>
          </a:xfrm>
          <a:prstGeom prst="roundRect">
            <a:avLst>
              <a:gd name="adj" fmla="val 4549"/>
            </a:avLst>
          </a:prstGeom>
          <a:solidFill>
            <a:srgbClr val="ECEDF8"/>
          </a:solidFill>
          <a:ln/>
        </p:spPr>
      </p:sp>
      <p:sp>
        <p:nvSpPr>
          <p:cNvPr id="9" name="Text 6"/>
          <p:cNvSpPr/>
          <p:nvPr/>
        </p:nvSpPr>
        <p:spPr>
          <a:xfrm>
            <a:off x="3768923" y="1122998"/>
            <a:ext cx="7092553" cy="279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str = "abcd 123"</a:t>
            </a:r>
            <a:endParaRPr lang="en-US" sz="1225" dirty="0"/>
          </a:p>
        </p:txBody>
      </p:sp>
      <p:sp>
        <p:nvSpPr>
          <p:cNvPr id="10" name="Text 7"/>
          <p:cNvSpPr/>
          <p:nvPr/>
        </p:nvSpPr>
        <p:spPr>
          <a:xfrm>
            <a:off x="3621167" y="1694259"/>
            <a:ext cx="7388066" cy="527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Elements of a string are characters that you can access via the indexing operation: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s[i]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You can iterate over these characters with a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loop:</a:t>
            </a:r>
            <a:endParaRPr lang="en-US" sz="1225" dirty="0"/>
          </a:p>
        </p:txBody>
      </p:sp>
      <p:sp>
        <p:nvSpPr>
          <p:cNvPr id="11" name="Shape 8"/>
          <p:cNvSpPr/>
          <p:nvPr/>
        </p:nvSpPr>
        <p:spPr>
          <a:xfrm>
            <a:off x="3621167" y="2397085"/>
            <a:ext cx="7388066" cy="1072515"/>
          </a:xfrm>
          <a:prstGeom prst="roundRect">
            <a:avLst>
              <a:gd name="adj" fmla="val 6526"/>
            </a:avLst>
          </a:prstGeom>
          <a:solidFill>
            <a:srgbClr val="ECEDF8"/>
          </a:solidFill>
          <a:ln/>
        </p:spPr>
      </p:sp>
      <p:sp>
        <p:nvSpPr>
          <p:cNvPr id="12" name="Shape 9"/>
          <p:cNvSpPr/>
          <p:nvPr/>
        </p:nvSpPr>
        <p:spPr>
          <a:xfrm>
            <a:off x="3613428" y="2397085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ECEDF8"/>
          </a:solidFill>
          <a:ln/>
        </p:spPr>
      </p:sp>
      <p:sp>
        <p:nvSpPr>
          <p:cNvPr id="13" name="Text 10"/>
          <p:cNvSpPr/>
          <p:nvPr/>
        </p:nvSpPr>
        <p:spPr>
          <a:xfrm>
            <a:off x="3768923" y="2513648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 (c in str) {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println(c)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3621167" y="3644503"/>
            <a:ext cx="7388066" cy="7614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Strings are immutable. Once you initialize a string, you can't change its value or assign a new value to it. All operations that transform strings return their results in a new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object, leaving the original string unchanged:</a:t>
            </a:r>
            <a:endParaRPr lang="en-US" sz="1225" dirty="0"/>
          </a:p>
        </p:txBody>
      </p:sp>
      <p:sp>
        <p:nvSpPr>
          <p:cNvPr id="15" name="Shape 12"/>
          <p:cNvSpPr/>
          <p:nvPr/>
        </p:nvSpPr>
        <p:spPr>
          <a:xfrm>
            <a:off x="3621167" y="4580811"/>
            <a:ext cx="7388066" cy="2751296"/>
          </a:xfrm>
          <a:prstGeom prst="roundRect">
            <a:avLst>
              <a:gd name="adj" fmla="val 2544"/>
            </a:avLst>
          </a:prstGeom>
          <a:solidFill>
            <a:srgbClr val="ECEDF8"/>
          </a:solidFill>
          <a:ln/>
        </p:spPr>
      </p:sp>
      <p:sp>
        <p:nvSpPr>
          <p:cNvPr id="16" name="Shape 13"/>
          <p:cNvSpPr/>
          <p:nvPr/>
        </p:nvSpPr>
        <p:spPr>
          <a:xfrm>
            <a:off x="3613428" y="4580811"/>
            <a:ext cx="7403544" cy="2751296"/>
          </a:xfrm>
          <a:prstGeom prst="roundRect">
            <a:avLst>
              <a:gd name="adj" fmla="val 848"/>
            </a:avLst>
          </a:prstGeom>
          <a:solidFill>
            <a:srgbClr val="ECEDF8"/>
          </a:solidFill>
          <a:ln/>
        </p:spPr>
      </p:sp>
      <p:sp>
        <p:nvSpPr>
          <p:cNvPr id="17" name="Text 14"/>
          <p:cNvSpPr/>
          <p:nvPr/>
        </p:nvSpPr>
        <p:spPr>
          <a:xfrm>
            <a:off x="3768923" y="4697373"/>
            <a:ext cx="7092553" cy="2518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str = "abcd"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Creates and prints a new String object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println(str.uppercase())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ABCD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The original string remains the same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println(str) 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abcd</a:t>
            </a:r>
            <a:endParaRPr lang="en-US" sz="1225" dirty="0"/>
          </a:p>
        </p:txBody>
      </p:sp>
      <p:sp>
        <p:nvSpPr>
          <p:cNvPr id="18" name="Text 15"/>
          <p:cNvSpPr/>
          <p:nvPr/>
        </p:nvSpPr>
        <p:spPr>
          <a:xfrm>
            <a:off x="3621167" y="7507010"/>
            <a:ext cx="7388066" cy="512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concatenate strings, use the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+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operator. This also works for concatenating strings with values of other types, as long as the first element in the expression is a string:</a:t>
            </a:r>
            <a:endParaRPr lang="en-US" sz="1225" dirty="0"/>
          </a:p>
        </p:txBody>
      </p:sp>
      <p:sp>
        <p:nvSpPr>
          <p:cNvPr id="19" name="Shape 16"/>
          <p:cNvSpPr/>
          <p:nvPr/>
        </p:nvSpPr>
        <p:spPr>
          <a:xfrm>
            <a:off x="3621167" y="8194596"/>
            <a:ext cx="7388066" cy="1072515"/>
          </a:xfrm>
          <a:prstGeom prst="roundRect">
            <a:avLst>
              <a:gd name="adj" fmla="val 6526"/>
            </a:avLst>
          </a:prstGeom>
          <a:solidFill>
            <a:srgbClr val="ECEDF8"/>
          </a:solidFill>
          <a:ln/>
        </p:spPr>
      </p:sp>
      <p:sp>
        <p:nvSpPr>
          <p:cNvPr id="20" name="Shape 17"/>
          <p:cNvSpPr/>
          <p:nvPr/>
        </p:nvSpPr>
        <p:spPr>
          <a:xfrm>
            <a:off x="3613428" y="8194596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ECEDF8"/>
          </a:solidFill>
          <a:ln/>
        </p:spPr>
      </p:sp>
      <p:sp>
        <p:nvSpPr>
          <p:cNvPr id="21" name="Text 18"/>
          <p:cNvSpPr/>
          <p:nvPr/>
        </p:nvSpPr>
        <p:spPr>
          <a:xfrm>
            <a:off x="3768923" y="8311158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s = "abc" + 1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println(s + "def")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abc1def    </a:t>
            </a:r>
            <a:endParaRPr lang="en-US" sz="1225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57536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9575363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9575363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621167" y="427673"/>
            <a:ext cx="24885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62"/>
              </a:lnSpc>
              <a:buNone/>
            </a:pPr>
            <a:r>
              <a:rPr lang="en-US" sz="2449" b="1" spc="-7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String Literals﻿</a:t>
            </a:r>
            <a:endParaRPr lang="en-US" sz="2449" dirty="0"/>
          </a:p>
        </p:txBody>
      </p:sp>
      <p:sp>
        <p:nvSpPr>
          <p:cNvPr id="7" name="Text 4"/>
          <p:cNvSpPr/>
          <p:nvPr/>
        </p:nvSpPr>
        <p:spPr>
          <a:xfrm>
            <a:off x="3621167" y="972026"/>
            <a:ext cx="186642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96"/>
              </a:lnSpc>
              <a:buNone/>
            </a:pPr>
            <a:r>
              <a:rPr lang="en-US" sz="1837" b="1" spc="-5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Escaped strings﻿</a:t>
            </a:r>
            <a:endParaRPr lang="en-US" sz="1837" dirty="0"/>
          </a:p>
        </p:txBody>
      </p:sp>
      <p:sp>
        <p:nvSpPr>
          <p:cNvPr id="8" name="Text 5"/>
          <p:cNvSpPr/>
          <p:nvPr/>
        </p:nvSpPr>
        <p:spPr>
          <a:xfrm>
            <a:off x="3621167" y="1496973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b="1" i="1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Escaped strings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 contain escaped characters.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Here's an example of an escaped string:</a:t>
            </a:r>
            <a:endParaRPr lang="en-US" sz="1225" dirty="0"/>
          </a:p>
        </p:txBody>
      </p:sp>
      <p:sp>
        <p:nvSpPr>
          <p:cNvPr id="9" name="Shape 6"/>
          <p:cNvSpPr/>
          <p:nvPr/>
        </p:nvSpPr>
        <p:spPr>
          <a:xfrm>
            <a:off x="3621167" y="2169319"/>
            <a:ext cx="7388066" cy="512921"/>
          </a:xfrm>
          <a:prstGeom prst="roundRect">
            <a:avLst>
              <a:gd name="adj" fmla="val 13646"/>
            </a:avLst>
          </a:prstGeom>
          <a:solidFill>
            <a:srgbClr val="ECEDF8"/>
          </a:solidFill>
          <a:ln/>
        </p:spPr>
      </p:sp>
      <p:sp>
        <p:nvSpPr>
          <p:cNvPr id="10" name="Shape 7"/>
          <p:cNvSpPr/>
          <p:nvPr/>
        </p:nvSpPr>
        <p:spPr>
          <a:xfrm>
            <a:off x="3613428" y="2169319"/>
            <a:ext cx="7403544" cy="512921"/>
          </a:xfrm>
          <a:prstGeom prst="roundRect">
            <a:avLst>
              <a:gd name="adj" fmla="val 4549"/>
            </a:avLst>
          </a:prstGeom>
          <a:solidFill>
            <a:srgbClr val="ECEDF8"/>
          </a:solidFill>
          <a:ln/>
        </p:spPr>
      </p:sp>
      <p:sp>
        <p:nvSpPr>
          <p:cNvPr id="11" name="Text 8"/>
          <p:cNvSpPr/>
          <p:nvPr/>
        </p:nvSpPr>
        <p:spPr>
          <a:xfrm>
            <a:off x="3768923" y="2285881"/>
            <a:ext cx="7092553" cy="2797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s = "Hello, world!\n"</a:t>
            </a:r>
            <a:endParaRPr lang="en-US" sz="1225" dirty="0"/>
          </a:p>
        </p:txBody>
      </p:sp>
      <p:sp>
        <p:nvSpPr>
          <p:cNvPr id="12" name="Text 9"/>
          <p:cNvSpPr/>
          <p:nvPr/>
        </p:nvSpPr>
        <p:spPr>
          <a:xfrm>
            <a:off x="3621167" y="2857143"/>
            <a:ext cx="7388066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Escaping is done in the conventional way, with a backslash (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\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).</a:t>
            </a:r>
            <a:endParaRPr lang="en-US" sz="1225" dirty="0"/>
          </a:p>
        </p:txBody>
      </p:sp>
      <p:sp>
        <p:nvSpPr>
          <p:cNvPr id="13" name="Text 10"/>
          <p:cNvSpPr/>
          <p:nvPr/>
        </p:nvSpPr>
        <p:spPr>
          <a:xfrm>
            <a:off x="3621167" y="3354348"/>
            <a:ext cx="186642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96"/>
              </a:lnSpc>
              <a:buNone/>
            </a:pPr>
            <a:r>
              <a:rPr lang="en-US" sz="1837" b="1" spc="-5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Multiline strings﻿</a:t>
            </a:r>
            <a:endParaRPr lang="en-US" sz="1837" dirty="0"/>
          </a:p>
        </p:txBody>
      </p:sp>
      <p:sp>
        <p:nvSpPr>
          <p:cNvPr id="14" name="Text 11"/>
          <p:cNvSpPr/>
          <p:nvPr/>
        </p:nvSpPr>
        <p:spPr>
          <a:xfrm>
            <a:off x="3621167" y="3879294"/>
            <a:ext cx="7388066" cy="512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b="1" i="1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Multiline strings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 contain newlines and arbitrary text. It is delimited by a triple quote (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"""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), contains no escaping and can contain newlines and any other characters:</a:t>
            </a:r>
            <a:endParaRPr lang="en-US" sz="1225" dirty="0"/>
          </a:p>
        </p:txBody>
      </p:sp>
      <p:sp>
        <p:nvSpPr>
          <p:cNvPr id="15" name="Shape 12"/>
          <p:cNvSpPr/>
          <p:nvPr/>
        </p:nvSpPr>
        <p:spPr>
          <a:xfrm>
            <a:off x="3621167" y="4566880"/>
            <a:ext cx="7388066" cy="1352312"/>
          </a:xfrm>
          <a:prstGeom prst="roundRect">
            <a:avLst>
              <a:gd name="adj" fmla="val 5176"/>
            </a:avLst>
          </a:prstGeom>
          <a:solidFill>
            <a:srgbClr val="ECEDF8"/>
          </a:solidFill>
          <a:ln/>
        </p:spPr>
      </p:sp>
      <p:sp>
        <p:nvSpPr>
          <p:cNvPr id="16" name="Shape 13"/>
          <p:cNvSpPr/>
          <p:nvPr/>
        </p:nvSpPr>
        <p:spPr>
          <a:xfrm>
            <a:off x="3613428" y="4566880"/>
            <a:ext cx="7403544" cy="1352312"/>
          </a:xfrm>
          <a:prstGeom prst="roundRect">
            <a:avLst>
              <a:gd name="adj" fmla="val 1725"/>
            </a:avLst>
          </a:prstGeom>
          <a:solidFill>
            <a:srgbClr val="ECEDF8"/>
          </a:solidFill>
          <a:ln/>
        </p:spPr>
      </p:sp>
      <p:sp>
        <p:nvSpPr>
          <p:cNvPr id="17" name="Text 14"/>
          <p:cNvSpPr/>
          <p:nvPr/>
        </p:nvSpPr>
        <p:spPr>
          <a:xfrm>
            <a:off x="3768923" y="4683443"/>
            <a:ext cx="7092553" cy="1119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text = """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for (c in "foo")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print(c)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""</a:t>
            </a:r>
            <a:endParaRPr lang="en-US" sz="1225" dirty="0"/>
          </a:p>
        </p:txBody>
      </p:sp>
      <p:sp>
        <p:nvSpPr>
          <p:cNvPr id="18" name="Text 15"/>
          <p:cNvSpPr/>
          <p:nvPr/>
        </p:nvSpPr>
        <p:spPr>
          <a:xfrm>
            <a:off x="3621167" y="6094095"/>
            <a:ext cx="7388066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remove leading whitespace from multiline strings, use the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trimMargin()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function:</a:t>
            </a:r>
            <a:endParaRPr lang="en-US" sz="1225" dirty="0"/>
          </a:p>
        </p:txBody>
      </p:sp>
      <p:sp>
        <p:nvSpPr>
          <p:cNvPr id="19" name="Shape 16"/>
          <p:cNvSpPr/>
          <p:nvPr/>
        </p:nvSpPr>
        <p:spPr>
          <a:xfrm>
            <a:off x="3621167" y="6532959"/>
            <a:ext cx="7388066" cy="1911906"/>
          </a:xfrm>
          <a:prstGeom prst="roundRect">
            <a:avLst>
              <a:gd name="adj" fmla="val 3661"/>
            </a:avLst>
          </a:prstGeom>
          <a:solidFill>
            <a:srgbClr val="ECEDF8"/>
          </a:solidFill>
          <a:ln/>
        </p:spPr>
      </p:sp>
      <p:sp>
        <p:nvSpPr>
          <p:cNvPr id="20" name="Shape 17"/>
          <p:cNvSpPr/>
          <p:nvPr/>
        </p:nvSpPr>
        <p:spPr>
          <a:xfrm>
            <a:off x="3613428" y="6532959"/>
            <a:ext cx="7403544" cy="1911906"/>
          </a:xfrm>
          <a:prstGeom prst="roundRect">
            <a:avLst>
              <a:gd name="adj" fmla="val 1220"/>
            </a:avLst>
          </a:prstGeom>
          <a:solidFill>
            <a:srgbClr val="ECEDF8"/>
          </a:solidFill>
          <a:ln/>
        </p:spPr>
      </p:sp>
      <p:sp>
        <p:nvSpPr>
          <p:cNvPr id="21" name="Text 18"/>
          <p:cNvSpPr/>
          <p:nvPr/>
        </p:nvSpPr>
        <p:spPr>
          <a:xfrm>
            <a:off x="3768923" y="6649522"/>
            <a:ext cx="7092553" cy="16787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text = """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|Tell me and I forget.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|Teach me and I remember.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|Involve me and I learn.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|(Benjamin Franklin)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""".trimMargin()</a:t>
            </a:r>
            <a:endParaRPr lang="en-US" sz="1225" dirty="0"/>
          </a:p>
        </p:txBody>
      </p:sp>
      <p:sp>
        <p:nvSpPr>
          <p:cNvPr id="22" name="Text 19"/>
          <p:cNvSpPr/>
          <p:nvPr/>
        </p:nvSpPr>
        <p:spPr>
          <a:xfrm>
            <a:off x="3621167" y="8619768"/>
            <a:ext cx="7388066" cy="527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default, a pipe symbol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|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used as margin prefix, but you can choose another character and pass it as a parameter, like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trimMargin("&gt;")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25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142893" y="485418"/>
            <a:ext cx="2810828" cy="439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58"/>
              </a:lnSpc>
              <a:buNone/>
            </a:pPr>
            <a:r>
              <a:rPr lang="en-US" sz="2767" b="1" spc="-8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String Templates﻿</a:t>
            </a:r>
            <a:endParaRPr lang="en-US" sz="2767" dirty="0"/>
          </a:p>
        </p:txBody>
      </p:sp>
      <p:sp>
        <p:nvSpPr>
          <p:cNvPr id="7" name="Text 4"/>
          <p:cNvSpPr/>
          <p:nvPr/>
        </p:nvSpPr>
        <p:spPr>
          <a:xfrm>
            <a:off x="3142893" y="1122045"/>
            <a:ext cx="8344614" cy="858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13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String literals may contain </a:t>
            </a:r>
            <a:pPr indent="0" marL="0">
              <a:lnSpc>
                <a:spcPts val="2213"/>
              </a:lnSpc>
              <a:buNone/>
            </a:pPr>
            <a:r>
              <a:rPr lang="en-US" sz="1383" b="1" i="1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template expressions</a:t>
            </a:r>
            <a:pPr indent="0" marL="0">
              <a:lnSpc>
                <a:spcPts val="2213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pieces of code that are evaluated and whose results are concatenated into the string. A template expression starts with a dollar sign (</a:t>
            </a:r>
            <a:pPr indent="0" marL="0">
              <a:lnSpc>
                <a:spcPts val="2213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$</a:t>
            </a:r>
            <a:pPr indent="0" marL="0">
              <a:lnSpc>
                <a:spcPts val="2213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and consists of either a name:</a:t>
            </a:r>
            <a:endParaRPr lang="en-US" sz="1383" dirty="0"/>
          </a:p>
        </p:txBody>
      </p:sp>
      <p:sp>
        <p:nvSpPr>
          <p:cNvPr id="8" name="Shape 5"/>
          <p:cNvSpPr/>
          <p:nvPr/>
        </p:nvSpPr>
        <p:spPr>
          <a:xfrm>
            <a:off x="3142893" y="2178129"/>
            <a:ext cx="8344614" cy="1212056"/>
          </a:xfrm>
          <a:prstGeom prst="roundRect">
            <a:avLst>
              <a:gd name="adj" fmla="val 6522"/>
            </a:avLst>
          </a:prstGeom>
          <a:solidFill>
            <a:srgbClr val="ECEDF8"/>
          </a:solidFill>
          <a:ln/>
        </p:spPr>
      </p:sp>
      <p:sp>
        <p:nvSpPr>
          <p:cNvPr id="9" name="Shape 6"/>
          <p:cNvSpPr/>
          <p:nvPr/>
        </p:nvSpPr>
        <p:spPr>
          <a:xfrm>
            <a:off x="3134201" y="2178129"/>
            <a:ext cx="8361998" cy="1212056"/>
          </a:xfrm>
          <a:prstGeom prst="roundRect">
            <a:avLst>
              <a:gd name="adj" fmla="val 2174"/>
            </a:avLst>
          </a:prstGeom>
          <a:solidFill>
            <a:srgbClr val="ECEDF8"/>
          </a:solidFill>
          <a:ln/>
        </p:spPr>
      </p:sp>
      <p:sp>
        <p:nvSpPr>
          <p:cNvPr id="10" name="Text 7"/>
          <p:cNvSpPr/>
          <p:nvPr/>
        </p:nvSpPr>
        <p:spPr>
          <a:xfrm>
            <a:off x="3309818" y="2309813"/>
            <a:ext cx="8010763" cy="948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0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i = 10</a:t>
            </a:r>
            <a:endParaRPr lang="en-US" sz="1383" dirty="0"/>
          </a:p>
          <a:p>
            <a:pPr indent="0" marL="0">
              <a:lnSpc>
                <a:spcPts val="2490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println("i = $i") </a:t>
            </a:r>
            <a:endParaRPr lang="en-US" sz="1383" dirty="0"/>
          </a:p>
          <a:p>
            <a:pPr indent="0" marL="0">
              <a:lnSpc>
                <a:spcPts val="2490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i = 10</a:t>
            </a:r>
            <a:endParaRPr lang="en-US" sz="1383" dirty="0"/>
          </a:p>
        </p:txBody>
      </p:sp>
      <p:sp>
        <p:nvSpPr>
          <p:cNvPr id="11" name="Text 8"/>
          <p:cNvSpPr/>
          <p:nvPr/>
        </p:nvSpPr>
        <p:spPr>
          <a:xfrm>
            <a:off x="3142893" y="3587710"/>
            <a:ext cx="8344614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13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an expression in curly braces:</a:t>
            </a:r>
            <a:endParaRPr lang="en-US" sz="1383" dirty="0"/>
          </a:p>
        </p:txBody>
      </p:sp>
      <p:sp>
        <p:nvSpPr>
          <p:cNvPr id="12" name="Shape 9"/>
          <p:cNvSpPr/>
          <p:nvPr/>
        </p:nvSpPr>
        <p:spPr>
          <a:xfrm>
            <a:off x="3142893" y="4066342"/>
            <a:ext cx="8344614" cy="1212056"/>
          </a:xfrm>
          <a:prstGeom prst="roundRect">
            <a:avLst>
              <a:gd name="adj" fmla="val 6522"/>
            </a:avLst>
          </a:prstGeom>
          <a:solidFill>
            <a:srgbClr val="ECEDF8"/>
          </a:solidFill>
          <a:ln/>
        </p:spPr>
      </p:sp>
      <p:sp>
        <p:nvSpPr>
          <p:cNvPr id="13" name="Shape 10"/>
          <p:cNvSpPr/>
          <p:nvPr/>
        </p:nvSpPr>
        <p:spPr>
          <a:xfrm>
            <a:off x="3134201" y="4066342"/>
            <a:ext cx="8361998" cy="1212056"/>
          </a:xfrm>
          <a:prstGeom prst="roundRect">
            <a:avLst>
              <a:gd name="adj" fmla="val 2174"/>
            </a:avLst>
          </a:prstGeom>
          <a:solidFill>
            <a:srgbClr val="ECEDF8"/>
          </a:solidFill>
          <a:ln/>
        </p:spPr>
      </p:sp>
      <p:sp>
        <p:nvSpPr>
          <p:cNvPr id="14" name="Text 11"/>
          <p:cNvSpPr/>
          <p:nvPr/>
        </p:nvSpPr>
        <p:spPr>
          <a:xfrm>
            <a:off x="3309818" y="4198025"/>
            <a:ext cx="8010763" cy="948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0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s = "abc"</a:t>
            </a:r>
            <a:endParaRPr lang="en-US" sz="1383" dirty="0"/>
          </a:p>
          <a:p>
            <a:pPr indent="0" marL="0">
              <a:lnSpc>
                <a:spcPts val="2490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println("$s.length is ${s.length}") </a:t>
            </a:r>
            <a:endParaRPr lang="en-US" sz="1383" dirty="0"/>
          </a:p>
          <a:p>
            <a:pPr indent="0" marL="0">
              <a:lnSpc>
                <a:spcPts val="2490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abc.length is 3</a:t>
            </a:r>
            <a:endParaRPr lang="en-US" sz="1383" dirty="0"/>
          </a:p>
        </p:txBody>
      </p:sp>
      <p:sp>
        <p:nvSpPr>
          <p:cNvPr id="15" name="Text 12"/>
          <p:cNvSpPr/>
          <p:nvPr/>
        </p:nvSpPr>
        <p:spPr>
          <a:xfrm>
            <a:off x="3142893" y="5475923"/>
            <a:ext cx="8344614" cy="858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13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can use templates both in multiline and escaped strings. To insert the dollar sign </a:t>
            </a:r>
            <a:pPr indent="0" marL="0">
              <a:lnSpc>
                <a:spcPts val="2213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$</a:t>
            </a:r>
            <a:pPr indent="0" marL="0">
              <a:lnSpc>
                <a:spcPts val="2213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a multiline string (which doesn't support backslash escaping) before any symbol, which is allowed as a beginning of an </a:t>
            </a:r>
            <a:pPr indent="0" marL="0">
              <a:lnSpc>
                <a:spcPts val="2213"/>
              </a:lnSpc>
              <a:buNone/>
            </a:pPr>
            <a:r>
              <a:rPr lang="en-US" sz="1383" u="sng" spc="-28" kern="0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identifier</a:t>
            </a:r>
            <a:pPr indent="0" marL="0">
              <a:lnSpc>
                <a:spcPts val="2213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use the following syntax:</a:t>
            </a:r>
            <a:endParaRPr lang="en-US" sz="1383" dirty="0"/>
          </a:p>
        </p:txBody>
      </p:sp>
      <p:sp>
        <p:nvSpPr>
          <p:cNvPr id="16" name="Shape 13"/>
          <p:cNvSpPr/>
          <p:nvPr/>
        </p:nvSpPr>
        <p:spPr>
          <a:xfrm>
            <a:off x="3142893" y="6532007"/>
            <a:ext cx="8344614" cy="1212056"/>
          </a:xfrm>
          <a:prstGeom prst="roundRect">
            <a:avLst>
              <a:gd name="adj" fmla="val 6522"/>
            </a:avLst>
          </a:prstGeom>
          <a:solidFill>
            <a:srgbClr val="ECEDF8"/>
          </a:solidFill>
          <a:ln/>
        </p:spPr>
      </p:sp>
      <p:sp>
        <p:nvSpPr>
          <p:cNvPr id="17" name="Shape 14"/>
          <p:cNvSpPr/>
          <p:nvPr/>
        </p:nvSpPr>
        <p:spPr>
          <a:xfrm>
            <a:off x="3134201" y="6532007"/>
            <a:ext cx="8361998" cy="1212056"/>
          </a:xfrm>
          <a:prstGeom prst="roundRect">
            <a:avLst>
              <a:gd name="adj" fmla="val 2174"/>
            </a:avLst>
          </a:prstGeom>
          <a:solidFill>
            <a:srgbClr val="ECEDF8"/>
          </a:solidFill>
          <a:ln/>
        </p:spPr>
      </p:sp>
      <p:sp>
        <p:nvSpPr>
          <p:cNvPr id="18" name="Text 15"/>
          <p:cNvSpPr/>
          <p:nvPr/>
        </p:nvSpPr>
        <p:spPr>
          <a:xfrm>
            <a:off x="3309818" y="6663690"/>
            <a:ext cx="8010763" cy="948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90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price = """</a:t>
            </a:r>
            <a:endParaRPr lang="en-US" sz="1383" dirty="0"/>
          </a:p>
          <a:p>
            <a:pPr indent="0" marL="0">
              <a:lnSpc>
                <a:spcPts val="2490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${'$'}_9.99</a:t>
            </a:r>
            <a:endParaRPr lang="en-US" sz="1383" dirty="0"/>
          </a:p>
          <a:p>
            <a:pPr indent="0" marL="0">
              <a:lnSpc>
                <a:spcPts val="2490"/>
              </a:lnSpc>
              <a:buNone/>
            </a:pPr>
            <a:r>
              <a:rPr lang="en-US" sz="1383" spc="-28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"""</a:t>
            </a:r>
            <a:endParaRPr lang="en-US" sz="1383" dirty="0"/>
          </a:p>
        </p:txBody>
      </p:sp>
      <p:pic>
        <p:nvPicPr>
          <p:cNvPr id="19" name="Image 1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27127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9271278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9271278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621167" y="427673"/>
            <a:ext cx="24885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62"/>
              </a:lnSpc>
              <a:buNone/>
            </a:pPr>
            <a:r>
              <a:rPr lang="en-US" sz="2449" b="1" spc="-7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String Formatting﻿</a:t>
            </a:r>
            <a:endParaRPr lang="en-US" sz="2449" dirty="0"/>
          </a:p>
        </p:txBody>
      </p:sp>
      <p:sp>
        <p:nvSpPr>
          <p:cNvPr id="7" name="Text 4"/>
          <p:cNvSpPr/>
          <p:nvPr/>
        </p:nvSpPr>
        <p:spPr>
          <a:xfrm>
            <a:off x="3621167" y="991433"/>
            <a:ext cx="7388066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format a string to your specific requirements, use the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String.format()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function.</a:t>
            </a:r>
            <a:endParaRPr lang="en-US" sz="1225" dirty="0"/>
          </a:p>
        </p:txBody>
      </p:sp>
      <p:sp>
        <p:nvSpPr>
          <p:cNvPr id="8" name="Text 5"/>
          <p:cNvSpPr/>
          <p:nvPr/>
        </p:nvSpPr>
        <p:spPr>
          <a:xfrm>
            <a:off x="3621167" y="1430298"/>
            <a:ext cx="7388066" cy="10253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String.format()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function accepts a format string and one or more arguments. The format string contains one placeholder (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%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for each remaining argument, followed by </a:t>
            </a:r>
            <a:pPr indent="0" marL="0">
              <a:lnSpc>
                <a:spcPts val="1960"/>
              </a:lnSpc>
              <a:buNone/>
            </a:pPr>
            <a:r>
              <a:rPr lang="en-US" sz="1225" u="sng" spc="-24" kern="0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 specifiers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Format specifiers are formatting instructions for the respective argument. In the output, each argument fills its corresponding placeholder in the defined format:</a:t>
            </a:r>
            <a:endParaRPr lang="en-US" sz="1225" dirty="0"/>
          </a:p>
        </p:txBody>
      </p:sp>
      <p:sp>
        <p:nvSpPr>
          <p:cNvPr id="9" name="Shape 6"/>
          <p:cNvSpPr/>
          <p:nvPr/>
        </p:nvSpPr>
        <p:spPr>
          <a:xfrm>
            <a:off x="3621167" y="2630567"/>
            <a:ext cx="7388066" cy="4150281"/>
          </a:xfrm>
          <a:prstGeom prst="roundRect">
            <a:avLst>
              <a:gd name="adj" fmla="val 1686"/>
            </a:avLst>
          </a:prstGeom>
          <a:solidFill>
            <a:srgbClr val="ECEDF8"/>
          </a:solidFill>
          <a:ln/>
        </p:spPr>
      </p:sp>
      <p:sp>
        <p:nvSpPr>
          <p:cNvPr id="10" name="Shape 7"/>
          <p:cNvSpPr/>
          <p:nvPr/>
        </p:nvSpPr>
        <p:spPr>
          <a:xfrm>
            <a:off x="3613428" y="2630567"/>
            <a:ext cx="7403544" cy="4150281"/>
          </a:xfrm>
          <a:prstGeom prst="roundRect">
            <a:avLst>
              <a:gd name="adj" fmla="val 562"/>
            </a:avLst>
          </a:prstGeom>
          <a:solidFill>
            <a:srgbClr val="ECEDF8"/>
          </a:solidFill>
          <a:ln/>
        </p:spPr>
      </p:sp>
      <p:sp>
        <p:nvSpPr>
          <p:cNvPr id="11" name="Text 8"/>
          <p:cNvSpPr/>
          <p:nvPr/>
        </p:nvSpPr>
        <p:spPr>
          <a:xfrm>
            <a:off x="3768923" y="2747129"/>
            <a:ext cx="7092553" cy="39171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Formats to add zeroes and make a length of seven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integerNumber = String.format("%07d", 31416)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println(integerNumber)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0031416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Formats with four decimals and sign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floatNumber = String.format("%+.4f", 3.141592)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println(floatNumber)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+3.1416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Formats with uppercase for two placeholders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helloString = String.format("%S %S", "hello", "world")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println(helloString)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HELLO WORLD</a:t>
            </a:r>
            <a:endParaRPr lang="en-US" sz="1225" dirty="0"/>
          </a:p>
        </p:txBody>
      </p:sp>
      <p:sp>
        <p:nvSpPr>
          <p:cNvPr id="12" name="Text 9"/>
          <p:cNvSpPr/>
          <p:nvPr/>
        </p:nvSpPr>
        <p:spPr>
          <a:xfrm>
            <a:off x="3621167" y="6955750"/>
            <a:ext cx="7388066" cy="5279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String.format()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function provides similar functionality to string templates. However, the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String.format()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function is more versatile because there are more formatting options available.</a:t>
            </a:r>
            <a:endParaRPr lang="en-US" sz="1225" dirty="0"/>
          </a:p>
        </p:txBody>
      </p:sp>
      <p:sp>
        <p:nvSpPr>
          <p:cNvPr id="13" name="Text 10"/>
          <p:cNvSpPr/>
          <p:nvPr/>
        </p:nvSpPr>
        <p:spPr>
          <a:xfrm>
            <a:off x="3621167" y="7658576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addition, you can assign the format string from a variable. This can be useful when the format string changes, for example, in localization cases that depend on the user locale.</a:t>
            </a: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3621167" y="8330922"/>
            <a:ext cx="7388066" cy="512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careful when using the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String.format()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function because it can be easy to mismatch the number or position of the arguments with their corresponding placeholders.</a:t>
            </a:r>
            <a:endParaRPr lang="en-US" sz="1225" dirty="0"/>
          </a:p>
        </p:txBody>
      </p:sp>
      <p:pic>
        <p:nvPicPr>
          <p:cNvPr id="15" name="Image 1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2024-01-14T13:27:27Z</dcterms:created>
  <dcterms:modified xsi:type="dcterms:W3CDTF">2024-01-14T13:27:27Z</dcterms:modified>
</cp:coreProperties>
</file>