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CE6"/>
          </a:solidFill>
        </a:fill>
      </a:tcStyle>
    </a:wholeTbl>
    <a:band2H>
      <a:tcTxStyle/>
      <a:tcStyle>
        <a:tcBdr/>
        <a:fill>
          <a:solidFill>
            <a:srgbClr val="E7EEF3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E7E1"/>
          </a:solidFill>
        </a:fill>
      </a:tcStyle>
    </a:wholeTbl>
    <a:band2H>
      <a:tcTxStyle/>
      <a:tcStyle>
        <a:tcBdr/>
        <a:fill>
          <a:solidFill>
            <a:srgbClr val="EBF4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CE6"/>
          </a:solidFill>
        </a:fill>
      </a:tcStyle>
    </a:wholeTbl>
    <a:band2H>
      <a:tcTxStyle/>
      <a:tcStyle>
        <a:tcBdr/>
        <a:fill>
          <a:solidFill>
            <a:srgbClr val="E7EEF3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entury Gothic"/>
      </a:defRPr>
    </a:lvl1pPr>
    <a:lvl2pPr indent="228600" latinLnBrk="0">
      <a:defRPr sz="1200">
        <a:latin typeface="+mn-lt"/>
        <a:ea typeface="+mn-ea"/>
        <a:cs typeface="+mn-cs"/>
        <a:sym typeface="Century Gothic"/>
      </a:defRPr>
    </a:lvl2pPr>
    <a:lvl3pPr indent="457200" latinLnBrk="0">
      <a:defRPr sz="1200">
        <a:latin typeface="+mn-lt"/>
        <a:ea typeface="+mn-ea"/>
        <a:cs typeface="+mn-cs"/>
        <a:sym typeface="Century Gothic"/>
      </a:defRPr>
    </a:lvl3pPr>
    <a:lvl4pPr indent="685800" latinLnBrk="0">
      <a:defRPr sz="1200">
        <a:latin typeface="+mn-lt"/>
        <a:ea typeface="+mn-ea"/>
        <a:cs typeface="+mn-cs"/>
        <a:sym typeface="Century Gothic"/>
      </a:defRPr>
    </a:lvl4pPr>
    <a:lvl5pPr indent="914400" latinLnBrk="0">
      <a:defRPr sz="1200">
        <a:latin typeface="+mn-lt"/>
        <a:ea typeface="+mn-ea"/>
        <a:cs typeface="+mn-cs"/>
        <a:sym typeface="Century Gothic"/>
      </a:defRPr>
    </a:lvl5pPr>
    <a:lvl6pPr indent="1143000" latinLnBrk="0">
      <a:defRPr sz="1200">
        <a:latin typeface="+mn-lt"/>
        <a:ea typeface="+mn-ea"/>
        <a:cs typeface="+mn-cs"/>
        <a:sym typeface="Century Gothic"/>
      </a:defRPr>
    </a:lvl6pPr>
    <a:lvl7pPr indent="1371600" latinLnBrk="0">
      <a:defRPr sz="1200">
        <a:latin typeface="+mn-lt"/>
        <a:ea typeface="+mn-ea"/>
        <a:cs typeface="+mn-cs"/>
        <a:sym typeface="Century Gothic"/>
      </a:defRPr>
    </a:lvl7pPr>
    <a:lvl8pPr indent="1600200" latinLnBrk="0">
      <a:defRPr sz="1200">
        <a:latin typeface="+mn-lt"/>
        <a:ea typeface="+mn-ea"/>
        <a:cs typeface="+mn-cs"/>
        <a:sym typeface="Century Gothic"/>
      </a:defRPr>
    </a:lvl8pPr>
    <a:lvl9pPr indent="1828800" latinLnBrk="0">
      <a:defRPr sz="1200">
        <a:latin typeface="+mn-lt"/>
        <a:ea typeface="+mn-ea"/>
        <a:cs typeface="+mn-cs"/>
        <a:sym typeface="Century Gothic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body" sz="quarter" idx="1"/>
          </p:nvPr>
        </p:nvSpPr>
        <p:spPr>
          <a:xfrm>
            <a:off x="1061987" y="3602037"/>
            <a:ext cx="7571875" cy="16557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800"/>
              </a:spcBef>
              <a:buClrTx/>
              <a:buFontTx/>
              <a:defRPr sz="2400">
                <a:solidFill>
                  <a:srgbClr val="FFFFFF"/>
                </a:solidFill>
              </a:defRPr>
            </a:lvl1pPr>
          </a:lstStyle>
          <a:p>
            <a:r>
              <a:t>Click to edit Master subtitle style</a:t>
            </a:r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061987" y="1041400"/>
            <a:ext cx="7571875" cy="2387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4800"/>
            </a:lvl1pPr>
          </a:lstStyle>
          <a:p>
            <a:r>
              <a:t>Click to edit Master title style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half" idx="1"/>
          </p:nvPr>
        </p:nvSpPr>
        <p:spPr>
          <a:xfrm>
            <a:off x="1524000" y="2438400"/>
            <a:ext cx="7962900" cy="37385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xfrm>
            <a:off x="1524000" y="1336426"/>
            <a:ext cx="7962900" cy="987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half" idx="1"/>
          </p:nvPr>
        </p:nvSpPr>
        <p:spPr>
          <a:xfrm>
            <a:off x="1524000" y="1333499"/>
            <a:ext cx="6298223" cy="4843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7974623" y="1333499"/>
            <a:ext cx="1512278" cy="4843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quarter" idx="13"/>
          </p:nvPr>
        </p:nvSpPr>
        <p:spPr>
          <a:xfrm>
            <a:off x="5322282" y="2324100"/>
            <a:ext cx="4151377" cy="384962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body" sz="quarter" idx="1"/>
          </p:nvPr>
        </p:nvSpPr>
        <p:spPr>
          <a:xfrm>
            <a:off x="1524000" y="2978150"/>
            <a:ext cx="3659189" cy="31940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600"/>
              </a:spcBef>
              <a:buClrTx/>
              <a:buFontTx/>
              <a:defRPr sz="1800"/>
            </a:lvl1pPr>
          </a:lstStyle>
          <a:p>
            <a:r>
              <a:t>Edit Master text styles</a:t>
            </a:r>
          </a:p>
        </p:txBody>
      </p:sp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1524000" y="1333500"/>
            <a:ext cx="3659189" cy="160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2400"/>
            </a:lvl1pPr>
          </a:lstStyle>
          <a:p>
            <a:r>
              <a:t>Click to edit Master title style</a:t>
            </a:r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body" sz="half" idx="1"/>
          </p:nvPr>
        </p:nvSpPr>
        <p:spPr>
          <a:xfrm>
            <a:off x="1524000" y="2438400"/>
            <a:ext cx="7962900" cy="37385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1524000" y="1336426"/>
            <a:ext cx="7962900" cy="987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3" name="Shape 123"/>
          <p:cNvSpPr>
            <a:spLocks noGrp="1"/>
          </p:cNvSpPr>
          <p:nvPr>
            <p:ph type="sldNum" sz="quarter" idx="2"/>
          </p:nvPr>
        </p:nvSpPr>
        <p:spPr>
          <a:xfrm>
            <a:off x="10996033" y="6404292"/>
            <a:ext cx="263983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body" sz="half" idx="1"/>
          </p:nvPr>
        </p:nvSpPr>
        <p:spPr>
          <a:xfrm>
            <a:off x="1524000" y="2438400"/>
            <a:ext cx="7962900" cy="37385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524000" y="1336426"/>
            <a:ext cx="7962900" cy="987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1524000" y="4589462"/>
            <a:ext cx="7139355" cy="15001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800"/>
              </a:spcBef>
              <a:buClrTx/>
              <a:buFontTx/>
              <a:defRPr sz="2400">
                <a:solidFill>
                  <a:schemeClr val="accent2"/>
                </a:solidFill>
              </a:defRPr>
            </a:lvl1pPr>
          </a:lstStyle>
          <a:p>
            <a:r>
              <a:t>Edit Master text styles</a:t>
            </a:r>
          </a:p>
        </p:txBody>
      </p:sp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524000" y="1709738"/>
            <a:ext cx="7139355" cy="28622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4800"/>
            </a:lvl1pPr>
          </a:lstStyle>
          <a:p>
            <a:r>
              <a:t>Click to edit Master title style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5597773" y="2438400"/>
            <a:ext cx="3886201" cy="373856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524000" y="1336426"/>
            <a:ext cx="7962900" cy="987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5600700" y="3143250"/>
            <a:ext cx="3886200" cy="3028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3"/>
          </p:nvPr>
        </p:nvSpPr>
        <p:spPr>
          <a:xfrm>
            <a:off x="5600700" y="2438400"/>
            <a:ext cx="3886200" cy="641350"/>
          </a:xfrm>
          <a:prstGeom prst="rect">
            <a:avLst/>
          </a:prstGeom>
        </p:spPr>
        <p:txBody>
          <a:bodyPr anchor="b"/>
          <a:lstStyle/>
          <a:p>
            <a:pPr>
              <a:buClrTx/>
              <a:buFontTx/>
              <a:defRPr b="1"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4"/>
          </p:nvPr>
        </p:nvSpPr>
        <p:spPr>
          <a:xfrm>
            <a:off x="1524000" y="2438400"/>
            <a:ext cx="3886200" cy="641350"/>
          </a:xfrm>
          <a:prstGeom prst="rect">
            <a:avLst/>
          </a:prstGeom>
        </p:spPr>
        <p:txBody>
          <a:bodyPr anchor="b"/>
          <a:lstStyle/>
          <a:p>
            <a:pPr>
              <a:buClrTx/>
              <a:buFontTx/>
              <a:defRPr b="1"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1524000" y="1345223"/>
            <a:ext cx="7962900" cy="9788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1524000" y="1336426"/>
            <a:ext cx="7962900" cy="987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5334000" y="2324100"/>
            <a:ext cx="4152900" cy="3848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quarter" idx="13"/>
          </p:nvPr>
        </p:nvSpPr>
        <p:spPr>
          <a:xfrm>
            <a:off x="1524001" y="2978150"/>
            <a:ext cx="3659188" cy="319405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ClrTx/>
              <a:buFontTx/>
              <a:defRPr sz="18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1524000" y="1333500"/>
            <a:ext cx="3659189" cy="160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2400"/>
            </a:lvl1pPr>
          </a:lstStyle>
          <a:p>
            <a:r>
              <a:t>Click to edit Master title style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5322282" y="2324100"/>
            <a:ext cx="4151377" cy="384962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1524000" y="2978150"/>
            <a:ext cx="3659189" cy="31940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600"/>
              </a:spcBef>
              <a:buClrTx/>
              <a:buFontTx/>
              <a:defRPr sz="1800"/>
            </a:lvl1pPr>
          </a:lstStyle>
          <a:p>
            <a:r>
              <a:t>Edit Master text styles</a:t>
            </a:r>
          </a:p>
        </p:txBody>
      </p:sp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1524000" y="1333500"/>
            <a:ext cx="3659189" cy="160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2400"/>
            </a:lvl1pPr>
          </a:lstStyle>
          <a:p>
            <a:r>
              <a:t>Click to edit Master title style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417638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normAutofit/>
          </a:bodyPr>
          <a:lstStyle/>
          <a:p>
            <a:endParaRPr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endParaRPr/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0996033" y="6404292"/>
            <a:ext cx="26398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37354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chemeClr val="accent1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chemeClr val="accent1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chemeClr val="accent1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chemeClr val="accent1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chemeClr val="accent1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chemeClr val="accent1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chemeClr val="accent1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chemeClr val="accent1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chemeClr val="accent1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700"/>
        </a:spcBef>
        <a:spcAft>
          <a:spcPts val="0"/>
        </a:spcAft>
        <a:buClr>
          <a:schemeClr val="accent2"/>
        </a:buClr>
        <a:buSzTx/>
        <a:buFont typeface="Wingdings 3"/>
        <a:buNone/>
        <a:tabLst/>
        <a:defRPr sz="2000" b="0" i="0" u="none" strike="noStrike" cap="none" spc="0" baseline="0">
          <a:ln>
            <a:noFill/>
          </a:ln>
          <a:solidFill>
            <a:srgbClr val="292834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457200" algn="l" defTabSz="914400" rtl="0" latinLnBrk="0">
        <a:lnSpc>
          <a:spcPct val="90000"/>
        </a:lnSpc>
        <a:spcBef>
          <a:spcPts val="700"/>
        </a:spcBef>
        <a:spcAft>
          <a:spcPts val="0"/>
        </a:spcAft>
        <a:buClr>
          <a:schemeClr val="accent2"/>
        </a:buClr>
        <a:buSzTx/>
        <a:buFont typeface="Wingdings 3"/>
        <a:buNone/>
        <a:tabLst/>
        <a:defRPr sz="2000" b="0" i="0" u="none" strike="noStrike" cap="none" spc="0" baseline="0">
          <a:ln>
            <a:noFill/>
          </a:ln>
          <a:solidFill>
            <a:srgbClr val="292834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914400" algn="l" defTabSz="914400" rtl="0" latinLnBrk="0">
        <a:lnSpc>
          <a:spcPct val="90000"/>
        </a:lnSpc>
        <a:spcBef>
          <a:spcPts val="700"/>
        </a:spcBef>
        <a:spcAft>
          <a:spcPts val="0"/>
        </a:spcAft>
        <a:buClr>
          <a:schemeClr val="accent2"/>
        </a:buClr>
        <a:buSzTx/>
        <a:buFont typeface="Wingdings 3"/>
        <a:buNone/>
        <a:tabLst/>
        <a:defRPr sz="2000" b="0" i="0" u="none" strike="noStrike" cap="none" spc="0" baseline="0">
          <a:ln>
            <a:noFill/>
          </a:ln>
          <a:solidFill>
            <a:srgbClr val="292834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1371600" algn="l" defTabSz="914400" rtl="0" latinLnBrk="0">
        <a:lnSpc>
          <a:spcPct val="90000"/>
        </a:lnSpc>
        <a:spcBef>
          <a:spcPts val="700"/>
        </a:spcBef>
        <a:spcAft>
          <a:spcPts val="0"/>
        </a:spcAft>
        <a:buClr>
          <a:schemeClr val="accent2"/>
        </a:buClr>
        <a:buSzTx/>
        <a:buFont typeface="Wingdings 3"/>
        <a:buNone/>
        <a:tabLst/>
        <a:defRPr sz="2000" b="0" i="0" u="none" strike="noStrike" cap="none" spc="0" baseline="0">
          <a:ln>
            <a:noFill/>
          </a:ln>
          <a:solidFill>
            <a:srgbClr val="292834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1828800" algn="l" defTabSz="914400" rtl="0" latinLnBrk="0">
        <a:lnSpc>
          <a:spcPct val="90000"/>
        </a:lnSpc>
        <a:spcBef>
          <a:spcPts val="700"/>
        </a:spcBef>
        <a:spcAft>
          <a:spcPts val="0"/>
        </a:spcAft>
        <a:buClr>
          <a:schemeClr val="accent2"/>
        </a:buClr>
        <a:buSzTx/>
        <a:buFont typeface="Wingdings 3"/>
        <a:buNone/>
        <a:tabLst/>
        <a:defRPr sz="2000" b="0" i="0" u="none" strike="noStrike" cap="none" spc="0" baseline="0">
          <a:ln>
            <a:noFill/>
          </a:ln>
          <a:solidFill>
            <a:srgbClr val="292834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2286000" algn="l" defTabSz="914400" rtl="0" latinLnBrk="0">
        <a:lnSpc>
          <a:spcPct val="90000"/>
        </a:lnSpc>
        <a:spcBef>
          <a:spcPts val="700"/>
        </a:spcBef>
        <a:spcAft>
          <a:spcPts val="0"/>
        </a:spcAft>
        <a:buClr>
          <a:schemeClr val="accent2"/>
        </a:buClr>
        <a:buSzTx/>
        <a:buFont typeface="Wingdings 3"/>
        <a:buNone/>
        <a:tabLst/>
        <a:defRPr sz="2000" b="0" i="0" u="none" strike="noStrike" cap="none" spc="0" baseline="0">
          <a:ln>
            <a:noFill/>
          </a:ln>
          <a:solidFill>
            <a:srgbClr val="292834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2743200" algn="l" defTabSz="914400" rtl="0" latinLnBrk="0">
        <a:lnSpc>
          <a:spcPct val="90000"/>
        </a:lnSpc>
        <a:spcBef>
          <a:spcPts val="700"/>
        </a:spcBef>
        <a:spcAft>
          <a:spcPts val="0"/>
        </a:spcAft>
        <a:buClr>
          <a:schemeClr val="accent2"/>
        </a:buClr>
        <a:buSzTx/>
        <a:buFont typeface="Wingdings 3"/>
        <a:buNone/>
        <a:tabLst/>
        <a:defRPr sz="2000" b="0" i="0" u="none" strike="noStrike" cap="none" spc="0" baseline="0">
          <a:ln>
            <a:noFill/>
          </a:ln>
          <a:solidFill>
            <a:srgbClr val="292834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3200400" algn="l" defTabSz="914400" rtl="0" latinLnBrk="0">
        <a:lnSpc>
          <a:spcPct val="90000"/>
        </a:lnSpc>
        <a:spcBef>
          <a:spcPts val="700"/>
        </a:spcBef>
        <a:spcAft>
          <a:spcPts val="0"/>
        </a:spcAft>
        <a:buClr>
          <a:schemeClr val="accent2"/>
        </a:buClr>
        <a:buSzTx/>
        <a:buFont typeface="Wingdings 3"/>
        <a:buNone/>
        <a:tabLst/>
        <a:defRPr sz="2000" b="0" i="0" u="none" strike="noStrike" cap="none" spc="0" baseline="0">
          <a:ln>
            <a:noFill/>
          </a:ln>
          <a:solidFill>
            <a:srgbClr val="292834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3657600" algn="l" defTabSz="914400" rtl="0" latinLnBrk="0">
        <a:lnSpc>
          <a:spcPct val="90000"/>
        </a:lnSpc>
        <a:spcBef>
          <a:spcPts val="700"/>
        </a:spcBef>
        <a:spcAft>
          <a:spcPts val="0"/>
        </a:spcAft>
        <a:buClr>
          <a:schemeClr val="accent2"/>
        </a:buClr>
        <a:buSzTx/>
        <a:buFont typeface="Wingdings 3"/>
        <a:buNone/>
        <a:tabLst/>
        <a:defRPr sz="2000" b="0" i="0" u="none" strike="noStrike" cap="none" spc="0" baseline="0">
          <a:ln>
            <a:noFill/>
          </a:ln>
          <a:solidFill>
            <a:srgbClr val="292834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csi6220-2-vm2.ucd.i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subTitle" sz="quarter" idx="1"/>
          </p:nvPr>
        </p:nvSpPr>
        <p:spPr>
          <a:xfrm>
            <a:off x="1061987" y="3602037"/>
            <a:ext cx="7571874" cy="1924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spcBef>
                <a:spcPts val="300"/>
              </a:spcBef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>
              <a:lnSpc>
                <a:spcPct val="72000"/>
              </a:lnSpc>
              <a:spcBef>
                <a:spcPts val="300"/>
              </a:spcBef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>
              <a:lnSpc>
                <a:spcPct val="72000"/>
              </a:lnSpc>
              <a:spcBef>
                <a:spcPts val="300"/>
              </a:spcBef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>
              <a:lnSpc>
                <a:spcPct val="72000"/>
              </a:lnSpc>
              <a:spcBef>
                <a:spcPts val="300"/>
              </a:spcBef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lvl="1">
              <a:lnSpc>
                <a:spcPct val="72000"/>
              </a:lnSpc>
              <a:spcBef>
                <a:spcPts val="500"/>
              </a:spcBef>
              <a:buClrTx/>
              <a:buFontTx/>
              <a:defRPr sz="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                                                                                </a:t>
            </a:r>
            <a:r>
              <a:rPr sz="1400"/>
              <a:t>MOHD FAISAL RAZA, </a:t>
            </a:r>
          </a:p>
          <a:p>
            <a:pPr lvl="2">
              <a:lnSpc>
                <a:spcPct val="72000"/>
              </a:lnSpc>
              <a:spcBef>
                <a:spcPts val="500"/>
              </a:spcBef>
              <a:buClrTx/>
              <a:buFontTx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		SOHAIB AHMAD,</a:t>
            </a:r>
            <a:endParaRPr sz="900"/>
          </a:p>
          <a:p>
            <a:pPr>
              <a:lnSpc>
                <a:spcPct val="72000"/>
              </a:lnSpc>
              <a:spcBef>
                <a:spcPts val="5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			RODRIGO SERVIUC PAVEZI,</a:t>
            </a:r>
            <a:endParaRPr sz="900"/>
          </a:p>
          <a:p>
            <a:pPr>
              <a:lnSpc>
                <a:spcPct val="72000"/>
              </a:lnSpc>
              <a:spcBef>
                <a:spcPts val="5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			SUMITA DHANASEKARAN,</a:t>
            </a:r>
            <a:endParaRPr sz="900"/>
          </a:p>
          <a:p>
            <a:pPr>
              <a:lnSpc>
                <a:spcPct val="72000"/>
              </a:lnSpc>
              <a:spcBef>
                <a:spcPts val="5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			ARUN KISHORE RAJENDARAN</a:t>
            </a:r>
          </a:p>
        </p:txBody>
      </p:sp>
      <p:sp>
        <p:nvSpPr>
          <p:cNvPr id="133" name="Shape 133"/>
          <p:cNvSpPr>
            <a:spLocks noGrp="1"/>
          </p:cNvSpPr>
          <p:nvPr>
            <p:ph type="ctrTitle"/>
          </p:nvPr>
        </p:nvSpPr>
        <p:spPr>
          <a:xfrm>
            <a:off x="1061987" y="1041400"/>
            <a:ext cx="7571874" cy="2387600"/>
          </a:xfrm>
          <a:prstGeom prst="rect">
            <a:avLst/>
          </a:prstGeom>
        </p:spPr>
        <p:txBody>
          <a:bodyPr/>
          <a:lstStyle/>
          <a:p>
            <a:r>
              <a:t>POLITICIAN 360</a:t>
            </a:r>
            <a:br/>
            <a:r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2" build="p" animBg="1" advAuto="0"/>
      <p:bldP spid="133" grpId="1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xfrm>
            <a:off x="1524000" y="1336426"/>
            <a:ext cx="7962900" cy="604916"/>
          </a:xfrm>
          <a:prstGeom prst="rect">
            <a:avLst/>
          </a:prstGeom>
        </p:spPr>
        <p:txBody>
          <a:bodyPr/>
          <a:lstStyle/>
          <a:p>
            <a:r>
              <a:t>Technology Stack</a:t>
            </a:r>
          </a:p>
        </p:txBody>
      </p:sp>
      <p:pic>
        <p:nvPicPr>
          <p:cNvPr id="163" name="ProjectPlanTemplate.doc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0" y="1144587"/>
            <a:ext cx="7296150" cy="54721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1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body" sz="half" idx="1"/>
          </p:nvPr>
        </p:nvSpPr>
        <p:spPr>
          <a:xfrm>
            <a:off x="1524000" y="2438400"/>
            <a:ext cx="7962900" cy="3738563"/>
          </a:xfrm>
          <a:prstGeom prst="rect">
            <a:avLst/>
          </a:prstGeom>
        </p:spPr>
        <p:txBody>
          <a:bodyPr/>
          <a:lstStyle/>
          <a:p>
            <a:pPr marL="169163" indent="-169163" defTabSz="676655">
              <a:buSzPct val="100000"/>
              <a:buChar char="•"/>
              <a:defRPr sz="207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News papers</a:t>
            </a:r>
          </a:p>
          <a:p>
            <a:pPr marL="770636" lvl="1" indent="-169163" defTabSz="676655">
              <a:buSzPct val="100000"/>
              <a:buChar char="•"/>
              <a:defRPr sz="207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RTE NEWS</a:t>
            </a:r>
          </a:p>
          <a:p>
            <a:pPr marL="770636" lvl="1" indent="-169163" defTabSz="676655">
              <a:buSzPct val="100000"/>
              <a:buChar char="•"/>
              <a:defRPr sz="207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IRISH EXAMINER</a:t>
            </a:r>
          </a:p>
          <a:p>
            <a:pPr marL="770636" lvl="1" indent="-169163" defTabSz="676655">
              <a:buSzPct val="100000"/>
              <a:buChar char="•"/>
              <a:defRPr sz="207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IRISH TIMES</a:t>
            </a:r>
          </a:p>
          <a:p>
            <a:pPr marL="770636" lvl="1" indent="-169163" defTabSz="676655">
              <a:buSzPct val="100000"/>
              <a:buChar char="•"/>
              <a:defRPr sz="207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IRISH DEPENDENT</a:t>
            </a:r>
          </a:p>
          <a:p>
            <a:pPr marL="770636" lvl="1" indent="-169163" defTabSz="676655">
              <a:buSzPct val="100000"/>
              <a:buChar char="•"/>
              <a:defRPr sz="207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JOURNAL.IE</a:t>
            </a:r>
          </a:p>
          <a:p>
            <a:pPr marL="770636" lvl="1" indent="-169163" defTabSz="676655">
              <a:buSzPct val="100000"/>
              <a:buChar char="•"/>
              <a:defRPr sz="207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NEWSTALK</a:t>
            </a:r>
          </a:p>
          <a:p>
            <a:pPr marL="169163" indent="-169163" defTabSz="676655">
              <a:buSzPct val="100000"/>
              <a:buChar char="•"/>
              <a:defRPr sz="207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Twitter</a:t>
            </a:r>
          </a:p>
          <a:p>
            <a:pPr marL="770636" lvl="1" indent="-169163" defTabSz="676655">
              <a:buSzPct val="100000"/>
              <a:buChar char="•"/>
              <a:defRPr sz="207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Stream API</a:t>
            </a:r>
          </a:p>
          <a:p>
            <a:pPr marL="770636" lvl="1" indent="-169163" defTabSz="676655">
              <a:buSzPct val="100000"/>
              <a:buChar char="•"/>
              <a:defRPr sz="207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Search API</a:t>
            </a:r>
          </a:p>
        </p:txBody>
      </p:sp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xfrm>
            <a:off x="1524000" y="1336426"/>
            <a:ext cx="7962900" cy="987304"/>
          </a:xfrm>
          <a:prstGeom prst="rect">
            <a:avLst/>
          </a:prstGeom>
        </p:spPr>
        <p:txBody>
          <a:bodyPr/>
          <a:lstStyle/>
          <a:p>
            <a:r>
              <a:t>Data Stack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2" build="p" animBg="1" advAuto="0"/>
      <p:bldP spid="166" grpId="1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SzPct val="100000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Read RSS feeds and collect those that have a relation with a politician.</a:t>
            </a:r>
          </a:p>
          <a:p>
            <a:pPr marL="228600" indent="-228600">
              <a:spcBef>
                <a:spcPts val="1000"/>
              </a:spcBef>
              <a:buSzPct val="100000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Search for news related to a politician direct on the news website.</a:t>
            </a:r>
          </a:p>
          <a:p>
            <a:pPr marL="228600" indent="-228600">
              <a:spcBef>
                <a:spcPts val="1000"/>
              </a:spcBef>
              <a:buSzPct val="100000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 entity disambiguation technics.</a:t>
            </a:r>
          </a:p>
        </p:txBody>
      </p:sp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Stack - News Papers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2" build="p" animBg="1" advAuto="0"/>
      <p:bldP spid="169" grpId="1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SzPct val="100000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 Search API to get tweets for specific politicians.</a:t>
            </a:r>
          </a:p>
          <a:p>
            <a:pPr marL="228600" indent="-228600">
              <a:spcBef>
                <a:spcPts val="1000"/>
              </a:spcBef>
              <a:buSzPct val="100000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Listen for the Stream API and collect tweets that are related to politicians</a:t>
            </a:r>
          </a:p>
          <a:p>
            <a:pPr marL="228600" indent="-228600">
              <a:spcBef>
                <a:spcPts val="1000"/>
              </a:spcBef>
              <a:buSzPct val="100000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All tweets are going to be indexed</a:t>
            </a:r>
          </a:p>
        </p:txBody>
      </p:sp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Stack - Twitter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2" build="p" animBg="1" advAuto="0"/>
      <p:bldP spid="172" grpId="1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body" sz="half" idx="1"/>
          </p:nvPr>
        </p:nvSpPr>
        <p:spPr>
          <a:xfrm>
            <a:off x="1524000" y="2438400"/>
            <a:ext cx="7962900" cy="3738563"/>
          </a:xfrm>
          <a:prstGeom prst="rect">
            <a:avLst/>
          </a:prstGeom>
        </p:spPr>
        <p:txBody>
          <a:bodyPr/>
          <a:lstStyle/>
          <a:p>
            <a:pPr marL="457200" indent="-228600">
              <a:buSzPct val="100000"/>
              <a:buChar char="•"/>
            </a:pPr>
            <a:r>
              <a:t>We will measure how useful the application is for the users. The idea is to assess people's knowledge about Irish Politicians when using the open web or our system. </a:t>
            </a:r>
          </a:p>
          <a:p>
            <a:pPr marL="457200" indent="-228600">
              <a:buSzPct val="100000"/>
              <a:buChar char="•"/>
            </a:pPr>
            <a:r>
              <a:t>Our system should be able to give more info about a politician in a certain period of time, such as 10 minutes, than looking on the web. </a:t>
            </a:r>
          </a:p>
          <a:p>
            <a:pPr marL="457200" indent="-228600">
              <a:buSzPct val="100000"/>
              <a:buChar char="•"/>
            </a:pPr>
            <a:r>
              <a:t>We can also add social network sharable links and count the number of shares. </a:t>
            </a:r>
          </a:p>
          <a:p>
            <a:pPr marL="457200" indent="-228600">
              <a:buSzPct val="100000"/>
              <a:buChar char="•"/>
            </a:pPr>
            <a:r>
              <a:t>We will also validate if our system is identifying and disambiguating entities accurately.</a:t>
            </a:r>
          </a:p>
        </p:txBody>
      </p:sp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1524000" y="1336426"/>
            <a:ext cx="7962900" cy="987304"/>
          </a:xfrm>
          <a:prstGeom prst="rect">
            <a:avLst/>
          </a:prstGeom>
        </p:spPr>
        <p:txBody>
          <a:bodyPr/>
          <a:lstStyle/>
          <a:p>
            <a:r>
              <a:t>Evaluation	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body" sz="half" idx="1"/>
          </p:nvPr>
        </p:nvSpPr>
        <p:spPr>
          <a:xfrm>
            <a:off x="1524000" y="2438400"/>
            <a:ext cx="7962900" cy="3738563"/>
          </a:xfrm>
          <a:prstGeom prst="rect">
            <a:avLst/>
          </a:prstGeom>
        </p:spPr>
        <p:txBody>
          <a:bodyPr/>
          <a:lstStyle/>
          <a:p>
            <a:pPr marL="457200" indent="-228600">
              <a:buSzPct val="100000"/>
              <a:buChar char="•"/>
            </a:pPr>
            <a:r>
              <a:t>To avoid Disambiguity in the name of the politician </a:t>
            </a:r>
          </a:p>
          <a:p>
            <a:pPr marL="457200" indent="-228600">
              <a:buSzPct val="100000"/>
              <a:buChar char="•"/>
            </a:pPr>
            <a:r>
              <a:t>To find the correct sentiment of a news or tweet </a:t>
            </a:r>
          </a:p>
          <a:p>
            <a:pPr marL="457200" indent="-228600">
              <a:buSzPct val="100000"/>
              <a:buChar char="•"/>
            </a:pPr>
            <a:r>
              <a:t>To find the RSS feeds that are related to specific politicians</a:t>
            </a:r>
          </a:p>
        </p:txBody>
      </p:sp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1524000" y="1336426"/>
            <a:ext cx="7962900" cy="987304"/>
          </a:xfrm>
          <a:prstGeom prst="rect">
            <a:avLst/>
          </a:prstGeom>
        </p:spPr>
        <p:txBody>
          <a:bodyPr/>
          <a:lstStyle/>
          <a:p>
            <a:r>
              <a:t>Key Challenges 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body" sz="half" idx="1"/>
          </p:nvPr>
        </p:nvSpPr>
        <p:spPr>
          <a:xfrm>
            <a:off x="1524000" y="2438400"/>
            <a:ext cx="7962900" cy="3738563"/>
          </a:xfrm>
          <a:prstGeom prst="rect">
            <a:avLst/>
          </a:prstGeom>
        </p:spPr>
        <p:txBody>
          <a:bodyPr/>
          <a:lstStyle/>
          <a:p>
            <a:pPr marL="457200" indent="-228600">
              <a:buSzPct val="100000"/>
              <a:buChar char="•"/>
            </a:pPr>
            <a:r>
              <a:rPr dirty="0"/>
              <a:t>A deployed system using Docker Compose</a:t>
            </a:r>
          </a:p>
          <a:p>
            <a:pPr marL="457200" indent="-228600">
              <a:buSzPct val="100000"/>
              <a:buChar char="•"/>
            </a:pPr>
            <a:r>
              <a:rPr dirty="0"/>
              <a:t>A backend implementing a Rest API in Django and using </a:t>
            </a:r>
            <a:r>
              <a:rPr dirty="0" err="1"/>
              <a:t>PostgresSql</a:t>
            </a:r>
            <a:r>
              <a:rPr dirty="0"/>
              <a:t> </a:t>
            </a:r>
          </a:p>
          <a:p>
            <a:pPr marL="457200" indent="-228600">
              <a:buSzPct val="100000"/>
              <a:buChar char="•"/>
            </a:pPr>
            <a:r>
              <a:rPr dirty="0"/>
              <a:t>A frontend implementing a UI in AngularJS</a:t>
            </a:r>
          </a:p>
          <a:p>
            <a:pPr marL="457200" indent="-228600">
              <a:buSzPct val="100000"/>
              <a:buChar char="•"/>
            </a:pPr>
            <a:endParaRPr dirty="0"/>
          </a:p>
          <a:p>
            <a:pPr marL="457200" indent="-228600">
              <a:buSzPct val="100000"/>
              <a:buChar char="•"/>
            </a:pPr>
            <a:endParaRPr dirty="0"/>
          </a:p>
          <a:p>
            <a:pPr marL="457200" indent="-228600">
              <a:buSzPct val="100000"/>
              <a:buChar char="•"/>
            </a:pPr>
            <a:r>
              <a:rPr u="sng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hlinkClick r:id="rId2"/>
              </a:rPr>
              <a:t>http://csi6220-2-vm2.ucd.ie/</a:t>
            </a:r>
          </a:p>
        </p:txBody>
      </p:sp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1524000" y="1336426"/>
            <a:ext cx="7962900" cy="987304"/>
          </a:xfrm>
          <a:prstGeom prst="rect">
            <a:avLst/>
          </a:prstGeom>
        </p:spPr>
        <p:txBody>
          <a:bodyPr/>
          <a:lstStyle/>
          <a:p>
            <a:r>
              <a:t>Current Prototype 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body" sz="half" idx="1"/>
          </p:nvPr>
        </p:nvSpPr>
        <p:spPr>
          <a:xfrm>
            <a:off x="1524000" y="2438400"/>
            <a:ext cx="7962900" cy="3738563"/>
          </a:xfrm>
          <a:prstGeom prst="rect">
            <a:avLst/>
          </a:prstGeom>
        </p:spPr>
        <p:txBody>
          <a:bodyPr/>
          <a:lstStyle/>
          <a:p>
            <a:pPr marL="457200" indent="-228600">
              <a:buSzPct val="100000"/>
              <a:buChar char="•"/>
            </a:pPr>
            <a:r>
              <a:t>Implement the RSS collector</a:t>
            </a:r>
          </a:p>
          <a:p>
            <a:pPr marL="457200" indent="-228600">
              <a:buSzPct val="100000"/>
              <a:buChar char="•"/>
            </a:pPr>
            <a:r>
              <a:t>Implement the Tweets collector</a:t>
            </a:r>
          </a:p>
          <a:p>
            <a:pPr marL="457200" indent="-228600">
              <a:buSzPct val="100000"/>
              <a:buChar char="•"/>
            </a:pPr>
            <a:r>
              <a:t>Implement the Politician Details page which will show the news and tweets related to a particular politician</a:t>
            </a:r>
          </a:p>
          <a:p>
            <a:r>
              <a:t> </a:t>
            </a:r>
          </a:p>
        </p:txBody>
      </p:sp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xfrm>
            <a:off x="1524000" y="1336426"/>
            <a:ext cx="7962900" cy="987304"/>
          </a:xfrm>
          <a:prstGeom prst="rect">
            <a:avLst/>
          </a:prstGeom>
        </p:spPr>
        <p:txBody>
          <a:bodyPr/>
          <a:lstStyle/>
          <a:p>
            <a:r>
              <a:t>What Next?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xfrm>
            <a:off x="1524000" y="1336426"/>
            <a:ext cx="7962900" cy="731525"/>
          </a:xfrm>
          <a:prstGeom prst="rect">
            <a:avLst/>
          </a:prstGeom>
        </p:spPr>
        <p:txBody>
          <a:bodyPr/>
          <a:lstStyle/>
          <a:p>
            <a:r>
              <a:rPr dirty="0"/>
              <a:t>Project Roadmap :-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613" y="2067951"/>
            <a:ext cx="7413674" cy="4048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body" sz="quarter" idx="1"/>
          </p:nvPr>
        </p:nvSpPr>
        <p:spPr>
          <a:xfrm>
            <a:off x="1519311" y="3108960"/>
            <a:ext cx="8009792" cy="1012876"/>
          </a:xfrm>
          <a:prstGeom prst="rect">
            <a:avLst/>
          </a:prstGeom>
        </p:spPr>
        <p:txBody>
          <a:bodyPr/>
          <a:lstStyle/>
          <a:p>
            <a:pPr algn="ctr"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Any Question ?</a:t>
            </a:r>
          </a:p>
          <a:p>
            <a:pPr algn="ctr"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Feel free to give Suggestions  to anyone of our team members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1" build="p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body" sz="half" idx="1"/>
          </p:nvPr>
        </p:nvSpPr>
        <p:spPr>
          <a:xfrm>
            <a:off x="1524000" y="2438400"/>
            <a:ext cx="7962900" cy="3251137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Collect and analyse news and social networks to provide a linked information and a rank of Irish politicians by popularity and sentiment analyses.</a:t>
            </a:r>
          </a:p>
        </p:txBody>
      </p:sp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1524000" y="1336426"/>
            <a:ext cx="7962900" cy="987304"/>
          </a:xfrm>
          <a:prstGeom prst="rect">
            <a:avLst/>
          </a:prstGeom>
        </p:spPr>
        <p:txBody>
          <a:bodyPr/>
          <a:lstStyle/>
          <a:p>
            <a:r>
              <a:t>Vision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2" build="p" animBg="1" advAuto="0"/>
      <p:bldP spid="136" grpId="1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2729131" y="2672861"/>
            <a:ext cx="5420957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5400" b="1">
                <a:ln w="22225">
                  <a:solidFill>
                    <a:schemeClr val="accent2"/>
                  </a:solidFill>
                </a:ln>
                <a:solidFill>
                  <a:srgbClr val="BCE2E6"/>
                </a:solidFill>
              </a:defRPr>
            </a:lvl1pPr>
          </a:lstStyle>
          <a:p>
            <a:r>
              <a:t>THANKS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1524000" y="1336426"/>
            <a:ext cx="7962900" cy="987304"/>
          </a:xfrm>
          <a:prstGeom prst="rect">
            <a:avLst/>
          </a:prstGeom>
        </p:spPr>
        <p:txBody>
          <a:bodyPr/>
          <a:lstStyle/>
          <a:p>
            <a:r>
              <a:t>Why Politician 360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sz="half" idx="1"/>
          </p:nvPr>
        </p:nvSpPr>
        <p:spPr>
          <a:xfrm>
            <a:off x="1524000" y="2438400"/>
            <a:ext cx="7962900" cy="3738563"/>
          </a:xfrm>
          <a:prstGeom prst="rect">
            <a:avLst/>
          </a:prstGeom>
        </p:spPr>
        <p:txBody>
          <a:bodyPr/>
          <a:lstStyle/>
          <a:p>
            <a:pPr marL="457200" indent="-228600">
              <a:spcBef>
                <a:spcPts val="800"/>
              </a:spcBef>
              <a:buSzPct val="100000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 believe that anyone interested in Irish Politics would like to know better what the news and social networks are saying about Irish politicians. </a:t>
            </a:r>
          </a:p>
          <a:p>
            <a:pPr marL="457200" indent="-228600">
              <a:spcBef>
                <a:spcPts val="800"/>
              </a:spcBef>
              <a:buSzPct val="100000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rank could be a good indicator of which politician is most popular and what the general opinion thinks about them, specially with the sentiment indicator.</a:t>
            </a:r>
          </a:p>
          <a:p>
            <a:pPr marL="457200" indent="-228600">
              <a:spcBef>
                <a:spcPts val="800"/>
              </a:spcBef>
              <a:buSzPct val="100000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There is no such system with this information built ever.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1" animBg="1" advAuto="0"/>
      <p:bldP spid="139" grpId="2" build="p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body" sz="half" idx="1"/>
          </p:nvPr>
        </p:nvSpPr>
        <p:spPr>
          <a:xfrm>
            <a:off x="1524000" y="2438400"/>
            <a:ext cx="7962900" cy="3738563"/>
          </a:xfrm>
          <a:prstGeom prst="rect">
            <a:avLst/>
          </a:prstGeom>
        </p:spPr>
        <p:txBody>
          <a:bodyPr/>
          <a:lstStyle/>
          <a:p>
            <a:pPr marL="457200" indent="-228600">
              <a:spcBef>
                <a:spcPts val="800"/>
              </a:spcBef>
              <a:buSzPct val="100000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Voters</a:t>
            </a:r>
          </a:p>
          <a:p>
            <a:pPr marL="457200" indent="-228600">
              <a:spcBef>
                <a:spcPts val="800"/>
              </a:spcBef>
              <a:buSzPct val="100000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News Agencies</a:t>
            </a:r>
          </a:p>
          <a:p>
            <a:pPr marL="457200" indent="-228600">
              <a:spcBef>
                <a:spcPts val="800"/>
              </a:spcBef>
              <a:buSzPct val="100000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Politics students and researchers</a:t>
            </a:r>
          </a:p>
        </p:txBody>
      </p:sp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xfrm>
            <a:off x="1524000" y="1336426"/>
            <a:ext cx="7962900" cy="987304"/>
          </a:xfrm>
          <a:prstGeom prst="rect">
            <a:avLst/>
          </a:prstGeom>
        </p:spPr>
        <p:txBody>
          <a:bodyPr/>
          <a:lstStyle/>
          <a:p>
            <a:r>
              <a:t>Who will use it?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28600">
              <a:buSzPct val="100000"/>
              <a:buChar char="•"/>
            </a:pPr>
            <a:r>
              <a:t>Users could use the Irish politician latest news and tweets section for having a easy way to get this specific information instead of looking at the web trying to find the related news by themselves.</a:t>
            </a:r>
          </a:p>
          <a:p>
            <a:pPr marL="457200" indent="-228600">
              <a:buSzPct val="100000"/>
              <a:buChar char="•"/>
            </a:pPr>
            <a:r>
              <a:t>Users could use the TOP 10 popularity rank to easily know what are the most popular politicians.</a:t>
            </a:r>
          </a:p>
          <a:p>
            <a:pPr marL="457200" indent="-228600">
              <a:buSzPct val="100000"/>
              <a:buChar char="•"/>
            </a:pPr>
            <a:r>
              <a:t>User could use the rank by popularity to compare politicians and know which politician is being talked about more or less on the news.</a:t>
            </a:r>
          </a:p>
        </p:txBody>
      </p:sp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will they use it?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28600">
              <a:buSzPct val="100000"/>
              <a:buChar char="•"/>
            </a:pPr>
            <a:r>
              <a:t>Users could use the politician information page to know more about a specific politician. </a:t>
            </a:r>
          </a:p>
          <a:p>
            <a:pPr marL="711200" lvl="1" indent="-254000">
              <a:buSzPct val="100000"/>
              <a:buChar char="•"/>
            </a:pPr>
            <a:r>
              <a:t>What news and tweets have a relation with him?</a:t>
            </a:r>
          </a:p>
          <a:p>
            <a:pPr marL="711200" lvl="1" indent="-254000">
              <a:buSzPct val="100000"/>
              <a:buChar char="•"/>
            </a:pPr>
            <a:r>
              <a:t>How does he look like(Photo)?</a:t>
            </a:r>
          </a:p>
          <a:p>
            <a:pPr marL="711200" lvl="1" indent="-254000">
              <a:buSzPct val="100000"/>
              <a:buChar char="•"/>
            </a:pPr>
            <a:r>
              <a:t>What is his party and constituency? </a:t>
            </a:r>
          </a:p>
          <a:p>
            <a:pPr marL="711200" lvl="1" indent="-254000">
              <a:buSzPct val="100000"/>
              <a:buChar char="•"/>
            </a:pPr>
            <a:r>
              <a:t>Is he a senator or deputy?</a:t>
            </a:r>
          </a:p>
        </p:txBody>
      </p:sp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will they use it?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Home page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597" y="2577792"/>
            <a:ext cx="7104185" cy="365612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Rank page</a:t>
            </a:r>
          </a:p>
        </p:txBody>
      </p:sp>
      <p:pic>
        <p:nvPicPr>
          <p:cNvPr id="156" name="Pictur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60320" y="2323730"/>
            <a:ext cx="6175717" cy="3947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Politician page</a:t>
            </a:r>
          </a:p>
        </p:txBody>
      </p:sp>
      <p:pic>
        <p:nvPicPr>
          <p:cNvPr id="160" name="Pictur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6426" y="2270426"/>
            <a:ext cx="6316392" cy="39837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Chilly market design template">
  <a:themeElements>
    <a:clrScheme name="Chilly market design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1D5368"/>
      </a:accent6>
      <a:hlink>
        <a:srgbClr val="0000FF"/>
      </a:hlink>
      <a:folHlink>
        <a:srgbClr val="FF00FF"/>
      </a:folHlink>
    </a:clrScheme>
    <a:fontScheme name="Chilly market design template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Chilly market design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hilly market design template">
  <a:themeElements>
    <a:clrScheme name="Chilly market design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1D5368"/>
      </a:accent6>
      <a:hlink>
        <a:srgbClr val="0000FF"/>
      </a:hlink>
      <a:folHlink>
        <a:srgbClr val="FF00FF"/>
      </a:folHlink>
    </a:clrScheme>
    <a:fontScheme name="Chilly market design template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Chilly market design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547</Words>
  <Application>Microsoft Office PowerPoint</Application>
  <PresentationFormat>Widescreen</PresentationFormat>
  <Paragraphs>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Century Gothic</vt:lpstr>
      <vt:lpstr>Times New Roman</vt:lpstr>
      <vt:lpstr>Wingdings 3</vt:lpstr>
      <vt:lpstr>Chilly market design template</vt:lpstr>
      <vt:lpstr>POLITICIAN 360  </vt:lpstr>
      <vt:lpstr>Vision</vt:lpstr>
      <vt:lpstr>Why Politician 360</vt:lpstr>
      <vt:lpstr>Who will use it?</vt:lpstr>
      <vt:lpstr>How will they use it?</vt:lpstr>
      <vt:lpstr>How will they use it?</vt:lpstr>
      <vt:lpstr>Home page</vt:lpstr>
      <vt:lpstr>Rank page</vt:lpstr>
      <vt:lpstr>Politician page</vt:lpstr>
      <vt:lpstr>Technology Stack</vt:lpstr>
      <vt:lpstr>Data Stack</vt:lpstr>
      <vt:lpstr>Data Stack - News Papers</vt:lpstr>
      <vt:lpstr>Data Stack - Twitter</vt:lpstr>
      <vt:lpstr>Evaluation  </vt:lpstr>
      <vt:lpstr>Key Challenges  </vt:lpstr>
      <vt:lpstr>Current Prototype  </vt:lpstr>
      <vt:lpstr>What Next? </vt:lpstr>
      <vt:lpstr>Project Roadmap :-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POLITICIAN 360</dc:title>
  <dc:creator>EUPHERATES</dc:creator>
  <cp:lastModifiedBy>EUPHERATES</cp:lastModifiedBy>
  <cp:revision>3</cp:revision>
  <dcterms:modified xsi:type="dcterms:W3CDTF">2016-06-21T10:32:59Z</dcterms:modified>
</cp:coreProperties>
</file>